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282" r:id="rId2"/>
    <p:sldId id="257" r:id="rId3"/>
    <p:sldId id="256" r:id="rId4"/>
    <p:sldId id="283" r:id="rId5"/>
    <p:sldId id="286" r:id="rId6"/>
    <p:sldId id="287" r:id="rId7"/>
    <p:sldId id="288" r:id="rId8"/>
    <p:sldId id="290" r:id="rId9"/>
    <p:sldId id="291" r:id="rId10"/>
    <p:sldId id="292" r:id="rId11"/>
    <p:sldId id="293" r:id="rId12"/>
    <p:sldId id="258" r:id="rId13"/>
    <p:sldId id="284" r:id="rId14"/>
    <p:sldId id="28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81727" autoAdjust="0"/>
  </p:normalViewPr>
  <p:slideViewPr>
    <p:cSldViewPr>
      <p:cViewPr varScale="1">
        <p:scale>
          <a:sx n="95" d="100"/>
          <a:sy n="95" d="100"/>
        </p:scale>
        <p:origin x="-28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12</a:t>
            </a:fld>
            <a:endParaRPr lang="en-US"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These limitations are pretty reasonable for most small- and medium-size applications that are published on Google Play. Given how straightforward the implementation is, we see no reason not to use the GCM service.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 application cannot work within these limitations, you need to use an alternative method of messaging within your application. See the alternatives discussed at the end of this chapter for some options.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the GCM Sample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Google provides a few sample applications that help illustrate how to use </a:t>
            </a:r>
            <a:r>
              <a:rPr lang="en-US" sz="2000" dirty="0" smtClean="0"/>
              <a:t>GCM.</a:t>
            </a:r>
          </a:p>
          <a:p>
            <a:r>
              <a:rPr lang="en-US" sz="2000" dirty="0" smtClean="0"/>
              <a:t>There </a:t>
            </a:r>
            <a:r>
              <a:rPr lang="en-US" sz="2000" dirty="0"/>
              <a:t>are two different client applications available, along with two different server applications, and one application showing how to use Google App Engine as your back-end server with </a:t>
            </a:r>
            <a:r>
              <a:rPr lang="en-US" sz="2000" dirty="0" smtClean="0"/>
              <a:t>GCM.</a:t>
            </a:r>
          </a:p>
          <a:p>
            <a:r>
              <a:rPr lang="en-US" sz="2000" dirty="0" smtClean="0"/>
              <a:t>To </a:t>
            </a:r>
            <a:r>
              <a:rPr lang="en-US" sz="2000" dirty="0"/>
              <a:t>learn more about these applications and to download the code, check out the Google Cloud Messaging for Android project hosted by Google here: </a:t>
            </a:r>
            <a:r>
              <a:rPr lang="en-US" sz="2000" dirty="0" smtClean="0"/>
              <a:t>	</a:t>
            </a:r>
          </a:p>
          <a:p>
            <a:pPr lvl="1"/>
            <a:r>
              <a:rPr lang="en-US" sz="2000" i="1" dirty="0" smtClean="0"/>
              <a:t>https</a:t>
            </a:r>
            <a:r>
              <a:rPr lang="en-US" sz="2000" i="1" dirty="0"/>
              <a:t>://code.google.com/p/gcm</a:t>
            </a:r>
            <a:r>
              <a:rPr lang="en-US" sz="2000" i="1" dirty="0" smtClean="0"/>
              <a:t>/</a:t>
            </a:r>
            <a:endParaRPr lang="en-US" sz="2000"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What Alternatives to GCM Exist?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kern="1200" dirty="0"/>
              <a:t>In some cases, the GCM service may not be right for your </a:t>
            </a:r>
            <a:r>
              <a:rPr lang="en-US" sz="1800" kern="1200" dirty="0" smtClean="0"/>
              <a:t>application.</a:t>
            </a:r>
          </a:p>
          <a:p>
            <a:r>
              <a:rPr lang="en-US" sz="1800" kern="1200" dirty="0" smtClean="0"/>
              <a:t>In </a:t>
            </a:r>
            <a:r>
              <a:rPr lang="en-US" sz="1800" kern="1200" dirty="0"/>
              <a:t>such cases, you are perfectly welcome to implement your own messaging </a:t>
            </a:r>
            <a:r>
              <a:rPr lang="en-US" sz="1800" kern="1200" dirty="0" smtClean="0"/>
              <a:t>solutions.</a:t>
            </a:r>
            <a:endParaRPr lang="en-US" sz="1800" dirty="0" smtClean="0"/>
          </a:p>
          <a:p>
            <a:r>
              <a:rPr lang="en-US" sz="1800" dirty="0" smtClean="0"/>
              <a:t>Some alternatives include</a:t>
            </a:r>
            <a:r>
              <a:rPr lang="en-US" sz="1800" dirty="0"/>
              <a:t>:</a:t>
            </a:r>
          </a:p>
          <a:p>
            <a:pPr lvl="1"/>
            <a:r>
              <a:rPr lang="en-US" sz="1800" dirty="0"/>
              <a:t>Implement a simple server polling solution in a background </a:t>
            </a:r>
            <a:r>
              <a:rPr lang="en-US" sz="1800" dirty="0" smtClean="0">
                <a:latin typeface="Courier New" panose="02070309020205020404" pitchFamily="49" charset="0"/>
                <a:cs typeface="Courier New" panose="02070309020205020404" pitchFamily="49" charset="0"/>
              </a:rPr>
              <a:t>Service</a:t>
            </a:r>
            <a:r>
              <a:rPr lang="en-US" sz="1800" dirty="0" smtClean="0"/>
              <a:t>.</a:t>
            </a:r>
          </a:p>
          <a:p>
            <a:pPr lvl="2"/>
            <a:r>
              <a:rPr lang="en-US" sz="1800" dirty="0" smtClean="0"/>
              <a:t>This </a:t>
            </a:r>
            <a:r>
              <a:rPr lang="en-US" sz="1800" dirty="0"/>
              <a:t>works well for infrequent messages or messages that aren’t </a:t>
            </a:r>
            <a:r>
              <a:rPr lang="en-US" sz="1800" dirty="0" smtClean="0"/>
              <a:t>time-sensitive.</a:t>
            </a:r>
            <a:endParaRPr lang="en-US" sz="1800" dirty="0"/>
          </a:p>
          <a:p>
            <a:pPr lvl="1"/>
            <a:r>
              <a:rPr lang="en-US" sz="1800" dirty="0"/>
              <a:t>Leverage XMPP to implement your own messaging capabilities.</a:t>
            </a:r>
          </a:p>
          <a:p>
            <a:pPr lvl="1"/>
            <a:r>
              <a:rPr lang="en-US" sz="1800" dirty="0"/>
              <a:t>Find a third-party service provider that offers mobile push messaging capabilities.</a:t>
            </a:r>
          </a:p>
          <a:p>
            <a:pPr lvl="1"/>
            <a:r>
              <a:rPr lang="en-US" sz="1800" dirty="0"/>
              <a:t>Check the app markets through which your application is </a:t>
            </a:r>
            <a:r>
              <a:rPr lang="en-US" sz="1800" dirty="0" smtClean="0"/>
              <a:t>published.</a:t>
            </a:r>
          </a:p>
          <a:p>
            <a:pPr lvl="2"/>
            <a:r>
              <a:rPr lang="en-US" sz="1800" dirty="0" smtClean="0"/>
              <a:t>Some </a:t>
            </a:r>
            <a:r>
              <a:rPr lang="en-US" sz="1800" dirty="0"/>
              <a:t>third-party app markets now publish their own push services for use by their </a:t>
            </a:r>
            <a:r>
              <a:rPr lang="en-US" sz="1800" dirty="0" smtClean="0"/>
              <a:t>subscribers.</a:t>
            </a:r>
            <a:endParaRPr lang="en-US" sz="1800"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18</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gotten an overview of GCM.</a:t>
            </a:r>
          </a:p>
          <a:p>
            <a:pPr eaLnBrk="1" hangingPunct="1"/>
            <a:r>
              <a:rPr lang="en-US" sz="2400" dirty="0" smtClean="0"/>
              <a:t>We have learned about alternatives to GCM that exist.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Google Code Project: “Google Cloud Messaging for Android”:</a:t>
            </a:r>
          </a:p>
          <a:p>
            <a:pPr lvl="1"/>
            <a:r>
              <a:rPr lang="en-US" sz="2000" i="1" dirty="0" smtClean="0"/>
              <a:t>https</a:t>
            </a:r>
            <a:r>
              <a:rPr lang="en-US" sz="2000" i="1" dirty="0"/>
              <a:t>://code.google.com/p/gcm/</a:t>
            </a:r>
          </a:p>
          <a:p>
            <a:r>
              <a:rPr lang="en-US" sz="2000" dirty="0"/>
              <a:t>Android Google Services: “Google Cloud Messaging”:</a:t>
            </a:r>
          </a:p>
          <a:p>
            <a:pPr lvl="1"/>
            <a:r>
              <a:rPr lang="en-US" sz="2000" i="1" dirty="0" smtClean="0"/>
              <a:t>http</a:t>
            </a:r>
            <a:r>
              <a:rPr lang="en-US" sz="2000" i="1" dirty="0"/>
              <a:t>://d.android.com/google/gcm/index.html</a:t>
            </a:r>
          </a:p>
          <a:p>
            <a:r>
              <a:rPr lang="en-US" sz="2000" dirty="0"/>
              <a:t>Android Google Services: “Getting Started”:</a:t>
            </a:r>
          </a:p>
          <a:p>
            <a:pPr lvl="1"/>
            <a:r>
              <a:rPr lang="en-US" sz="2000" i="1" dirty="0" smtClean="0"/>
              <a:t>http</a:t>
            </a:r>
            <a:r>
              <a:rPr lang="en-US" sz="2000" i="1" dirty="0"/>
              <a:t>://d.android.com/google/gcm/gs.html</a:t>
            </a:r>
          </a:p>
          <a:p>
            <a:r>
              <a:rPr lang="en-US" sz="2000" dirty="0"/>
              <a:t>Android Google Services: “Implementing GCM Client”:</a:t>
            </a:r>
          </a:p>
          <a:p>
            <a:pPr lvl="1"/>
            <a:r>
              <a:rPr lang="en-US" sz="2000" i="1" dirty="0" smtClean="0"/>
              <a:t>http</a:t>
            </a:r>
            <a:r>
              <a:rPr lang="en-US" sz="2000" i="1" dirty="0"/>
              <a:t>://d.android.com/google/gcm/client.html</a:t>
            </a:r>
          </a:p>
          <a:p>
            <a:r>
              <a:rPr lang="en-US" sz="2000" dirty="0"/>
              <a:t>Android Google Services: “Implementing GCM Server”:</a:t>
            </a:r>
          </a:p>
          <a:p>
            <a:pPr lvl="1"/>
            <a:r>
              <a:rPr lang="en-US" sz="2000" i="1" dirty="0" smtClean="0"/>
              <a:t>http</a:t>
            </a:r>
            <a:r>
              <a:rPr lang="en-US" sz="2000" i="1" dirty="0"/>
              <a:t>://d.android.com/google/gcm/server.html</a:t>
            </a:r>
          </a:p>
          <a:p>
            <a:r>
              <a:rPr lang="en-US" sz="2000" dirty="0"/>
              <a:t>Android Google Services for migrating from C2DM to GCM: “Migration”:</a:t>
            </a:r>
          </a:p>
          <a:p>
            <a:pPr lvl="1"/>
            <a:r>
              <a:rPr lang="en-US" sz="2000" i="1" dirty="0" smtClean="0"/>
              <a:t>http</a:t>
            </a:r>
            <a:r>
              <a:rPr lang="en-US" sz="2000" i="1" dirty="0"/>
              <a:t>://</a:t>
            </a:r>
            <a:r>
              <a:rPr lang="en-US" sz="2000" i="1" dirty="0" smtClean="0"/>
              <a:t>d.android.com/google/gcm/c2dm.html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smtClean="0"/>
              <a:t>Android </a:t>
            </a:r>
            <a:r>
              <a:rPr lang="en-US" sz="2000" dirty="0"/>
              <a:t>Google Services reference documentation for the </a:t>
            </a:r>
            <a:r>
              <a:rPr lang="en-US" sz="2000" dirty="0" err="1">
                <a:latin typeface="Courier New" panose="02070309020205020404" pitchFamily="49" charset="0"/>
                <a:cs typeface="Courier New" panose="02070309020205020404" pitchFamily="49" charset="0"/>
              </a:rPr>
              <a:t>GoogleCloudMessaging</a:t>
            </a:r>
            <a:r>
              <a:rPr lang="en-US" sz="2000" dirty="0"/>
              <a:t> class:</a:t>
            </a:r>
          </a:p>
          <a:p>
            <a:pPr lvl="1"/>
            <a:r>
              <a:rPr lang="en-US" sz="2000" i="1" dirty="0" smtClean="0"/>
              <a:t>http</a:t>
            </a:r>
            <a:r>
              <a:rPr lang="en-US" sz="2000" i="1" dirty="0"/>
              <a:t>://d.android.com/reference/com/google/android/gms/gcm/GoogleCloudMessaging.html</a:t>
            </a:r>
          </a:p>
          <a:p>
            <a:r>
              <a:rPr lang="en-US" sz="2000" dirty="0"/>
              <a:t>Android Google Services reference documentation for the </a:t>
            </a:r>
            <a:r>
              <a:rPr lang="en-US" sz="2000" dirty="0" err="1" smtClean="0">
                <a:latin typeface="Courier New" panose="02070309020205020404" pitchFamily="49" charset="0"/>
                <a:cs typeface="Courier New" panose="02070309020205020404" pitchFamily="49" charset="0"/>
              </a:rPr>
              <a:t>com.google.android.gcm.server</a:t>
            </a:r>
            <a:r>
              <a:rPr lang="en-US" sz="2000" dirty="0" smtClean="0"/>
              <a:t> </a:t>
            </a:r>
            <a:r>
              <a:rPr lang="en-US" sz="2000" dirty="0"/>
              <a:t>package:</a:t>
            </a:r>
          </a:p>
          <a:p>
            <a:pPr lvl="1"/>
            <a:r>
              <a:rPr lang="en-US" sz="2000" i="1" dirty="0" smtClean="0"/>
              <a:t>http</a:t>
            </a:r>
            <a:r>
              <a:rPr lang="en-US" sz="2000" i="1" dirty="0"/>
              <a:t>://d.android.com/reference/com/google/android/gcm/server/package-summary.html</a:t>
            </a:r>
          </a:p>
          <a:p>
            <a:r>
              <a:rPr lang="en-US" sz="2000" dirty="0"/>
              <a:t>Amazon: “AWS SDK for Android”:</a:t>
            </a:r>
          </a:p>
          <a:p>
            <a:pPr lvl="1"/>
            <a:r>
              <a:rPr lang="en-US" sz="2000" i="1" dirty="0" smtClean="0"/>
              <a:t>http</a:t>
            </a:r>
            <a:r>
              <a:rPr lang="en-US" sz="2000" i="1" dirty="0"/>
              <a:t>://aws.amazon.com/sdkforandroid</a:t>
            </a:r>
            <a:r>
              <a:rPr lang="en-US" sz="2000" i="1" dirty="0" smtClean="0"/>
              <a:t>/</a:t>
            </a:r>
            <a:endParaRPr lang="en-US" sz="2000" i="1" dirty="0"/>
          </a:p>
        </p:txBody>
      </p:sp>
    </p:spTree>
    <p:extLst>
      <p:ext uri="{BB962C8B-B14F-4D97-AF65-F5344CB8AC3E}">
        <p14:creationId xmlns:p14="http://schemas.microsoft.com/office/powerpoint/2010/main" val="3357114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18</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Working with Google Cloud Messaging</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18</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An Overview of GCM</a:t>
            </a:r>
          </a:p>
          <a:p>
            <a:pPr eaLnBrk="1" hangingPunct="1"/>
            <a:r>
              <a:rPr lang="en-US" sz="2400" dirty="0"/>
              <a:t>What Alternatives to GCM Exist</a:t>
            </a:r>
            <a:r>
              <a:rPr lang="en-US" sz="2400" dirty="0" smtClean="0"/>
              <a:t>?</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An Overview of GCM</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GCM is a messaging service offered by Google that supports push-style messaging from servers and receiving messages from </a:t>
            </a:r>
            <a:r>
              <a:rPr lang="en-US" sz="2000" dirty="0" smtClean="0"/>
              <a:t>users.</a:t>
            </a:r>
          </a:p>
          <a:p>
            <a:r>
              <a:rPr lang="en-US" sz="2000" dirty="0" smtClean="0"/>
              <a:t>It </a:t>
            </a:r>
            <a:r>
              <a:rPr lang="en-US" sz="2000" dirty="0"/>
              <a:t>basically allows third-party developers like you to use a single messaging service on the device instead of creating </a:t>
            </a:r>
            <a:r>
              <a:rPr lang="en-US" sz="2000" dirty="0" smtClean="0"/>
              <a:t>one.</a:t>
            </a:r>
          </a:p>
          <a:p>
            <a:r>
              <a:rPr lang="en-US" sz="2000" dirty="0" smtClean="0"/>
              <a:t>The </a:t>
            </a:r>
            <a:r>
              <a:rPr lang="en-US" sz="2000" dirty="0"/>
              <a:t>GCM service is free to use and has no quota </a:t>
            </a:r>
            <a:r>
              <a:rPr lang="en-US" sz="2000" dirty="0" smtClean="0"/>
              <a:t>limitations.</a:t>
            </a:r>
          </a:p>
          <a:p>
            <a:r>
              <a:rPr lang="en-US" sz="2000" dirty="0"/>
              <a:t>The GCM service was introduced in Android 4.1 (API Level 16). </a:t>
            </a:r>
            <a:endParaRPr lang="en-US" sz="2000" dirty="0" smtClean="0"/>
          </a:p>
          <a:p>
            <a:r>
              <a:rPr lang="en-US" sz="2000" dirty="0" smtClean="0"/>
              <a:t>It </a:t>
            </a:r>
            <a:r>
              <a:rPr lang="en-US" sz="2000" dirty="0"/>
              <a:t>gives your servers the ability to push data to applications </a:t>
            </a:r>
            <a:r>
              <a:rPr lang="en-US" sz="2000" dirty="0" smtClean="0"/>
              <a:t>efficiently.</a:t>
            </a:r>
          </a:p>
          <a:p>
            <a:r>
              <a:rPr lang="en-US" sz="2000" dirty="0" smtClean="0"/>
              <a:t>This </a:t>
            </a:r>
            <a:r>
              <a:rPr lang="en-US" sz="2000" dirty="0"/>
              <a:t>has substantial positive ramifications in terms of device power usage and application </a:t>
            </a:r>
            <a:r>
              <a:rPr lang="en-US" sz="2000" dirty="0" smtClean="0"/>
              <a:t>responsiveness.</a:t>
            </a:r>
          </a:p>
          <a:p>
            <a:r>
              <a:rPr lang="en-US" sz="2000" dirty="0" smtClean="0"/>
              <a:t>In </a:t>
            </a:r>
            <a:r>
              <a:rPr lang="en-US" sz="2000" dirty="0"/>
              <a:t>addition, your application on a user’s device is able to send messages of its own to your </a:t>
            </a:r>
            <a:r>
              <a:rPr lang="en-US" sz="2000" dirty="0" smtClean="0"/>
              <a:t>servers.</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GCM Message Flow</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smtClean="0"/>
              <a:t>To </a:t>
            </a:r>
            <a:r>
              <a:rPr lang="en-US" sz="2000" dirty="0"/>
              <a:t>push data to an application, the developer’s application server sends a simple notification to Google’s GCM servers via HTTP or Google Cloud Connection Server (CCS) using a token that a specific application installation received when it was </a:t>
            </a:r>
            <a:r>
              <a:rPr lang="en-US" sz="2000" dirty="0" smtClean="0"/>
              <a:t>registered.</a:t>
            </a:r>
          </a:p>
          <a:p>
            <a:r>
              <a:rPr lang="en-US" sz="2000" dirty="0" smtClean="0"/>
              <a:t>Google’s </a:t>
            </a:r>
            <a:r>
              <a:rPr lang="en-US" sz="2000" dirty="0"/>
              <a:t>servers handle the message delivery details, pushing the data to the user’s device when it becomes available on the </a:t>
            </a:r>
            <a:r>
              <a:rPr lang="en-US" sz="2000" dirty="0" smtClean="0"/>
              <a:t>network.</a:t>
            </a:r>
          </a:p>
          <a:p>
            <a:r>
              <a:rPr lang="en-US" sz="2000" dirty="0" smtClean="0"/>
              <a:t>The </a:t>
            </a:r>
            <a:r>
              <a:rPr lang="en-US" sz="2000" dirty="0"/>
              <a:t>shared messaging channel on the user’s Android device receives the message and sends out a </a:t>
            </a:r>
            <a:r>
              <a:rPr lang="en-US" sz="2000" dirty="0" smtClean="0"/>
              <a:t>broadcast.</a:t>
            </a:r>
          </a:p>
          <a:p>
            <a:r>
              <a:rPr lang="en-US" sz="2000" dirty="0" smtClean="0"/>
              <a:t>Your </a:t>
            </a:r>
            <a:r>
              <a:rPr lang="en-US" sz="2000" dirty="0"/>
              <a:t>application implements a broadcast receiver, so it can wake up, receive the message, and inspect its </a:t>
            </a:r>
            <a:r>
              <a:rPr lang="en-US" sz="2000" dirty="0" smtClean="0"/>
              <a:t>contents.</a:t>
            </a:r>
          </a:p>
          <a:p>
            <a:r>
              <a:rPr lang="en-US" sz="2000" dirty="0" smtClean="0"/>
              <a:t>Your </a:t>
            </a:r>
            <a:r>
              <a:rPr lang="en-US" sz="2000" dirty="0"/>
              <a:t>application can then take whatever action is necessary, such as contacting its application server for more information or to download additional </a:t>
            </a:r>
            <a:r>
              <a:rPr lang="en-US" sz="2000" dirty="0" smtClean="0"/>
              <a:t>content.</a:t>
            </a:r>
            <a:endParaRPr lang="en-US" sz="2000"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the Limitations of the GCM Service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Some of these limitations include the following:</a:t>
            </a:r>
          </a:p>
          <a:p>
            <a:pPr lvl="1"/>
            <a:r>
              <a:rPr lang="en-US" dirty="0"/>
              <a:t>The GCM service requires Android 2.2 (API Level 8) or </a:t>
            </a:r>
            <a:r>
              <a:rPr lang="en-US" dirty="0" smtClean="0"/>
              <a:t>higher.</a:t>
            </a:r>
            <a:endParaRPr lang="en-US" dirty="0"/>
          </a:p>
          <a:p>
            <a:pPr lvl="1"/>
            <a:r>
              <a:rPr lang="en-US" dirty="0"/>
              <a:t>The GCM service is available only on Android devices that have the Google Play store application </a:t>
            </a:r>
            <a:r>
              <a:rPr lang="en-US" dirty="0" smtClean="0"/>
              <a:t>installed.</a:t>
            </a:r>
          </a:p>
          <a:p>
            <a:pPr lvl="1"/>
            <a:r>
              <a:rPr lang="en-US" dirty="0" smtClean="0"/>
              <a:t>Mobile </a:t>
            </a:r>
            <a:r>
              <a:rPr lang="en-US" dirty="0"/>
              <a:t>devices that are running Android versions earlier than 3.0 must have their Google account set up on the device. Devices running Android version 4.0.4 or higher do not require </a:t>
            </a:r>
            <a:r>
              <a:rPr lang="en-US" dirty="0" smtClean="0"/>
              <a:t>this.</a:t>
            </a:r>
            <a:endParaRPr lang="en-US" dirty="0"/>
          </a:p>
          <a:p>
            <a:pPr lvl="1"/>
            <a:r>
              <a:rPr lang="en-US" dirty="0"/>
              <a:t>The messages pushed to the device have a size limit for message data payload. At the time of this writing, that limit is 4096 bytes, and messages are stored by the GCM service for a maximum of four </a:t>
            </a:r>
            <a:r>
              <a:rPr lang="en-US" dirty="0" smtClean="0"/>
              <a:t>weeks.</a:t>
            </a:r>
            <a:endParaRPr lang="en-US" dirty="0"/>
          </a:p>
          <a:p>
            <a:pPr lvl="1"/>
            <a:r>
              <a:rPr lang="en-US" dirty="0"/>
              <a:t>Google has imposed a throttling mechanism that is intended to prevent abuse of the service by </a:t>
            </a:r>
            <a:r>
              <a:rPr lang="en-US" dirty="0" err="1"/>
              <a:t>oversending</a:t>
            </a:r>
            <a:r>
              <a:rPr lang="en-US" dirty="0"/>
              <a:t> messages to a user’s </a:t>
            </a:r>
            <a:r>
              <a:rPr lang="en-US" dirty="0" smtClean="0"/>
              <a:t>device.</a:t>
            </a:r>
          </a:p>
          <a:p>
            <a:pPr lvl="1"/>
            <a:r>
              <a:rPr lang="en-US" dirty="0" smtClean="0"/>
              <a:t>The GCM service is not intended for time-critical situations.</a:t>
            </a:r>
          </a:p>
          <a:p>
            <a:pPr lvl="1"/>
            <a:r>
              <a:rPr lang="en-US" dirty="0" smtClean="0"/>
              <a:t>Of course, the GCM service requires the user to have a network-enabled device.</a:t>
            </a:r>
            <a:endParaRPr lang="en-US"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Signing Up for GCM</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use Google’s GCM service, you must have a Google Developer Console account so that you can create a Google API </a:t>
            </a:r>
            <a:r>
              <a:rPr lang="en-US" sz="2000" dirty="0" smtClean="0"/>
              <a:t>project.</a:t>
            </a:r>
          </a:p>
          <a:p>
            <a:r>
              <a:rPr lang="en-US" sz="2000" dirty="0" smtClean="0"/>
              <a:t>You </a:t>
            </a:r>
            <a:r>
              <a:rPr lang="en-US" sz="2000" dirty="0"/>
              <a:t>create a project number when creating a Google API project, which you will need to use as the sender ID for your </a:t>
            </a:r>
            <a:r>
              <a:rPr lang="en-US" sz="2000" dirty="0" smtClean="0"/>
              <a:t>application.</a:t>
            </a:r>
          </a:p>
          <a:p>
            <a:r>
              <a:rPr lang="en-US" sz="2000" dirty="0" smtClean="0"/>
              <a:t>You </a:t>
            </a:r>
            <a:r>
              <a:rPr lang="en-US" sz="2000" dirty="0"/>
              <a:t>can create an account or log in to the Google Developer Console at </a:t>
            </a:r>
            <a:r>
              <a:rPr lang="en-US" sz="2000" i="1" dirty="0"/>
              <a:t>https://</a:t>
            </a:r>
            <a:r>
              <a:rPr lang="en-US" sz="2000" i="1" dirty="0" smtClean="0"/>
              <a:t>cloud.google.com/console</a:t>
            </a:r>
            <a:r>
              <a:rPr lang="en-US" sz="2000" dirty="0" smtClean="0"/>
              <a:t>.</a:t>
            </a:r>
          </a:p>
          <a:p>
            <a:r>
              <a:rPr lang="en-US" sz="2000" dirty="0" smtClean="0"/>
              <a:t>Within </a:t>
            </a:r>
            <a:r>
              <a:rPr lang="en-US" sz="2000" dirty="0"/>
              <a:t>the Google Developer Console, you need to enable the Google Cloud Messaging for Android service, and then you must create a Public API key that you will use on your application </a:t>
            </a:r>
            <a:r>
              <a:rPr lang="en-US" sz="2000" dirty="0" smtClean="0"/>
              <a:t>servers.</a:t>
            </a:r>
            <a:endParaRPr lang="en-US" sz="2000"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Integrating GCM Services on the Android Client Side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 basic process for integrating GCM into your Android application is as follows:</a:t>
            </a:r>
          </a:p>
          <a:p>
            <a:pPr lvl="1">
              <a:buFont typeface="+mj-lt"/>
              <a:buAutoNum type="arabicPeriod"/>
            </a:pPr>
            <a:r>
              <a:rPr lang="en-US" dirty="0" smtClean="0"/>
              <a:t>Your </a:t>
            </a:r>
            <a:r>
              <a:rPr lang="en-US" dirty="0"/>
              <a:t>application requires setting up the Google Play services </a:t>
            </a:r>
            <a:r>
              <a:rPr lang="en-US" dirty="0" smtClean="0"/>
              <a:t>SDK.</a:t>
            </a:r>
            <a:endParaRPr lang="en-US" dirty="0"/>
          </a:p>
          <a:p>
            <a:pPr lvl="1">
              <a:buFont typeface="+mj-lt"/>
              <a:buAutoNum type="arabicPeriod"/>
            </a:pPr>
            <a:r>
              <a:rPr lang="en-US" dirty="0" smtClean="0"/>
              <a:t>Your </a:t>
            </a:r>
            <a:r>
              <a:rPr lang="en-US" dirty="0"/>
              <a:t>application requires several GCM-specific </a:t>
            </a:r>
            <a:r>
              <a:rPr lang="en-US" dirty="0" smtClean="0"/>
              <a:t>permissions.</a:t>
            </a:r>
            <a:endParaRPr lang="en-US" dirty="0"/>
          </a:p>
          <a:p>
            <a:pPr lvl="1">
              <a:buFont typeface="+mj-lt"/>
              <a:buAutoNum type="arabicPeriod"/>
            </a:pPr>
            <a:r>
              <a:rPr lang="en-US" dirty="0" smtClean="0"/>
              <a:t>If </a:t>
            </a:r>
            <a:r>
              <a:rPr lang="en-US" dirty="0"/>
              <a:t>GCM messaging is required by your application, you will want to set the minimum SDK supported by your application to API Level </a:t>
            </a:r>
            <a:r>
              <a:rPr lang="en-US" dirty="0" smtClean="0"/>
              <a:t>8.</a:t>
            </a:r>
            <a:endParaRPr lang="en-US" dirty="0"/>
          </a:p>
          <a:p>
            <a:pPr lvl="1">
              <a:buFont typeface="+mj-lt"/>
              <a:buAutoNum type="arabicPeriod"/>
            </a:pPr>
            <a:r>
              <a:rPr lang="en-US" dirty="0" smtClean="0"/>
              <a:t>Your </a:t>
            </a:r>
            <a:r>
              <a:rPr lang="en-US" dirty="0"/>
              <a:t>application must register to receive GCM messages from a specific sender </a:t>
            </a:r>
            <a:r>
              <a:rPr lang="en-US" dirty="0" smtClean="0"/>
              <a:t>identifier.</a:t>
            </a:r>
            <a:endParaRPr lang="en-US" dirty="0"/>
          </a:p>
          <a:p>
            <a:pPr lvl="1">
              <a:buFont typeface="+mj-lt"/>
              <a:buAutoNum type="arabicPeriod"/>
            </a:pPr>
            <a:r>
              <a:rPr lang="en-US" dirty="0" smtClean="0"/>
              <a:t>The </a:t>
            </a:r>
            <a:r>
              <a:rPr lang="en-US" dirty="0"/>
              <a:t>registration on the client side results in a registration identifier that must be delivered to the server and stored for future </a:t>
            </a:r>
            <a:r>
              <a:rPr lang="en-US" dirty="0" smtClean="0"/>
              <a:t>use.</a:t>
            </a:r>
            <a:endParaRPr lang="en-US" dirty="0"/>
          </a:p>
          <a:p>
            <a:pPr lvl="1">
              <a:buFont typeface="+mj-lt"/>
              <a:buAutoNum type="arabicPeriod"/>
            </a:pPr>
            <a:r>
              <a:rPr lang="en-US" dirty="0" smtClean="0"/>
              <a:t>Your </a:t>
            </a:r>
            <a:r>
              <a:rPr lang="en-US" dirty="0"/>
              <a:t>application must implement a broadcast receiver for receiving GCM </a:t>
            </a:r>
            <a:r>
              <a:rPr lang="en-US" dirty="0" smtClean="0"/>
              <a:t>messages.</a:t>
            </a:r>
            <a:endParaRPr lang="en-US" dirty="0"/>
          </a:p>
          <a:p>
            <a:pPr lvl="1">
              <a:buFont typeface="+mj-lt"/>
              <a:buAutoNum type="arabicPeriod"/>
            </a:pPr>
            <a:r>
              <a:rPr lang="en-US" dirty="0" smtClean="0"/>
              <a:t>Your </a:t>
            </a:r>
            <a:r>
              <a:rPr lang="en-US" dirty="0"/>
              <a:t>application is responsible for retrieving any data payload that is spawned by a GCM message </a:t>
            </a:r>
            <a:r>
              <a:rPr lang="en-US" dirty="0" smtClean="0"/>
              <a:t>arriving.</a:t>
            </a:r>
            <a:endParaRPr lang="en-US"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Integrating GCM Services on the Android Application Server Side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 process of sending notifications to Google’s GCM servers is as follows:</a:t>
            </a:r>
          </a:p>
          <a:p>
            <a:pPr lvl="1">
              <a:buFont typeface="+mj-lt"/>
              <a:buAutoNum type="arabicPeriod"/>
            </a:pPr>
            <a:r>
              <a:rPr lang="en-US" dirty="0" smtClean="0"/>
              <a:t>Your </a:t>
            </a:r>
            <a:r>
              <a:rPr lang="en-US" dirty="0"/>
              <a:t>application server must support HTTP or CCS, which uses Extensible Messaging and Presence Protocol (XMPP) as the message transport layer. In order to make use of the CCS service, you must first sign up for it, which you can do by filling out this form: </a:t>
            </a:r>
            <a:r>
              <a:rPr lang="en-US" i="1" dirty="0"/>
              <a:t>https://services.google.com/fb/forms/gcm/</a:t>
            </a:r>
            <a:r>
              <a:rPr lang="en-US" dirty="0"/>
              <a:t>. Your application server should also be able to queue message requests and, ideally, perform exponential </a:t>
            </a:r>
            <a:r>
              <a:rPr lang="en-US" dirty="0" err="1" smtClean="0"/>
              <a:t>backoffs</a:t>
            </a:r>
            <a:r>
              <a:rPr lang="en-US" dirty="0" smtClean="0"/>
              <a:t>.</a:t>
            </a:r>
            <a:endParaRPr lang="en-US" dirty="0"/>
          </a:p>
          <a:p>
            <a:pPr lvl="1">
              <a:buFont typeface="+mj-lt"/>
              <a:buAutoNum type="arabicPeriod"/>
            </a:pPr>
            <a:r>
              <a:rPr lang="en-US" dirty="0" smtClean="0"/>
              <a:t>Your </a:t>
            </a:r>
            <a:r>
              <a:rPr lang="en-US" dirty="0"/>
              <a:t>application server needs to maintain an authentication token and refresh it </a:t>
            </a:r>
            <a:r>
              <a:rPr lang="en-US" dirty="0" smtClean="0"/>
              <a:t>occasionally.</a:t>
            </a:r>
            <a:endParaRPr lang="en-US" dirty="0"/>
          </a:p>
          <a:p>
            <a:pPr lvl="1">
              <a:buFont typeface="+mj-lt"/>
              <a:buAutoNum type="arabicPeriod"/>
            </a:pPr>
            <a:r>
              <a:rPr lang="en-US" dirty="0" smtClean="0"/>
              <a:t>To </a:t>
            </a:r>
            <a:r>
              <a:rPr lang="en-US" dirty="0"/>
              <a:t>send a message to the GCM servers, your application server must create an HTTP POST message or an XMPP </a:t>
            </a:r>
            <a:r>
              <a:rPr lang="en-US" dirty="0">
                <a:latin typeface="Courier New" panose="02070309020205020404" pitchFamily="49" charset="0"/>
                <a:cs typeface="Courier New" panose="02070309020205020404" pitchFamily="49" charset="0"/>
              </a:rPr>
              <a:t>&lt;message&gt;</a:t>
            </a:r>
            <a:r>
              <a:rPr lang="en-US" dirty="0"/>
              <a:t>. This message must include information about the registration identifier, authentication token, message data, and message delivery behavior </a:t>
            </a:r>
            <a:r>
              <a:rPr lang="en-US" dirty="0" smtClean="0"/>
              <a:t>details.</a:t>
            </a:r>
            <a:endParaRPr lang="en-US" dirty="0"/>
          </a:p>
          <a:p>
            <a:pPr lvl="1">
              <a:buFont typeface="+mj-lt"/>
              <a:buAutoNum type="arabicPeriod"/>
            </a:pPr>
            <a:r>
              <a:rPr lang="en-US" dirty="0" smtClean="0"/>
              <a:t>The </a:t>
            </a:r>
            <a:r>
              <a:rPr lang="en-US" dirty="0"/>
              <a:t>application server should be able to handle numerous response codes (successful and erroneous) from the GCM </a:t>
            </a:r>
            <a:r>
              <a:rPr lang="en-US" dirty="0" smtClean="0"/>
              <a:t>servers.</a:t>
            </a:r>
            <a:endParaRPr lang="en-US" dirty="0"/>
          </a:p>
        </p:txBody>
      </p:sp>
    </p:spTree>
    <p:extLst>
      <p:ext uri="{BB962C8B-B14F-4D97-AF65-F5344CB8AC3E}">
        <p14:creationId xmlns:p14="http://schemas.microsoft.com/office/powerpoint/2010/main" val="109368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2390</TotalTime>
  <Words>1920</Words>
  <Application>Microsoft Office PowerPoint</Application>
  <PresentationFormat>On-screen Show (4:3)</PresentationFormat>
  <Paragraphs>115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Pearson PTG Video Product PowerPoint Template 111006</vt:lpstr>
      <vt:lpstr>Instructor Notes</vt:lpstr>
      <vt:lpstr>  Advanced AndroidTM Application Development, Fourth Edition  Chapter 18  Working with Google Cloud Messaging </vt:lpstr>
      <vt:lpstr>Chapter 18 Overview</vt:lpstr>
      <vt:lpstr>An Overview of GCM</vt:lpstr>
      <vt:lpstr>Understanding GCM Message Flow</vt:lpstr>
      <vt:lpstr>Understanding the Limitations of the GCM Service</vt:lpstr>
      <vt:lpstr>Signing Up for GCM</vt:lpstr>
      <vt:lpstr>Integrating GCM Services on the Android Client Side</vt:lpstr>
      <vt:lpstr>Integrating GCM Services on the Android Application Server Side</vt:lpstr>
      <vt:lpstr>Exploring the GCM Sample Applications</vt:lpstr>
      <vt:lpstr>What Alternatives to GCM Exist?</vt:lpstr>
      <vt:lpstr>Chapter 18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836</cp:revision>
  <dcterms:created xsi:type="dcterms:W3CDTF">2006-12-28T22:00:41Z</dcterms:created>
  <dcterms:modified xsi:type="dcterms:W3CDTF">2014-08-24T23:51:37Z</dcterms:modified>
</cp:coreProperties>
</file>