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handoutMasterIdLst>
    <p:handoutMasterId r:id="rId17"/>
  </p:handoutMasterIdLst>
  <p:sldIdLst>
    <p:sldId id="282" r:id="rId2"/>
    <p:sldId id="257" r:id="rId3"/>
    <p:sldId id="256" r:id="rId4"/>
    <p:sldId id="283" r:id="rId5"/>
    <p:sldId id="290" r:id="rId6"/>
    <p:sldId id="291" r:id="rId7"/>
    <p:sldId id="285" r:id="rId8"/>
    <p:sldId id="292" r:id="rId9"/>
    <p:sldId id="286" r:id="rId10"/>
    <p:sldId id="287" r:id="rId11"/>
    <p:sldId id="288" r:id="rId12"/>
    <p:sldId id="289" r:id="rId13"/>
    <p:sldId id="258" r:id="rId14"/>
    <p:sldId id="284"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587" autoAdjust="0"/>
    <p:restoredTop sz="78849" autoAdjust="0"/>
  </p:normalViewPr>
  <p:slideViewPr>
    <p:cSldViewPr>
      <p:cViewPr varScale="1">
        <p:scale>
          <a:sx n="91" d="100"/>
          <a:sy n="91" d="100"/>
        </p:scale>
        <p:origin x="-294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13</a:t>
            </a:fld>
            <a:endParaRPr lang="en-US" smtClean="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Developers can implement freemium applications in a variety of ways. Here are some examples.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More examples .</a:t>
            </a:r>
            <a:r>
              <a:rPr lang="en-US" baseline="0" dirty="0" smtClean="0"/>
              <a:t> . .</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endParaRPr lang="en-US" dirty="0" smtClean="0"/>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Amazon </a:t>
            </a:r>
            <a:r>
              <a:rPr lang="en-US" dirty="0" err="1"/>
              <a:t>Appstore</a:t>
            </a:r>
            <a:r>
              <a:rPr lang="en-US" dirty="0"/>
              <a:t> for Android In-App Purchasing APIs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With the success of Android-powered e-book readers such as the Amazon Kindle Fire, developers are looking to monetize applications published through venues other than Google </a:t>
            </a:r>
            <a:r>
              <a:rPr lang="en-US" sz="2000" dirty="0" smtClean="0"/>
              <a:t>Play.</a:t>
            </a:r>
          </a:p>
          <a:p>
            <a:r>
              <a:rPr lang="en-US" sz="2000" dirty="0" smtClean="0"/>
              <a:t>Amazon </a:t>
            </a:r>
            <a:r>
              <a:rPr lang="en-US" sz="2000" dirty="0"/>
              <a:t>runs its own Android application marketplace in the form of the Amazon </a:t>
            </a:r>
            <a:r>
              <a:rPr lang="en-US" sz="2000" dirty="0" err="1"/>
              <a:t>Appstore</a:t>
            </a:r>
            <a:r>
              <a:rPr lang="en-US" sz="2000" dirty="0"/>
              <a:t> for </a:t>
            </a:r>
            <a:r>
              <a:rPr lang="en-US" sz="2000" dirty="0" smtClean="0"/>
              <a:t>Android.</a:t>
            </a:r>
          </a:p>
          <a:p>
            <a:r>
              <a:rPr lang="en-US" sz="2000" dirty="0" smtClean="0"/>
              <a:t>The </a:t>
            </a:r>
            <a:r>
              <a:rPr lang="en-US" sz="2000" dirty="0"/>
              <a:t>in-app purchasing APIs are appropriate for developers publishing on the Amazon </a:t>
            </a:r>
            <a:r>
              <a:rPr lang="en-US" sz="2000" dirty="0" err="1"/>
              <a:t>Appstore</a:t>
            </a:r>
            <a:r>
              <a:rPr lang="en-US" sz="2000" dirty="0"/>
              <a:t> </a:t>
            </a:r>
            <a:r>
              <a:rPr lang="en-US" sz="2000" dirty="0" smtClean="0"/>
              <a:t>only.</a:t>
            </a:r>
          </a:p>
          <a:p>
            <a:r>
              <a:rPr lang="en-US" sz="2000" dirty="0" smtClean="0"/>
              <a:t>If </a:t>
            </a:r>
            <a:r>
              <a:rPr lang="en-US" sz="2000" dirty="0"/>
              <a:t>you are interested in joining this program, we recommend signing up here: </a:t>
            </a:r>
            <a:endParaRPr lang="en-US" sz="2000" dirty="0" smtClean="0"/>
          </a:p>
          <a:p>
            <a:pPr lvl="1"/>
            <a:r>
              <a:rPr lang="en-US" sz="2000" i="1" dirty="0" smtClean="0"/>
              <a:t>https</a:t>
            </a:r>
            <a:r>
              <a:rPr lang="en-US" sz="2000" i="1" dirty="0"/>
              <a:t>://</a:t>
            </a:r>
            <a:r>
              <a:rPr lang="en-US" sz="2000" i="1" dirty="0" smtClean="0"/>
              <a:t>developer.amazon.com/appsandservices/apis/earn/in-app-purchasing</a:t>
            </a:r>
            <a:endParaRPr lang="en-US" sz="2000" dirty="0"/>
          </a:p>
        </p:txBody>
      </p:sp>
    </p:spTree>
    <p:extLst>
      <p:ext uri="{BB962C8B-B14F-4D97-AF65-F5344CB8AC3E}">
        <p14:creationId xmlns:p14="http://schemas.microsoft.com/office/powerpoint/2010/main" val="417899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PayPal Billing APIs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PayPal is a popular e-commerce service that facilitates financial transactions between somewhat trusted </a:t>
            </a:r>
            <a:r>
              <a:rPr lang="en-US" sz="2000" dirty="0" smtClean="0"/>
              <a:t>parties.</a:t>
            </a:r>
          </a:p>
          <a:p>
            <a:r>
              <a:rPr lang="en-US" sz="2000" dirty="0" smtClean="0"/>
              <a:t>PayPal </a:t>
            </a:r>
            <a:r>
              <a:rPr lang="en-US" sz="2000" dirty="0"/>
              <a:t>publishes the PayPal Android SDK which can be used to integrate PayPal functionality into your Android </a:t>
            </a:r>
            <a:r>
              <a:rPr lang="en-US" sz="2000" dirty="0" smtClean="0"/>
              <a:t>applications.</a:t>
            </a:r>
          </a:p>
          <a:p>
            <a:r>
              <a:rPr lang="en-US" sz="2000" dirty="0" smtClean="0"/>
              <a:t>You </a:t>
            </a:r>
            <a:r>
              <a:rPr lang="en-US" sz="2000" dirty="0"/>
              <a:t>can find the libraries through PayPal’s GitHub account for download (see the direct link in the references </a:t>
            </a:r>
            <a:r>
              <a:rPr lang="en-US" sz="2000" dirty="0" smtClean="0"/>
              <a:t>section).</a:t>
            </a:r>
          </a:p>
          <a:p>
            <a:r>
              <a:rPr lang="en-US" sz="2000" dirty="0" smtClean="0"/>
              <a:t>We </a:t>
            </a:r>
            <a:r>
              <a:rPr lang="en-US" sz="2000" dirty="0"/>
              <a:t>recommend reading over the PayPal Android SDK </a:t>
            </a:r>
            <a:r>
              <a:rPr lang="en-US" sz="2000" dirty="0">
                <a:latin typeface="Courier New" panose="02070309020205020404" pitchFamily="49" charset="0"/>
                <a:cs typeface="Courier New" panose="02070309020205020404" pitchFamily="49" charset="0"/>
              </a:rPr>
              <a:t>README.md</a:t>
            </a:r>
            <a:r>
              <a:rPr lang="en-US" sz="2000" dirty="0"/>
              <a:t> file and reviewing the </a:t>
            </a:r>
            <a:r>
              <a:rPr lang="en-US" sz="2000" dirty="0" err="1" smtClean="0"/>
              <a:t>javadocs</a:t>
            </a:r>
            <a:r>
              <a:rPr lang="en-US" sz="2000" dirty="0" smtClean="0"/>
              <a:t>.</a:t>
            </a:r>
            <a:endParaRPr lang="en-US" sz="2000" dirty="0"/>
          </a:p>
        </p:txBody>
      </p:sp>
    </p:spTree>
    <p:extLst>
      <p:ext uri="{BB962C8B-B14F-4D97-AF65-F5344CB8AC3E}">
        <p14:creationId xmlns:p14="http://schemas.microsoft.com/office/powerpoint/2010/main" val="417899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a:t>Leveraging Other Billing APIs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There are other billing APIs available for use on the Android </a:t>
            </a:r>
            <a:r>
              <a:rPr lang="en-US" sz="2000" dirty="0" smtClean="0"/>
              <a:t>platform.</a:t>
            </a:r>
          </a:p>
          <a:p>
            <a:r>
              <a:rPr lang="en-US" sz="2000" dirty="0" smtClean="0"/>
              <a:t>If </a:t>
            </a:r>
            <a:r>
              <a:rPr lang="en-US" sz="2000" dirty="0"/>
              <a:t>you happen to prefer a specific financial service, see whether it has (or is developing) a mobile </a:t>
            </a:r>
            <a:r>
              <a:rPr lang="en-US" sz="2000" dirty="0" smtClean="0"/>
              <a:t>API.</a:t>
            </a:r>
          </a:p>
          <a:p>
            <a:pPr lvl="1"/>
            <a:r>
              <a:rPr lang="en-US" sz="2000" dirty="0" smtClean="0"/>
              <a:t>Always </a:t>
            </a:r>
            <a:r>
              <a:rPr lang="en-US" sz="2000" dirty="0"/>
              <a:t>read the fine </a:t>
            </a:r>
            <a:r>
              <a:rPr lang="en-US" sz="2000" dirty="0" smtClean="0"/>
              <a:t>print.</a:t>
            </a:r>
          </a:p>
          <a:p>
            <a:r>
              <a:rPr lang="en-US" sz="2000" dirty="0" smtClean="0"/>
              <a:t>Third-party </a:t>
            </a:r>
            <a:r>
              <a:rPr lang="en-US" sz="2000" dirty="0"/>
              <a:t>libraries, especially those that deal with finances, often have additional terms of </a:t>
            </a:r>
            <a:r>
              <a:rPr lang="en-US" sz="2000" dirty="0" smtClean="0"/>
              <a:t>use.</a:t>
            </a:r>
          </a:p>
          <a:p>
            <a:r>
              <a:rPr lang="en-US" sz="2000" dirty="0" smtClean="0"/>
              <a:t>Also</a:t>
            </a:r>
            <a:r>
              <a:rPr lang="en-US" sz="2000" dirty="0"/>
              <a:t>, be aware that you, as the developer, are often responsible for handling taxes and tariffs and other financial law compliance, especially when exporting your application to other </a:t>
            </a:r>
            <a:r>
              <a:rPr lang="en-US" sz="2000" dirty="0" smtClean="0"/>
              <a:t>countries.</a:t>
            </a:r>
            <a:endParaRPr lang="en-US" sz="2000" dirty="0"/>
          </a:p>
        </p:txBody>
      </p:sp>
    </p:spTree>
    <p:extLst>
      <p:ext uri="{BB962C8B-B14F-4D97-AF65-F5344CB8AC3E}">
        <p14:creationId xmlns:p14="http://schemas.microsoft.com/office/powerpoint/2010/main" val="417899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19</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what in-app </a:t>
            </a:r>
            <a:r>
              <a:rPr lang="en-US" sz="2400" dirty="0"/>
              <a:t>b</a:t>
            </a:r>
            <a:r>
              <a:rPr lang="en-US" sz="2400" dirty="0" smtClean="0"/>
              <a:t>illing is.</a:t>
            </a:r>
          </a:p>
          <a:p>
            <a:pPr eaLnBrk="1" hangingPunct="1"/>
            <a:r>
              <a:rPr lang="en-US" sz="2400" dirty="0" smtClean="0"/>
              <a:t>We have learned about using in-app billing.</a:t>
            </a:r>
          </a:p>
          <a:p>
            <a:pPr eaLnBrk="1" hangingPunct="1"/>
            <a:r>
              <a:rPr lang="en-US" sz="2400" dirty="0" smtClean="0"/>
              <a:t>We have learned ways to leverage the Google Play In-app Billing APIs.</a:t>
            </a:r>
          </a:p>
          <a:p>
            <a:pPr eaLnBrk="1" hangingPunct="1"/>
            <a:r>
              <a:rPr lang="en-US" sz="2400" dirty="0" smtClean="0"/>
              <a:t>We have learned about leveraging Amazon </a:t>
            </a:r>
            <a:r>
              <a:rPr lang="en-US" sz="2400" dirty="0" err="1" smtClean="0"/>
              <a:t>Appstore</a:t>
            </a:r>
            <a:r>
              <a:rPr lang="en-US" sz="2400" dirty="0" smtClean="0"/>
              <a:t> for Android in-app purchasing APIs.</a:t>
            </a:r>
          </a:p>
          <a:p>
            <a:pPr eaLnBrk="1" hangingPunct="1"/>
            <a:r>
              <a:rPr lang="en-US" sz="2400" dirty="0" smtClean="0"/>
              <a:t>We have learned about PayPal billing APIs.</a:t>
            </a:r>
          </a:p>
          <a:p>
            <a:pPr eaLnBrk="1" hangingPunct="1"/>
            <a:r>
              <a:rPr lang="en-US" sz="2400" dirty="0" smtClean="0"/>
              <a:t>We have learned about other billing APIs.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Wikipedia discussion on the freemium business model:</a:t>
            </a:r>
          </a:p>
          <a:p>
            <a:pPr lvl="1"/>
            <a:r>
              <a:rPr lang="en-US" sz="2000" i="1" dirty="0" smtClean="0"/>
              <a:t>http</a:t>
            </a:r>
            <a:r>
              <a:rPr lang="en-US" sz="2000" i="1" dirty="0"/>
              <a:t>://en.wikipedia.org/wiki/Freemium</a:t>
            </a:r>
          </a:p>
          <a:p>
            <a:r>
              <a:rPr lang="en-US" sz="2000" dirty="0"/>
              <a:t>Android Training: “Selling In-App Products”:</a:t>
            </a:r>
          </a:p>
          <a:p>
            <a:pPr lvl="1"/>
            <a:r>
              <a:rPr lang="en-US" sz="2000" i="1" dirty="0" smtClean="0"/>
              <a:t>http</a:t>
            </a:r>
            <a:r>
              <a:rPr lang="en-US" sz="2000" i="1" dirty="0"/>
              <a:t>://d.android.com/training/in-app-billing/index.html</a:t>
            </a:r>
          </a:p>
          <a:p>
            <a:r>
              <a:rPr lang="en-US" sz="2000" dirty="0"/>
              <a:t>Google Services: “Google Play In-App Billing”:</a:t>
            </a:r>
          </a:p>
          <a:p>
            <a:pPr lvl="1"/>
            <a:r>
              <a:rPr lang="en-US" sz="2000" i="1" dirty="0" smtClean="0"/>
              <a:t>http</a:t>
            </a:r>
            <a:r>
              <a:rPr lang="en-US" sz="2000" i="1" dirty="0"/>
              <a:t>://d.android.com/google/play/billing/index.html</a:t>
            </a:r>
          </a:p>
          <a:p>
            <a:r>
              <a:rPr lang="en-US" sz="2000" dirty="0"/>
              <a:t>Amazon </a:t>
            </a:r>
            <a:r>
              <a:rPr lang="en-US" sz="2000" dirty="0" err="1"/>
              <a:t>Appstore</a:t>
            </a:r>
            <a:r>
              <a:rPr lang="en-US" sz="2000" dirty="0"/>
              <a:t> for Android In-App Purchasing API:</a:t>
            </a:r>
          </a:p>
          <a:p>
            <a:pPr lvl="1"/>
            <a:r>
              <a:rPr lang="en-US" sz="2000" i="1" dirty="0" smtClean="0"/>
              <a:t>https</a:t>
            </a:r>
            <a:r>
              <a:rPr lang="en-US" sz="2000" i="1" dirty="0"/>
              <a:t>://developer.amazon.com/appsandservices/apis/earn/in-app-purchasing</a:t>
            </a:r>
          </a:p>
          <a:p>
            <a:r>
              <a:rPr lang="en-US" sz="2000" dirty="0"/>
              <a:t>PayPal Android SDK:</a:t>
            </a:r>
          </a:p>
          <a:p>
            <a:pPr lvl="1"/>
            <a:r>
              <a:rPr lang="en-US" sz="2000" i="1" dirty="0" smtClean="0"/>
              <a:t>https</a:t>
            </a:r>
            <a:r>
              <a:rPr lang="en-US" sz="2000" i="1" dirty="0"/>
              <a:t>://github.com/paypal/PayPal-Android-SDK </a:t>
            </a:r>
          </a:p>
          <a:p>
            <a:r>
              <a:rPr lang="en-US" sz="2000" dirty="0"/>
              <a:t>PayPal Android SDK </a:t>
            </a:r>
            <a:r>
              <a:rPr lang="en-US" sz="2000" dirty="0" err="1"/>
              <a:t>javadocs</a:t>
            </a:r>
            <a:r>
              <a:rPr lang="en-US" sz="2000" dirty="0"/>
              <a:t>:</a:t>
            </a:r>
          </a:p>
          <a:p>
            <a:pPr lvl="1"/>
            <a:r>
              <a:rPr lang="en-US" sz="2000" i="1" dirty="0" smtClean="0"/>
              <a:t>http</a:t>
            </a:r>
            <a:r>
              <a:rPr lang="en-US" sz="2000" i="1" dirty="0"/>
              <a:t>://paypal.github.io/PayPal-Android-SDK</a:t>
            </a:r>
            <a:r>
              <a:rPr lang="en-US" sz="2000" i="1" dirty="0" smtClean="0"/>
              <a:t>/</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19</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An Overview of </a:t>
            </a:r>
            <a:r>
              <a:rPr lang="en-US" sz="3800" b="1" dirty="0" smtClean="0">
                <a:latin typeface="Arial" charset="0"/>
              </a:rPr>
              <a:t>In-App </a:t>
            </a:r>
            <a:r>
              <a:rPr lang="en-US" sz="3800" b="1" dirty="0">
                <a:latin typeface="Arial" charset="0"/>
              </a:rPr>
              <a:t>Billing APIs for Android</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19</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What Is In-App Billing?</a:t>
            </a:r>
          </a:p>
          <a:p>
            <a:pPr eaLnBrk="1" hangingPunct="1"/>
            <a:r>
              <a:rPr lang="en-US" sz="2400" dirty="0"/>
              <a:t>Using In-App Billing</a:t>
            </a:r>
          </a:p>
          <a:p>
            <a:pPr eaLnBrk="1" hangingPunct="1"/>
            <a:r>
              <a:rPr lang="en-US" sz="2400" dirty="0"/>
              <a:t>Leveraging Google Play In-app Billing APIs</a:t>
            </a:r>
          </a:p>
          <a:p>
            <a:pPr eaLnBrk="1" hangingPunct="1"/>
            <a:r>
              <a:rPr lang="en-US" sz="2400" dirty="0"/>
              <a:t>Leveraging Amazon </a:t>
            </a:r>
            <a:r>
              <a:rPr lang="en-US" sz="2400" dirty="0" err="1"/>
              <a:t>Appstore</a:t>
            </a:r>
            <a:r>
              <a:rPr lang="en-US" sz="2400" dirty="0"/>
              <a:t> for Android In-App Purchasing APIs</a:t>
            </a:r>
          </a:p>
          <a:p>
            <a:pPr eaLnBrk="1" hangingPunct="1"/>
            <a:r>
              <a:rPr lang="en-US" sz="2400" dirty="0"/>
              <a:t>Leveraging PayPal Billing APIs</a:t>
            </a:r>
          </a:p>
          <a:p>
            <a:pPr eaLnBrk="1" hangingPunct="1"/>
            <a:r>
              <a:rPr lang="en-US" sz="2400" dirty="0"/>
              <a:t>Leveraging Other Billing </a:t>
            </a:r>
            <a:r>
              <a:rPr lang="en-US" sz="2400" dirty="0" smtClean="0"/>
              <a:t>APIs</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What Is In-App Billing?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smtClean="0"/>
              <a:t>The freemium business model—where apps are published free of charge but contain content for purchase—is perhaps the most popular way to monetize Android applications these days.</a:t>
            </a:r>
          </a:p>
          <a:p>
            <a:r>
              <a:rPr lang="en-US" sz="2000" dirty="0" smtClean="0"/>
              <a:t>Users </a:t>
            </a:r>
            <a:r>
              <a:rPr lang="en-US" sz="2000" dirty="0"/>
              <a:t>are more likely to sample a free application, and if the content is sufficiently interesting, they are more likely to pay for </a:t>
            </a:r>
            <a:r>
              <a:rPr lang="en-US" sz="2000" dirty="0" smtClean="0"/>
              <a:t>it.</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What Is In-App Billing?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lvl="0"/>
            <a:r>
              <a:rPr lang="en-US" sz="2000" dirty="0"/>
              <a:t>A role-playing game might provide a shop where users can purchase items. These items might be available for free in the game if users are willing to play longer, or users can purchase items if they don’t have the time or </a:t>
            </a:r>
            <a:r>
              <a:rPr lang="en-US" sz="2000" dirty="0" smtClean="0"/>
              <a:t>inclination.</a:t>
            </a:r>
            <a:endParaRPr lang="en-US" sz="2000" dirty="0"/>
          </a:p>
          <a:p>
            <a:pPr lvl="0"/>
            <a:r>
              <a:rPr lang="en-US" sz="2000" dirty="0"/>
              <a:t>That same game might provide content that is solely available for purchase. For example, perhaps users can customize a character’s appearance only if they pay for the </a:t>
            </a:r>
            <a:r>
              <a:rPr lang="en-US" sz="2000" dirty="0" smtClean="0"/>
              <a:t>privilege.</a:t>
            </a:r>
            <a:endParaRPr lang="en-US" sz="2000" dirty="0"/>
          </a:p>
          <a:p>
            <a:pPr lvl="0"/>
            <a:r>
              <a:rPr lang="en-US" sz="2000" dirty="0"/>
              <a:t>A platform game might entice users with a couple of free levels or a time limit (three-day trial), and then provide more levels or game play time for purchase </a:t>
            </a:r>
            <a:r>
              <a:rPr lang="en-US" sz="2000" dirty="0" smtClean="0"/>
              <a:t>thereafter.</a:t>
            </a:r>
            <a:endParaRPr lang="en-US" sz="2000" dirty="0"/>
          </a:p>
          <a:p>
            <a:pPr lvl="0"/>
            <a:r>
              <a:rPr lang="en-US" sz="2000" dirty="0"/>
              <a:t>A wallpaper, ringtone, music, or video download application might allow users to browse and preview content and then purchase only the content they </a:t>
            </a:r>
            <a:r>
              <a:rPr lang="en-US" sz="2000" dirty="0" smtClean="0"/>
              <a:t>want.</a:t>
            </a:r>
            <a:endParaRPr lang="en-US" sz="2000" dirty="0"/>
          </a:p>
        </p:txBody>
      </p:sp>
    </p:spTree>
    <p:extLst>
      <p:ext uri="{BB962C8B-B14F-4D97-AF65-F5344CB8AC3E}">
        <p14:creationId xmlns:p14="http://schemas.microsoft.com/office/powerpoint/2010/main" val="804336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What Is In-App Billing?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lvl="0"/>
            <a:r>
              <a:rPr lang="en-US" sz="1800" dirty="0"/>
              <a:t>A cloud-based music storage application might limit the number of songs that can be stored, unless the user upgrades to a purchased storage plan (unlimited or a tiered setup</a:t>
            </a:r>
            <a:r>
              <a:rPr lang="en-US" sz="1800" dirty="0" smtClean="0"/>
              <a:t>).</a:t>
            </a:r>
            <a:endParaRPr lang="en-US" sz="1800" dirty="0"/>
          </a:p>
          <a:p>
            <a:pPr lvl="0"/>
            <a:r>
              <a:rPr lang="en-US" sz="1800" dirty="0"/>
              <a:t>A photo filter app might enable only certain features, such as the ability to share photos with friends, when the user pays up. That same photo filter app might sell new filters right in the app, as they become </a:t>
            </a:r>
            <a:r>
              <a:rPr lang="en-US" sz="1800" dirty="0" smtClean="0"/>
              <a:t>available.</a:t>
            </a:r>
            <a:endParaRPr lang="en-US" sz="1800" dirty="0"/>
          </a:p>
          <a:p>
            <a:pPr lvl="0"/>
            <a:r>
              <a:rPr lang="en-US" sz="1800" dirty="0"/>
              <a:t>A messaging application might enable little extras, such as emoticons or video sending, for users who pay for </a:t>
            </a:r>
            <a:r>
              <a:rPr lang="en-US" sz="1800" dirty="0" smtClean="0"/>
              <a:t>them.</a:t>
            </a:r>
            <a:endParaRPr lang="en-US" sz="1800" dirty="0"/>
          </a:p>
          <a:p>
            <a:pPr lvl="0"/>
            <a:r>
              <a:rPr lang="en-US" sz="1800" dirty="0"/>
              <a:t>A developer might provide tiered or priority service to those willing to pay for it. This might mean “faster” service (usage of a higher-performance server, for example), among other things. Maybe a user can buy VoIP support calls that are handled right from the </a:t>
            </a:r>
            <a:r>
              <a:rPr lang="en-US" sz="1800" dirty="0" smtClean="0"/>
              <a:t>app.</a:t>
            </a:r>
            <a:endParaRPr lang="en-US" sz="1800" dirty="0"/>
          </a:p>
          <a:p>
            <a:pPr lvl="0"/>
            <a:r>
              <a:rPr lang="en-US" sz="1800" dirty="0"/>
              <a:t>Developers might accept donations from users who like their app. Users could even “vote” with their dollars to get more features in the next update to the </a:t>
            </a:r>
            <a:r>
              <a:rPr lang="en-US" sz="1800" dirty="0" smtClean="0"/>
              <a:t>application.</a:t>
            </a:r>
            <a:endParaRPr lang="en-US" sz="1800" dirty="0"/>
          </a:p>
        </p:txBody>
      </p:sp>
    </p:spTree>
    <p:extLst>
      <p:ext uri="{BB962C8B-B14F-4D97-AF65-F5344CB8AC3E}">
        <p14:creationId xmlns:p14="http://schemas.microsoft.com/office/powerpoint/2010/main" val="3776543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In-App Billing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Android developers have numerous options when it comes to designing freemium </a:t>
            </a:r>
            <a:r>
              <a:rPr lang="en-US" sz="1800" dirty="0" smtClean="0"/>
              <a:t>applications.</a:t>
            </a:r>
          </a:p>
          <a:p>
            <a:r>
              <a:rPr lang="en-US" sz="1800" dirty="0" smtClean="0"/>
              <a:t>Most </a:t>
            </a:r>
            <a:r>
              <a:rPr lang="en-US" sz="1800" dirty="0"/>
              <a:t>choose to use one of the several well-respected services that offer libraries for handling secure in-app </a:t>
            </a:r>
            <a:r>
              <a:rPr lang="en-US" sz="1800" dirty="0" smtClean="0"/>
              <a:t>purchases.</a:t>
            </a:r>
          </a:p>
          <a:p>
            <a:r>
              <a:rPr lang="en-US" sz="1800" dirty="0" smtClean="0"/>
              <a:t>Many </a:t>
            </a:r>
            <a:r>
              <a:rPr lang="en-US" sz="1800" dirty="0"/>
              <a:t>in-app billing services work only for applications published by specific </a:t>
            </a:r>
            <a:r>
              <a:rPr lang="en-US" sz="1800" dirty="0" smtClean="0"/>
              <a:t>providers.</a:t>
            </a:r>
            <a:endParaRPr lang="en-US" sz="1800" dirty="0"/>
          </a:p>
          <a:p>
            <a:r>
              <a:rPr lang="en-US" sz="1800" dirty="0"/>
              <a:t>Developers are responsible for managing the content they wish to sell to users through the billing APIs. In-app billing is nontrivial to </a:t>
            </a:r>
            <a:r>
              <a:rPr lang="en-US" sz="1800" dirty="0" smtClean="0"/>
              <a:t>implement.</a:t>
            </a:r>
          </a:p>
          <a:p>
            <a:r>
              <a:rPr lang="en-US" sz="1800" dirty="0" smtClean="0"/>
              <a:t>There </a:t>
            </a:r>
            <a:r>
              <a:rPr lang="en-US" sz="1800" dirty="0"/>
              <a:t>are third-party APIs to use, limitations to consider, security and export concerns, and usually substantial code to write—code that needs to be unique and private to your application to help avoid reverse engineering, piracy, and exploitation of your valuable </a:t>
            </a:r>
            <a:r>
              <a:rPr lang="en-US" sz="1800" dirty="0" smtClean="0"/>
              <a:t>content.</a:t>
            </a:r>
            <a:endParaRPr lang="en-US" sz="1800" dirty="0"/>
          </a:p>
        </p:txBody>
      </p:sp>
    </p:spTree>
    <p:extLst>
      <p:ext uri="{BB962C8B-B14F-4D97-AF65-F5344CB8AC3E}">
        <p14:creationId xmlns:p14="http://schemas.microsoft.com/office/powerpoint/2010/main" val="417899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In-App Billing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All billing APIs have several things in common:</a:t>
            </a:r>
          </a:p>
          <a:p>
            <a:pPr lvl="1"/>
            <a:r>
              <a:rPr lang="en-US" dirty="0"/>
              <a:t>All in-app billing APIs use a secure Internet connection to complete a financial transaction. This means all billing APIs require the </a:t>
            </a:r>
            <a:r>
              <a:rPr lang="en-US" dirty="0">
                <a:latin typeface="Courier New" panose="02070309020205020404" pitchFamily="49" charset="0"/>
                <a:cs typeface="Courier New" panose="02070309020205020404" pitchFamily="49" charset="0"/>
              </a:rPr>
              <a:t>INTERNET</a:t>
            </a:r>
            <a:r>
              <a:rPr lang="en-US" dirty="0"/>
              <a:t> permission and a working network connection to function </a:t>
            </a:r>
            <a:r>
              <a:rPr lang="en-US" dirty="0" smtClean="0"/>
              <a:t>properly.</a:t>
            </a:r>
            <a:endParaRPr lang="en-US" dirty="0"/>
          </a:p>
          <a:p>
            <a:pPr lvl="1"/>
            <a:r>
              <a:rPr lang="en-US" dirty="0"/>
              <a:t>All implementations of billing APIs are only as secure as your code is. Protect your digital signatures and any billing API keys provided to you, the developer. Your implementation of billing features should be unique and obfuscated to help avoid piracy and exploitation of your </a:t>
            </a:r>
            <a:r>
              <a:rPr lang="en-US" dirty="0" smtClean="0"/>
              <a:t>application.</a:t>
            </a:r>
            <a:endParaRPr lang="en-US" dirty="0"/>
          </a:p>
          <a:p>
            <a:pPr lvl="1"/>
            <a:r>
              <a:rPr lang="en-US" dirty="0"/>
              <a:t>All in-app billing services that we know of charge a commission or fees for </a:t>
            </a:r>
            <a:r>
              <a:rPr lang="en-US" dirty="0" smtClean="0"/>
              <a:t>use.</a:t>
            </a:r>
            <a:endParaRPr lang="en-US" dirty="0"/>
          </a:p>
          <a:p>
            <a:pPr lvl="1"/>
            <a:r>
              <a:rPr lang="en-US" dirty="0"/>
              <a:t>All in-app billing APIs impose additional terms of service and limitations on your applications. We strongly recommend reading the fine print and consulting your financial and law experts if you have </a:t>
            </a:r>
            <a:r>
              <a:rPr lang="en-US" dirty="0" smtClean="0"/>
              <a:t>questions.</a:t>
            </a:r>
            <a:endParaRPr lang="en-US" dirty="0"/>
          </a:p>
          <a:p>
            <a:pPr lvl="1"/>
            <a:r>
              <a:rPr lang="en-US" dirty="0"/>
              <a:t>In-app billing may be tied to a particular device feature, such as having Google Play or Amazon </a:t>
            </a:r>
            <a:r>
              <a:rPr lang="en-US" dirty="0" err="1"/>
              <a:t>Appstore</a:t>
            </a:r>
            <a:r>
              <a:rPr lang="en-US" dirty="0"/>
              <a:t> for Android </a:t>
            </a:r>
            <a:r>
              <a:rPr lang="en-US" dirty="0" smtClean="0"/>
              <a:t>installed.</a:t>
            </a:r>
            <a:endParaRPr lang="en-US" dirty="0"/>
          </a:p>
          <a:p>
            <a:pPr lvl="1"/>
            <a:r>
              <a:rPr lang="en-US" dirty="0"/>
              <a:t>All applications that leverage billing APIs must comply with international law in terms of taxes and export and with local laws regarding financial </a:t>
            </a:r>
            <a:r>
              <a:rPr lang="en-US" dirty="0" smtClean="0"/>
              <a:t>transactions.</a:t>
            </a:r>
            <a:endParaRPr lang="en-US" dirty="0"/>
          </a:p>
        </p:txBody>
      </p:sp>
    </p:spTree>
    <p:extLst>
      <p:ext uri="{BB962C8B-B14F-4D97-AF65-F5344CB8AC3E}">
        <p14:creationId xmlns:p14="http://schemas.microsoft.com/office/powerpoint/2010/main" val="930721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Google Play In-app Billing APIs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Google Play has an in-app billing system that enables you to sell content from within </a:t>
            </a:r>
            <a:r>
              <a:rPr lang="en-US" dirty="0" smtClean="0"/>
              <a:t>applications.</a:t>
            </a:r>
          </a:p>
          <a:p>
            <a:r>
              <a:rPr lang="en-US" dirty="0" smtClean="0"/>
              <a:t>You </a:t>
            </a:r>
            <a:r>
              <a:rPr lang="en-US" dirty="0"/>
              <a:t>need a Google Play developer account and Google Wallet merchant account to use these APIs, and they have a number of requirements and limitations, such as the following:</a:t>
            </a:r>
          </a:p>
          <a:p>
            <a:pPr lvl="1"/>
            <a:r>
              <a:rPr lang="en-US" dirty="0"/>
              <a:t>You can use the APIs only for applications that are published through Google Play. These can be free or paid </a:t>
            </a:r>
            <a:r>
              <a:rPr lang="en-US" dirty="0" smtClean="0"/>
              <a:t>applications.</a:t>
            </a:r>
            <a:endParaRPr lang="en-US" dirty="0"/>
          </a:p>
          <a:p>
            <a:pPr lvl="1"/>
            <a:r>
              <a:rPr lang="en-US" dirty="0"/>
              <a:t>You can sell only digital content using these APIs. You cannot use them to sell physical goods or </a:t>
            </a:r>
            <a:r>
              <a:rPr lang="en-US" dirty="0" smtClean="0"/>
              <a:t>services.</a:t>
            </a:r>
          </a:p>
          <a:p>
            <a:pPr lvl="1"/>
            <a:r>
              <a:rPr lang="en-US" dirty="0" smtClean="0"/>
              <a:t>The </a:t>
            </a:r>
            <a:r>
              <a:rPr lang="en-US" dirty="0"/>
              <a:t>30 percent commission applies to in-app purchases, just as it does for applications sold on Google </a:t>
            </a:r>
            <a:r>
              <a:rPr lang="en-US" dirty="0" smtClean="0"/>
              <a:t>Play.</a:t>
            </a:r>
            <a:endParaRPr lang="en-US" dirty="0"/>
          </a:p>
          <a:p>
            <a:pPr lvl="1"/>
            <a:r>
              <a:rPr lang="en-US" dirty="0"/>
              <a:t>You can test your applications before you publish them using test accounts you create with your Google Play publisher </a:t>
            </a:r>
            <a:r>
              <a:rPr lang="en-US" dirty="0" smtClean="0"/>
              <a:t>account.</a:t>
            </a:r>
            <a:endParaRPr lang="en-US" dirty="0"/>
          </a:p>
          <a:p>
            <a:pPr lvl="1"/>
            <a:r>
              <a:rPr lang="en-US" dirty="0" smtClean="0"/>
              <a:t>In-app </a:t>
            </a:r>
            <a:r>
              <a:rPr lang="en-US" dirty="0"/>
              <a:t>Billing API version 2 is available for devices running Android 1.6 (API Level 4) and higher, and In-app Billing API version 3 is available for devices running Android 2.2 (API Level 8) and </a:t>
            </a:r>
            <a:r>
              <a:rPr lang="en-US" dirty="0" smtClean="0"/>
              <a:t>higher.</a:t>
            </a:r>
          </a:p>
          <a:p>
            <a:pPr lvl="1"/>
            <a:r>
              <a:rPr lang="en-US" dirty="0" smtClean="0"/>
              <a:t>Other </a:t>
            </a:r>
            <a:r>
              <a:rPr lang="en-US" dirty="0"/>
              <a:t>system requirements also </a:t>
            </a:r>
            <a:r>
              <a:rPr lang="en-US" dirty="0" smtClean="0"/>
              <a:t>exist.</a:t>
            </a:r>
            <a:endParaRPr lang="en-US" dirty="0"/>
          </a:p>
        </p:txBody>
      </p:sp>
    </p:spTree>
    <p:extLst>
      <p:ext uri="{BB962C8B-B14F-4D97-AF65-F5344CB8AC3E}">
        <p14:creationId xmlns:p14="http://schemas.microsoft.com/office/powerpoint/2010/main" val="417899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2394</TotalTime>
  <Words>1982</Words>
  <Application>Microsoft Office PowerPoint</Application>
  <PresentationFormat>On-screen Show (4:3)</PresentationFormat>
  <Paragraphs>111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Pearson PTG Video Product PowerPoint Template 111006</vt:lpstr>
      <vt:lpstr>Instructor Notes</vt:lpstr>
      <vt:lpstr>  Advanced AndroidTM Application Development, Fourth Edition  Chapter 19  An Overview of In-App Billing APIs for Android </vt:lpstr>
      <vt:lpstr>Chapter 19 Overview</vt:lpstr>
      <vt:lpstr>What Is In-App Billing?</vt:lpstr>
      <vt:lpstr>What Is In-App Billing?</vt:lpstr>
      <vt:lpstr>What Is In-App Billing?</vt:lpstr>
      <vt:lpstr>Using In-App Billing</vt:lpstr>
      <vt:lpstr>Using In-App Billing</vt:lpstr>
      <vt:lpstr>Leveraging Google Play In-app Billing APIs</vt:lpstr>
      <vt:lpstr>Leveraging Amazon Appstore for Android In-App Purchasing APIs</vt:lpstr>
      <vt:lpstr>Leveraging PayPal Billing APIs</vt:lpstr>
      <vt:lpstr>Leveraging Other Billing APIs</vt:lpstr>
      <vt:lpstr>Chapter 19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822</cp:revision>
  <dcterms:created xsi:type="dcterms:W3CDTF">2006-12-28T22:00:41Z</dcterms:created>
  <dcterms:modified xsi:type="dcterms:W3CDTF">2014-08-24T23:51:55Z</dcterms:modified>
</cp:coreProperties>
</file>