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2"/>
  </p:notesMasterIdLst>
  <p:handoutMasterIdLst>
    <p:handoutMasterId r:id="rId33"/>
  </p:handoutMasterIdLst>
  <p:sldIdLst>
    <p:sldId id="282" r:id="rId2"/>
    <p:sldId id="257" r:id="rId3"/>
    <p:sldId id="256" r:id="rId4"/>
    <p:sldId id="283" r:id="rId5"/>
    <p:sldId id="295" r:id="rId6"/>
    <p:sldId id="296" r:id="rId7"/>
    <p:sldId id="297" r:id="rId8"/>
    <p:sldId id="285" r:id="rId9"/>
    <p:sldId id="298" r:id="rId10"/>
    <p:sldId id="299" r:id="rId11"/>
    <p:sldId id="300" r:id="rId12"/>
    <p:sldId id="301" r:id="rId13"/>
    <p:sldId id="286" r:id="rId14"/>
    <p:sldId id="302" r:id="rId15"/>
    <p:sldId id="287" r:id="rId16"/>
    <p:sldId id="288" r:id="rId17"/>
    <p:sldId id="303" r:id="rId18"/>
    <p:sldId id="304" r:id="rId19"/>
    <p:sldId id="305" r:id="rId20"/>
    <p:sldId id="289" r:id="rId21"/>
    <p:sldId id="290" r:id="rId22"/>
    <p:sldId id="306" r:id="rId23"/>
    <p:sldId id="307" r:id="rId24"/>
    <p:sldId id="291" r:id="rId25"/>
    <p:sldId id="292" r:id="rId26"/>
    <p:sldId id="293" r:id="rId27"/>
    <p:sldId id="308" r:id="rId28"/>
    <p:sldId id="294" r:id="rId29"/>
    <p:sldId id="258" r:id="rId30"/>
    <p:sldId id="284"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Wood" initials="BW"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6092C1"/>
    <a:srgbClr val="8BB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34587" autoAdjust="0"/>
    <p:restoredTop sz="72806" autoAdjust="0"/>
  </p:normalViewPr>
  <p:slideViewPr>
    <p:cSldViewPr>
      <p:cViewPr varScale="1">
        <p:scale>
          <a:sx n="84" d="100"/>
          <a:sy n="84" d="100"/>
        </p:scale>
        <p:origin x="-312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25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81798516-A4AB-424E-97C6-E45147198897}" type="datetimeFigureOut">
              <a:rPr lang="en-US"/>
              <a:pPr>
                <a:defRPr/>
              </a:pPr>
              <a:t>8/24/2014</a:t>
            </a:fld>
            <a:endParaRPr lang="en-US"/>
          </a:p>
        </p:txBody>
      </p:sp>
      <p:sp>
        <p:nvSpPr>
          <p:cNvPr id="225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25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78513EC-8336-4F04-BA3E-2A372D5EAEC9}" type="slidenum">
              <a:rPr lang="en-US"/>
              <a:pPr>
                <a:defRPr/>
              </a:pPr>
              <a:t>‹#›</a:t>
            </a:fld>
            <a:endParaRPr lang="en-US"/>
          </a:p>
        </p:txBody>
      </p:sp>
    </p:spTree>
    <p:extLst>
      <p:ext uri="{BB962C8B-B14F-4D97-AF65-F5344CB8AC3E}">
        <p14:creationId xmlns:p14="http://schemas.microsoft.com/office/powerpoint/2010/main" val="3436692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0BE38EA-E1BC-4013-BFE5-292F45166390}" type="datetimeFigureOut">
              <a:rPr lang="en-US"/>
              <a:pPr>
                <a:defRPr/>
              </a:pPr>
              <a:t>8/24/2014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C62D373-7F72-461B-A0AE-2390A0D84974}" type="slidenum">
              <a:rPr lang="en-US"/>
              <a:pPr>
                <a:defRPr/>
              </a:pPr>
              <a:t>‹#›</a:t>
            </a:fld>
            <a:endParaRPr lang="en-US"/>
          </a:p>
        </p:txBody>
      </p:sp>
    </p:spTree>
    <p:extLst>
      <p:ext uri="{BB962C8B-B14F-4D97-AF65-F5344CB8AC3E}">
        <p14:creationId xmlns:p14="http://schemas.microsoft.com/office/powerpoint/2010/main" val="2046166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A55F4FB-A82D-474D-8043-3D328656A26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Now that you’ve created an account and added the Google Play services library to your project, you’re ready to start using Google Analytics to track events and other information in your application. To start tracking in an Activity class, retrieve an instance of </a:t>
            </a:r>
            <a:r>
              <a:rPr lang="en-US" sz="1200" kern="1200" dirty="0" err="1" smtClean="0">
                <a:solidFill>
                  <a:schemeClr val="tx1"/>
                </a:solidFill>
                <a:effectLst/>
                <a:latin typeface="+mn-lt"/>
                <a:ea typeface="+mn-ea"/>
                <a:cs typeface="+mn-cs"/>
              </a:rPr>
              <a:t>GoogleAnalytics</a:t>
            </a:r>
            <a:r>
              <a:rPr lang="en-US" sz="1200" kern="1200" dirty="0" smtClean="0">
                <a:solidFill>
                  <a:schemeClr val="tx1"/>
                </a:solidFill>
                <a:effectLst/>
                <a:latin typeface="+mn-lt"/>
                <a:ea typeface="+mn-ea"/>
                <a:cs typeface="+mn-cs"/>
              </a:rPr>
              <a:t>. You typically want to start tracking in the </a:t>
            </a:r>
            <a:r>
              <a:rPr lang="en-US" sz="1200" kern="1200" dirty="0" err="1" smtClean="0">
                <a:solidFill>
                  <a:schemeClr val="tx1"/>
                </a:solidFill>
                <a:effectLst/>
                <a:latin typeface="+mn-lt"/>
                <a:ea typeface="+mn-ea"/>
                <a:cs typeface="+mn-cs"/>
              </a:rPr>
              <a:t>onCreate</a:t>
            </a:r>
            <a:r>
              <a:rPr lang="en-US" sz="1200" kern="1200" dirty="0" smtClean="0">
                <a:solidFill>
                  <a:schemeClr val="tx1"/>
                </a:solidFill>
                <a:effectLst/>
                <a:latin typeface="+mn-lt"/>
                <a:ea typeface="+mn-ea"/>
                <a:cs typeface="+mn-cs"/>
              </a:rPr>
              <a:t>() method of your Activity, track various events throughout your Activity lifecycle, and stop tracking in your </a:t>
            </a:r>
            <a:r>
              <a:rPr lang="en-US" sz="1200" kern="1200" dirty="0" err="1" smtClean="0">
                <a:solidFill>
                  <a:schemeClr val="tx1"/>
                </a:solidFill>
                <a:effectLst/>
                <a:latin typeface="+mn-lt"/>
                <a:ea typeface="+mn-ea"/>
                <a:cs typeface="+mn-cs"/>
              </a:rPr>
              <a:t>onDestroy</a:t>
            </a:r>
            <a:r>
              <a:rPr lang="en-US" sz="1200" kern="1200" dirty="0" smtClean="0">
                <a:solidFill>
                  <a:schemeClr val="tx1"/>
                </a:solidFill>
                <a:effectLst/>
                <a:latin typeface="+mn-lt"/>
                <a:ea typeface="+mn-ea"/>
                <a:cs typeface="+mn-cs"/>
              </a:rPr>
              <a:t>() method. To start tracking, supply your UA- account number and an interval (seconds) at which to dispatch events to the server, as is shown in the</a:t>
            </a:r>
            <a:r>
              <a:rPr lang="en-US" sz="1200" kern="1200" baseline="0" dirty="0" smtClean="0">
                <a:solidFill>
                  <a:schemeClr val="tx1"/>
                </a:solidFill>
                <a:effectLst/>
                <a:latin typeface="+mn-lt"/>
                <a:ea typeface="+mn-ea"/>
                <a:cs typeface="+mn-cs"/>
              </a:rPr>
              <a:t> code presented here.</a:t>
            </a:r>
            <a:endParaRPr lang="en-US" sz="1200" kern="1200" dirty="0" smtClean="0">
              <a:solidFill>
                <a:schemeClr val="tx1"/>
              </a:solidFill>
              <a:effectLst/>
              <a:latin typeface="+mn-lt"/>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When you’re done tracking, stop the tracker</a:t>
            </a:r>
            <a:r>
              <a:rPr lang="en-US" sz="1200" kern="1200" baseline="0" dirty="0" smtClean="0">
                <a:solidFill>
                  <a:schemeClr val="tx1"/>
                </a:solidFill>
                <a:effectLst/>
                <a:latin typeface="+mn-lt"/>
                <a:ea typeface="+mn-ea"/>
                <a:cs typeface="+mn-cs"/>
              </a:rPr>
              <a:t> using the code presented here.</a:t>
            </a:r>
          </a:p>
          <a:p>
            <a:endParaRPr lang="en-US" sz="1200" kern="1200" baseline="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Stopping a tracking session is commonly performed in the </a:t>
            </a:r>
            <a:r>
              <a:rPr lang="en-US" sz="1200" kern="1200" dirty="0" err="1" smtClean="0">
                <a:solidFill>
                  <a:schemeClr val="tx1"/>
                </a:solidFill>
                <a:effectLst/>
                <a:latin typeface="+mn-lt"/>
                <a:ea typeface="+mn-ea"/>
                <a:cs typeface="+mn-cs"/>
              </a:rPr>
              <a:t>onDestroy</a:t>
            </a:r>
            <a:r>
              <a:rPr lang="en-US" sz="1200" kern="1200" dirty="0" smtClean="0">
                <a:solidFill>
                  <a:schemeClr val="tx1"/>
                </a:solidFill>
                <a:effectLst/>
                <a:latin typeface="+mn-lt"/>
                <a:ea typeface="+mn-ea"/>
                <a:cs typeface="+mn-cs"/>
              </a:rPr>
              <a:t>() callback method of your Activity class. </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Now that you’ve got the SDK set up and working with your application, you want to look into the different types of events you can log with the Google Analytics SDK for Android. You can log page views, events, e-commerce events, and other useful information. The logging methods are flexible enough that you can adapt them to your needs.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During a valid tracking session, you can track events by supplying the category, action, label, and value (all developer-defined fields) of an event, as presented</a:t>
            </a:r>
            <a:r>
              <a:rPr lang="en-US" sz="1200" kern="1200" baseline="0" dirty="0" smtClean="0">
                <a:solidFill>
                  <a:schemeClr val="tx1"/>
                </a:solidFill>
                <a:effectLst/>
                <a:latin typeface="+mn-lt"/>
                <a:ea typeface="+mn-ea"/>
                <a:cs typeface="+mn-cs"/>
              </a:rPr>
              <a:t> here.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When your data has been collected and run through the Google Analytics servers, your Dashboard should show the data on the Home screen overview, as shown in this figure.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review the Users Overview details by clicking on the Reporting tab and choosing Audience, Overview, as shown in this figure.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drill down to the individual button click events by clicking on the Reporting tab and choosing Behavior, Events, Overview, and then drilling down by clicking on the Top Events, Event Label link. This displays the button click events, as shown in this</a:t>
            </a:r>
            <a:r>
              <a:rPr lang="en-US" sz="1200" kern="1200" baseline="0" dirty="0" smtClean="0">
                <a:solidFill>
                  <a:schemeClr val="tx1"/>
                </a:solidFill>
                <a:effectLst/>
                <a:latin typeface="+mn-lt"/>
                <a:ea typeface="+mn-ea"/>
                <a:cs typeface="+mn-cs"/>
              </a:rPr>
              <a:t> f</a:t>
            </a:r>
            <a:r>
              <a:rPr lang="en-US" sz="1200" kern="1200" dirty="0" smtClean="0">
                <a:solidFill>
                  <a:schemeClr val="tx1"/>
                </a:solidFill>
                <a:effectLst/>
                <a:latin typeface="+mn-lt"/>
                <a:ea typeface="+mn-ea"/>
                <a:cs typeface="+mn-cs"/>
              </a:rPr>
              <a:t>igure.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F536FE58-E394-4E5B-90E7-2CB71C2BAEE9}" type="slidenum">
              <a:rPr lang="en-US" smtClean="0">
                <a:latin typeface="Calibri" pitchFamily="34" charset="0"/>
              </a:rPr>
              <a:pPr eaLnBrk="1" fontAlgn="base" hangingPunct="1">
                <a:spcBef>
                  <a:spcPct val="0"/>
                </a:spcBef>
                <a:spcAft>
                  <a:spcPct val="0"/>
                </a:spcAft>
              </a:pPr>
              <a:t>2</a:t>
            </a:fld>
            <a:endParaRPr lang="en-US" smtClean="0">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To start tracking e-commerce information, you must still instantiate the tracker as with other types of events. Then, when you are processing in-app payments or the like, you can use the </a:t>
            </a:r>
            <a:r>
              <a:rPr lang="en-US" sz="1200" kern="1200" dirty="0" err="1" smtClean="0">
                <a:solidFill>
                  <a:schemeClr val="tx1"/>
                </a:solidFill>
                <a:effectLst/>
                <a:latin typeface="+mn-lt"/>
                <a:ea typeface="+mn-ea"/>
                <a:cs typeface="+mn-cs"/>
              </a:rPr>
              <a:t>TransactionBuilder</a:t>
            </a:r>
            <a:r>
              <a:rPr lang="en-US" sz="1200" kern="1200" dirty="0" smtClean="0">
                <a:solidFill>
                  <a:schemeClr val="tx1"/>
                </a:solidFill>
                <a:effectLst/>
                <a:latin typeface="+mn-lt"/>
                <a:ea typeface="+mn-ea"/>
                <a:cs typeface="+mn-cs"/>
              </a:rPr>
              <a:t> class to log information about a user purchase. Basically, think of a </a:t>
            </a:r>
            <a:r>
              <a:rPr lang="en-US" sz="1200" kern="1200" dirty="0" err="1" smtClean="0">
                <a:solidFill>
                  <a:schemeClr val="tx1"/>
                </a:solidFill>
                <a:effectLst/>
                <a:latin typeface="+mn-lt"/>
                <a:ea typeface="+mn-ea"/>
                <a:cs typeface="+mn-cs"/>
              </a:rPr>
              <a:t>TransactionBuilder</a:t>
            </a:r>
            <a:r>
              <a:rPr lang="en-US" sz="1200" kern="1200" dirty="0" smtClean="0">
                <a:solidFill>
                  <a:schemeClr val="tx1"/>
                </a:solidFill>
                <a:effectLst/>
                <a:latin typeface="+mn-lt"/>
                <a:ea typeface="+mn-ea"/>
                <a:cs typeface="+mn-cs"/>
              </a:rPr>
              <a:t> as a shopping cart instance; the </a:t>
            </a:r>
            <a:r>
              <a:rPr lang="en-US" sz="1200" kern="1200" dirty="0" err="1" smtClean="0">
                <a:solidFill>
                  <a:schemeClr val="tx1"/>
                </a:solidFill>
                <a:effectLst/>
                <a:latin typeface="+mn-lt"/>
                <a:ea typeface="+mn-ea"/>
                <a:cs typeface="+mn-cs"/>
              </a:rPr>
              <a:t>ItemBuilder</a:t>
            </a:r>
            <a:r>
              <a:rPr lang="en-US" sz="1200" kern="1200" dirty="0" smtClean="0">
                <a:solidFill>
                  <a:schemeClr val="tx1"/>
                </a:solidFill>
                <a:effectLst/>
                <a:latin typeface="+mn-lt"/>
                <a:ea typeface="+mn-ea"/>
                <a:cs typeface="+mn-cs"/>
              </a:rPr>
              <a:t> class is used to specify the individual items purchased in the cart. Here is the sample code necessary to build a transaction with two items for purchase.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a:lnSpc>
                <a:spcPts val="1100"/>
              </a:lnSpc>
              <a:spcBef>
                <a:spcPts val="600"/>
              </a:spcBef>
              <a:spcAft>
                <a:spcPts val="0"/>
              </a:spcAft>
            </a:pPr>
            <a:r>
              <a:rPr lang="en-US" dirty="0" smtClean="0"/>
              <a:t>Both the Transaction and Item classes have helper Builder classes.</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0" fontAlgn="base" latinLnBrk="0" hangingPunct="0">
              <a:lnSpc>
                <a:spcPts val="1100"/>
              </a:lnSpc>
              <a:spcBef>
                <a:spcPts val="600"/>
              </a:spcBef>
              <a:spcAft>
                <a:spcPts val="0"/>
              </a:spcAft>
              <a:buClrTx/>
              <a:buSzTx/>
              <a:buFontTx/>
              <a:buNone/>
              <a:tabLst/>
              <a:defRPr/>
            </a:pPr>
            <a:r>
              <a:rPr lang="en-US" sz="1200" kern="1200" dirty="0" smtClean="0">
                <a:solidFill>
                  <a:schemeClr val="tx1"/>
                </a:solidFill>
                <a:effectLst/>
                <a:latin typeface="+mn-lt"/>
                <a:ea typeface="+mn-ea"/>
                <a:cs typeface="+mn-cs"/>
              </a:rPr>
              <a:t>When you’re ready to commit the event and dispatch the results to the Google Analytics servers, simply use the send() method of the Tracker class, including the parameters of the event that you are tracking.</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After you have logged some e-commerce events, you can check out the reports on the Google Analytics Dashboard (assuming you enabled e-commerce tracking in your profile). You can find these reports on the Reporting tab, under the Conversions, Ecommerce section. This</a:t>
            </a:r>
            <a:r>
              <a:rPr lang="en-US" sz="1200" kern="1200" baseline="0" dirty="0" smtClean="0">
                <a:solidFill>
                  <a:schemeClr val="tx1"/>
                </a:solidFill>
                <a:effectLst/>
                <a:latin typeface="+mn-lt"/>
                <a:ea typeface="+mn-ea"/>
                <a:cs typeface="+mn-cs"/>
              </a:rPr>
              <a:t> f</a:t>
            </a:r>
            <a:r>
              <a:rPr lang="en-US" sz="1200" kern="1200" dirty="0" smtClean="0">
                <a:solidFill>
                  <a:schemeClr val="tx1"/>
                </a:solidFill>
                <a:effectLst/>
                <a:latin typeface="+mn-lt"/>
                <a:ea typeface="+mn-ea"/>
                <a:cs typeface="+mn-cs"/>
              </a:rPr>
              <a:t>igure shows an Ecommerce Overview report after multiple clicks of the Buy button in the sample application running the </a:t>
            </a:r>
            <a:r>
              <a:rPr lang="en-US" sz="1200" kern="1200" dirty="0" err="1" smtClean="0">
                <a:solidFill>
                  <a:schemeClr val="tx1"/>
                </a:solidFill>
                <a:effectLst/>
                <a:latin typeface="+mn-lt"/>
                <a:ea typeface="+mn-ea"/>
                <a:cs typeface="+mn-cs"/>
              </a:rPr>
              <a:t>TransactionBuilder</a:t>
            </a:r>
            <a:r>
              <a:rPr lang="en-US" sz="1200" kern="1200" dirty="0" smtClean="0">
                <a:solidFill>
                  <a:schemeClr val="tx1"/>
                </a:solidFill>
                <a:effectLst/>
                <a:latin typeface="+mn-lt"/>
                <a:ea typeface="+mn-ea"/>
                <a:cs typeface="+mn-cs"/>
              </a:rPr>
              <a:t> code shown earlier.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0"/>
            <a:r>
              <a:rPr lang="en-US" sz="1200" kern="1200" dirty="0" smtClean="0">
                <a:solidFill>
                  <a:schemeClr val="tx1"/>
                </a:solidFill>
                <a:effectLst/>
                <a:latin typeface="+mn-lt"/>
                <a:ea typeface="+mn-ea"/>
                <a:cs typeface="+mn-cs"/>
              </a:rPr>
              <a:t>Develop, document, and test your event-tracking strategy and make it consistent. When you track events, you can provide a category, action, label, and value. Use these features consistently throughout your application so that the creation of reports is done in a similar fashion, regardless of who added the event hooks in that part of the application. We see a lot of tracking solutions that generate tons of data but little of real value.</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Know all your application entry points. Most users will launch your application from the application tray, but you might have other entry points as well, via notifications or live folders and other intents. If you’re trying to log application launches, you need to log each entry point to get an accurate result.</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Remember your application, Activity, and Fragment lifecycle events. You might want to log each time an Activity or Fragment runs. Make sure you do this in a callback that runs only once per Activity or Fragment, such as the </a:t>
            </a:r>
            <a:r>
              <a:rPr lang="en-US" sz="1200" kern="1200" dirty="0" err="1" smtClean="0">
                <a:solidFill>
                  <a:schemeClr val="tx1"/>
                </a:solidFill>
                <a:effectLst/>
                <a:latin typeface="+mn-lt"/>
                <a:ea typeface="+mn-ea"/>
                <a:cs typeface="+mn-cs"/>
              </a:rPr>
              <a:t>onCreate</a:t>
            </a:r>
            <a:r>
              <a:rPr lang="en-US" sz="1200" kern="1200" dirty="0" smtClean="0">
                <a:solidFill>
                  <a:schemeClr val="tx1"/>
                </a:solidFill>
                <a:effectLst/>
                <a:latin typeface="+mn-lt"/>
                <a:ea typeface="+mn-ea"/>
                <a:cs typeface="+mn-cs"/>
              </a:rPr>
              <a:t>() callback. You probably want to avoid logging </a:t>
            </a:r>
            <a:r>
              <a:rPr lang="en-US" sz="1200" kern="1200" dirty="0" err="1" smtClean="0">
                <a:solidFill>
                  <a:schemeClr val="tx1"/>
                </a:solidFill>
                <a:effectLst/>
                <a:latin typeface="+mn-lt"/>
                <a:ea typeface="+mn-ea"/>
                <a:cs typeface="+mn-cs"/>
              </a:rPr>
              <a:t>onResume</a:t>
            </a:r>
            <a:r>
              <a:rPr lang="en-US" sz="1200" kern="1200" dirty="0" smtClean="0">
                <a:solidFill>
                  <a:schemeClr val="tx1"/>
                </a:solidFill>
                <a:effectLst/>
                <a:latin typeface="+mn-lt"/>
                <a:ea typeface="+mn-ea"/>
                <a:cs typeface="+mn-cs"/>
              </a:rPr>
              <a:t>(), as it may be called repeatedly during the lifetime of an Activity or Fragment. Even so, keep in mind that something as simple as rotating the screen will result in a new call to </a:t>
            </a:r>
            <a:r>
              <a:rPr lang="en-US" sz="1200" kern="1200" dirty="0" err="1" smtClean="0">
                <a:solidFill>
                  <a:schemeClr val="tx1"/>
                </a:solidFill>
                <a:effectLst/>
                <a:latin typeface="+mn-lt"/>
                <a:ea typeface="+mn-ea"/>
                <a:cs typeface="+mn-cs"/>
              </a:rPr>
              <a:t>onCreate</a:t>
            </a:r>
            <a:r>
              <a:rPr lang="en-US" sz="1200" kern="1200" dirty="0" smtClean="0">
                <a:solidFill>
                  <a:schemeClr val="tx1"/>
                </a:solidFill>
                <a:effectLst/>
                <a:latin typeface="+mn-lt"/>
                <a:ea typeface="+mn-ea"/>
                <a:cs typeface="+mn-cs"/>
              </a:rPr>
              <a:t>().</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Gather only the statistics you need, and don’t store them if you can avoid it. Gathering excessive information from the user creates and exacerbates a number of issues regarding performance and privacy.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Consider tracking behavior rather than page views. For example, you can rank the difficulty of a game by tracking the actions of restarting, dying, quitting frequently, opening help or forum links, and so on. Higher frequencies of these compared to a “completion” action might indicate a higher level of difficulty. In a newsreader application, tracking views that last longer than 30 seconds or involve scrolling down to more content might be more useful than just tracking the number of times an article is loaded. In fact, behavior is often what analytics tries to glean from page views. You’re writing a full application and can more directly indicate behavior through careful creation of tracking events.</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Always verify your assumptions that any data you use is unique. Timestamps are not globally unique. Handset device identifiers are available on smartphones, but not tablets and other types of devices.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Class homework assignment: Chapter Quiz Questions and Exercises listed at the end of the chapter.</a:t>
            </a:r>
          </a:p>
        </p:txBody>
      </p:sp>
      <p:sp>
        <p:nvSpPr>
          <p:cNvPr id="152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48E3B434-A8B2-42CC-A81B-18C5C505E48D}" type="slidenum">
              <a:rPr lang="en-US" smtClean="0">
                <a:latin typeface="Calibri" pitchFamily="34" charset="0"/>
              </a:rPr>
              <a:pPr eaLnBrk="1" fontAlgn="base" hangingPunct="1">
                <a:spcBef>
                  <a:spcPct val="0"/>
                </a:spcBef>
                <a:spcAft>
                  <a:spcPct val="0"/>
                </a:spcAft>
              </a:pPr>
              <a:t>29</a:t>
            </a:fld>
            <a:endParaRPr lang="en-US" smtClean="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643D8C7-153C-4306-8FDE-AC306DE311C5}" type="slidenum">
              <a:rPr lang="en-US" smtClean="0">
                <a:latin typeface="Calibri" pitchFamily="34" charset="0"/>
              </a:rPr>
              <a:pPr eaLnBrk="1" fontAlgn="base" hangingPunct="1">
                <a:spcBef>
                  <a:spcPct val="0"/>
                </a:spcBef>
                <a:spcAft>
                  <a:spcPct val="0"/>
                </a:spcAft>
              </a:pPr>
              <a:t>3</a:t>
            </a:fld>
            <a:endParaRPr lang="en-US" smtClean="0">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This figure shows the Google Analytics signup page for a registered Google account.</a:t>
            </a:r>
          </a:p>
          <a:p>
            <a:pPr eaLnBrk="1" hangingPunct="1"/>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As part of the account creation, you’ll be asked to log in with your Google account credentials. Then you’ll be prompted to enter some information to set up your account. When you are prompted to enter a website or mobile app for tracking purposes, choose the mobile app option and enter an Account Name (ideally including the name of your app and company domain, such as </a:t>
            </a:r>
            <a:r>
              <a:rPr lang="en-US" sz="1200" i="1" kern="1200" dirty="0" smtClean="0">
                <a:solidFill>
                  <a:schemeClr val="tx1"/>
                </a:solidFill>
                <a:effectLst/>
                <a:latin typeface="+mn-lt"/>
                <a:ea typeface="+mn-ea"/>
                <a:cs typeface="+mn-cs"/>
              </a:rPr>
              <a:t>http://simplestats.advancedandroidbook.com</a:t>
            </a:r>
            <a:r>
              <a:rPr lang="en-US" sz="1200" kern="1200" dirty="0" smtClean="0">
                <a:solidFill>
                  <a:schemeClr val="tx1"/>
                </a:solidFill>
                <a:effectLst/>
                <a:latin typeface="+mn-lt"/>
                <a:ea typeface="+mn-ea"/>
                <a:cs typeface="+mn-cs"/>
              </a:rPr>
              <a:t>) and an App Name such as </a:t>
            </a:r>
            <a:r>
              <a:rPr lang="en-US" sz="1200" kern="1200" dirty="0" err="1" smtClean="0">
                <a:solidFill>
                  <a:schemeClr val="tx1"/>
                </a:solidFill>
                <a:effectLst/>
                <a:latin typeface="+mn-lt"/>
                <a:ea typeface="+mn-ea"/>
                <a:cs typeface="+mn-cs"/>
              </a:rPr>
              <a:t>SimpleStats</a:t>
            </a:r>
            <a:r>
              <a:rPr lang="en-US" sz="1200" kern="1200" dirty="0" smtClean="0">
                <a:solidFill>
                  <a:schemeClr val="tx1"/>
                </a:solidFill>
                <a:effectLst/>
                <a:latin typeface="+mn-lt"/>
                <a:ea typeface="+mn-ea"/>
                <a:cs typeface="+mn-cs"/>
              </a:rPr>
              <a:t>. You also need to set the Industry Category and the Reporting Time Zone to which you want to normalize statistics. Next, you enter sharing options for the account. Finally, you need to press Get Tracking ID and accept the Google Analytics Terms of Service.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resulting account creation generates a Tracking ID for your application to use with your SDK. The Tracking ID is displayed within the Google Analytics Admin console preceded by the letters “UA-” followed by some numbers (as shown in this figure). Save this information—you will need to use this number in your application to send statistics to the proper Google Analytics account. You can create different accounts with different tracking identifiers from your Google Analytics account, or use the same one for all your apps. It depends on what you want out of the reports. </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When you navigate to the Reporting section, you may be greeted with an empty Dashboard when you first log in to your account, as shown in this figure.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90423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1397972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310181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9873283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41031642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86919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26509653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4926192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109834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6147837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853199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085902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685900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293" name="Rectangle 5"/>
          <p:cNvSpPr>
            <a:spLocks noGrp="1" noChangeArrowheads="1"/>
          </p:cNvSpPr>
          <p:nvPr>
            <p:ph type="ftr" sz="quarter" idx="3"/>
          </p:nvPr>
        </p:nvSpPr>
        <p:spPr bwMode="auto">
          <a:xfrm>
            <a:off x="457200" y="6245225"/>
            <a:ext cx="822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800">
                <a:solidFill>
                  <a:schemeClr val="tx1"/>
                </a:solidFill>
                <a:latin typeface="+mn-lt"/>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wipe(down)">
                                      <p:cBhvr>
                                        <p:cTn id="7" dur="500"/>
                                        <p:tgtEl>
                                          <p:spTgt spid="10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9">
                                            <p:txEl>
                                              <p:pRg st="1" end="1"/>
                                            </p:txEl>
                                          </p:spTgt>
                                        </p:tgtEl>
                                        <p:attrNameLst>
                                          <p:attrName>style.visibility</p:attrName>
                                        </p:attrNameLst>
                                      </p:cBhvr>
                                      <p:to>
                                        <p:strVal val="visible"/>
                                      </p:to>
                                    </p:set>
                                    <p:animEffect transition="in" filter="wipe(down)">
                                      <p:cBhvr>
                                        <p:cTn id="12" dur="500"/>
                                        <p:tgtEl>
                                          <p:spTgt spid="10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Effect transition="in" filter="wipe(down)">
                                      <p:cBhvr>
                                        <p:cTn id="17" dur="500"/>
                                        <p:tgtEl>
                                          <p:spTgt spid="10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9">
                                            <p:txEl>
                                              <p:pRg st="3" end="3"/>
                                            </p:txEl>
                                          </p:spTgt>
                                        </p:tgtEl>
                                        <p:attrNameLst>
                                          <p:attrName>style.visibility</p:attrName>
                                        </p:attrNameLst>
                                      </p:cBhvr>
                                      <p:to>
                                        <p:strVal val="visible"/>
                                      </p:to>
                                    </p:set>
                                    <p:animEffect transition="in" filter="wipe(down)">
                                      <p:cBhvr>
                                        <p:cTn id="22" dur="500"/>
                                        <p:tgtEl>
                                          <p:spTgt spid="10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9">
                                            <p:txEl>
                                              <p:pRg st="4" end="4"/>
                                            </p:txEl>
                                          </p:spTgt>
                                        </p:tgtEl>
                                        <p:attrNameLst>
                                          <p:attrName>style.visibility</p:attrName>
                                        </p:attrNameLst>
                                      </p:cBhvr>
                                      <p:to>
                                        <p:strVal val="visible"/>
                                      </p:to>
                                    </p:set>
                                    <p:animEffect transition="in" filter="wipe(down)">
                                      <p:cBhvr>
                                        <p:cTn id="27" dur="500"/>
                                        <p:tgtEl>
                                          <p:spTgt spid="10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uiExpand="1" build="p">
        <p:tmplLst>
          <p:tmpl lvl="1">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3">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4">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5">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Lst>
      </p:bldP>
    </p:bldLst>
  </p:timing>
  <p:hf sldNum="0" hdr="0" dt="0"/>
  <p:txStyles>
    <p:titleStyle>
      <a:lvl1pPr algn="ctr" rtl="0" eaLnBrk="0" fontAlgn="base" hangingPunct="0">
        <a:lnSpc>
          <a:spcPts val="3600"/>
        </a:lnSpc>
        <a:spcBef>
          <a:spcPct val="0"/>
        </a:spcBef>
        <a:spcAft>
          <a:spcPct val="0"/>
        </a:spcAft>
        <a:defRPr sz="3400">
          <a:solidFill>
            <a:schemeClr val="tx2"/>
          </a:solidFill>
          <a:latin typeface="+mj-lt"/>
          <a:ea typeface="+mj-ea"/>
          <a:cs typeface="+mj-cs"/>
        </a:defRPr>
      </a:lvl1pPr>
      <a:lvl2pPr algn="ctr" rtl="0" eaLnBrk="0" fontAlgn="base" hangingPunct="0">
        <a:lnSpc>
          <a:spcPts val="3600"/>
        </a:lnSpc>
        <a:spcBef>
          <a:spcPct val="0"/>
        </a:spcBef>
        <a:spcAft>
          <a:spcPct val="0"/>
        </a:spcAft>
        <a:defRPr sz="3400">
          <a:solidFill>
            <a:schemeClr val="tx2"/>
          </a:solidFill>
          <a:latin typeface="Arial Black" pitchFamily="34" charset="0"/>
        </a:defRPr>
      </a:lvl2pPr>
      <a:lvl3pPr algn="ctr" rtl="0" eaLnBrk="0" fontAlgn="base" hangingPunct="0">
        <a:lnSpc>
          <a:spcPts val="3600"/>
        </a:lnSpc>
        <a:spcBef>
          <a:spcPct val="0"/>
        </a:spcBef>
        <a:spcAft>
          <a:spcPct val="0"/>
        </a:spcAft>
        <a:defRPr sz="3400">
          <a:solidFill>
            <a:schemeClr val="tx2"/>
          </a:solidFill>
          <a:latin typeface="Arial Black" pitchFamily="34" charset="0"/>
        </a:defRPr>
      </a:lvl3pPr>
      <a:lvl4pPr algn="ctr" rtl="0" eaLnBrk="0" fontAlgn="base" hangingPunct="0">
        <a:lnSpc>
          <a:spcPts val="3600"/>
        </a:lnSpc>
        <a:spcBef>
          <a:spcPct val="0"/>
        </a:spcBef>
        <a:spcAft>
          <a:spcPct val="0"/>
        </a:spcAft>
        <a:defRPr sz="3400">
          <a:solidFill>
            <a:schemeClr val="tx2"/>
          </a:solidFill>
          <a:latin typeface="Arial Black" pitchFamily="34" charset="0"/>
        </a:defRPr>
      </a:lvl4pPr>
      <a:lvl5pPr algn="ctr" rtl="0" eaLnBrk="0" fontAlgn="base" hangingPunct="0">
        <a:lnSpc>
          <a:spcPts val="3600"/>
        </a:lnSpc>
        <a:spcBef>
          <a:spcPct val="0"/>
        </a:spcBef>
        <a:spcAft>
          <a:spcPct val="0"/>
        </a:spcAft>
        <a:defRPr sz="3400">
          <a:solidFill>
            <a:schemeClr val="tx2"/>
          </a:solidFill>
          <a:latin typeface="Arial Black" pitchFamily="34" charset="0"/>
        </a:defRPr>
      </a:lvl5pPr>
      <a:lvl6pPr marL="457200" algn="ctr" rtl="0" eaLnBrk="1" fontAlgn="base" hangingPunct="1">
        <a:spcBef>
          <a:spcPct val="0"/>
        </a:spcBef>
        <a:spcAft>
          <a:spcPct val="0"/>
        </a:spcAft>
        <a:defRPr sz="3600">
          <a:solidFill>
            <a:schemeClr val="tx2"/>
          </a:solidFill>
          <a:latin typeface="Arial Black" pitchFamily="34" charset="0"/>
        </a:defRPr>
      </a:lvl6pPr>
      <a:lvl7pPr marL="914400" algn="ctr" rtl="0" eaLnBrk="1" fontAlgn="base" hangingPunct="1">
        <a:spcBef>
          <a:spcPct val="0"/>
        </a:spcBef>
        <a:spcAft>
          <a:spcPct val="0"/>
        </a:spcAft>
        <a:defRPr sz="3600">
          <a:solidFill>
            <a:schemeClr val="tx2"/>
          </a:solidFill>
          <a:latin typeface="Arial Black" pitchFamily="34" charset="0"/>
        </a:defRPr>
      </a:lvl7pPr>
      <a:lvl8pPr marL="1371600" algn="ctr" rtl="0" eaLnBrk="1" fontAlgn="base" hangingPunct="1">
        <a:spcBef>
          <a:spcPct val="0"/>
        </a:spcBef>
        <a:spcAft>
          <a:spcPct val="0"/>
        </a:spcAft>
        <a:defRPr sz="3600">
          <a:solidFill>
            <a:schemeClr val="tx2"/>
          </a:solidFill>
          <a:latin typeface="Arial Black" pitchFamily="34" charset="0"/>
        </a:defRPr>
      </a:lvl8pPr>
      <a:lvl9pPr marL="1828800" algn="ctr" rtl="0" eaLnBrk="1" fontAlgn="base" hangingPunct="1">
        <a:spcBef>
          <a:spcPct val="0"/>
        </a:spcBef>
        <a:spcAft>
          <a:spcPct val="0"/>
        </a:spcAft>
        <a:defRPr sz="3600">
          <a:solidFill>
            <a:schemeClr val="tx2"/>
          </a:solidFill>
          <a:latin typeface="Arial Black" pitchFamily="34" charset="0"/>
        </a:defRPr>
      </a:lvl9pPr>
    </p:titleStyle>
    <p:bodyStyle>
      <a:lvl1pPr marL="609600" indent="-609600" algn="l" rtl="0" eaLnBrk="0" fontAlgn="base" hangingPunct="0">
        <a:spcBef>
          <a:spcPct val="20000"/>
        </a:spcBef>
        <a:spcAft>
          <a:spcPct val="0"/>
        </a:spcAft>
        <a:buFont typeface="Wingdings" pitchFamily="2" charset="2"/>
        <a:buChar char="§"/>
        <a:defRPr sz="1600">
          <a:solidFill>
            <a:schemeClr val="tx1"/>
          </a:solidFill>
          <a:latin typeface="Arial" charset="0"/>
          <a:ea typeface="+mn-ea"/>
          <a:cs typeface="+mn-cs"/>
        </a:defRPr>
      </a:lvl1pPr>
      <a:lvl2pPr marL="990600" indent="-533400" algn="l" rtl="0" eaLnBrk="0" fontAlgn="base" hangingPunct="0">
        <a:spcBef>
          <a:spcPct val="20000"/>
        </a:spcBef>
        <a:spcAft>
          <a:spcPct val="0"/>
        </a:spcAft>
        <a:buChar char="–"/>
        <a:defRPr sz="1600">
          <a:solidFill>
            <a:schemeClr val="tx1"/>
          </a:solidFill>
          <a:latin typeface="Arial" charset="0"/>
        </a:defRPr>
      </a:lvl2pPr>
      <a:lvl3pPr marL="1371600" indent="-457200" algn="l" rtl="0" eaLnBrk="0" fontAlgn="base" hangingPunct="0">
        <a:spcBef>
          <a:spcPct val="20000"/>
        </a:spcBef>
        <a:spcAft>
          <a:spcPct val="0"/>
        </a:spcAft>
        <a:buChar char="•"/>
        <a:defRPr sz="1600">
          <a:solidFill>
            <a:schemeClr val="tx1"/>
          </a:solidFill>
          <a:latin typeface="Arial" charset="0"/>
        </a:defRPr>
      </a:lvl3pPr>
      <a:lvl4pPr marL="1752600" indent="-381000" algn="l" rtl="0" eaLnBrk="0" fontAlgn="base" hangingPunct="0">
        <a:spcBef>
          <a:spcPct val="20000"/>
        </a:spcBef>
        <a:spcAft>
          <a:spcPct val="0"/>
        </a:spcAft>
        <a:buChar char="–"/>
        <a:defRPr sz="1600">
          <a:solidFill>
            <a:schemeClr val="tx1"/>
          </a:solidFill>
          <a:latin typeface="Arial" charset="0"/>
        </a:defRPr>
      </a:lvl4pPr>
      <a:lvl5pPr marL="2209800" indent="-381000" algn="l" rtl="0" eaLnBrk="0" fontAlgn="base" hangingPunct="0">
        <a:spcBef>
          <a:spcPct val="20000"/>
        </a:spcBef>
        <a:spcAft>
          <a:spcPct val="0"/>
        </a:spcAft>
        <a:buChar char="»"/>
        <a:defRPr sz="1600">
          <a:solidFill>
            <a:schemeClr val="tx1"/>
          </a:solidFill>
          <a:latin typeface="Arial" charset="0"/>
        </a:defRPr>
      </a:lvl5pPr>
      <a:lvl6pPr marL="2667000" indent="-381000" algn="l" rtl="0" eaLnBrk="1" fontAlgn="base" hangingPunct="1">
        <a:spcBef>
          <a:spcPct val="20000"/>
        </a:spcBef>
        <a:spcAft>
          <a:spcPct val="0"/>
        </a:spcAft>
        <a:buChar char="»"/>
        <a:defRPr sz="2000">
          <a:solidFill>
            <a:schemeClr val="tx1"/>
          </a:solidFill>
          <a:latin typeface="+mn-lt"/>
        </a:defRPr>
      </a:lvl6pPr>
      <a:lvl7pPr marL="3124200" indent="-381000" algn="l" rtl="0" eaLnBrk="1" fontAlgn="base" hangingPunct="1">
        <a:spcBef>
          <a:spcPct val="20000"/>
        </a:spcBef>
        <a:spcAft>
          <a:spcPct val="0"/>
        </a:spcAft>
        <a:buChar char="»"/>
        <a:defRPr sz="2000">
          <a:solidFill>
            <a:schemeClr val="tx1"/>
          </a:solidFill>
          <a:latin typeface="+mn-lt"/>
        </a:defRPr>
      </a:lvl7pPr>
      <a:lvl8pPr marL="3581400" indent="-381000" algn="l" rtl="0" eaLnBrk="1" fontAlgn="base" hangingPunct="1">
        <a:spcBef>
          <a:spcPct val="20000"/>
        </a:spcBef>
        <a:spcAft>
          <a:spcPct val="0"/>
        </a:spcAft>
        <a:buChar char="»"/>
        <a:defRPr sz="2000">
          <a:solidFill>
            <a:schemeClr val="tx1"/>
          </a:solidFill>
          <a:latin typeface="+mn-lt"/>
        </a:defRPr>
      </a:lvl8pPr>
      <a:lvl9pPr marL="4038600" indent="-3810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274638"/>
            <a:ext cx="8229600" cy="792162"/>
          </a:xfrm>
        </p:spPr>
        <p:txBody>
          <a:bodyPr/>
          <a:lstStyle/>
          <a:p>
            <a:pPr eaLnBrk="1" hangingPunct="1"/>
            <a:r>
              <a:rPr lang="en-US" smtClean="0"/>
              <a:t>Instructor Notes</a:t>
            </a:r>
            <a:endParaRPr lang="en-US" dirty="0" smtClean="0"/>
          </a:p>
        </p:txBody>
      </p:sp>
      <p:sp>
        <p:nvSpPr>
          <p:cNvPr id="3075" name="Rectangle 3"/>
          <p:cNvSpPr>
            <a:spLocks noGrp="1" noChangeArrowheads="1"/>
          </p:cNvSpPr>
          <p:nvPr>
            <p:ph type="body" idx="4294967295"/>
          </p:nvPr>
        </p:nvSpPr>
        <p:spPr>
          <a:xfrm>
            <a:off x="457200" y="1066800"/>
            <a:ext cx="8229600" cy="5059363"/>
          </a:xfrm>
        </p:spPr>
        <p:txBody>
          <a:bodyPr/>
          <a:lstStyle/>
          <a:p>
            <a:pPr eaLnBrk="1" hangingPunct="1">
              <a:buNone/>
            </a:pPr>
            <a:r>
              <a:rPr lang="en-US" dirty="0"/>
              <a:t>To the instructor: </a:t>
            </a:r>
          </a:p>
          <a:p>
            <a:pPr eaLnBrk="1" hangingPunct="1">
              <a:buNone/>
            </a:pPr>
            <a:r>
              <a:rPr lang="en-US" dirty="0"/>
              <a:t>	This slide set has been prepared with both the highlights from the student text as well as notes from the text. The students will not be able to see the notes unless you provide them with the slide set. You can choose whether to provide that option.</a:t>
            </a:r>
          </a:p>
          <a:p>
            <a:pPr eaLnBrk="1" hangingPunct="1">
              <a:buNone/>
            </a:pPr>
            <a:r>
              <a:rPr lang="en-US" dirty="0"/>
              <a:t>	</a:t>
            </a:r>
          </a:p>
          <a:p>
            <a:pPr eaLnBrk="1" hangingPunct="1">
              <a:buNone/>
            </a:pPr>
            <a:r>
              <a:rPr lang="en-US" dirty="0"/>
              <a:t>	The notes are best seen by directing the main presentation to the LCD projector and keeping the Notes view open on the instructor’s PC. You will find that stopping the presentation to do some kind of activity at least once every 20 minutes is critical to keeping PowerPoint from become tedious. Since different people have different presenting styles, it would be impossible to provide a clear timing structure. You should allow ample time for each slide, including stopping for activities.</a:t>
            </a:r>
          </a:p>
          <a:p>
            <a:pPr eaLnBrk="1" hangingPunct="1">
              <a:buNone/>
            </a:pPr>
            <a:endParaRPr lang="en-US" dirty="0"/>
          </a:p>
          <a:p>
            <a:pPr eaLnBrk="1" hangingPunct="1">
              <a:buNone/>
            </a:pPr>
            <a:r>
              <a:rPr lang="en-US" dirty="0"/>
              <a:t>	In case you have not done this before, the instructor notes are found by pointing at Slide Show on the Menu Bar. Click on the Set Up Slide Show option and select Multiple Monitors </a:t>
            </a:r>
            <a:r>
              <a:rPr lang="en-US" dirty="0">
                <a:sym typeface="Wingdings" pitchFamily="2" charset="2"/>
              </a:rPr>
              <a:t></a:t>
            </a:r>
            <a:r>
              <a:rPr lang="en-US" dirty="0"/>
              <a:t> Show Presenter View.</a:t>
            </a:r>
          </a:p>
          <a:p>
            <a:pPr eaLnBrk="1" hangingPunct="1">
              <a:buNone/>
            </a:pPr>
            <a:r>
              <a:rPr lang="en-US" dirty="0"/>
              <a:t>	Note: Presenter View also has a blackout button. Don’t be afraid to use it to interrupt the tedium of staring at an LCD presentation when doing activities.</a:t>
            </a:r>
          </a:p>
        </p:txBody>
      </p:sp>
      <p:sp>
        <p:nvSpPr>
          <p:cNvPr id="7" name="Footer Placeholder 6"/>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Adding the Library to Your Android IDE Project</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Adding the </a:t>
            </a:r>
            <a:r>
              <a:rPr lang="en-US" sz="2000" dirty="0">
                <a:latin typeface="Courier New" panose="02070309020205020404" pitchFamily="49" charset="0"/>
                <a:cs typeface="Courier New" panose="02070309020205020404" pitchFamily="49" charset="0"/>
              </a:rPr>
              <a:t>google-play-</a:t>
            </a:r>
            <a:r>
              <a:rPr lang="en-US" sz="2000" dirty="0" err="1">
                <a:latin typeface="Courier New" panose="02070309020205020404" pitchFamily="49" charset="0"/>
                <a:cs typeface="Courier New" panose="02070309020205020404" pitchFamily="49" charset="0"/>
              </a:rPr>
              <a:t>services_lib</a:t>
            </a:r>
            <a:r>
              <a:rPr lang="en-US" sz="2000" dirty="0"/>
              <a:t> to your project in the Android IDE is easy:</a:t>
            </a:r>
          </a:p>
          <a:p>
            <a:pPr lvl="1">
              <a:buFont typeface="+mj-lt"/>
              <a:buAutoNum type="arabicPeriod"/>
            </a:pPr>
            <a:r>
              <a:rPr lang="en-US" sz="2000" dirty="0" smtClean="0"/>
              <a:t>Right-click </a:t>
            </a:r>
            <a:r>
              <a:rPr lang="en-US" sz="2000" dirty="0"/>
              <a:t>the application to which you would like to add Analytics support and choose </a:t>
            </a:r>
            <a:r>
              <a:rPr lang="en-US" sz="2000" dirty="0" smtClean="0"/>
              <a:t>Properties.</a:t>
            </a:r>
            <a:endParaRPr lang="en-US" sz="2000" dirty="0"/>
          </a:p>
          <a:p>
            <a:pPr lvl="1">
              <a:buFont typeface="+mj-lt"/>
              <a:buAutoNum type="arabicPeriod"/>
            </a:pPr>
            <a:r>
              <a:rPr lang="en-US" sz="2000" dirty="0" smtClean="0"/>
              <a:t>Under </a:t>
            </a:r>
            <a:r>
              <a:rPr lang="en-US" sz="2000" dirty="0"/>
              <a:t>the Android settings, select the Add… button under the Library </a:t>
            </a:r>
            <a:r>
              <a:rPr lang="en-US" sz="2000" dirty="0" smtClean="0"/>
              <a:t>heading.</a:t>
            </a:r>
            <a:endParaRPr lang="en-US" sz="2000" dirty="0"/>
          </a:p>
          <a:p>
            <a:pPr lvl="1">
              <a:buFont typeface="+mj-lt"/>
              <a:buAutoNum type="arabicPeriod"/>
            </a:pPr>
            <a:r>
              <a:rPr lang="en-US" sz="2000" dirty="0" smtClean="0"/>
              <a:t>Choose </a:t>
            </a:r>
            <a:r>
              <a:rPr lang="en-US" sz="2000" dirty="0"/>
              <a:t>the </a:t>
            </a:r>
            <a:r>
              <a:rPr lang="en-US" sz="2000" dirty="0">
                <a:latin typeface="Courier New" panose="02070309020205020404" pitchFamily="49" charset="0"/>
                <a:cs typeface="Courier New" panose="02070309020205020404" pitchFamily="49" charset="0"/>
              </a:rPr>
              <a:t>google-play-</a:t>
            </a:r>
            <a:r>
              <a:rPr lang="en-US" sz="2000" dirty="0" err="1">
                <a:latin typeface="Courier New" panose="02070309020205020404" pitchFamily="49" charset="0"/>
                <a:cs typeface="Courier New" panose="02070309020205020404" pitchFamily="49" charset="0"/>
              </a:rPr>
              <a:t>services_lib</a:t>
            </a:r>
            <a:r>
              <a:rPr lang="en-US" sz="2000" dirty="0"/>
              <a:t> project and select OK, then select OK </a:t>
            </a:r>
            <a:r>
              <a:rPr lang="en-US" sz="2000" dirty="0" smtClean="0"/>
              <a:t>again.</a:t>
            </a:r>
            <a:endParaRPr lang="en-US" sz="2000" dirty="0"/>
          </a:p>
        </p:txBody>
      </p:sp>
    </p:spTree>
    <p:extLst>
      <p:ext uri="{BB962C8B-B14F-4D97-AF65-F5344CB8AC3E}">
        <p14:creationId xmlns:p14="http://schemas.microsoft.com/office/powerpoint/2010/main" val="196968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Adding the Library to Your Android IDE Project</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Because you are sending information over the network, you need to add two permissions to your </a:t>
            </a:r>
            <a:r>
              <a:rPr lang="en-US" dirty="0" smtClean="0"/>
              <a:t>application.</a:t>
            </a:r>
          </a:p>
          <a:p>
            <a:r>
              <a:rPr lang="en-US" dirty="0" smtClean="0"/>
              <a:t>To </a:t>
            </a:r>
            <a:r>
              <a:rPr lang="en-US" dirty="0"/>
              <a:t>do this, follow these steps:</a:t>
            </a:r>
          </a:p>
          <a:p>
            <a:pPr lvl="1">
              <a:buFont typeface="+mj-lt"/>
              <a:buAutoNum type="arabicPeriod"/>
            </a:pPr>
            <a:r>
              <a:rPr lang="en-US" dirty="0" smtClean="0"/>
              <a:t>Click </a:t>
            </a:r>
            <a:r>
              <a:rPr lang="en-US" dirty="0"/>
              <a:t>the Permissions tab of the Android manifest file for your </a:t>
            </a:r>
            <a:r>
              <a:rPr lang="en-US" dirty="0" smtClean="0"/>
              <a:t>application.</a:t>
            </a:r>
            <a:endParaRPr lang="en-US" dirty="0"/>
          </a:p>
          <a:p>
            <a:pPr lvl="1">
              <a:buFont typeface="+mj-lt"/>
              <a:buAutoNum type="arabicPeriod"/>
            </a:pPr>
            <a:r>
              <a:rPr lang="en-US" dirty="0" smtClean="0"/>
              <a:t>Add </a:t>
            </a:r>
            <a:r>
              <a:rPr lang="en-US" dirty="0"/>
              <a:t>the permission called </a:t>
            </a:r>
            <a:r>
              <a:rPr lang="en-US" dirty="0" err="1" smtClean="0">
                <a:latin typeface="Courier New" panose="02070309020205020404" pitchFamily="49" charset="0"/>
                <a:cs typeface="Courier New" panose="02070309020205020404" pitchFamily="49" charset="0"/>
              </a:rPr>
              <a:t>android.permission.INTERNET</a:t>
            </a:r>
            <a:r>
              <a:rPr lang="en-US" dirty="0" smtClean="0"/>
              <a:t>.</a:t>
            </a:r>
            <a:endParaRPr lang="en-US" dirty="0"/>
          </a:p>
          <a:p>
            <a:pPr lvl="1">
              <a:buFont typeface="+mj-lt"/>
              <a:buAutoNum type="arabicPeriod"/>
            </a:pPr>
            <a:r>
              <a:rPr lang="en-US" dirty="0" smtClean="0"/>
              <a:t>Add </a:t>
            </a:r>
            <a:r>
              <a:rPr lang="en-US" dirty="0"/>
              <a:t>the permission called </a:t>
            </a:r>
            <a:r>
              <a:rPr lang="en-US" dirty="0" err="1" smtClean="0">
                <a:latin typeface="Courier New" panose="02070309020205020404" pitchFamily="49" charset="0"/>
                <a:cs typeface="Courier New" panose="02070309020205020404" pitchFamily="49" charset="0"/>
              </a:rPr>
              <a:t>android.permission.ACCESS_NETWORK_STATE</a:t>
            </a:r>
            <a:r>
              <a:rPr lang="en-US" dirty="0" smtClean="0"/>
              <a:t>.</a:t>
            </a:r>
            <a:endParaRPr lang="en-US" dirty="0"/>
          </a:p>
          <a:p>
            <a:pPr lvl="1">
              <a:buFont typeface="+mj-lt"/>
              <a:buAutoNum type="arabicPeriod"/>
            </a:pPr>
            <a:r>
              <a:rPr lang="en-US" dirty="0" smtClean="0"/>
              <a:t>Save </a:t>
            </a:r>
            <a:r>
              <a:rPr lang="en-US" dirty="0"/>
              <a:t>your Android manifest </a:t>
            </a:r>
            <a:r>
              <a:rPr lang="en-US" dirty="0" smtClean="0"/>
              <a:t>file.</a:t>
            </a:r>
            <a:endParaRPr lang="en-US" dirty="0"/>
          </a:p>
        </p:txBody>
      </p:sp>
    </p:spTree>
    <p:extLst>
      <p:ext uri="{BB962C8B-B14F-4D97-AF65-F5344CB8AC3E}">
        <p14:creationId xmlns:p14="http://schemas.microsoft.com/office/powerpoint/2010/main" val="1969686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Adding the Library to Your Android IDE Project</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You also must add the Google Play services library as a dependency to your Android manifest </a:t>
            </a:r>
            <a:r>
              <a:rPr lang="en-US" sz="2000" dirty="0" smtClean="0"/>
              <a:t>file.</a:t>
            </a:r>
          </a:p>
          <a:p>
            <a:r>
              <a:rPr lang="en-US" sz="2000" dirty="0" smtClean="0"/>
              <a:t>To </a:t>
            </a:r>
            <a:r>
              <a:rPr lang="en-US" sz="2000" dirty="0"/>
              <a:t>do this, follow these steps:</a:t>
            </a:r>
          </a:p>
          <a:p>
            <a:pPr marL="1104900" lvl="2" indent="-342900">
              <a:buFont typeface="+mj-lt"/>
              <a:buAutoNum type="arabicPeriod"/>
            </a:pPr>
            <a:r>
              <a:rPr lang="en-US" sz="2000" dirty="0"/>
              <a:t>Add the following line of code as a child element within the </a:t>
            </a:r>
            <a:r>
              <a:rPr lang="en-US" sz="2000" dirty="0">
                <a:latin typeface="Courier New" panose="02070309020205020404" pitchFamily="49" charset="0"/>
                <a:cs typeface="Courier New" panose="02070309020205020404" pitchFamily="49" charset="0"/>
              </a:rPr>
              <a:t>&lt;application&gt;</a:t>
            </a:r>
            <a:r>
              <a:rPr lang="en-US" sz="2000" dirty="0"/>
              <a:t> element of the manifest file:</a:t>
            </a:r>
          </a:p>
          <a:p>
            <a:pPr lvl="2"/>
            <a:r>
              <a:rPr lang="en-US" sz="1800" dirty="0">
                <a:latin typeface="Courier New" panose="02070309020205020404" pitchFamily="49" charset="0"/>
                <a:cs typeface="Courier New" panose="02070309020205020404" pitchFamily="49" charset="0"/>
              </a:rPr>
              <a:t>&lt;meta-data </a:t>
            </a:r>
            <a:r>
              <a:rPr lang="en-US" sz="1800" dirty="0" err="1">
                <a:latin typeface="Courier New" panose="02070309020205020404" pitchFamily="49" charset="0"/>
                <a:cs typeface="Courier New" panose="02070309020205020404" pitchFamily="49" charset="0"/>
              </a:rPr>
              <a:t>android:name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com.google.android.gms.version</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android:value</a:t>
            </a:r>
            <a:r>
              <a:rPr lang="en-US" sz="1800" dirty="0" smtClean="0">
                <a:latin typeface="Courier New" panose="02070309020205020404" pitchFamily="49" charset="0"/>
                <a:cs typeface="Courier New" panose="02070309020205020404" pitchFamily="49" charset="0"/>
              </a:rPr>
              <a:t>=</a:t>
            </a:r>
          </a:p>
          <a:p>
            <a:pPr marL="1752600" lvl="4" indent="0">
              <a:buNone/>
            </a:pPr>
            <a:r>
              <a:rPr lang="en-US" sz="1800" dirty="0" smtClean="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integer/</a:t>
            </a:r>
            <a:r>
              <a:rPr lang="en-US" sz="1800" dirty="0" err="1">
                <a:latin typeface="Courier New" panose="02070309020205020404" pitchFamily="49" charset="0"/>
                <a:cs typeface="Courier New" panose="02070309020205020404" pitchFamily="49" charset="0"/>
              </a:rPr>
              <a:t>google_play_services_version</a:t>
            </a:r>
            <a:r>
              <a:rPr lang="en-US" sz="1800" dirty="0">
                <a:latin typeface="Courier New" panose="02070309020205020404" pitchFamily="49" charset="0"/>
                <a:cs typeface="Courier New" panose="02070309020205020404" pitchFamily="49" charset="0"/>
              </a:rPr>
              <a:t>" /&gt;</a:t>
            </a:r>
          </a:p>
          <a:p>
            <a:pPr marL="1104900" lvl="2" indent="-342900">
              <a:buFont typeface="+mj-lt"/>
              <a:buAutoNum type="arabicPeriod" startAt="2"/>
            </a:pPr>
            <a:r>
              <a:rPr lang="en-US" sz="2000" dirty="0"/>
              <a:t>Save your Android manifest </a:t>
            </a:r>
            <a:r>
              <a:rPr lang="en-US" sz="2000" dirty="0" smtClean="0"/>
              <a:t>file.</a:t>
            </a:r>
          </a:p>
          <a:p>
            <a:r>
              <a:rPr lang="en-US" sz="2000" dirty="0"/>
              <a:t>You can now start using the classes in the Google Analytics SDK for </a:t>
            </a:r>
            <a:r>
              <a:rPr lang="en-US" sz="2000" dirty="0" smtClean="0"/>
              <a:t>Android.</a:t>
            </a:r>
            <a:endParaRPr lang="en-US" sz="2000" dirty="0"/>
          </a:p>
        </p:txBody>
      </p:sp>
    </p:spTree>
    <p:extLst>
      <p:ext uri="{BB962C8B-B14F-4D97-AF65-F5344CB8AC3E}">
        <p14:creationId xmlns:p14="http://schemas.microsoft.com/office/powerpoint/2010/main" val="196968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Collecting Data from Your Applications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sz="1800" dirty="0" smtClean="0"/>
          </a:p>
          <a:p>
            <a:pPr marL="762000" lvl="2" indent="0">
              <a:buNone/>
            </a:pPr>
            <a:endParaRPr lang="en-US" sz="1800" dirty="0"/>
          </a:p>
          <a:p>
            <a:pPr marL="762000" lvl="2" indent="0">
              <a:buNone/>
            </a:pPr>
            <a:endParaRPr lang="en-US" sz="1800" dirty="0" smtClean="0"/>
          </a:p>
          <a:p>
            <a:pPr marL="762000" lvl="2" indent="0">
              <a:buNone/>
            </a:pPr>
            <a:endParaRPr lang="en-US" sz="1800" dirty="0"/>
          </a:p>
          <a:p>
            <a:pPr marL="762000" lvl="2" indent="0">
              <a:buNone/>
            </a:pPr>
            <a:endParaRPr lang="en-US" sz="1800" dirty="0" smtClean="0"/>
          </a:p>
          <a:p>
            <a:pPr marL="762000" lvl="2" indent="0">
              <a:buNone/>
            </a:pPr>
            <a:r>
              <a:rPr lang="en-US" sz="1800" dirty="0" err="1" smtClean="0">
                <a:latin typeface="Courier New" panose="02070309020205020404" pitchFamily="49" charset="0"/>
                <a:cs typeface="Courier New" panose="02070309020205020404" pitchFamily="49" charset="0"/>
              </a:rPr>
              <a:t>GoogleAnalytics</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analytics = </a:t>
            </a:r>
            <a:r>
              <a:rPr lang="en-US" sz="1800" dirty="0" err="1">
                <a:latin typeface="Courier New" panose="02070309020205020404" pitchFamily="49" charset="0"/>
                <a:cs typeface="Courier New" panose="02070309020205020404" pitchFamily="49" charset="0"/>
              </a:rPr>
              <a:t>GoogleAnalytics.getInstance</a:t>
            </a:r>
            <a:r>
              <a:rPr lang="en-US" sz="1800" dirty="0">
                <a:latin typeface="Courier New" panose="02070309020205020404" pitchFamily="49" charset="0"/>
                <a:cs typeface="Courier New" panose="02070309020205020404" pitchFamily="49" charset="0"/>
              </a:rPr>
              <a:t>(this);</a:t>
            </a:r>
          </a:p>
          <a:p>
            <a:pPr marL="762000" lvl="2" indent="0">
              <a:buNone/>
            </a:pPr>
            <a:r>
              <a:rPr lang="en-US" sz="1800" dirty="0" err="1">
                <a:latin typeface="Courier New" panose="02070309020205020404" pitchFamily="49" charset="0"/>
                <a:cs typeface="Courier New" panose="02070309020205020404" pitchFamily="49" charset="0"/>
              </a:rPr>
              <a:t>mTracker</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analytics.newTracker</a:t>
            </a:r>
            <a:r>
              <a:rPr lang="en-US" sz="1800" dirty="0">
                <a:latin typeface="Courier New" panose="02070309020205020404" pitchFamily="49" charset="0"/>
                <a:cs typeface="Courier New" panose="02070309020205020404" pitchFamily="49" charset="0"/>
              </a:rPr>
              <a:t>("UA-1234567-89");</a:t>
            </a:r>
          </a:p>
          <a:p>
            <a:pPr marL="762000" lvl="2" indent="0">
              <a:buNone/>
            </a:pPr>
            <a:r>
              <a:rPr lang="en-US" sz="1800" dirty="0" err="1">
                <a:latin typeface="Courier New" panose="02070309020205020404" pitchFamily="49" charset="0"/>
                <a:cs typeface="Courier New" panose="02070309020205020404" pitchFamily="49" charset="0"/>
              </a:rPr>
              <a:t>analytics.reportActivityStart</a:t>
            </a:r>
            <a:r>
              <a:rPr lang="en-US" sz="1800" dirty="0">
                <a:latin typeface="Courier New" panose="02070309020205020404" pitchFamily="49" charset="0"/>
                <a:cs typeface="Courier New" panose="02070309020205020404" pitchFamily="49" charset="0"/>
              </a:rPr>
              <a:t>(this);</a:t>
            </a:r>
          </a:p>
        </p:txBody>
      </p:sp>
    </p:spTree>
    <p:extLst>
      <p:ext uri="{BB962C8B-B14F-4D97-AF65-F5344CB8AC3E}">
        <p14:creationId xmlns:p14="http://schemas.microsoft.com/office/powerpoint/2010/main" val="25148883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Collecting Data from Your Applications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endParaRPr lang="en-US" sz="2000" dirty="0" smtClean="0"/>
          </a:p>
          <a:p>
            <a:pPr marL="1600200" lvl="4" indent="0">
              <a:buNone/>
            </a:pPr>
            <a:endParaRPr lang="en-US" sz="2000" dirty="0"/>
          </a:p>
          <a:p>
            <a:pPr marL="1600200" lvl="4" indent="0">
              <a:buNone/>
            </a:pPr>
            <a:endParaRPr lang="en-US" sz="2000" dirty="0" smtClean="0"/>
          </a:p>
          <a:p>
            <a:pPr marL="1600200" lvl="4" indent="0">
              <a:buNone/>
            </a:pPr>
            <a:endParaRPr lang="en-US" sz="2000" dirty="0"/>
          </a:p>
          <a:p>
            <a:pPr marL="1600200" lvl="4" indent="0">
              <a:buNone/>
            </a:pPr>
            <a:endParaRPr lang="en-US" sz="2000" dirty="0" smtClean="0"/>
          </a:p>
          <a:p>
            <a:pPr marL="1600200" lvl="4" indent="0">
              <a:buNone/>
            </a:pPr>
            <a:endParaRPr lang="en-US" sz="2000" dirty="0"/>
          </a:p>
          <a:p>
            <a:pPr marL="1600200" lvl="4" indent="0">
              <a:buNone/>
            </a:pPr>
            <a:r>
              <a:rPr lang="en-US" sz="2000" dirty="0" err="1" smtClean="0">
                <a:latin typeface="Courier New" panose="02070309020205020404" pitchFamily="49" charset="0"/>
                <a:cs typeface="Courier New" panose="02070309020205020404" pitchFamily="49" charset="0"/>
              </a:rPr>
              <a:t>analytics.reportActivityStop</a:t>
            </a:r>
            <a:r>
              <a:rPr lang="en-US" sz="2000" dirty="0" smtClean="0">
                <a:latin typeface="Courier New" panose="02070309020205020404" pitchFamily="49" charset="0"/>
                <a:cs typeface="Courier New" panose="02070309020205020404" pitchFamily="49" charset="0"/>
              </a:rPr>
              <a:t>(this</a:t>
            </a: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584418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Logging Different Events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endParaRPr lang="en-US" sz="2000" dirty="0" smtClean="0"/>
          </a:p>
          <a:p>
            <a:pPr marL="1600200" lvl="4" indent="0">
              <a:buNone/>
            </a:pPr>
            <a:endParaRPr lang="en-US" sz="2000" dirty="0"/>
          </a:p>
          <a:p>
            <a:pPr marL="1600200" lvl="4" indent="0">
              <a:buNone/>
            </a:pPr>
            <a:endParaRPr lang="en-US" sz="2000" dirty="0" smtClean="0"/>
          </a:p>
          <a:p>
            <a:pPr marL="1143000" lvl="3" indent="0">
              <a:buNone/>
            </a:pPr>
            <a:r>
              <a:rPr lang="en-US" sz="2000" dirty="0" err="1" smtClean="0">
                <a:latin typeface="Courier New" panose="02070309020205020404" pitchFamily="49" charset="0"/>
                <a:cs typeface="Courier New" panose="02070309020205020404" pitchFamily="49" charset="0"/>
              </a:rPr>
              <a:t>buttonEvent</a:t>
            </a:r>
            <a:r>
              <a:rPr lang="en-US" sz="2000" dirty="0" smtClean="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new </a:t>
            </a:r>
            <a:r>
              <a:rPr lang="en-US" sz="2000" dirty="0" err="1">
                <a:latin typeface="Courier New" panose="02070309020205020404" pitchFamily="49" charset="0"/>
                <a:cs typeface="Courier New" panose="02070309020205020404" pitchFamily="49" charset="0"/>
              </a:rPr>
              <a:t>EventBuilder</a:t>
            </a:r>
            <a:r>
              <a:rPr lang="en-US" sz="2000" dirty="0">
                <a:latin typeface="Courier New" panose="02070309020205020404" pitchFamily="49" charset="0"/>
                <a:cs typeface="Courier New" panose="02070309020205020404" pitchFamily="49" charset="0"/>
              </a:rPr>
              <a:t>();</a:t>
            </a:r>
          </a:p>
          <a:p>
            <a:pPr marL="1143000" lvl="3" indent="0">
              <a:buNone/>
            </a:pPr>
            <a:r>
              <a:rPr lang="en-US" sz="2000" dirty="0" err="1">
                <a:latin typeface="Courier New" panose="02070309020205020404" pitchFamily="49" charset="0"/>
                <a:cs typeface="Courier New" panose="02070309020205020404" pitchFamily="49" charset="0"/>
              </a:rPr>
              <a:t>buttonEvent.setCategory</a:t>
            </a:r>
            <a:r>
              <a:rPr lang="en-US" sz="2000" dirty="0">
                <a:latin typeface="Courier New" panose="02070309020205020404" pitchFamily="49" charset="0"/>
                <a:cs typeface="Courier New" panose="02070309020205020404" pitchFamily="49" charset="0"/>
              </a:rPr>
              <a:t>("Click");</a:t>
            </a:r>
          </a:p>
          <a:p>
            <a:pPr marL="1143000" lvl="3" indent="0">
              <a:buNone/>
            </a:pPr>
            <a:r>
              <a:rPr lang="en-US" sz="2000" dirty="0" err="1">
                <a:latin typeface="Courier New" panose="02070309020205020404" pitchFamily="49" charset="0"/>
                <a:cs typeface="Courier New" panose="02070309020205020404" pitchFamily="49" charset="0"/>
              </a:rPr>
              <a:t>buttonEvent.setAction</a:t>
            </a:r>
            <a:r>
              <a:rPr lang="en-US" sz="2000" dirty="0">
                <a:latin typeface="Courier New" panose="02070309020205020404" pitchFamily="49" charset="0"/>
                <a:cs typeface="Courier New" panose="02070309020205020404" pitchFamily="49" charset="0"/>
              </a:rPr>
              <a:t>("Press");</a:t>
            </a:r>
          </a:p>
          <a:p>
            <a:pPr marL="1143000" lvl="3" indent="0">
              <a:buNone/>
            </a:pPr>
            <a:r>
              <a:rPr lang="en-US" sz="2000" dirty="0" err="1">
                <a:latin typeface="Courier New" panose="02070309020205020404" pitchFamily="49" charset="0"/>
                <a:cs typeface="Courier New" panose="02070309020205020404" pitchFamily="49" charset="0"/>
              </a:rPr>
              <a:t>buttonEvent.setLabel</a:t>
            </a:r>
            <a:r>
              <a:rPr lang="en-US" sz="2000" dirty="0">
                <a:latin typeface="Courier New" panose="02070309020205020404" pitchFamily="49" charset="0"/>
                <a:cs typeface="Courier New" panose="02070309020205020404" pitchFamily="49" charset="0"/>
              </a:rPr>
              <a:t>("Button");</a:t>
            </a:r>
          </a:p>
          <a:p>
            <a:pPr marL="1143000" lvl="3" indent="0">
              <a:buNone/>
            </a:pPr>
            <a:r>
              <a:rPr lang="en-US" sz="2000" dirty="0" err="1">
                <a:latin typeface="Courier New" panose="02070309020205020404" pitchFamily="49" charset="0"/>
                <a:cs typeface="Courier New" panose="02070309020205020404" pitchFamily="49" charset="0"/>
              </a:rPr>
              <a:t>buttonEvent.setValue</a:t>
            </a:r>
            <a:r>
              <a:rPr lang="en-US" sz="2000" dirty="0">
                <a:latin typeface="Courier New" panose="02070309020205020404" pitchFamily="49" charset="0"/>
                <a:cs typeface="Courier New" panose="02070309020205020404" pitchFamily="49" charset="0"/>
              </a:rPr>
              <a:t>(0);</a:t>
            </a:r>
          </a:p>
          <a:p>
            <a:pPr marL="1143000" lvl="3" indent="0">
              <a:buNone/>
            </a:pPr>
            <a:r>
              <a:rPr lang="en-US" sz="2000" dirty="0" err="1">
                <a:latin typeface="Courier New" panose="02070309020205020404" pitchFamily="49" charset="0"/>
                <a:cs typeface="Courier New" panose="02070309020205020404" pitchFamily="49" charset="0"/>
              </a:rPr>
              <a:t>mTracker.send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buttonEvent.build</a:t>
            </a: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14888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the Google Analytics Dashboard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After users begin to use your application, the statistics are collected for each of the event hooks you have put in place in your </a:t>
            </a:r>
            <a:r>
              <a:rPr lang="en-US" sz="2000" dirty="0" smtClean="0"/>
              <a:t>application.</a:t>
            </a:r>
          </a:p>
          <a:p>
            <a:r>
              <a:rPr lang="en-US" sz="2000" dirty="0" smtClean="0"/>
              <a:t>This </a:t>
            </a:r>
            <a:r>
              <a:rPr lang="en-US" sz="2000" dirty="0"/>
              <a:t>data is then sent to the Google Analytics servers, and it’s time to head over to the Google Analytics Dashboard and interpret the </a:t>
            </a:r>
            <a:r>
              <a:rPr lang="en-US" sz="2000" dirty="0" smtClean="0"/>
              <a:t>results.</a:t>
            </a:r>
            <a:endParaRPr lang="en-US" sz="2000" dirty="0"/>
          </a:p>
        </p:txBody>
      </p:sp>
    </p:spTree>
    <p:extLst>
      <p:ext uri="{BB962C8B-B14F-4D97-AF65-F5344CB8AC3E}">
        <p14:creationId xmlns:p14="http://schemas.microsoft.com/office/powerpoint/2010/main" val="25148883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the Google Analytics Dashboard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6011" y="1295400"/>
            <a:ext cx="5751978" cy="4830763"/>
          </a:xfrm>
        </p:spPr>
      </p:pic>
    </p:spTree>
    <p:extLst>
      <p:ext uri="{BB962C8B-B14F-4D97-AF65-F5344CB8AC3E}">
        <p14:creationId xmlns:p14="http://schemas.microsoft.com/office/powerpoint/2010/main" val="895108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the Google Analytics Dashboard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6011" y="1295400"/>
            <a:ext cx="5751978" cy="4830763"/>
          </a:xfrm>
        </p:spPr>
      </p:pic>
    </p:spTree>
    <p:extLst>
      <p:ext uri="{BB962C8B-B14F-4D97-AF65-F5344CB8AC3E}">
        <p14:creationId xmlns:p14="http://schemas.microsoft.com/office/powerpoint/2010/main" val="895108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Using the Google Analytics Dashboard</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6011" y="1295400"/>
            <a:ext cx="5751978" cy="4830763"/>
          </a:xfrm>
        </p:spPr>
      </p:pic>
    </p:spTree>
    <p:extLst>
      <p:ext uri="{BB962C8B-B14F-4D97-AF65-F5344CB8AC3E}">
        <p14:creationId xmlns:p14="http://schemas.microsoft.com/office/powerpoint/2010/main" val="895108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ctrTitle"/>
          </p:nvPr>
        </p:nvSpPr>
        <p:spPr>
          <a:xfrm>
            <a:off x="762000" y="1219200"/>
            <a:ext cx="7772400" cy="3276600"/>
          </a:xfrm>
        </p:spPr>
        <p:txBody>
          <a:bodyPr/>
          <a:lstStyle/>
          <a:p>
            <a:pPr eaLnBrk="1" hangingPunct="1">
              <a:spcBef>
                <a:spcPct val="20000"/>
              </a:spcBef>
            </a:pPr>
            <a:r>
              <a:rPr lang="en-US" sz="4200" dirty="0" smtClean="0">
                <a:latin typeface="Arial" charset="0"/>
              </a:rPr>
              <a:t/>
            </a:r>
            <a:br>
              <a:rPr lang="en-US" sz="4200" dirty="0" smtClean="0">
                <a:latin typeface="Arial" charset="0"/>
              </a:rPr>
            </a:br>
            <a:r>
              <a:rPr lang="en-US" sz="4200" i="1" dirty="0" smtClean="0">
                <a:latin typeface="Arial" charset="0"/>
              </a:rPr>
              <a:t> </a:t>
            </a:r>
            <a:r>
              <a:rPr lang="en-US" i="1" dirty="0">
                <a:latin typeface="Arial" charset="0"/>
              </a:rPr>
              <a:t>Advanced </a:t>
            </a:r>
            <a:r>
              <a:rPr lang="en-US" i="1" dirty="0" err="1" smtClean="0">
                <a:latin typeface="Arial" charset="0"/>
              </a:rPr>
              <a:t>Android</a:t>
            </a:r>
            <a:r>
              <a:rPr lang="en-US" baseline="30000" dirty="0" err="1" smtClean="0">
                <a:latin typeface="Arial" charset="0"/>
              </a:rPr>
              <a:t>TM</a:t>
            </a:r>
            <a:r>
              <a:rPr lang="en-US" i="1" dirty="0" smtClean="0">
                <a:latin typeface="Arial" charset="0"/>
              </a:rPr>
              <a:t> </a:t>
            </a:r>
            <a:r>
              <a:rPr lang="en-US" i="1" dirty="0">
                <a:latin typeface="Arial" charset="0"/>
              </a:rPr>
              <a:t>Application Development, </a:t>
            </a:r>
            <a:r>
              <a:rPr lang="en-US" i="1" dirty="0" smtClean="0">
                <a:latin typeface="Arial" charset="0"/>
              </a:rPr>
              <a:t>Fourth </a:t>
            </a:r>
            <a:r>
              <a:rPr lang="en-US" i="1" dirty="0">
                <a:latin typeface="Arial" charset="0"/>
              </a:rPr>
              <a:t>Edition</a:t>
            </a:r>
            <a:r>
              <a:rPr lang="en-US" sz="3800" dirty="0" smtClean="0"/>
              <a:t/>
            </a:r>
            <a:br>
              <a:rPr lang="en-US" sz="3800" dirty="0" smtClean="0"/>
            </a:br>
            <a:r>
              <a:rPr lang="en-US" sz="4200" dirty="0"/>
              <a:t/>
            </a:r>
            <a:br>
              <a:rPr lang="en-US" sz="4200" dirty="0"/>
            </a:br>
            <a:r>
              <a:rPr lang="en-US" sz="4200" dirty="0" smtClean="0"/>
              <a:t>Chapter 20</a:t>
            </a:r>
            <a:r>
              <a:rPr lang="en-US" sz="3800" b="1" dirty="0" smtClean="0">
                <a:latin typeface="Arial" charset="0"/>
              </a:rPr>
              <a:t/>
            </a:r>
            <a:br>
              <a:rPr lang="en-US" sz="3800" b="1" dirty="0" smtClean="0">
                <a:latin typeface="Arial" charset="0"/>
              </a:rPr>
            </a:br>
            <a:r>
              <a:rPr lang="en-US" sz="3800" dirty="0" smtClean="0"/>
              <a:t/>
            </a:r>
            <a:br>
              <a:rPr lang="en-US" sz="3800" dirty="0" smtClean="0"/>
            </a:br>
            <a:r>
              <a:rPr lang="en-US" sz="3800" b="1" dirty="0">
                <a:latin typeface="Arial" charset="0"/>
              </a:rPr>
              <a:t>Enabling Application Statistics with Google Analytics</a:t>
            </a:r>
            <a:r>
              <a:rPr lang="en-US" sz="3800" b="1" dirty="0" smtClean="0">
                <a:latin typeface="Arial" charset="0"/>
              </a:rPr>
              <a:t/>
            </a:r>
            <a:br>
              <a:rPr lang="en-US" sz="3800" b="1" dirty="0" smtClean="0">
                <a:latin typeface="Arial" charset="0"/>
              </a:rPr>
            </a:br>
            <a:endParaRPr lang="en-US" sz="3800" b="1" dirty="0" smtClean="0">
              <a:latin typeface="Arial"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Gathering E-commerce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You can also use the Google Analytics SDK for Android to track e-commerce </a:t>
            </a:r>
            <a:r>
              <a:rPr lang="en-US" sz="2000" dirty="0" smtClean="0"/>
              <a:t>data.</a:t>
            </a:r>
          </a:p>
          <a:p>
            <a:r>
              <a:rPr lang="en-US" sz="2000" dirty="0" smtClean="0"/>
              <a:t>This </a:t>
            </a:r>
            <a:r>
              <a:rPr lang="en-US" sz="2000" dirty="0"/>
              <a:t>data includes store transactions, purchase data, and other useful information for e-commerce services, which can just as easily include tracking in-app billing data or virtual purchases in a </a:t>
            </a:r>
            <a:r>
              <a:rPr lang="en-US" sz="2000" dirty="0" smtClean="0"/>
              <a:t>game.</a:t>
            </a:r>
            <a:endParaRPr lang="en-US" sz="2000" dirty="0"/>
          </a:p>
        </p:txBody>
      </p:sp>
    </p:spTree>
    <p:extLst>
      <p:ext uri="{BB962C8B-B14F-4D97-AF65-F5344CB8AC3E}">
        <p14:creationId xmlns:p14="http://schemas.microsoft.com/office/powerpoint/2010/main" val="25148883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Logging E-commerce Events in Your Applications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endParaRPr lang="en-US" dirty="0" smtClean="0"/>
          </a:p>
          <a:p>
            <a:pPr marL="1600200" lvl="4" indent="0">
              <a:buNone/>
            </a:pPr>
            <a:endParaRPr lang="en-US" dirty="0"/>
          </a:p>
          <a:p>
            <a:pPr marL="1600200" lvl="4" indent="0">
              <a:buNone/>
            </a:pPr>
            <a:endParaRPr lang="en-US" dirty="0" smtClean="0"/>
          </a:p>
          <a:p>
            <a:pPr marL="762000" lvl="2" indent="0">
              <a:buNone/>
            </a:pPr>
            <a:r>
              <a:rPr lang="en-US" dirty="0" smtClean="0">
                <a:latin typeface="Courier New" panose="02070309020205020404" pitchFamily="49" charset="0"/>
                <a:cs typeface="Courier New" panose="02070309020205020404" pitchFamily="49" charset="0"/>
              </a:rPr>
              <a:t>String </a:t>
            </a:r>
            <a:r>
              <a:rPr lang="en-US" dirty="0" err="1">
                <a:latin typeface="Courier New" panose="02070309020205020404" pitchFamily="49" charset="0"/>
                <a:cs typeface="Courier New" panose="02070309020205020404" pitchFamily="49" charset="0"/>
              </a:rPr>
              <a:t>orderID</a:t>
            </a:r>
            <a:r>
              <a:rPr lang="en-US" dirty="0">
                <a:latin typeface="Courier New" panose="02070309020205020404" pitchFamily="49" charset="0"/>
                <a:cs typeface="Courier New" panose="02070309020205020404" pitchFamily="49" charset="0"/>
              </a:rPr>
              <a:t> = "1001" + new Date().</a:t>
            </a:r>
            <a:r>
              <a:rPr lang="en-US" dirty="0" err="1">
                <a:latin typeface="Courier New" panose="02070309020205020404" pitchFamily="49" charset="0"/>
                <a:cs typeface="Courier New" panose="02070309020205020404" pitchFamily="49" charset="0"/>
              </a:rPr>
              <a:t>toString</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err="1">
                <a:latin typeface="Courier New" panose="02070309020205020404" pitchFamily="49" charset="0"/>
                <a:cs typeface="Courier New" panose="02070309020205020404" pitchFamily="49" charset="0"/>
              </a:rPr>
              <a:t>transactionEvent</a:t>
            </a:r>
            <a:r>
              <a:rPr lang="en-US" dirty="0">
                <a:latin typeface="Courier New" panose="02070309020205020404" pitchFamily="49" charset="0"/>
                <a:cs typeface="Courier New" panose="02070309020205020404" pitchFamily="49" charset="0"/>
              </a:rPr>
              <a:t> = new </a:t>
            </a:r>
            <a:r>
              <a:rPr lang="en-US" dirty="0" err="1">
                <a:latin typeface="Courier New" panose="02070309020205020404" pitchFamily="49" charset="0"/>
                <a:cs typeface="Courier New" panose="02070309020205020404" pitchFamily="49" charset="0"/>
              </a:rPr>
              <a:t>TransactionBuilder</a:t>
            </a:r>
            <a:r>
              <a:rPr lang="en-US" dirty="0">
                <a:latin typeface="Courier New" panose="02070309020205020404" pitchFamily="49" charset="0"/>
                <a:cs typeface="Courier New" panose="02070309020205020404" pitchFamily="49" charset="0"/>
              </a:rPr>
              <a:t>();</a:t>
            </a:r>
          </a:p>
          <a:p>
            <a:pPr marL="762000" lvl="2" indent="0">
              <a:buNone/>
            </a:pPr>
            <a:r>
              <a:rPr lang="en-US" dirty="0" err="1">
                <a:latin typeface="Courier New" panose="02070309020205020404" pitchFamily="49" charset="0"/>
                <a:cs typeface="Courier New" panose="02070309020205020404" pitchFamily="49" charset="0"/>
              </a:rPr>
              <a:t>transactionEvent.setTransactionId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orderID</a:t>
            </a:r>
            <a:r>
              <a:rPr lang="en-US" dirty="0">
                <a:latin typeface="Courier New" panose="02070309020205020404" pitchFamily="49" charset="0"/>
                <a:cs typeface="Courier New" panose="02070309020205020404" pitchFamily="49" charset="0"/>
              </a:rPr>
              <a:t>);</a:t>
            </a:r>
          </a:p>
          <a:p>
            <a:pPr marL="762000" lvl="2" indent="0">
              <a:buNone/>
            </a:pPr>
            <a:r>
              <a:rPr lang="en-US" dirty="0" err="1">
                <a:latin typeface="Courier New" panose="02070309020205020404" pitchFamily="49" charset="0"/>
                <a:cs typeface="Courier New" panose="02070309020205020404" pitchFamily="49" charset="0"/>
              </a:rPr>
              <a:t>transactionEvent.setAffiliation</a:t>
            </a:r>
            <a:r>
              <a:rPr lang="en-US" dirty="0">
                <a:latin typeface="Courier New" panose="02070309020205020404" pitchFamily="49" charset="0"/>
                <a:cs typeface="Courier New" panose="02070309020205020404" pitchFamily="49" charset="0"/>
              </a:rPr>
              <a:t>("My Game Store");</a:t>
            </a:r>
          </a:p>
          <a:p>
            <a:pPr marL="762000" lvl="2" indent="0">
              <a:buNone/>
            </a:pPr>
            <a:r>
              <a:rPr lang="en-US" dirty="0" err="1">
                <a:latin typeface="Courier New" panose="02070309020205020404" pitchFamily="49" charset="0"/>
                <a:cs typeface="Courier New" panose="02070309020205020404" pitchFamily="49" charset="0"/>
              </a:rPr>
              <a:t>transactionEvent.setShipping</a:t>
            </a:r>
            <a:r>
              <a:rPr lang="en-US" dirty="0">
                <a:latin typeface="Courier New" panose="02070309020205020404" pitchFamily="49" charset="0"/>
                <a:cs typeface="Courier New" panose="02070309020205020404" pitchFamily="49" charset="0"/>
              </a:rPr>
              <a:t>(0);</a:t>
            </a:r>
          </a:p>
          <a:p>
            <a:pPr marL="762000" lvl="2" indent="0">
              <a:buNone/>
            </a:pPr>
            <a:r>
              <a:rPr lang="en-US" dirty="0" err="1">
                <a:latin typeface="Courier New" panose="02070309020205020404" pitchFamily="49" charset="0"/>
                <a:cs typeface="Courier New" panose="02070309020205020404" pitchFamily="49" charset="0"/>
              </a:rPr>
              <a:t>transactionEvent.setRevenue</a:t>
            </a:r>
            <a:r>
              <a:rPr lang="en-US" dirty="0">
                <a:latin typeface="Courier New" panose="02070309020205020404" pitchFamily="49" charset="0"/>
                <a:cs typeface="Courier New" panose="02070309020205020404" pitchFamily="49" charset="0"/>
              </a:rPr>
              <a:t>(2.99);</a:t>
            </a:r>
          </a:p>
          <a:p>
            <a:pPr marL="762000" lvl="2" indent="0">
              <a:buNone/>
            </a:pPr>
            <a:r>
              <a:rPr lang="en-US" dirty="0" err="1">
                <a:latin typeface="Courier New" panose="02070309020205020404" pitchFamily="49" charset="0"/>
                <a:cs typeface="Courier New" panose="02070309020205020404" pitchFamily="49" charset="0"/>
              </a:rPr>
              <a:t>transactionEvent.setTax</a:t>
            </a:r>
            <a:r>
              <a:rPr lang="en-US" dirty="0">
                <a:latin typeface="Courier New" panose="02070309020205020404" pitchFamily="49" charset="0"/>
                <a:cs typeface="Courier New" panose="02070309020205020404" pitchFamily="49" charset="0"/>
              </a:rPr>
              <a:t>(0);</a:t>
            </a:r>
          </a:p>
          <a:p>
            <a:pPr marL="762000" lvl="2" indent="0">
              <a:buNone/>
            </a:pPr>
            <a:r>
              <a:rPr lang="en-US" dirty="0" err="1">
                <a:latin typeface="Courier New" panose="02070309020205020404" pitchFamily="49" charset="0"/>
                <a:cs typeface="Courier New" panose="02070309020205020404" pitchFamily="49" charset="0"/>
              </a:rPr>
              <a:t>transactionEvent.setCurrencyCode</a:t>
            </a:r>
            <a:r>
              <a:rPr lang="en-US" dirty="0">
                <a:latin typeface="Courier New" panose="02070309020205020404" pitchFamily="49" charset="0"/>
                <a:cs typeface="Courier New" panose="02070309020205020404" pitchFamily="49" charset="0"/>
              </a:rPr>
              <a:t>("USD");</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err="1">
                <a:latin typeface="Courier New" panose="02070309020205020404" pitchFamily="49" charset="0"/>
                <a:cs typeface="Courier New" panose="02070309020205020404" pitchFamily="49" charset="0"/>
              </a:rPr>
              <a:t>mTracker.send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transactionEvent.build</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148883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Logging E-commerce Events in Your Applications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2057400" lvl="5" indent="0">
              <a:buNone/>
            </a:pPr>
            <a:r>
              <a:rPr lang="en-US" sz="1200" dirty="0">
                <a:latin typeface="Courier New" panose="02070309020205020404" pitchFamily="49" charset="0"/>
                <a:cs typeface="Courier New" panose="02070309020205020404" pitchFamily="49" charset="0"/>
              </a:rPr>
              <a:t>// Item #1</a:t>
            </a:r>
          </a:p>
          <a:p>
            <a:pPr marL="2057400" lvl="5" indent="0">
              <a:buNone/>
            </a:pPr>
            <a:r>
              <a:rPr lang="en-US" sz="1200" dirty="0">
                <a:latin typeface="Courier New" panose="02070309020205020404" pitchFamily="49" charset="0"/>
                <a:cs typeface="Courier New" panose="02070309020205020404" pitchFamily="49" charset="0"/>
              </a:rPr>
              <a:t>item1Event = new </a:t>
            </a:r>
            <a:r>
              <a:rPr lang="en-US" sz="1200" dirty="0" err="1">
                <a:latin typeface="Courier New" panose="02070309020205020404" pitchFamily="49" charset="0"/>
                <a:cs typeface="Courier New" panose="02070309020205020404" pitchFamily="49" charset="0"/>
              </a:rPr>
              <a:t>ItemBuilder</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2057400" lvl="5" indent="0">
              <a:buNone/>
            </a:pPr>
            <a:r>
              <a:rPr lang="en-US" sz="1200" dirty="0">
                <a:latin typeface="Courier New" panose="02070309020205020404" pitchFamily="49" charset="0"/>
                <a:cs typeface="Courier New" panose="02070309020205020404" pitchFamily="49" charset="0"/>
              </a:rPr>
              <a:t>item1Event.setTransactionId(</a:t>
            </a:r>
            <a:r>
              <a:rPr lang="en-US" sz="1200" dirty="0" err="1">
                <a:latin typeface="Courier New" panose="02070309020205020404" pitchFamily="49" charset="0"/>
                <a:cs typeface="Courier New" panose="02070309020205020404" pitchFamily="49" charset="0"/>
              </a:rPr>
              <a:t>orderID</a:t>
            </a:r>
            <a:r>
              <a:rPr lang="en-US" sz="1200" dirty="0">
                <a:latin typeface="Courier New" panose="02070309020205020404" pitchFamily="49" charset="0"/>
                <a:cs typeface="Courier New" panose="02070309020205020404" pitchFamily="49" charset="0"/>
              </a:rPr>
              <a:t>);</a:t>
            </a:r>
          </a:p>
          <a:p>
            <a:pPr marL="2057400" lvl="5" indent="0">
              <a:buNone/>
            </a:pPr>
            <a:r>
              <a:rPr lang="en-US" sz="1200" dirty="0">
                <a:latin typeface="Courier New" panose="02070309020205020404" pitchFamily="49" charset="0"/>
                <a:cs typeface="Courier New" panose="02070309020205020404" pitchFamily="49" charset="0"/>
              </a:rPr>
              <a:t>item1Event.setName("1 Game Credit");</a:t>
            </a:r>
          </a:p>
          <a:p>
            <a:pPr marL="2057400" lvl="5" indent="0">
              <a:buNone/>
            </a:pPr>
            <a:r>
              <a:rPr lang="en-US" sz="1200" dirty="0">
                <a:latin typeface="Courier New" panose="02070309020205020404" pitchFamily="49" charset="0"/>
                <a:cs typeface="Courier New" panose="02070309020205020404" pitchFamily="49" charset="0"/>
              </a:rPr>
              <a:t>item1Event.setSku("SKU_123");</a:t>
            </a:r>
          </a:p>
          <a:p>
            <a:pPr marL="2057400" lvl="5" indent="0">
              <a:buNone/>
            </a:pPr>
            <a:r>
              <a:rPr lang="en-US" sz="1200" dirty="0">
                <a:latin typeface="Courier New" panose="02070309020205020404" pitchFamily="49" charset="0"/>
                <a:cs typeface="Courier New" panose="02070309020205020404" pitchFamily="49" charset="0"/>
              </a:rPr>
              <a:t>item1Event.setPrice(1.99);</a:t>
            </a:r>
          </a:p>
          <a:p>
            <a:pPr marL="2057400" lvl="5" indent="0">
              <a:buNone/>
            </a:pPr>
            <a:r>
              <a:rPr lang="en-US" sz="1200" dirty="0">
                <a:latin typeface="Courier New" panose="02070309020205020404" pitchFamily="49" charset="0"/>
                <a:cs typeface="Courier New" panose="02070309020205020404" pitchFamily="49" charset="0"/>
              </a:rPr>
              <a:t>item1Event.setQuantity(1);</a:t>
            </a:r>
          </a:p>
          <a:p>
            <a:pPr marL="2057400" lvl="5" indent="0">
              <a:buNone/>
            </a:pPr>
            <a:r>
              <a:rPr lang="en-US" sz="1200" dirty="0">
                <a:latin typeface="Courier New" panose="02070309020205020404" pitchFamily="49" charset="0"/>
                <a:cs typeface="Courier New" panose="02070309020205020404" pitchFamily="49" charset="0"/>
              </a:rPr>
              <a:t>item1Event.setCategory("LIFE POINTS");</a:t>
            </a:r>
          </a:p>
          <a:p>
            <a:pPr marL="2057400" lvl="5" indent="0">
              <a:buNone/>
            </a:pPr>
            <a:r>
              <a:rPr lang="en-US" sz="1200" dirty="0">
                <a:latin typeface="Courier New" panose="02070309020205020404" pitchFamily="49" charset="0"/>
                <a:cs typeface="Courier New" panose="02070309020205020404" pitchFamily="49" charset="0"/>
              </a:rPr>
              <a:t>item1Event.setCurrencyCode("USD</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2057400" lvl="5" indent="0">
              <a:buNone/>
            </a:pPr>
            <a:r>
              <a:rPr lang="en-US" sz="1200" dirty="0" err="1">
                <a:latin typeface="Courier New" panose="02070309020205020404" pitchFamily="49" charset="0"/>
                <a:cs typeface="Courier New" panose="02070309020205020404" pitchFamily="49" charset="0"/>
              </a:rPr>
              <a:t>mTracker.send</a:t>
            </a:r>
            <a:r>
              <a:rPr lang="en-US" sz="1200" dirty="0">
                <a:latin typeface="Courier New" panose="02070309020205020404" pitchFamily="49" charset="0"/>
                <a:cs typeface="Courier New" panose="02070309020205020404" pitchFamily="49" charset="0"/>
              </a:rPr>
              <a:t>(item1Event.build());   </a:t>
            </a:r>
          </a:p>
          <a:p>
            <a:pPr marL="2057400" lvl="5" indent="0">
              <a:buNone/>
            </a:pPr>
            <a:r>
              <a:rPr lang="en-US" sz="1200" dirty="0">
                <a:latin typeface="Courier New" panose="02070309020205020404" pitchFamily="49" charset="0"/>
                <a:cs typeface="Courier New" panose="02070309020205020404" pitchFamily="49" charset="0"/>
              </a:rPr>
              <a:t> </a:t>
            </a:r>
          </a:p>
          <a:p>
            <a:pPr marL="2057400" lvl="5" indent="0">
              <a:buNone/>
            </a:pPr>
            <a:r>
              <a:rPr lang="en-US" sz="1200" dirty="0">
                <a:latin typeface="Courier New" panose="02070309020205020404" pitchFamily="49" charset="0"/>
                <a:cs typeface="Courier New" panose="02070309020205020404" pitchFamily="49" charset="0"/>
              </a:rPr>
              <a:t>// Item #2</a:t>
            </a:r>
          </a:p>
          <a:p>
            <a:pPr marL="2057400" lvl="5" indent="0">
              <a:buNone/>
            </a:pPr>
            <a:r>
              <a:rPr lang="en-US" sz="1200" dirty="0">
                <a:latin typeface="Courier New" panose="02070309020205020404" pitchFamily="49" charset="0"/>
                <a:cs typeface="Courier New" panose="02070309020205020404" pitchFamily="49" charset="0"/>
              </a:rPr>
              <a:t>item2Event = new </a:t>
            </a:r>
            <a:r>
              <a:rPr lang="en-US" sz="1200" dirty="0" err="1">
                <a:latin typeface="Courier New" panose="02070309020205020404" pitchFamily="49" charset="0"/>
                <a:cs typeface="Courier New" panose="02070309020205020404" pitchFamily="49" charset="0"/>
              </a:rPr>
              <a:t>ItemBuilder</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2057400" lvl="5" indent="0">
              <a:buNone/>
            </a:pPr>
            <a:r>
              <a:rPr lang="en-US" sz="1200" dirty="0">
                <a:latin typeface="Courier New" panose="02070309020205020404" pitchFamily="49" charset="0"/>
                <a:cs typeface="Courier New" panose="02070309020205020404" pitchFamily="49" charset="0"/>
              </a:rPr>
              <a:t>item2Event.setTransactionId(</a:t>
            </a:r>
            <a:r>
              <a:rPr lang="en-US" sz="1200" dirty="0" err="1">
                <a:latin typeface="Courier New" panose="02070309020205020404" pitchFamily="49" charset="0"/>
                <a:cs typeface="Courier New" panose="02070309020205020404" pitchFamily="49" charset="0"/>
              </a:rPr>
              <a:t>orderID</a:t>
            </a:r>
            <a:r>
              <a:rPr lang="en-US" sz="1200" dirty="0">
                <a:latin typeface="Courier New" panose="02070309020205020404" pitchFamily="49" charset="0"/>
                <a:cs typeface="Courier New" panose="02070309020205020404" pitchFamily="49" charset="0"/>
              </a:rPr>
              <a:t>);</a:t>
            </a:r>
          </a:p>
          <a:p>
            <a:pPr marL="2057400" lvl="5" indent="0">
              <a:buNone/>
            </a:pPr>
            <a:r>
              <a:rPr lang="en-US" sz="1200" dirty="0">
                <a:latin typeface="Courier New" panose="02070309020205020404" pitchFamily="49" charset="0"/>
                <a:cs typeface="Courier New" panose="02070309020205020404" pitchFamily="49" charset="0"/>
              </a:rPr>
              <a:t>item2Event.setName("1 Game Credit");</a:t>
            </a:r>
          </a:p>
          <a:p>
            <a:pPr marL="2057400" lvl="5" indent="0">
              <a:buNone/>
            </a:pPr>
            <a:r>
              <a:rPr lang="en-US" sz="1200" dirty="0">
                <a:latin typeface="Courier New" panose="02070309020205020404" pitchFamily="49" charset="0"/>
                <a:cs typeface="Courier New" panose="02070309020205020404" pitchFamily="49" charset="0"/>
              </a:rPr>
              <a:t>item2Event.setSku("SKU_456");</a:t>
            </a:r>
          </a:p>
          <a:p>
            <a:pPr marL="2057400" lvl="5" indent="0">
              <a:buNone/>
            </a:pPr>
            <a:r>
              <a:rPr lang="en-US" sz="1200" dirty="0">
                <a:latin typeface="Courier New" panose="02070309020205020404" pitchFamily="49" charset="0"/>
                <a:cs typeface="Courier New" panose="02070309020205020404" pitchFamily="49" charset="0"/>
              </a:rPr>
              <a:t>item2Event.setPrice(0.99);</a:t>
            </a:r>
          </a:p>
          <a:p>
            <a:pPr marL="2057400" lvl="5" indent="0">
              <a:buNone/>
            </a:pPr>
            <a:r>
              <a:rPr lang="en-US" sz="1200" dirty="0">
                <a:latin typeface="Courier New" panose="02070309020205020404" pitchFamily="49" charset="0"/>
                <a:cs typeface="Courier New" panose="02070309020205020404" pitchFamily="49" charset="0"/>
              </a:rPr>
              <a:t>item2Event.setQuantity(1);</a:t>
            </a:r>
          </a:p>
          <a:p>
            <a:pPr marL="2057400" lvl="5" indent="0">
              <a:buNone/>
            </a:pPr>
            <a:r>
              <a:rPr lang="en-US" sz="1200" dirty="0">
                <a:latin typeface="Courier New" panose="02070309020205020404" pitchFamily="49" charset="0"/>
                <a:cs typeface="Courier New" panose="02070309020205020404" pitchFamily="49" charset="0"/>
              </a:rPr>
              <a:t>item2Event.setCategory("Game Credit");</a:t>
            </a:r>
          </a:p>
          <a:p>
            <a:pPr marL="2057400" lvl="5" indent="0">
              <a:buNone/>
            </a:pPr>
            <a:r>
              <a:rPr lang="en-US" sz="1200" dirty="0">
                <a:latin typeface="Courier New" panose="02070309020205020404" pitchFamily="49" charset="0"/>
                <a:cs typeface="Courier New" panose="02070309020205020404" pitchFamily="49" charset="0"/>
              </a:rPr>
              <a:t>item2Event.setCurrencyCode("USD</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pPr marL="2057400" lvl="5" indent="0">
              <a:buNone/>
            </a:pPr>
            <a:r>
              <a:rPr lang="en-US" sz="1200" dirty="0" err="1">
                <a:latin typeface="Courier New" panose="02070309020205020404" pitchFamily="49" charset="0"/>
                <a:cs typeface="Courier New" panose="02070309020205020404" pitchFamily="49" charset="0"/>
              </a:rPr>
              <a:t>mTracker.send</a:t>
            </a:r>
            <a:r>
              <a:rPr lang="en-US" sz="1200" dirty="0">
                <a:latin typeface="Courier New" panose="02070309020205020404" pitchFamily="49" charset="0"/>
                <a:cs typeface="Courier New" panose="02070309020205020404" pitchFamily="49" charset="0"/>
              </a:rPr>
              <a:t>(item2Event.build());</a:t>
            </a:r>
          </a:p>
        </p:txBody>
      </p:sp>
    </p:spTree>
    <p:extLst>
      <p:ext uri="{BB962C8B-B14F-4D97-AF65-F5344CB8AC3E}">
        <p14:creationId xmlns:p14="http://schemas.microsoft.com/office/powerpoint/2010/main" val="33448823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Logging E-commerce Events in Your Applications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endParaRPr lang="en-US" sz="2000" dirty="0" smtClean="0"/>
          </a:p>
          <a:p>
            <a:pPr marL="1600200" lvl="4" indent="0">
              <a:buNone/>
            </a:pPr>
            <a:endParaRPr lang="en-US" sz="2000" dirty="0"/>
          </a:p>
          <a:p>
            <a:pPr marL="1600200" lvl="4" indent="0">
              <a:buNone/>
            </a:pPr>
            <a:endParaRPr lang="en-US" sz="2000" dirty="0" smtClean="0"/>
          </a:p>
          <a:p>
            <a:pPr marL="1600200" lvl="4" indent="0">
              <a:buNone/>
            </a:pPr>
            <a:endParaRPr lang="en-US" sz="2000" dirty="0"/>
          </a:p>
          <a:p>
            <a:pPr marL="1600200" lvl="4" indent="0">
              <a:buNone/>
            </a:pPr>
            <a:endParaRPr lang="en-US" sz="2000" dirty="0" smtClean="0"/>
          </a:p>
          <a:p>
            <a:pPr marL="1143000" lvl="3" indent="0">
              <a:buNone/>
            </a:pPr>
            <a:endParaRPr lang="en-US" sz="2000" dirty="0" smtClean="0">
              <a:latin typeface="Courier New" panose="02070309020205020404" pitchFamily="49" charset="0"/>
              <a:cs typeface="Courier New" panose="02070309020205020404" pitchFamily="49" charset="0"/>
            </a:endParaRPr>
          </a:p>
          <a:p>
            <a:pPr marL="1143000" lvl="3" indent="0">
              <a:buNone/>
            </a:pPr>
            <a:r>
              <a:rPr lang="en-US" sz="2000" dirty="0" err="1" smtClean="0">
                <a:latin typeface="Courier New" panose="02070309020205020404" pitchFamily="49" charset="0"/>
                <a:cs typeface="Courier New" panose="02070309020205020404" pitchFamily="49" charset="0"/>
              </a:rPr>
              <a:t>mTracker.send</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eventToTrack.build</a:t>
            </a: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144979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Reviewing E-commerce Reports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6011" y="1295400"/>
            <a:ext cx="5751978" cy="4830763"/>
          </a:xfrm>
        </p:spPr>
      </p:pic>
    </p:spTree>
    <p:extLst>
      <p:ext uri="{BB962C8B-B14F-4D97-AF65-F5344CB8AC3E}">
        <p14:creationId xmlns:p14="http://schemas.microsoft.com/office/powerpoint/2010/main" val="25148883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Tracking Ad and Market Referrals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The SDK supports several types of campaign tracking, which allow you to keep track of installation referrals through </a:t>
            </a:r>
            <a:r>
              <a:rPr lang="en-US" sz="2000" dirty="0" smtClean="0"/>
              <a:t>Google Play </a:t>
            </a:r>
            <a:r>
              <a:rPr lang="en-US" sz="2000" dirty="0"/>
              <a:t>and </a:t>
            </a:r>
            <a:r>
              <a:rPr lang="en-US" sz="2000" dirty="0" smtClean="0"/>
              <a:t>otherwise.</a:t>
            </a:r>
          </a:p>
          <a:p>
            <a:r>
              <a:rPr lang="en-US" sz="2000" dirty="0" smtClean="0"/>
              <a:t>To </a:t>
            </a:r>
            <a:r>
              <a:rPr lang="en-US" sz="2000" dirty="0"/>
              <a:t>participate in Google Play campaign tracking, see the online documentation: </a:t>
            </a:r>
            <a:endParaRPr lang="en-US" sz="2000" dirty="0" smtClean="0"/>
          </a:p>
          <a:p>
            <a:pPr lvl="1"/>
            <a:r>
              <a:rPr lang="en-US" sz="2000" i="1" dirty="0" smtClean="0"/>
              <a:t>https</a:t>
            </a:r>
            <a:r>
              <a:rPr lang="en-US" sz="2000" i="1" dirty="0"/>
              <a:t>://</a:t>
            </a:r>
            <a:r>
              <a:rPr lang="en-US" sz="2000" i="1" dirty="0" smtClean="0"/>
              <a:t>developers.google.com/analytics/devguides/collection/android/v4/campaigns</a:t>
            </a:r>
            <a:endParaRPr lang="en-US" sz="2000" dirty="0"/>
          </a:p>
        </p:txBody>
      </p:sp>
    </p:spTree>
    <p:extLst>
      <p:ext uri="{BB962C8B-B14F-4D97-AF65-F5344CB8AC3E}">
        <p14:creationId xmlns:p14="http://schemas.microsoft.com/office/powerpoint/2010/main" val="25148883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Gathering Statistics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Now let’s talk about some strategies, as well as tips and tricks, for gathering relevant, useful statistics with Google </a:t>
            </a:r>
            <a:r>
              <a:rPr lang="en-US" sz="2000" dirty="0" smtClean="0"/>
              <a:t>Analytics.</a:t>
            </a:r>
          </a:p>
          <a:p>
            <a:r>
              <a:rPr lang="en-US" sz="2000" dirty="0" smtClean="0"/>
              <a:t>Much </a:t>
            </a:r>
            <a:r>
              <a:rPr lang="en-US" sz="2000" dirty="0"/>
              <a:t>of the “magic” involves dropping statistics-gathering hooks at clever places in your specific </a:t>
            </a:r>
            <a:r>
              <a:rPr lang="en-US" sz="2000" dirty="0" smtClean="0"/>
              <a:t>applications.</a:t>
            </a:r>
          </a:p>
          <a:p>
            <a:r>
              <a:rPr lang="en-US" sz="2000" dirty="0" smtClean="0"/>
              <a:t>The </a:t>
            </a:r>
            <a:r>
              <a:rPr lang="en-US" sz="2000" dirty="0"/>
              <a:t>trick is to place your event hooks at exactly the places in your application that mean something to you, the </a:t>
            </a:r>
            <a:r>
              <a:rPr lang="en-US" sz="2000" dirty="0" smtClean="0"/>
              <a:t>developer.</a:t>
            </a:r>
          </a:p>
          <a:p>
            <a:r>
              <a:rPr lang="en-US" sz="2000" dirty="0" smtClean="0"/>
              <a:t>Place </a:t>
            </a:r>
            <a:r>
              <a:rPr lang="en-US" sz="2000" dirty="0"/>
              <a:t>the hooks in the wrong code locations, and you’re going to generate erroneous </a:t>
            </a:r>
            <a:r>
              <a:rPr lang="en-US" sz="2000" dirty="0" smtClean="0"/>
              <a:t>statistics.</a:t>
            </a:r>
          </a:p>
          <a:p>
            <a:r>
              <a:rPr lang="en-US" sz="2000" dirty="0" smtClean="0"/>
              <a:t>It’s </a:t>
            </a:r>
            <a:r>
              <a:rPr lang="en-US" sz="2000" dirty="0"/>
              <a:t>a bit of an art to do this well, and it’s not really something we can give you examples for, but we can talk about some commonsense </a:t>
            </a:r>
            <a:r>
              <a:rPr lang="en-US" sz="2000" dirty="0" smtClean="0"/>
              <a:t>approaches.</a:t>
            </a:r>
            <a:endParaRPr lang="en-US" sz="2000" dirty="0"/>
          </a:p>
        </p:txBody>
      </p:sp>
    </p:spTree>
    <p:extLst>
      <p:ext uri="{BB962C8B-B14F-4D97-AF65-F5344CB8AC3E}">
        <p14:creationId xmlns:p14="http://schemas.microsoft.com/office/powerpoint/2010/main" val="2514888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Gathering Statistics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lvl="0"/>
            <a:r>
              <a:rPr lang="en-US" sz="2000" dirty="0"/>
              <a:t>Develop, document, and test your event-tracking strategy and make it </a:t>
            </a:r>
            <a:r>
              <a:rPr lang="en-US" sz="2000" dirty="0" smtClean="0"/>
              <a:t>consistent.</a:t>
            </a:r>
          </a:p>
          <a:p>
            <a:pPr lvl="0"/>
            <a:r>
              <a:rPr lang="en-US" sz="2000" dirty="0" smtClean="0"/>
              <a:t>Know </a:t>
            </a:r>
            <a:r>
              <a:rPr lang="en-US" sz="2000" dirty="0"/>
              <a:t>all your application entry </a:t>
            </a:r>
            <a:r>
              <a:rPr lang="en-US" sz="2000" dirty="0" smtClean="0"/>
              <a:t>points.</a:t>
            </a:r>
          </a:p>
          <a:p>
            <a:pPr lvl="0"/>
            <a:r>
              <a:rPr lang="en-US" sz="2000" dirty="0" smtClean="0"/>
              <a:t>Remember </a:t>
            </a:r>
            <a:r>
              <a:rPr lang="en-US" sz="2000" dirty="0"/>
              <a:t>your application, </a:t>
            </a:r>
            <a:r>
              <a:rPr lang="en-US" sz="2000" dirty="0">
                <a:latin typeface="Courier New" panose="02070309020205020404" pitchFamily="49" charset="0"/>
                <a:cs typeface="Courier New" panose="02070309020205020404" pitchFamily="49" charset="0"/>
              </a:rPr>
              <a:t>Activity</a:t>
            </a:r>
            <a:r>
              <a:rPr lang="en-US" sz="2000" dirty="0"/>
              <a:t>, and </a:t>
            </a:r>
            <a:r>
              <a:rPr lang="en-US" sz="2000" dirty="0">
                <a:latin typeface="Courier New" panose="02070309020205020404" pitchFamily="49" charset="0"/>
                <a:cs typeface="Courier New" panose="02070309020205020404" pitchFamily="49" charset="0"/>
              </a:rPr>
              <a:t>Fragment</a:t>
            </a:r>
            <a:r>
              <a:rPr lang="en-US" sz="2000" dirty="0"/>
              <a:t> lifecycle </a:t>
            </a:r>
            <a:r>
              <a:rPr lang="en-US" sz="2000" dirty="0" smtClean="0"/>
              <a:t>events.</a:t>
            </a:r>
          </a:p>
          <a:p>
            <a:pPr lvl="0"/>
            <a:r>
              <a:rPr lang="en-US" sz="2000" dirty="0"/>
              <a:t>Gather only the statistics you need, and don’t store them if you can avoid </a:t>
            </a:r>
            <a:r>
              <a:rPr lang="en-US" sz="2000" dirty="0" smtClean="0"/>
              <a:t>it.</a:t>
            </a:r>
            <a:endParaRPr lang="en-US" sz="2000" dirty="0"/>
          </a:p>
          <a:p>
            <a:pPr lvl="0"/>
            <a:r>
              <a:rPr lang="en-US" sz="2000" dirty="0"/>
              <a:t>Consider tracking behavior rather than page </a:t>
            </a:r>
            <a:r>
              <a:rPr lang="en-US" sz="2000" dirty="0" smtClean="0"/>
              <a:t>views.</a:t>
            </a:r>
            <a:endParaRPr lang="en-US" sz="2000" dirty="0"/>
          </a:p>
          <a:p>
            <a:pPr lvl="0"/>
            <a:r>
              <a:rPr lang="en-US" sz="2000" dirty="0"/>
              <a:t>Always verify your assumptions that any data you use is </a:t>
            </a:r>
            <a:r>
              <a:rPr lang="en-US" sz="2000" dirty="0" smtClean="0"/>
              <a:t>unique.</a:t>
            </a:r>
            <a:endParaRPr lang="en-US" sz="2000" dirty="0"/>
          </a:p>
        </p:txBody>
      </p:sp>
    </p:spTree>
    <p:extLst>
      <p:ext uri="{BB962C8B-B14F-4D97-AF65-F5344CB8AC3E}">
        <p14:creationId xmlns:p14="http://schemas.microsoft.com/office/powerpoint/2010/main" val="1948782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Protecting Users’ Privacy</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When you collect user statistics, you need to make sure that the users are aware of your activities, so that privacy concerns are </a:t>
            </a:r>
            <a:r>
              <a:rPr lang="en-US" sz="1800" dirty="0" smtClean="0"/>
              <a:t>addressed.</a:t>
            </a:r>
          </a:p>
          <a:p>
            <a:r>
              <a:rPr lang="en-US" sz="1800" dirty="0" smtClean="0"/>
              <a:t>The </a:t>
            </a:r>
            <a:r>
              <a:rPr lang="en-US" sz="1800" dirty="0"/>
              <a:t>Google Analytics Terms of Service require that you indicate to your application users that you reserve the right to anonymously track and report a user’s activity inside of your </a:t>
            </a:r>
            <a:r>
              <a:rPr lang="en-US" sz="1800" dirty="0" smtClean="0"/>
              <a:t>application.</a:t>
            </a:r>
          </a:p>
          <a:p>
            <a:r>
              <a:rPr lang="en-US" sz="1800" dirty="0" smtClean="0"/>
              <a:t>By </a:t>
            </a:r>
            <a:r>
              <a:rPr lang="en-US" sz="1800" dirty="0"/>
              <a:t>signing up for a Google Analytics account, you agree to these </a:t>
            </a:r>
            <a:r>
              <a:rPr lang="en-US" sz="1800" dirty="0" smtClean="0"/>
              <a:t>terms.</a:t>
            </a:r>
          </a:p>
          <a:p>
            <a:r>
              <a:rPr lang="en-US" sz="1800" dirty="0" smtClean="0"/>
              <a:t>Send </a:t>
            </a:r>
            <a:r>
              <a:rPr lang="en-US" sz="1800" dirty="0"/>
              <a:t>only anonymous information that can be aggregated to the Google Analytics </a:t>
            </a:r>
            <a:r>
              <a:rPr lang="en-US" sz="1800" dirty="0" smtClean="0"/>
              <a:t>servers.</a:t>
            </a:r>
          </a:p>
          <a:p>
            <a:pPr lvl="1"/>
            <a:r>
              <a:rPr lang="en-US" sz="1800" dirty="0" smtClean="0"/>
              <a:t>Do </a:t>
            </a:r>
            <a:r>
              <a:rPr lang="en-US" sz="1800" dirty="0"/>
              <a:t>not send private user </a:t>
            </a:r>
            <a:r>
              <a:rPr lang="en-US" sz="1800" dirty="0" smtClean="0"/>
              <a:t>information.</a:t>
            </a:r>
          </a:p>
          <a:p>
            <a:r>
              <a:rPr lang="en-US" sz="1800" dirty="0" smtClean="0"/>
              <a:t>This </a:t>
            </a:r>
            <a:r>
              <a:rPr lang="en-US" sz="1800" dirty="0"/>
              <a:t>isn’t the only item you must comply with in the terms of service, of </a:t>
            </a:r>
            <a:r>
              <a:rPr lang="en-US" sz="1800" dirty="0" smtClean="0"/>
              <a:t>course.</a:t>
            </a:r>
          </a:p>
          <a:p>
            <a:r>
              <a:rPr lang="en-US" sz="1800" dirty="0" smtClean="0"/>
              <a:t>Be </a:t>
            </a:r>
            <a:r>
              <a:rPr lang="en-US" sz="1800" dirty="0"/>
              <a:t>sure to read and understand them before adding instrumentation to your code with many </a:t>
            </a:r>
            <a:r>
              <a:rPr lang="en-US" sz="1800" dirty="0" smtClean="0"/>
              <a:t>calls.</a:t>
            </a:r>
            <a:endParaRPr lang="en-US" sz="1800" dirty="0"/>
          </a:p>
        </p:txBody>
      </p:sp>
    </p:spTree>
    <p:extLst>
      <p:ext uri="{BB962C8B-B14F-4D97-AF65-F5344CB8AC3E}">
        <p14:creationId xmlns:p14="http://schemas.microsoft.com/office/powerpoint/2010/main" val="25148883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5029200" cy="1630362"/>
          </a:xfrm>
        </p:spPr>
        <p:txBody>
          <a:bodyPr/>
          <a:lstStyle/>
          <a:p>
            <a:pPr algn="l" eaLnBrk="1" hangingPunct="1"/>
            <a:r>
              <a:rPr lang="en-US" smtClean="0">
                <a:latin typeface="Arial" charset="0"/>
              </a:rPr>
              <a:t>Chapter 20</a:t>
            </a:r>
            <a:r>
              <a:rPr lang="en-US" dirty="0" smtClean="0">
                <a:latin typeface="Arial" charset="0"/>
              </a:rPr>
              <a:t/>
            </a:r>
            <a:br>
              <a:rPr lang="en-US" dirty="0" smtClean="0">
                <a:latin typeface="Arial" charset="0"/>
              </a:rPr>
            </a:br>
            <a:r>
              <a:rPr lang="en-US" dirty="0" smtClean="0"/>
              <a:t>Summary</a:t>
            </a:r>
          </a:p>
        </p:txBody>
      </p:sp>
      <p:sp>
        <p:nvSpPr>
          <p:cNvPr id="19458" name="Content Placeholder 2"/>
          <p:cNvSpPr>
            <a:spLocks noGrp="1"/>
          </p:cNvSpPr>
          <p:nvPr>
            <p:ph idx="1"/>
          </p:nvPr>
        </p:nvSpPr>
        <p:spPr>
          <a:xfrm>
            <a:off x="685800" y="1752600"/>
            <a:ext cx="7772400" cy="4495800"/>
          </a:xfrm>
        </p:spPr>
        <p:txBody>
          <a:bodyPr/>
          <a:lstStyle/>
          <a:p>
            <a:pPr eaLnBrk="1" hangingPunct="1"/>
            <a:r>
              <a:rPr lang="en-US" sz="2000" dirty="0" smtClean="0"/>
              <a:t>We have learned how to create a Google account for Analytics and how to add the library to your Android IDE projects.</a:t>
            </a:r>
          </a:p>
          <a:p>
            <a:pPr eaLnBrk="1" hangingPunct="1"/>
            <a:r>
              <a:rPr lang="en-US" sz="2000" dirty="0" smtClean="0"/>
              <a:t>We have learned how to collect data from applications.</a:t>
            </a:r>
          </a:p>
          <a:p>
            <a:pPr eaLnBrk="1" hangingPunct="1"/>
            <a:r>
              <a:rPr lang="en-US" sz="2000" dirty="0" smtClean="0"/>
              <a:t>We have learned how to log different events.</a:t>
            </a:r>
          </a:p>
          <a:p>
            <a:pPr eaLnBrk="1" hangingPunct="1"/>
            <a:r>
              <a:rPr lang="en-US" sz="2000" dirty="0" smtClean="0"/>
              <a:t>We have learned how to use the Google Analytics Dashboard.</a:t>
            </a:r>
          </a:p>
          <a:p>
            <a:pPr eaLnBrk="1" hangingPunct="1"/>
            <a:r>
              <a:rPr lang="en-US" sz="2000" dirty="0" smtClean="0"/>
              <a:t>We have learned about gathering e-commerce information.</a:t>
            </a:r>
          </a:p>
          <a:p>
            <a:pPr eaLnBrk="1" hangingPunct="1"/>
            <a:r>
              <a:rPr lang="en-US" sz="2000" dirty="0" smtClean="0"/>
              <a:t>We have learned how to track ad and market referrals.</a:t>
            </a:r>
          </a:p>
          <a:p>
            <a:pPr eaLnBrk="1" hangingPunct="1"/>
            <a:r>
              <a:rPr lang="en-US" sz="2000" dirty="0" smtClean="0"/>
              <a:t>We have learned how to gather statistics.</a:t>
            </a:r>
          </a:p>
          <a:p>
            <a:pPr eaLnBrk="1" hangingPunct="1"/>
            <a:r>
              <a:rPr lang="en-US" sz="2000" dirty="0" smtClean="0"/>
              <a:t>We have learned how to protect users’ privacy.</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457200" y="304800"/>
            <a:ext cx="5105400" cy="1600200"/>
          </a:xfrm>
        </p:spPr>
        <p:txBody>
          <a:bodyPr/>
          <a:lstStyle/>
          <a:p>
            <a:pPr algn="l" eaLnBrk="1" hangingPunct="1"/>
            <a:r>
              <a:rPr lang="en-US" dirty="0" smtClean="0">
                <a:latin typeface="Arial" charset="0"/>
              </a:rPr>
              <a:t>Chapter 20</a:t>
            </a:r>
            <a:br>
              <a:rPr lang="en-US" dirty="0" smtClean="0">
                <a:latin typeface="Arial" charset="0"/>
              </a:rPr>
            </a:br>
            <a:r>
              <a:rPr lang="en-US" dirty="0" smtClean="0"/>
              <a:t>Overview</a:t>
            </a:r>
          </a:p>
        </p:txBody>
      </p:sp>
      <p:sp>
        <p:nvSpPr>
          <p:cNvPr id="5" name="Content Placeholder 4"/>
          <p:cNvSpPr>
            <a:spLocks noGrp="1"/>
          </p:cNvSpPr>
          <p:nvPr>
            <p:ph idx="1"/>
          </p:nvPr>
        </p:nvSpPr>
        <p:spPr>
          <a:xfrm>
            <a:off x="685800" y="1676400"/>
            <a:ext cx="8077200" cy="4495800"/>
          </a:xfrm>
        </p:spPr>
        <p:txBody>
          <a:bodyPr/>
          <a:lstStyle/>
          <a:p>
            <a:pPr eaLnBrk="1" hangingPunct="1"/>
            <a:r>
              <a:rPr lang="en-US" sz="2400" dirty="0"/>
              <a:t>Creating a Google Account for Analytics</a:t>
            </a:r>
          </a:p>
          <a:p>
            <a:pPr eaLnBrk="1" hangingPunct="1"/>
            <a:r>
              <a:rPr lang="en-US" sz="2400" dirty="0"/>
              <a:t>Adding the Library to Your Android IDE Project</a:t>
            </a:r>
          </a:p>
          <a:p>
            <a:pPr eaLnBrk="1" hangingPunct="1"/>
            <a:r>
              <a:rPr lang="en-US" sz="2400" dirty="0"/>
              <a:t>Collecting Data from Your Applications</a:t>
            </a:r>
          </a:p>
          <a:p>
            <a:pPr eaLnBrk="1" hangingPunct="1"/>
            <a:r>
              <a:rPr lang="en-US" sz="2400" dirty="0"/>
              <a:t>Logging Different Events</a:t>
            </a:r>
          </a:p>
          <a:p>
            <a:pPr eaLnBrk="1" hangingPunct="1"/>
            <a:r>
              <a:rPr lang="en-US" sz="2400" dirty="0"/>
              <a:t>Using the Google Analytics Dashboard</a:t>
            </a:r>
          </a:p>
          <a:p>
            <a:pPr eaLnBrk="1" hangingPunct="1"/>
            <a:r>
              <a:rPr lang="en-US" sz="2400" dirty="0"/>
              <a:t>Gathering E-commerce Information</a:t>
            </a:r>
          </a:p>
          <a:p>
            <a:pPr eaLnBrk="1" hangingPunct="1"/>
            <a:r>
              <a:rPr lang="en-US" sz="2400" dirty="0"/>
              <a:t>Tracking Ad and Market Referrals</a:t>
            </a:r>
          </a:p>
          <a:p>
            <a:pPr eaLnBrk="1" hangingPunct="1"/>
            <a:r>
              <a:rPr lang="en-US" sz="2400" dirty="0"/>
              <a:t>Gathering Statistics</a:t>
            </a:r>
          </a:p>
          <a:p>
            <a:pPr eaLnBrk="1" hangingPunct="1"/>
            <a:r>
              <a:rPr lang="en-US" sz="2400" dirty="0"/>
              <a:t>Protecting Users’ </a:t>
            </a:r>
            <a:r>
              <a:rPr lang="en-US" sz="2400" dirty="0" smtClean="0"/>
              <a:t>Privacy</a:t>
            </a:r>
          </a:p>
        </p:txBody>
      </p:sp>
      <p:sp>
        <p:nvSpPr>
          <p:cNvPr id="6" name="Footer Placeholder 5"/>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1800" dirty="0"/>
              <a:t>Google Analytics documentation: </a:t>
            </a:r>
          </a:p>
          <a:p>
            <a:pPr lvl="1"/>
            <a:r>
              <a:rPr lang="en-US" sz="1800" i="1" dirty="0" smtClean="0"/>
              <a:t>http</a:t>
            </a:r>
            <a:r>
              <a:rPr lang="en-US" sz="1800" i="1" dirty="0"/>
              <a:t>://code.google.com/apis/analytics/</a:t>
            </a:r>
          </a:p>
          <a:p>
            <a:r>
              <a:rPr lang="en-US" sz="1800" dirty="0"/>
              <a:t>Google Analytics account signup (requires a Google account):</a:t>
            </a:r>
          </a:p>
          <a:p>
            <a:pPr lvl="1"/>
            <a:r>
              <a:rPr lang="en-US" sz="1800" i="1" dirty="0" smtClean="0"/>
              <a:t>http</a:t>
            </a:r>
            <a:r>
              <a:rPr lang="en-US" sz="1800" i="1" dirty="0"/>
              <a:t>://www.google.com/analytics/sign_up.html</a:t>
            </a:r>
          </a:p>
          <a:p>
            <a:r>
              <a:rPr lang="en-US" sz="1800" dirty="0"/>
              <a:t>Google Analytics documentation for event tracking:</a:t>
            </a:r>
          </a:p>
          <a:p>
            <a:pPr lvl="1"/>
            <a:r>
              <a:rPr lang="en-US" sz="1800" i="1" dirty="0" smtClean="0"/>
              <a:t>https</a:t>
            </a:r>
            <a:r>
              <a:rPr lang="en-US" sz="1800" i="1" dirty="0"/>
              <a:t>://developers.google.com/analytics/devguides/collection/android/v4/events</a:t>
            </a:r>
          </a:p>
          <a:p>
            <a:r>
              <a:rPr lang="en-US" sz="1800" dirty="0"/>
              <a:t>Google Analytics documentation for e-commerce tracking:</a:t>
            </a:r>
          </a:p>
          <a:p>
            <a:pPr lvl="1"/>
            <a:r>
              <a:rPr lang="en-US" sz="1800" i="1" dirty="0" smtClean="0"/>
              <a:t>https</a:t>
            </a:r>
            <a:r>
              <a:rPr lang="en-US" sz="1800" i="1" dirty="0"/>
              <a:t>://developers.google.com/analytics/devguides/collection/android/v4/ecommerce </a:t>
            </a:r>
          </a:p>
          <a:p>
            <a:r>
              <a:rPr lang="en-US" sz="1800" dirty="0"/>
              <a:t>Google Analytics documentation on tracking campaigns:</a:t>
            </a:r>
          </a:p>
          <a:p>
            <a:pPr lvl="1"/>
            <a:r>
              <a:rPr lang="en-US" sz="1800" i="1" dirty="0" smtClean="0"/>
              <a:t>https</a:t>
            </a:r>
            <a:r>
              <a:rPr lang="en-US" sz="1800" i="1" dirty="0"/>
              <a:t>://developers.google.com/analytics/devguides/collection/android/v4/campaigns</a:t>
            </a:r>
          </a:p>
          <a:p>
            <a:r>
              <a:rPr lang="en-US" sz="1800" dirty="0"/>
              <a:t>“Best Practices for Mobile App Analytics Setup”:</a:t>
            </a:r>
          </a:p>
          <a:p>
            <a:pPr lvl="1"/>
            <a:r>
              <a:rPr lang="en-US" sz="1800" i="1" dirty="0" smtClean="0"/>
              <a:t>https</a:t>
            </a:r>
            <a:r>
              <a:rPr lang="en-US" sz="1800" i="1" dirty="0"/>
              <a:t>://</a:t>
            </a:r>
            <a:r>
              <a:rPr lang="en-US" sz="1800" i="1" dirty="0" smtClean="0"/>
              <a:t>support.google.com/analytics/answer/2587087</a:t>
            </a:r>
            <a:endParaRPr lang="en-US" sz="1800" i="1" dirty="0"/>
          </a:p>
        </p:txBody>
      </p:sp>
    </p:spTree>
    <p:extLst>
      <p:ext uri="{BB962C8B-B14F-4D97-AF65-F5344CB8AC3E}">
        <p14:creationId xmlns:p14="http://schemas.microsoft.com/office/powerpoint/2010/main" val="250922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Creating a Google Account for Analytics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To send data to the Google Analytics service and later access the statistics your application gathers on the Google Analytics Dashboard, you need to create a developer account at </a:t>
            </a:r>
            <a:r>
              <a:rPr lang="en-US" sz="2000" i="1" dirty="0"/>
              <a:t>http://</a:t>
            </a:r>
            <a:r>
              <a:rPr lang="en-US" sz="2000" i="1" dirty="0" smtClean="0"/>
              <a:t>www.google.com/analytics</a:t>
            </a:r>
            <a:r>
              <a:rPr lang="en-US" sz="2000" dirty="0" smtClean="0"/>
              <a:t>.</a:t>
            </a:r>
          </a:p>
          <a:p>
            <a:r>
              <a:rPr lang="en-US" sz="2000" dirty="0" smtClean="0"/>
              <a:t>Much </a:t>
            </a:r>
            <a:r>
              <a:rPr lang="en-US" sz="2000" dirty="0"/>
              <a:t>like your Google Play account, your Google Analytics account must be tied to an underlying Google </a:t>
            </a:r>
            <a:r>
              <a:rPr lang="en-US" sz="2000" dirty="0" smtClean="0"/>
              <a:t>account.</a:t>
            </a:r>
          </a:p>
          <a:p>
            <a:r>
              <a:rPr lang="en-US" sz="2000" dirty="0" smtClean="0"/>
              <a:t>The </a:t>
            </a:r>
            <a:r>
              <a:rPr lang="en-US" sz="2000" dirty="0"/>
              <a:t>accounts are free to </a:t>
            </a:r>
            <a:r>
              <a:rPr lang="en-US" sz="2000" dirty="0" smtClean="0"/>
              <a:t>start.</a:t>
            </a:r>
            <a:endParaRPr lang="en-US" sz="2000" dirty="0"/>
          </a:p>
        </p:txBody>
      </p:sp>
    </p:spTree>
    <p:extLst>
      <p:ext uri="{BB962C8B-B14F-4D97-AF65-F5344CB8AC3E}">
        <p14:creationId xmlns:p14="http://schemas.microsoft.com/office/powerpoint/2010/main" val="838279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Creating a Google Account for Analytics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69379" y="1295400"/>
            <a:ext cx="7405241" cy="4830763"/>
          </a:xfrm>
        </p:spPr>
      </p:pic>
    </p:spTree>
    <p:extLst>
      <p:ext uri="{BB962C8B-B14F-4D97-AF65-F5344CB8AC3E}">
        <p14:creationId xmlns:p14="http://schemas.microsoft.com/office/powerpoint/2010/main" val="558344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Creating a Google Account for Analytics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3222" y="1295400"/>
            <a:ext cx="7397556" cy="4830763"/>
          </a:xfrm>
        </p:spPr>
      </p:pic>
    </p:spTree>
    <p:extLst>
      <p:ext uri="{BB962C8B-B14F-4D97-AF65-F5344CB8AC3E}">
        <p14:creationId xmlns:p14="http://schemas.microsoft.com/office/powerpoint/2010/main" val="558344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Creating a Google Account for Analytics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2998" y="1600200"/>
            <a:ext cx="6938003" cy="4525963"/>
          </a:xfrm>
        </p:spPr>
      </p:pic>
    </p:spTree>
    <p:extLst>
      <p:ext uri="{BB962C8B-B14F-4D97-AF65-F5344CB8AC3E}">
        <p14:creationId xmlns:p14="http://schemas.microsoft.com/office/powerpoint/2010/main" val="2291450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Adding the Library to Your Android IDE Project</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Now you’re ready to work with the Google Analytics SDK for </a:t>
            </a:r>
            <a:r>
              <a:rPr lang="en-US" sz="2000" dirty="0" smtClean="0"/>
              <a:t>Android.</a:t>
            </a:r>
          </a:p>
          <a:p>
            <a:r>
              <a:rPr lang="en-US" sz="2000" dirty="0" smtClean="0"/>
              <a:t>This </a:t>
            </a:r>
            <a:r>
              <a:rPr lang="en-US" sz="2000" dirty="0"/>
              <a:t>library is available via the Android SDK Manager by installing the Google Play services </a:t>
            </a:r>
            <a:r>
              <a:rPr lang="en-US" sz="2000" dirty="0" smtClean="0"/>
              <a:t>library.</a:t>
            </a:r>
          </a:p>
          <a:p>
            <a:r>
              <a:rPr lang="en-US" sz="2000" dirty="0" smtClean="0"/>
              <a:t>When </a:t>
            </a:r>
            <a:r>
              <a:rPr lang="en-US" sz="2000" dirty="0"/>
              <a:t>installed, the Google Play services library is located in the SDK directory under </a:t>
            </a:r>
            <a:r>
              <a:rPr lang="en-US" sz="2000" dirty="0">
                <a:latin typeface="Courier New" panose="02070309020205020404" pitchFamily="49" charset="0"/>
                <a:cs typeface="Courier New" panose="02070309020205020404" pitchFamily="49" charset="0"/>
              </a:rPr>
              <a:t>&lt;</a:t>
            </a:r>
            <a:r>
              <a:rPr lang="en-US" sz="2000" dirty="0" err="1">
                <a:latin typeface="Courier New" panose="02070309020205020404" pitchFamily="49" charset="0"/>
                <a:cs typeface="Courier New" panose="02070309020205020404" pitchFamily="49" charset="0"/>
              </a:rPr>
              <a:t>path_to_sdk</a:t>
            </a:r>
            <a:r>
              <a:rPr lang="en-US" sz="2000" dirty="0">
                <a:latin typeface="Courier New" panose="02070309020205020404" pitchFamily="49" charset="0"/>
                <a:cs typeface="Courier New" panose="02070309020205020404" pitchFamily="49" charset="0"/>
              </a:rPr>
              <a:t>&gt;/</a:t>
            </a:r>
            <a:r>
              <a:rPr lang="en-US" sz="2000" dirty="0" smtClean="0">
                <a:latin typeface="Courier New" panose="02070309020205020404" pitchFamily="49" charset="0"/>
                <a:cs typeface="Courier New" panose="02070309020205020404" pitchFamily="49" charset="0"/>
              </a:rPr>
              <a:t>extras/google/</a:t>
            </a:r>
            <a:r>
              <a:rPr lang="en-US" sz="2000" dirty="0" err="1" smtClean="0">
                <a:latin typeface="Courier New" panose="02070309020205020404" pitchFamily="49" charset="0"/>
                <a:cs typeface="Courier New" panose="02070309020205020404" pitchFamily="49" charset="0"/>
              </a:rPr>
              <a:t>google_play_services</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libproject</a:t>
            </a:r>
            <a:r>
              <a:rPr lang="en-US" sz="2000" dirty="0" smtClean="0">
                <a:latin typeface="Courier New" panose="02070309020205020404" pitchFamily="49" charset="0"/>
                <a:cs typeface="Courier New" panose="02070309020205020404" pitchFamily="49" charset="0"/>
              </a:rPr>
              <a:t>/google-play-</a:t>
            </a:r>
            <a:r>
              <a:rPr lang="en-US" sz="2000" dirty="0" err="1" smtClean="0">
                <a:latin typeface="Courier New" panose="02070309020205020404" pitchFamily="49" charset="0"/>
                <a:cs typeface="Courier New" panose="02070309020205020404" pitchFamily="49" charset="0"/>
              </a:rPr>
              <a:t>services_lib</a:t>
            </a:r>
            <a:r>
              <a:rPr lang="en-US" sz="2000" dirty="0" smtClean="0"/>
              <a:t>.</a:t>
            </a:r>
            <a:endParaRPr lang="en-US" sz="2000" dirty="0"/>
          </a:p>
        </p:txBody>
      </p:sp>
    </p:spTree>
    <p:extLst>
      <p:ext uri="{BB962C8B-B14F-4D97-AF65-F5344CB8AC3E}">
        <p14:creationId xmlns:p14="http://schemas.microsoft.com/office/powerpoint/2010/main" val="2514888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Adding the Library to Your Android IDE Project</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To use the Google Analytics SDK for Android, you must first import the </a:t>
            </a:r>
            <a:r>
              <a:rPr lang="en-US" sz="2000" dirty="0">
                <a:latin typeface="Courier New" panose="02070309020205020404" pitchFamily="49" charset="0"/>
                <a:cs typeface="Courier New" panose="02070309020205020404" pitchFamily="49" charset="0"/>
              </a:rPr>
              <a:t>google-play-</a:t>
            </a:r>
            <a:r>
              <a:rPr lang="en-US" sz="2000" dirty="0" err="1">
                <a:latin typeface="Courier New" panose="02070309020205020404" pitchFamily="49" charset="0"/>
                <a:cs typeface="Courier New" panose="02070309020205020404" pitchFamily="49" charset="0"/>
              </a:rPr>
              <a:t>services_lib</a:t>
            </a:r>
            <a:r>
              <a:rPr lang="en-US" sz="2000" dirty="0"/>
              <a:t> project into your Android IDE as a library </a:t>
            </a:r>
            <a:r>
              <a:rPr lang="en-US" sz="2000" dirty="0" smtClean="0"/>
              <a:t>project.</a:t>
            </a:r>
          </a:p>
          <a:p>
            <a:r>
              <a:rPr lang="en-US" sz="2000" dirty="0" smtClean="0"/>
              <a:t>To </a:t>
            </a:r>
            <a:r>
              <a:rPr lang="en-US" sz="2000" dirty="0"/>
              <a:t>integrate the SDK into your Android IDE project, follow these steps:</a:t>
            </a:r>
          </a:p>
          <a:p>
            <a:pPr lvl="1">
              <a:buFont typeface="+mj-lt"/>
              <a:buAutoNum type="arabicPeriod"/>
            </a:pPr>
            <a:r>
              <a:rPr lang="en-US" sz="2000" dirty="0" smtClean="0"/>
              <a:t>Add </a:t>
            </a:r>
            <a:r>
              <a:rPr lang="en-US" sz="2000" dirty="0"/>
              <a:t>the </a:t>
            </a:r>
            <a:r>
              <a:rPr lang="en-US" sz="2000" dirty="0">
                <a:latin typeface="Courier New" panose="02070309020205020404" pitchFamily="49" charset="0"/>
                <a:cs typeface="Courier New" panose="02070309020205020404" pitchFamily="49" charset="0"/>
              </a:rPr>
              <a:t>google-play-</a:t>
            </a:r>
            <a:r>
              <a:rPr lang="en-US" sz="2000" dirty="0" err="1">
                <a:latin typeface="Courier New" panose="02070309020205020404" pitchFamily="49" charset="0"/>
                <a:cs typeface="Courier New" panose="02070309020205020404" pitchFamily="49" charset="0"/>
              </a:rPr>
              <a:t>services_lib</a:t>
            </a:r>
            <a:r>
              <a:rPr lang="en-US" sz="2000" dirty="0"/>
              <a:t> to your </a:t>
            </a:r>
            <a:r>
              <a:rPr lang="en-US" sz="2000" dirty="0" smtClean="0"/>
              <a:t>project.</a:t>
            </a:r>
            <a:endParaRPr lang="en-US" sz="2000" dirty="0"/>
          </a:p>
          <a:p>
            <a:pPr lvl="1">
              <a:buFont typeface="+mj-lt"/>
              <a:buAutoNum type="arabicPeriod"/>
            </a:pPr>
            <a:r>
              <a:rPr lang="en-US" sz="2000" dirty="0" smtClean="0"/>
              <a:t>Add </a:t>
            </a:r>
            <a:r>
              <a:rPr lang="en-US" sz="2000" dirty="0"/>
              <a:t>two permissions to your Android manifest </a:t>
            </a:r>
            <a:r>
              <a:rPr lang="en-US" sz="2000" dirty="0" smtClean="0"/>
              <a:t>file.</a:t>
            </a:r>
            <a:endParaRPr lang="en-US" sz="2000" dirty="0"/>
          </a:p>
          <a:p>
            <a:pPr lvl="1">
              <a:buFont typeface="+mj-lt"/>
              <a:buAutoNum type="arabicPeriod"/>
            </a:pPr>
            <a:r>
              <a:rPr lang="en-US" sz="2000" dirty="0" smtClean="0"/>
              <a:t>Add </a:t>
            </a:r>
            <a:r>
              <a:rPr lang="en-US" sz="2000" dirty="0"/>
              <a:t>the Google Play services library as a dependency to the </a:t>
            </a:r>
            <a:r>
              <a:rPr lang="en-US" sz="2000" dirty="0">
                <a:latin typeface="Courier New" panose="02070309020205020404" pitchFamily="49" charset="0"/>
                <a:cs typeface="Courier New" panose="02070309020205020404" pitchFamily="49" charset="0"/>
              </a:rPr>
              <a:t>&lt;application&gt;</a:t>
            </a:r>
            <a:r>
              <a:rPr lang="en-US" sz="2000" dirty="0"/>
              <a:t> element in the Android manifest </a:t>
            </a:r>
            <a:r>
              <a:rPr lang="en-US" sz="2000" dirty="0" smtClean="0"/>
              <a:t>file.</a:t>
            </a:r>
            <a:endParaRPr lang="en-US" sz="2000" dirty="0"/>
          </a:p>
        </p:txBody>
      </p:sp>
    </p:spTree>
    <p:extLst>
      <p:ext uri="{BB962C8B-B14F-4D97-AF65-F5344CB8AC3E}">
        <p14:creationId xmlns:p14="http://schemas.microsoft.com/office/powerpoint/2010/main" val="955434018"/>
      </p:ext>
    </p:extLst>
  </p:cSld>
  <p:clrMapOvr>
    <a:masterClrMapping/>
  </p:clrMapOvr>
  <p:timing>
    <p:tnLst>
      <p:par>
        <p:cTn id="1" dur="indefinite" restart="never" nodeType="tmRoot"/>
      </p:par>
    </p:tnLst>
  </p:timing>
</p:sld>
</file>

<file path=ppt/theme/theme1.xml><?xml version="1.0" encoding="utf-8"?>
<a:theme xmlns:a="http://schemas.openxmlformats.org/drawingml/2006/main" name="Pearson PTG Video Product PowerPoint Template 111006">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Pearson PTG Video Product PowerPoint Template 111006</Template>
  <TotalTime>2409</TotalTime>
  <Words>3918</Words>
  <Application>Microsoft Office PowerPoint</Application>
  <PresentationFormat>On-screen Show (4:3)</PresentationFormat>
  <Paragraphs>250</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Pearson PTG Video Product PowerPoint Template 111006</vt:lpstr>
      <vt:lpstr>Instructor Notes</vt:lpstr>
      <vt:lpstr>  Advanced AndroidTM Application Development, Fourth Edition  Chapter 20  Enabling Application Statistics with Google Analytics </vt:lpstr>
      <vt:lpstr>Chapter 20 Overview</vt:lpstr>
      <vt:lpstr>Creating a Google Account for Analytics</vt:lpstr>
      <vt:lpstr>Creating a Google Account for Analytics</vt:lpstr>
      <vt:lpstr>Creating a Google Account for Analytics</vt:lpstr>
      <vt:lpstr>Creating a Google Account for Analytics</vt:lpstr>
      <vt:lpstr>Adding the Library to Your Android IDE Project</vt:lpstr>
      <vt:lpstr>Adding the Library to Your Android IDE Project</vt:lpstr>
      <vt:lpstr>Adding the Library to Your Android IDE Project</vt:lpstr>
      <vt:lpstr>Adding the Library to Your Android IDE Project</vt:lpstr>
      <vt:lpstr>Adding the Library to Your Android IDE Project</vt:lpstr>
      <vt:lpstr>Collecting Data from Your Applications</vt:lpstr>
      <vt:lpstr>Collecting Data from Your Applications</vt:lpstr>
      <vt:lpstr>Logging Different Events</vt:lpstr>
      <vt:lpstr>Using the Google Analytics Dashboard</vt:lpstr>
      <vt:lpstr>Using the Google Analytics Dashboard</vt:lpstr>
      <vt:lpstr>Using the Google Analytics Dashboard</vt:lpstr>
      <vt:lpstr>Using the Google Analytics Dashboard</vt:lpstr>
      <vt:lpstr>Gathering E-commerce Information</vt:lpstr>
      <vt:lpstr>Logging E-commerce Events in Your Applications</vt:lpstr>
      <vt:lpstr>Logging E-commerce Events in Your Applications</vt:lpstr>
      <vt:lpstr>Logging E-commerce Events in Your Applications</vt:lpstr>
      <vt:lpstr>Reviewing E-commerce Reports</vt:lpstr>
      <vt:lpstr>Tracking Ad and Market Referrals</vt:lpstr>
      <vt:lpstr>Gathering Statistics</vt:lpstr>
      <vt:lpstr>Gathering Statistics</vt:lpstr>
      <vt:lpstr>Protecting Users’ Privacy</vt:lpstr>
      <vt:lpstr>Chapter 20 Summary</vt:lpstr>
      <vt:lpstr>References and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Notes</dc:title>
  <dc:creator>Joseph Annuzzi, Jr</dc:creator>
  <cp:lastModifiedBy>precinct17x</cp:lastModifiedBy>
  <cp:revision>899</cp:revision>
  <dcterms:created xsi:type="dcterms:W3CDTF">2006-12-28T22:00:41Z</dcterms:created>
  <dcterms:modified xsi:type="dcterms:W3CDTF">2014-08-24T23:53:06Z</dcterms:modified>
</cp:coreProperties>
</file>