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282" r:id="rId2"/>
    <p:sldId id="257" r:id="rId3"/>
    <p:sldId id="256" r:id="rId4"/>
    <p:sldId id="283" r:id="rId5"/>
    <p:sldId id="292" r:id="rId6"/>
    <p:sldId id="286" r:id="rId7"/>
    <p:sldId id="287" r:id="rId8"/>
    <p:sldId id="288" r:id="rId9"/>
    <p:sldId id="289" r:id="rId10"/>
    <p:sldId id="290" r:id="rId11"/>
    <p:sldId id="291" r:id="rId12"/>
    <p:sldId id="258" r:id="rId13"/>
    <p:sldId id="284" r:id="rId14"/>
    <p:sldId id="28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87" autoAdjust="0"/>
    <p:restoredTop sz="80288" autoAdjust="0"/>
  </p:normalViewPr>
  <p:slideViewPr>
    <p:cSldViewPr>
      <p:cViewPr varScale="1">
        <p:scale>
          <a:sx n="93" d="100"/>
          <a:sy n="93" d="100"/>
        </p:scale>
        <p:origin x="-28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12</a:t>
            </a:fld>
            <a:endParaRPr lang="en-US" smtClean="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Achievements are a great tool for increasing engagement within your game. An achievement is used to motivate players to continue playing your game until they have achieved the achievement. An achievement is a goal that you set, so once players achieve the set goal, you are able to reward them with the recognition that they accomplished that particular goal.</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There are a few different ways of working with achievements. You may increment(), reveal(), </a:t>
            </a:r>
            <a:r>
              <a:rPr lang="en-US" sz="1200" kern="1200" dirty="0" err="1" smtClean="0">
                <a:solidFill>
                  <a:schemeClr val="tx1"/>
                </a:solidFill>
                <a:effectLst/>
                <a:latin typeface="+mn-lt"/>
                <a:ea typeface="+mn-ea"/>
                <a:cs typeface="+mn-cs"/>
              </a:rPr>
              <a:t>setSteps</a:t>
            </a:r>
            <a:r>
              <a:rPr lang="en-US" sz="1200" kern="1200" dirty="0" smtClean="0">
                <a:solidFill>
                  <a:schemeClr val="tx1"/>
                </a:solidFill>
                <a:effectLst/>
                <a:latin typeface="+mn-lt"/>
                <a:ea typeface="+mn-ea"/>
                <a:cs typeface="+mn-cs"/>
              </a:rPr>
              <a:t>(), or unlock() them by using those methods from the </a:t>
            </a:r>
            <a:r>
              <a:rPr lang="en-US" sz="1200" kern="1200" dirty="0" err="1" smtClean="0">
                <a:solidFill>
                  <a:schemeClr val="tx1"/>
                </a:solidFill>
                <a:effectLst/>
                <a:latin typeface="+mn-lt"/>
                <a:ea typeface="+mn-ea"/>
                <a:cs typeface="+mn-cs"/>
              </a:rPr>
              <a:t>Games.Achievements</a:t>
            </a:r>
            <a:r>
              <a:rPr lang="en-US" sz="1200" kern="1200" dirty="0" smtClean="0">
                <a:solidFill>
                  <a:schemeClr val="tx1"/>
                </a:solidFill>
                <a:effectLst/>
                <a:latin typeface="+mn-lt"/>
                <a:ea typeface="+mn-ea"/>
                <a:cs typeface="+mn-cs"/>
              </a:rPr>
              <a:t> class.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Leaderboards are a great way to encourage competition among players, either through social leaderboards (competitive ranking among a user’s circles) or a public leaderboard (competitive ranking among all players who share their game play activity publicly). In addition, Google Play game services creates daily, weekly, and all-time leaderboards for each and every leaderboard that you create without any additional coding required on your part, with a maximum of 70 leaderboards for a particular application.</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To update a player’s score for a particular leaderboard, use the </a:t>
            </a:r>
            <a:r>
              <a:rPr lang="en-US" sz="1200" kern="1200" dirty="0" err="1" smtClean="0">
                <a:solidFill>
                  <a:schemeClr val="tx1"/>
                </a:solidFill>
                <a:effectLst/>
                <a:latin typeface="+mn-lt"/>
                <a:ea typeface="+mn-ea"/>
                <a:cs typeface="+mn-cs"/>
              </a:rPr>
              <a:t>submitScore</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Games.Leaderboards</a:t>
            </a:r>
            <a:r>
              <a:rPr lang="en-US" sz="1200" kern="1200" dirty="0" smtClean="0">
                <a:solidFill>
                  <a:schemeClr val="tx1"/>
                </a:solidFill>
                <a:effectLst/>
                <a:latin typeface="+mn-lt"/>
                <a:ea typeface="+mn-ea"/>
                <a:cs typeface="+mn-cs"/>
              </a:rPr>
              <a:t> class and pass in the score and the leaderboard ID.</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Introducing Multiplayer Gaming</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Google Play game services APIs include features for two types of multiplayer gaming: </a:t>
            </a:r>
            <a:endParaRPr lang="en-US" sz="1800" dirty="0" smtClean="0"/>
          </a:p>
          <a:p>
            <a:pPr lvl="1"/>
            <a:r>
              <a:rPr lang="en-US" sz="1800" dirty="0"/>
              <a:t>R</a:t>
            </a:r>
            <a:r>
              <a:rPr lang="en-US" sz="1800" dirty="0" smtClean="0"/>
              <a:t>eal-time </a:t>
            </a:r>
            <a:r>
              <a:rPr lang="en-US" sz="1800" dirty="0"/>
              <a:t>multiplayer </a:t>
            </a:r>
            <a:endParaRPr lang="en-US" sz="1800" dirty="0" smtClean="0"/>
          </a:p>
          <a:p>
            <a:pPr lvl="1"/>
            <a:r>
              <a:rPr lang="en-US" sz="1800" dirty="0" smtClean="0"/>
              <a:t>Turn-based multiplayer</a:t>
            </a:r>
          </a:p>
          <a:p>
            <a:r>
              <a:rPr lang="en-US" sz="1800" dirty="0" smtClean="0"/>
              <a:t>The </a:t>
            </a:r>
            <a:r>
              <a:rPr lang="en-US" sz="1800" dirty="0"/>
              <a:t>real-time multiplayer APIs leverage Google servers to connect multiple players into a single game session for communicating with other players without significant development on your </a:t>
            </a:r>
            <a:r>
              <a:rPr lang="en-US" sz="1800" dirty="0" smtClean="0"/>
              <a:t>part.</a:t>
            </a:r>
          </a:p>
          <a:p>
            <a:r>
              <a:rPr lang="en-US" sz="1800" dirty="0" smtClean="0"/>
              <a:t>The </a:t>
            </a:r>
            <a:r>
              <a:rPr lang="en-US" sz="1800" dirty="0"/>
              <a:t>turn-based multiplayer APIs also leverage Google servers for easy implementation of asynchronous game play in a turn-based </a:t>
            </a:r>
            <a:r>
              <a:rPr lang="en-US" sz="1800" dirty="0" smtClean="0"/>
              <a:t>fashion.</a:t>
            </a:r>
          </a:p>
          <a:p>
            <a:r>
              <a:rPr lang="en-US" sz="1800" dirty="0" smtClean="0"/>
              <a:t>These </a:t>
            </a:r>
            <a:r>
              <a:rPr lang="en-US" sz="1800" dirty="0"/>
              <a:t>features allow you to integrate ways for players to invite their friends or allow players to find others who have made their presence </a:t>
            </a:r>
            <a:r>
              <a:rPr lang="en-US" sz="1800" dirty="0" smtClean="0"/>
              <a:t>public.</a:t>
            </a:r>
            <a:endParaRPr lang="en-US" sz="1800" dirty="0"/>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Antipiracy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Many sophisticated users will try to circumvent the Google Play store to install your game, especially if the application requires </a:t>
            </a:r>
            <a:r>
              <a:rPr lang="en-US" sz="2000" dirty="0" smtClean="0"/>
              <a:t>purchasing.</a:t>
            </a:r>
          </a:p>
          <a:p>
            <a:r>
              <a:rPr lang="en-US" sz="2000" dirty="0" smtClean="0"/>
              <a:t>To </a:t>
            </a:r>
            <a:r>
              <a:rPr lang="en-US" sz="2000" dirty="0"/>
              <a:t>prevent users from installing unauthorized copies of your game, the antipiracy features of Google Play game services may be turned on from within the Google Play Developer </a:t>
            </a:r>
            <a:r>
              <a:rPr lang="en-US" sz="2000" dirty="0" smtClean="0"/>
              <a:t>Console.</a:t>
            </a:r>
          </a:p>
          <a:p>
            <a:r>
              <a:rPr lang="en-US" sz="2000" dirty="0" smtClean="0"/>
              <a:t>Once </a:t>
            </a:r>
            <a:r>
              <a:rPr lang="en-US" sz="2000" dirty="0"/>
              <a:t>they are turned on, your game will communicate with the game services API to determine if a particular user has a game </a:t>
            </a:r>
            <a:r>
              <a:rPr lang="en-US" sz="2000" dirty="0" smtClean="0"/>
              <a:t>license.</a:t>
            </a:r>
          </a:p>
          <a:p>
            <a:r>
              <a:rPr lang="en-US" sz="2000" dirty="0" smtClean="0"/>
              <a:t>If </a:t>
            </a:r>
            <a:r>
              <a:rPr lang="en-US" sz="2000" dirty="0"/>
              <a:t>not, the API call will return a </a:t>
            </a:r>
            <a:r>
              <a:rPr lang="en-US" sz="2000" dirty="0">
                <a:latin typeface="Courier New" panose="02070309020205020404" pitchFamily="49" charset="0"/>
                <a:cs typeface="Courier New" panose="02070309020205020404" pitchFamily="49" charset="0"/>
              </a:rPr>
              <a:t>LICENSE_CHECK_FAILED</a:t>
            </a:r>
            <a:r>
              <a:rPr lang="en-US" sz="2000" dirty="0"/>
              <a:t>.</a:t>
            </a:r>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21</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000" dirty="0" smtClean="0"/>
              <a:t>We have learned about getting up and running with Google Play game services.</a:t>
            </a:r>
          </a:p>
          <a:p>
            <a:pPr eaLnBrk="1" hangingPunct="1"/>
            <a:r>
              <a:rPr lang="en-US" sz="2000" dirty="0" smtClean="0"/>
              <a:t>We have learned about incorporating Google Play game services into your applications.</a:t>
            </a:r>
          </a:p>
          <a:p>
            <a:pPr eaLnBrk="1" hangingPunct="1"/>
            <a:r>
              <a:rPr lang="en-US" sz="2000" dirty="0" smtClean="0"/>
              <a:t>We should now understand achievements.</a:t>
            </a:r>
          </a:p>
          <a:p>
            <a:pPr eaLnBrk="1" hangingPunct="1"/>
            <a:r>
              <a:rPr lang="en-US" sz="2000" dirty="0" smtClean="0"/>
              <a:t>We should now understand leaderboards.</a:t>
            </a:r>
          </a:p>
          <a:p>
            <a:pPr eaLnBrk="1" hangingPunct="1"/>
            <a:r>
              <a:rPr lang="en-US" sz="2000" dirty="0" smtClean="0"/>
              <a:t>We have learned about saving game data with Cloud Save.</a:t>
            </a:r>
          </a:p>
          <a:p>
            <a:pPr eaLnBrk="1" hangingPunct="1"/>
            <a:r>
              <a:rPr lang="en-US" sz="2000" dirty="0" smtClean="0"/>
              <a:t>We have been introduced to multiplayer gaming.</a:t>
            </a:r>
          </a:p>
          <a:p>
            <a:pPr eaLnBrk="1" hangingPunct="1"/>
            <a:r>
              <a:rPr lang="en-US" sz="2000" dirty="0" smtClean="0"/>
              <a:t>We should now understand how to protect from antipiracy.</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2000" dirty="0"/>
              <a:t>Android Google Services: “Google Play Game Services”:</a:t>
            </a:r>
          </a:p>
          <a:p>
            <a:pPr lvl="1"/>
            <a:r>
              <a:rPr lang="en-US" sz="2000" i="1" dirty="0" smtClean="0"/>
              <a:t>http</a:t>
            </a:r>
            <a:r>
              <a:rPr lang="en-US" sz="2000" i="1" dirty="0"/>
              <a:t>://d.android.com/google/play-services/games.html</a:t>
            </a:r>
          </a:p>
          <a:p>
            <a:r>
              <a:rPr lang="en-US" sz="2000" dirty="0"/>
              <a:t>Google Products: “Google Play Game Services”:</a:t>
            </a:r>
          </a:p>
          <a:p>
            <a:pPr lvl="1"/>
            <a:r>
              <a:rPr lang="en-US" sz="2000" i="1" dirty="0" smtClean="0"/>
              <a:t>https://developers.google.com/games/services/</a:t>
            </a:r>
            <a:endParaRPr lang="en-US" sz="2000" i="1" dirty="0"/>
          </a:p>
          <a:p>
            <a:r>
              <a:rPr lang="en-US" sz="2000" dirty="0"/>
              <a:t>Google Play Game Services: “Getting Started for Android Game Development”:</a:t>
            </a:r>
          </a:p>
          <a:p>
            <a:pPr lvl="1"/>
            <a:r>
              <a:rPr lang="en-US" sz="2000" i="1" dirty="0" smtClean="0"/>
              <a:t>https</a:t>
            </a:r>
            <a:r>
              <a:rPr lang="en-US" sz="2000" i="1" dirty="0"/>
              <a:t>://developers.google.com/games/services/android/quickstart</a:t>
            </a:r>
          </a:p>
          <a:p>
            <a:r>
              <a:rPr lang="en-US" sz="2000" dirty="0"/>
              <a:t>Android Google Services: “Package Index”:</a:t>
            </a:r>
          </a:p>
          <a:p>
            <a:pPr lvl="1"/>
            <a:r>
              <a:rPr lang="en-US" sz="2000" i="1" dirty="0" smtClean="0"/>
              <a:t>https</a:t>
            </a:r>
            <a:r>
              <a:rPr lang="en-US" sz="2000" i="1" dirty="0"/>
              <a:t>://developer.android.com/reference/gms-packages.html</a:t>
            </a:r>
          </a:p>
          <a:p>
            <a:r>
              <a:rPr lang="en-US" sz="2000" dirty="0"/>
              <a:t>Google Play Game Services: “Game Engine Integrations with Google Play Games Services”:</a:t>
            </a:r>
          </a:p>
          <a:p>
            <a:pPr lvl="1"/>
            <a:r>
              <a:rPr lang="en-US" sz="2000" i="1" dirty="0" smtClean="0"/>
              <a:t>https</a:t>
            </a:r>
            <a:r>
              <a:rPr lang="en-US" sz="2000" i="1" dirty="0"/>
              <a:t>://developers.google.com/games/services/integration</a:t>
            </a:r>
            <a:r>
              <a:rPr lang="en-US" sz="2000" i="1" dirty="0" smtClean="0"/>
              <a:t>/</a:t>
            </a:r>
            <a:endParaRPr lang="en-US" sz="20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Google </a:t>
            </a:r>
            <a:r>
              <a:rPr lang="en-US" sz="1800" dirty="0"/>
              <a:t>Play Game Services: “Quality Checklist for Google Play Games Services”:</a:t>
            </a:r>
          </a:p>
          <a:p>
            <a:pPr lvl="1"/>
            <a:r>
              <a:rPr lang="en-US" sz="1800" i="1" dirty="0" smtClean="0"/>
              <a:t>https</a:t>
            </a:r>
            <a:r>
              <a:rPr lang="en-US" sz="1800" i="1" dirty="0"/>
              <a:t>://developers.google.com/games/services/checklist</a:t>
            </a:r>
          </a:p>
          <a:p>
            <a:r>
              <a:rPr lang="en-US" sz="1800" dirty="0"/>
              <a:t>Google Play Game Services: “Google Play Games Services Branding Guidelines”:</a:t>
            </a:r>
          </a:p>
          <a:p>
            <a:pPr lvl="1"/>
            <a:r>
              <a:rPr lang="en-US" sz="1800" i="1" dirty="0" smtClean="0"/>
              <a:t>https</a:t>
            </a:r>
            <a:r>
              <a:rPr lang="en-US" sz="1800" i="1" dirty="0"/>
              <a:t>://developers.google.com/games/services/branding-guidelines</a:t>
            </a:r>
          </a:p>
          <a:p>
            <a:r>
              <a:rPr lang="en-US" sz="1800" dirty="0"/>
              <a:t>Google Permissions: “Getting Permission to Use Google’s Brand Features”:</a:t>
            </a:r>
          </a:p>
          <a:p>
            <a:pPr lvl="1"/>
            <a:r>
              <a:rPr lang="en-US" sz="1800" i="1" dirty="0" smtClean="0"/>
              <a:t>http</a:t>
            </a:r>
            <a:r>
              <a:rPr lang="en-US" sz="1800" i="1" dirty="0"/>
              <a:t>://www.google.com/intl/en/permissions/</a:t>
            </a:r>
          </a:p>
          <a:p>
            <a:r>
              <a:rPr lang="en-US" sz="1800" dirty="0"/>
              <a:t>Google Play Game Services: “Downloads”:</a:t>
            </a:r>
          </a:p>
          <a:p>
            <a:pPr lvl="1"/>
            <a:r>
              <a:rPr lang="en-US" sz="1800" i="1" dirty="0" smtClean="0"/>
              <a:t>https</a:t>
            </a:r>
            <a:r>
              <a:rPr lang="en-US" sz="1800" i="1" dirty="0"/>
              <a:t>://developers.google.com/games/services/downloads/</a:t>
            </a:r>
          </a:p>
          <a:p>
            <a:r>
              <a:rPr lang="en-US" sz="1800" dirty="0"/>
              <a:t>Google Play Game Services: “Google Play Game Services Terms of Service”:</a:t>
            </a:r>
          </a:p>
          <a:p>
            <a:pPr lvl="1"/>
            <a:r>
              <a:rPr lang="en-US" sz="1800" i="1" dirty="0" smtClean="0"/>
              <a:t>https</a:t>
            </a:r>
            <a:r>
              <a:rPr lang="en-US" sz="1800" i="1" dirty="0"/>
              <a:t>://</a:t>
            </a:r>
            <a:r>
              <a:rPr lang="en-US" sz="1800" i="1" dirty="0" smtClean="0"/>
              <a:t>developers.google.com/games/services/terms</a:t>
            </a:r>
            <a:endParaRPr lang="en-US" sz="1800" i="1" dirty="0"/>
          </a:p>
        </p:txBody>
      </p:sp>
    </p:spTree>
    <p:extLst>
      <p:ext uri="{BB962C8B-B14F-4D97-AF65-F5344CB8AC3E}">
        <p14:creationId xmlns:p14="http://schemas.microsoft.com/office/powerpoint/2010/main" val="36252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21</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An Overview of Google Play Game Services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21</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Getting Up and Running with Google Play Game Services</a:t>
            </a:r>
          </a:p>
          <a:p>
            <a:pPr eaLnBrk="1" hangingPunct="1"/>
            <a:r>
              <a:rPr lang="en-US" sz="2400" dirty="0"/>
              <a:t>Incorporating Google Play Game Services into Your Applications</a:t>
            </a:r>
          </a:p>
          <a:p>
            <a:pPr eaLnBrk="1" hangingPunct="1"/>
            <a:r>
              <a:rPr lang="en-US" sz="2400" dirty="0"/>
              <a:t>Understanding Achievements</a:t>
            </a:r>
          </a:p>
          <a:p>
            <a:pPr eaLnBrk="1" hangingPunct="1"/>
            <a:r>
              <a:rPr lang="en-US" sz="2400" dirty="0"/>
              <a:t>Understanding Leaderboards</a:t>
            </a:r>
          </a:p>
          <a:p>
            <a:pPr eaLnBrk="1" hangingPunct="1"/>
            <a:r>
              <a:rPr lang="en-US" sz="2400" dirty="0"/>
              <a:t>Saving Game Data with Cloud Save</a:t>
            </a:r>
          </a:p>
          <a:p>
            <a:pPr eaLnBrk="1" hangingPunct="1"/>
            <a:r>
              <a:rPr lang="en-US" sz="2400" dirty="0"/>
              <a:t>Introducing Multiplayer Gaming</a:t>
            </a:r>
          </a:p>
          <a:p>
            <a:pPr eaLnBrk="1" hangingPunct="1"/>
            <a:r>
              <a:rPr lang="en-US" sz="2400" dirty="0"/>
              <a:t>Understanding </a:t>
            </a:r>
            <a:r>
              <a:rPr lang="en-US" sz="2400" dirty="0" smtClean="0"/>
              <a:t>Antipiracy</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Getting Up and Running with Google Play Game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get started with Google Play game services for Android, you need to create a new application in your IDE, and you need to make sure that you have already created a Google Play Developer Console </a:t>
            </a:r>
            <a:r>
              <a:rPr lang="en-US" sz="2000" dirty="0" smtClean="0"/>
              <a:t>account.</a:t>
            </a:r>
          </a:p>
          <a:p>
            <a:r>
              <a:rPr lang="en-US" sz="2000" dirty="0" smtClean="0"/>
              <a:t>The </a:t>
            </a:r>
            <a:r>
              <a:rPr lang="en-US" sz="2000" dirty="0"/>
              <a:t>Google Play Developer Console is where you will incorporate and manage some of the many features of the Google Play </a:t>
            </a:r>
            <a:r>
              <a:rPr lang="en-US" sz="2000" dirty="0" smtClean="0"/>
              <a:t>game services </a:t>
            </a:r>
            <a:r>
              <a:rPr lang="en-US" sz="2000" dirty="0"/>
              <a:t>for your </a:t>
            </a:r>
            <a:r>
              <a:rPr lang="en-US" sz="2000" dirty="0" smtClean="0"/>
              <a:t>application.</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Getting Up and Running with Google Play Game Services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Once you have created your application in your IDE and once your application has been added into the Google Play Developer Console, the development process for integrating with Google Play game services is as follows:</a:t>
            </a:r>
          </a:p>
          <a:p>
            <a:pPr lvl="1">
              <a:buFont typeface="+mj-lt"/>
              <a:buAutoNum type="arabicPeriod"/>
            </a:pPr>
            <a:r>
              <a:rPr lang="en-US" sz="2000" dirty="0"/>
              <a:t>Select one of the tabs for the available Google Play game services features within the Google Play Developer </a:t>
            </a:r>
            <a:r>
              <a:rPr lang="en-US" sz="2000" dirty="0" smtClean="0"/>
              <a:t>Console.</a:t>
            </a:r>
            <a:endParaRPr lang="en-US" sz="2000" dirty="0"/>
          </a:p>
          <a:p>
            <a:pPr lvl="1">
              <a:buFont typeface="+mj-lt"/>
              <a:buAutoNum type="arabicPeriod"/>
            </a:pPr>
            <a:r>
              <a:rPr lang="en-US" sz="2000" dirty="0"/>
              <a:t>Add the appropriate metadata for a particular Google Play game services feature from the Google Play Developer </a:t>
            </a:r>
            <a:r>
              <a:rPr lang="en-US" sz="2000" dirty="0" smtClean="0"/>
              <a:t>Console.</a:t>
            </a:r>
            <a:endParaRPr lang="en-US" sz="2000" dirty="0"/>
          </a:p>
          <a:p>
            <a:pPr lvl="1">
              <a:buFont typeface="+mj-lt"/>
              <a:buAutoNum type="arabicPeriod"/>
            </a:pPr>
            <a:r>
              <a:rPr lang="en-US" sz="2000" dirty="0"/>
              <a:t>Implement the Google Play game services features within your </a:t>
            </a:r>
            <a:r>
              <a:rPr lang="en-US" sz="2000" dirty="0" smtClean="0"/>
              <a:t>application.</a:t>
            </a:r>
            <a:endParaRPr lang="en-US" sz="2000" dirty="0"/>
          </a:p>
          <a:p>
            <a:pPr lvl="1">
              <a:buFont typeface="+mj-lt"/>
              <a:buAutoNum type="arabicPeriod"/>
            </a:pPr>
            <a:r>
              <a:rPr lang="en-US" sz="2000" dirty="0"/>
              <a:t>Test your game on a real Android device to make sure everything works as </a:t>
            </a:r>
            <a:r>
              <a:rPr lang="en-US" sz="2000" dirty="0" smtClean="0"/>
              <a:t>expected.</a:t>
            </a:r>
            <a:endParaRPr lang="en-US" sz="2000" dirty="0"/>
          </a:p>
        </p:txBody>
      </p:sp>
    </p:spTree>
    <p:extLst>
      <p:ext uri="{BB962C8B-B14F-4D97-AF65-F5344CB8AC3E}">
        <p14:creationId xmlns:p14="http://schemas.microsoft.com/office/powerpoint/2010/main" val="3148280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Incorporating Google Play Game Services into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There are two different ways to integrate Google Play game services into your </a:t>
            </a:r>
            <a:r>
              <a:rPr lang="en-US" dirty="0" smtClean="0"/>
              <a:t>application.</a:t>
            </a:r>
          </a:p>
          <a:p>
            <a:pPr lvl="1">
              <a:buFont typeface="+mj-lt"/>
              <a:buAutoNum type="arabicPeriod"/>
            </a:pPr>
            <a:r>
              <a:rPr lang="en-US" dirty="0" smtClean="0"/>
              <a:t>The </a:t>
            </a:r>
            <a:r>
              <a:rPr lang="en-US" dirty="0"/>
              <a:t>first way is by using the provided </a:t>
            </a:r>
            <a:r>
              <a:rPr lang="en-US" dirty="0" err="1">
                <a:latin typeface="Courier New" panose="02070309020205020404" pitchFamily="49" charset="0"/>
                <a:cs typeface="Courier New" panose="02070309020205020404" pitchFamily="49" charset="0"/>
              </a:rPr>
              <a:t>BaseGameActivity</a:t>
            </a:r>
            <a:r>
              <a:rPr lang="en-US" dirty="0"/>
              <a:t> class rather than just a standard </a:t>
            </a:r>
            <a:r>
              <a:rPr lang="en-US" dirty="0">
                <a:latin typeface="Courier New" panose="02070309020205020404" pitchFamily="49" charset="0"/>
                <a:cs typeface="Courier New" panose="02070309020205020404" pitchFamily="49" charset="0"/>
              </a:rPr>
              <a:t>Activity</a:t>
            </a:r>
            <a:r>
              <a:rPr lang="en-US" dirty="0"/>
              <a:t>. This class can be found by downloading the </a:t>
            </a:r>
            <a:r>
              <a:rPr lang="en-US" dirty="0" err="1">
                <a:latin typeface="Courier New" panose="02070309020205020404" pitchFamily="49" charset="0"/>
                <a:cs typeface="Courier New" panose="02070309020205020404" pitchFamily="49" charset="0"/>
              </a:rPr>
              <a:t>BaseGameUtils</a:t>
            </a:r>
            <a:r>
              <a:rPr lang="en-US" dirty="0"/>
              <a:t> library provided here: </a:t>
            </a:r>
          </a:p>
          <a:p>
            <a:pPr lvl="2"/>
            <a:r>
              <a:rPr lang="en-US" i="1" dirty="0" smtClean="0"/>
              <a:t>https</a:t>
            </a:r>
            <a:r>
              <a:rPr lang="en-US" i="1" dirty="0"/>
              <a:t>://</a:t>
            </a:r>
            <a:r>
              <a:rPr lang="en-US" i="1" dirty="0" smtClean="0"/>
              <a:t>github.com/playgameservices/android-samples</a:t>
            </a:r>
            <a:endParaRPr lang="en-US" dirty="0" smtClean="0"/>
          </a:p>
          <a:p>
            <a:pPr marL="914400" lvl="2" indent="0">
              <a:buNone/>
            </a:pPr>
            <a:r>
              <a:rPr lang="en-US" dirty="0" smtClean="0"/>
              <a:t>You </a:t>
            </a:r>
            <a:r>
              <a:rPr lang="en-US" dirty="0"/>
              <a:t>then need to import the </a:t>
            </a:r>
            <a:r>
              <a:rPr lang="en-US" dirty="0" err="1">
                <a:latin typeface="Courier New" panose="02070309020205020404" pitchFamily="49" charset="0"/>
                <a:cs typeface="Courier New" panose="02070309020205020404" pitchFamily="49" charset="0"/>
              </a:rPr>
              <a:t>BaseGameActivity</a:t>
            </a:r>
            <a:r>
              <a:rPr lang="en-US" dirty="0"/>
              <a:t> class from the </a:t>
            </a:r>
            <a:r>
              <a:rPr lang="en-US" dirty="0" err="1">
                <a:latin typeface="Courier New" panose="02070309020205020404" pitchFamily="49" charset="0"/>
                <a:cs typeface="Courier New" panose="02070309020205020404" pitchFamily="49" charset="0"/>
              </a:rPr>
              <a:t>com.google.example.games.basegameutils</a:t>
            </a:r>
            <a:r>
              <a:rPr lang="en-US" dirty="0"/>
              <a:t> </a:t>
            </a:r>
            <a:r>
              <a:rPr lang="en-US" dirty="0" smtClean="0"/>
              <a:t>package.</a:t>
            </a:r>
          </a:p>
          <a:p>
            <a:pPr lvl="1">
              <a:buFont typeface="+mj-lt"/>
              <a:buAutoNum type="arabicPeriod"/>
            </a:pPr>
            <a:r>
              <a:rPr lang="en-US" dirty="0" smtClean="0"/>
              <a:t>The </a:t>
            </a:r>
            <a:r>
              <a:rPr lang="en-US" dirty="0"/>
              <a:t>second way is by using a </a:t>
            </a:r>
            <a:r>
              <a:rPr lang="en-US" dirty="0" err="1">
                <a:latin typeface="Courier New" panose="02070309020205020404" pitchFamily="49" charset="0"/>
                <a:cs typeface="Courier New" panose="02070309020205020404" pitchFamily="49" charset="0"/>
              </a:rPr>
              <a:t>GameHelper</a:t>
            </a:r>
            <a:r>
              <a:rPr lang="en-US" dirty="0"/>
              <a:t> class. You would use the </a:t>
            </a:r>
            <a:r>
              <a:rPr lang="en-US" dirty="0" err="1">
                <a:latin typeface="Courier New" panose="02070309020205020404" pitchFamily="49" charset="0"/>
                <a:cs typeface="Courier New" panose="02070309020205020404" pitchFamily="49" charset="0"/>
              </a:rPr>
              <a:t>GameHelper</a:t>
            </a:r>
            <a:r>
              <a:rPr lang="en-US" dirty="0"/>
              <a:t> class only if you are </a:t>
            </a:r>
            <a:r>
              <a:rPr lang="en-US" dirty="0" err="1"/>
              <a:t>subclassing</a:t>
            </a:r>
            <a:r>
              <a:rPr lang="en-US" dirty="0"/>
              <a:t> </a:t>
            </a:r>
            <a:r>
              <a:rPr lang="en-US" dirty="0" smtClean="0"/>
              <a:t>an </a:t>
            </a:r>
            <a:r>
              <a:rPr lang="en-US" dirty="0" smtClean="0">
                <a:latin typeface="Courier New" panose="02070309020205020404" pitchFamily="49" charset="0"/>
                <a:cs typeface="Courier New" panose="02070309020205020404" pitchFamily="49" charset="0"/>
              </a:rPr>
              <a:t>Activity</a:t>
            </a:r>
            <a:r>
              <a:rPr lang="en-US" dirty="0" smtClean="0"/>
              <a:t> </a:t>
            </a:r>
            <a:r>
              <a:rPr lang="en-US" dirty="0"/>
              <a:t>directly rather than </a:t>
            </a:r>
            <a:r>
              <a:rPr lang="en-US" dirty="0" err="1"/>
              <a:t>subclassing</a:t>
            </a:r>
            <a:r>
              <a:rPr lang="en-US" dirty="0"/>
              <a:t> the </a:t>
            </a:r>
            <a:r>
              <a:rPr lang="en-US" dirty="0" err="1">
                <a:latin typeface="Courier New" panose="02070309020205020404" pitchFamily="49" charset="0"/>
                <a:cs typeface="Courier New" panose="02070309020205020404" pitchFamily="49" charset="0"/>
              </a:rPr>
              <a:t>BaseGameActivity</a:t>
            </a:r>
            <a:r>
              <a:rPr lang="en-US" dirty="0"/>
              <a:t> </a:t>
            </a:r>
            <a:r>
              <a:rPr lang="en-US" dirty="0" smtClean="0"/>
              <a:t>class.</a:t>
            </a:r>
            <a:endParaRPr lang="en-US" dirty="0"/>
          </a:p>
          <a:p>
            <a:r>
              <a:rPr lang="en-US" dirty="0"/>
              <a:t>To make use of the </a:t>
            </a:r>
            <a:r>
              <a:rPr lang="en-US" dirty="0" err="1">
                <a:latin typeface="Courier New" panose="02070309020205020404" pitchFamily="49" charset="0"/>
                <a:cs typeface="Courier New" panose="02070309020205020404" pitchFamily="49" charset="0"/>
              </a:rPr>
              <a:t>BaseGameActivity</a:t>
            </a:r>
            <a:r>
              <a:rPr lang="en-US" dirty="0"/>
              <a:t> class, you first need to import the entire </a:t>
            </a:r>
            <a:r>
              <a:rPr lang="en-US" dirty="0" err="1">
                <a:latin typeface="Courier New" panose="02070309020205020404" pitchFamily="49" charset="0"/>
                <a:cs typeface="Courier New" panose="02070309020205020404" pitchFamily="49" charset="0"/>
              </a:rPr>
              <a:t>gms.common.api</a:t>
            </a:r>
            <a:r>
              <a:rPr lang="en-US" dirty="0"/>
              <a:t> </a:t>
            </a:r>
            <a:r>
              <a:rPr lang="en-US" dirty="0" smtClean="0"/>
              <a:t>package.</a:t>
            </a:r>
          </a:p>
          <a:p>
            <a:r>
              <a:rPr lang="en-US" dirty="0" smtClean="0"/>
              <a:t>You </a:t>
            </a:r>
            <a:r>
              <a:rPr lang="en-US" dirty="0"/>
              <a:t>also need a reference to the </a:t>
            </a:r>
            <a:r>
              <a:rPr lang="en-US" dirty="0" err="1">
                <a:latin typeface="Courier New" panose="02070309020205020404" pitchFamily="49" charset="0"/>
                <a:cs typeface="Courier New" panose="02070309020205020404" pitchFamily="49" charset="0"/>
              </a:rPr>
              <a:t>GoogleApiClient</a:t>
            </a:r>
            <a:r>
              <a:rPr lang="en-US" dirty="0"/>
              <a:t> object for communicating with the Google Play game services API from your </a:t>
            </a:r>
            <a:r>
              <a:rPr lang="en-US" dirty="0" smtClean="0"/>
              <a:t>application.</a:t>
            </a:r>
          </a:p>
          <a:p>
            <a:r>
              <a:rPr lang="en-US" dirty="0" smtClean="0"/>
              <a:t>You </a:t>
            </a:r>
            <a:r>
              <a:rPr lang="en-US" dirty="0"/>
              <a:t>access the </a:t>
            </a:r>
            <a:r>
              <a:rPr lang="en-US" dirty="0" err="1">
                <a:latin typeface="Courier New" panose="02070309020205020404" pitchFamily="49" charset="0"/>
                <a:cs typeface="Courier New" panose="02070309020205020404" pitchFamily="49" charset="0"/>
              </a:rPr>
              <a:t>GoogleApiClient</a:t>
            </a:r>
            <a:r>
              <a:rPr lang="en-US" dirty="0"/>
              <a:t> object by calling the </a:t>
            </a:r>
            <a:r>
              <a:rPr lang="en-US" dirty="0" err="1">
                <a:latin typeface="Courier New" panose="02070309020205020404" pitchFamily="49" charset="0"/>
                <a:cs typeface="Courier New" panose="02070309020205020404" pitchFamily="49" charset="0"/>
              </a:rPr>
              <a:t>getApiClient</a:t>
            </a:r>
            <a:r>
              <a:rPr lang="en-US" dirty="0">
                <a:latin typeface="Courier New" panose="02070309020205020404" pitchFamily="49" charset="0"/>
                <a:cs typeface="Courier New" panose="02070309020205020404" pitchFamily="49" charset="0"/>
              </a:rPr>
              <a:t>()</a:t>
            </a:r>
            <a:r>
              <a:rPr lang="en-US" dirty="0"/>
              <a:t> method anytime after invoking the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a:t>
            </a:r>
            <a:r>
              <a:rPr lang="en-US" dirty="0"/>
              <a:t> method of an </a:t>
            </a:r>
            <a:r>
              <a:rPr lang="en-US" dirty="0" smtClean="0">
                <a:latin typeface="Courier New" panose="02070309020205020404" pitchFamily="49" charset="0"/>
                <a:cs typeface="Courier New" panose="02070309020205020404" pitchFamily="49" charset="0"/>
              </a:rPr>
              <a:t>Activity</a:t>
            </a:r>
            <a:r>
              <a:rPr lang="en-US" dirty="0" smtClean="0"/>
              <a:t>.</a:t>
            </a:r>
            <a:endParaRPr lang="en-US" dirty="0"/>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Achievements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An achievement is composed of the following data:</a:t>
            </a:r>
          </a:p>
          <a:p>
            <a:pPr lvl="1"/>
            <a:r>
              <a:rPr lang="en-US" dirty="0"/>
              <a:t>ID: Generated by the Google Developer Console, and unique for each achievement</a:t>
            </a:r>
          </a:p>
          <a:p>
            <a:pPr lvl="1"/>
            <a:r>
              <a:rPr lang="en-US" dirty="0"/>
              <a:t>Name: Name of the achievement, less than 100 characters</a:t>
            </a:r>
          </a:p>
          <a:p>
            <a:pPr lvl="1"/>
            <a:r>
              <a:rPr lang="en-US" dirty="0"/>
              <a:t>Description: Description of the achievement, less than 500 characters</a:t>
            </a:r>
          </a:p>
          <a:p>
            <a:pPr lvl="1"/>
            <a:r>
              <a:rPr lang="en-US" dirty="0"/>
              <a:t>Icon: 512 x 512 PNG or JPG file, recommended not to include any text or localized content</a:t>
            </a:r>
          </a:p>
          <a:p>
            <a:pPr lvl="1"/>
            <a:r>
              <a:rPr lang="en-US" dirty="0"/>
              <a:t>Incremental achievements: A setting to determine if this achievement builds on another required achievement</a:t>
            </a:r>
          </a:p>
          <a:p>
            <a:pPr lvl="1"/>
            <a:r>
              <a:rPr lang="en-US" dirty="0"/>
              <a:t>State: One of hidden, revealed, or unlocked</a:t>
            </a:r>
          </a:p>
          <a:p>
            <a:pPr lvl="1"/>
            <a:r>
              <a:rPr lang="en-US" dirty="0"/>
              <a:t>Points: A value between 5 and 200, in multiples of 5</a:t>
            </a:r>
          </a:p>
          <a:p>
            <a:pPr lvl="1"/>
            <a:r>
              <a:rPr lang="en-US" dirty="0"/>
              <a:t>List order: The index of where the achievement will be displayed in the list of game achievements</a:t>
            </a:r>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Understanding Leaderboards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 leaderboard is composed of the following data:</a:t>
            </a:r>
          </a:p>
          <a:p>
            <a:pPr lvl="1"/>
            <a:r>
              <a:rPr lang="en-US" dirty="0"/>
              <a:t>ID: Generated by the Google Developer Console, and unique for each leaderboard</a:t>
            </a:r>
          </a:p>
          <a:p>
            <a:pPr lvl="1"/>
            <a:r>
              <a:rPr lang="en-US" dirty="0"/>
              <a:t>Name: Name of the leaderboard, less than 100 characters</a:t>
            </a:r>
          </a:p>
          <a:p>
            <a:pPr lvl="1"/>
            <a:r>
              <a:rPr lang="en-US" dirty="0"/>
              <a:t>Score</a:t>
            </a:r>
            <a:r>
              <a:rPr lang="en-US" b="1" dirty="0"/>
              <a:t> </a:t>
            </a:r>
            <a:r>
              <a:rPr lang="en-US" dirty="0"/>
              <a:t>formatting: Presenting to a user in one of the following formats: numeric, time, currency, or custom units</a:t>
            </a:r>
          </a:p>
          <a:p>
            <a:pPr lvl="1"/>
            <a:r>
              <a:rPr lang="en-US" dirty="0"/>
              <a:t>Icon: 512 x 512 PNG or JPG file, recommended not to include any text or localized content</a:t>
            </a:r>
          </a:p>
          <a:p>
            <a:pPr lvl="1"/>
            <a:r>
              <a:rPr lang="en-US" dirty="0"/>
              <a:t>Ordering: One of “Larger is better” or “Smaller is better”</a:t>
            </a:r>
          </a:p>
          <a:p>
            <a:pPr lvl="1"/>
            <a:r>
              <a:rPr lang="en-US" dirty="0"/>
              <a:t>List order: The index of where the leaderboard will be displayed in the list of game leaderboards</a:t>
            </a:r>
          </a:p>
          <a:p>
            <a:pPr lvl="1"/>
            <a:r>
              <a:rPr lang="en-US" dirty="0"/>
              <a:t>Limits: The lower and upper limits of leaderboard scores to prevent users from trying to submit falsified scores</a:t>
            </a:r>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Saving Game Data with Cloud Save</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Google Cloud Save is a service that allows developers to configure their applications to save user data on Google’s </a:t>
            </a:r>
            <a:r>
              <a:rPr lang="en-US" sz="1800" dirty="0" smtClean="0"/>
              <a:t>servers.</a:t>
            </a:r>
          </a:p>
          <a:p>
            <a:r>
              <a:rPr lang="en-US" sz="1800" dirty="0" smtClean="0"/>
              <a:t>For </a:t>
            </a:r>
            <a:r>
              <a:rPr lang="en-US" sz="1800" dirty="0"/>
              <a:t>an Android game, this service would allow a player to save game progress on a </a:t>
            </a:r>
            <a:r>
              <a:rPr lang="en-US" sz="1800" dirty="0" smtClean="0"/>
              <a:t>phone.</a:t>
            </a:r>
          </a:p>
          <a:p>
            <a:pPr lvl="1"/>
            <a:r>
              <a:rPr lang="en-US" sz="1800" dirty="0"/>
              <a:t>L</a:t>
            </a:r>
            <a:r>
              <a:rPr lang="en-US" sz="1800" dirty="0" smtClean="0"/>
              <a:t>ater</a:t>
            </a:r>
            <a:r>
              <a:rPr lang="en-US" sz="1800" dirty="0"/>
              <a:t>, when using an Android tablet, the player would be able to resume that same game at exactly the same </a:t>
            </a:r>
            <a:r>
              <a:rPr lang="en-US" sz="1800" dirty="0" smtClean="0"/>
              <a:t>place.</a:t>
            </a:r>
            <a:endParaRPr lang="en-US" sz="1800" dirty="0"/>
          </a:p>
          <a:p>
            <a:r>
              <a:rPr lang="en-US" sz="1800" dirty="0"/>
              <a:t>To work with Google Cloud Save, first you need to add a </a:t>
            </a:r>
            <a:r>
              <a:rPr lang="en-US" sz="1800" dirty="0">
                <a:latin typeface="Courier New" panose="02070309020205020404" pitchFamily="49" charset="0"/>
                <a:cs typeface="Courier New" panose="02070309020205020404" pitchFamily="49" charset="0"/>
              </a:rPr>
              <a:t>&lt;meta-data&gt;</a:t>
            </a:r>
            <a:r>
              <a:rPr lang="en-US" sz="1800" dirty="0"/>
              <a:t> tag inside the </a:t>
            </a:r>
            <a:r>
              <a:rPr lang="en-US" sz="1800" dirty="0">
                <a:latin typeface="Courier New" panose="02070309020205020404" pitchFamily="49" charset="0"/>
                <a:cs typeface="Courier New" panose="02070309020205020404" pitchFamily="49" charset="0"/>
              </a:rPr>
              <a:t>&lt;application&gt;</a:t>
            </a:r>
            <a:r>
              <a:rPr lang="en-US" sz="1800" dirty="0"/>
              <a:t> tag of your manifest file and include a name attribute of </a:t>
            </a:r>
            <a:r>
              <a:rPr lang="en-US" sz="1800" dirty="0" err="1">
                <a:latin typeface="Courier New" panose="02070309020205020404" pitchFamily="49" charset="0"/>
                <a:cs typeface="Courier New" panose="02070309020205020404" pitchFamily="49" charset="0"/>
              </a:rPr>
              <a:t>com.google.android.gms.appstate.APP_ID</a:t>
            </a:r>
            <a:r>
              <a:rPr lang="en-US" sz="1800" dirty="0"/>
              <a:t> and the appropriate value </a:t>
            </a:r>
            <a:r>
              <a:rPr lang="en-US" sz="1800" dirty="0" smtClean="0"/>
              <a:t>attribute.</a:t>
            </a:r>
          </a:p>
          <a:p>
            <a:r>
              <a:rPr lang="en-US" sz="1800" dirty="0" smtClean="0"/>
              <a:t>Then </a:t>
            </a:r>
            <a:r>
              <a:rPr lang="en-US" sz="1800" dirty="0"/>
              <a:t>you need to retrieve a </a:t>
            </a:r>
            <a:r>
              <a:rPr lang="en-US" sz="1800" dirty="0" err="1">
                <a:latin typeface="Courier New" panose="02070309020205020404" pitchFamily="49" charset="0"/>
                <a:cs typeface="Courier New" panose="02070309020205020404" pitchFamily="49" charset="0"/>
              </a:rPr>
              <a:t>GoogleApiClient</a:t>
            </a:r>
            <a:r>
              <a:rPr lang="en-US" sz="1800" dirty="0"/>
              <a:t> object for passing </a:t>
            </a:r>
            <a:r>
              <a:rPr lang="en-US" sz="1800" dirty="0" smtClean="0"/>
              <a:t>in to </a:t>
            </a:r>
            <a:r>
              <a:rPr lang="en-US" sz="1800" dirty="0"/>
              <a:t>the </a:t>
            </a:r>
            <a:r>
              <a:rPr lang="en-US" sz="1800" dirty="0">
                <a:latin typeface="Courier New" panose="02070309020205020404" pitchFamily="49" charset="0"/>
                <a:cs typeface="Courier New" panose="02070309020205020404" pitchFamily="49" charset="0"/>
              </a:rPr>
              <a:t>update()</a:t>
            </a:r>
            <a:r>
              <a:rPr lang="en-US" sz="1800" dirty="0"/>
              <a:t>, </a:t>
            </a:r>
            <a:r>
              <a:rPr lang="en-US" sz="1800" dirty="0">
                <a:latin typeface="Courier New" panose="02070309020205020404" pitchFamily="49" charset="0"/>
                <a:cs typeface="Courier New" panose="02070309020205020404" pitchFamily="49" charset="0"/>
              </a:rPr>
              <a:t>load()</a:t>
            </a:r>
            <a:r>
              <a:rPr lang="en-US" sz="1800" dirty="0"/>
              <a:t>, and </a:t>
            </a:r>
            <a:r>
              <a:rPr lang="en-US" sz="1800" dirty="0">
                <a:latin typeface="Courier New" panose="02070309020205020404" pitchFamily="49" charset="0"/>
                <a:cs typeface="Courier New" panose="02070309020205020404" pitchFamily="49" charset="0"/>
              </a:rPr>
              <a:t>resolve()</a:t>
            </a:r>
            <a:r>
              <a:rPr lang="en-US" sz="1800" dirty="0"/>
              <a:t> methods of the </a:t>
            </a:r>
            <a:r>
              <a:rPr lang="en-US" sz="1800" dirty="0" err="1">
                <a:latin typeface="Courier New" panose="02070309020205020404" pitchFamily="49" charset="0"/>
                <a:cs typeface="Courier New" panose="02070309020205020404" pitchFamily="49" charset="0"/>
              </a:rPr>
              <a:t>AppStateManager</a:t>
            </a:r>
            <a:r>
              <a:rPr lang="en-US" sz="1800" dirty="0"/>
              <a:t> class, along with passing in other required information to those </a:t>
            </a:r>
            <a:r>
              <a:rPr lang="en-US" sz="1800" dirty="0" smtClean="0"/>
              <a:t>methods.</a:t>
            </a:r>
            <a:endParaRPr lang="en-US" sz="1800" dirty="0"/>
          </a:p>
        </p:txBody>
      </p:sp>
    </p:spTree>
    <p:extLst>
      <p:ext uri="{BB962C8B-B14F-4D97-AF65-F5344CB8AC3E}">
        <p14:creationId xmlns:p14="http://schemas.microsoft.com/office/powerpoint/2010/main" val="1591805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2410</TotalTime>
  <Words>2066</Words>
  <Application>Microsoft Office PowerPoint</Application>
  <PresentationFormat>On-screen Show (4:3)</PresentationFormat>
  <Paragraphs>127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Pearson PTG Video Product PowerPoint Template 111006</vt:lpstr>
      <vt:lpstr>Instructor Notes</vt:lpstr>
      <vt:lpstr>  Advanced AndroidTM Application Development, Fourth Edition  Chapter 21  An Overview of Google Play Game Services </vt:lpstr>
      <vt:lpstr>Chapter 21 Overview</vt:lpstr>
      <vt:lpstr>Getting Up and Running with Google Play Game Services</vt:lpstr>
      <vt:lpstr>Getting Up and Running with Google Play Game Services</vt:lpstr>
      <vt:lpstr>Incorporating Google Play Game Services into Your Applications</vt:lpstr>
      <vt:lpstr>Understanding Achievements</vt:lpstr>
      <vt:lpstr>Understanding Leaderboards</vt:lpstr>
      <vt:lpstr>Saving Game Data with Cloud Save</vt:lpstr>
      <vt:lpstr>Introducing Multiplayer Gaming</vt:lpstr>
      <vt:lpstr>Understanding Antipiracy</vt:lpstr>
      <vt:lpstr>Chapter 21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827</cp:revision>
  <dcterms:created xsi:type="dcterms:W3CDTF">2006-12-28T22:00:41Z</dcterms:created>
  <dcterms:modified xsi:type="dcterms:W3CDTF">2014-08-24T23:53:19Z</dcterms:modified>
</cp:coreProperties>
</file>