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65"/>
  </p:notesMasterIdLst>
  <p:handoutMasterIdLst>
    <p:handoutMasterId r:id="rId66"/>
  </p:handoutMasterIdLst>
  <p:sldIdLst>
    <p:sldId id="282" r:id="rId2"/>
    <p:sldId id="257" r:id="rId3"/>
    <p:sldId id="256" r:id="rId4"/>
    <p:sldId id="283" r:id="rId5"/>
    <p:sldId id="285" r:id="rId6"/>
    <p:sldId id="317" r:id="rId7"/>
    <p:sldId id="318" r:id="rId8"/>
    <p:sldId id="319" r:id="rId9"/>
    <p:sldId id="286" r:id="rId10"/>
    <p:sldId id="287" r:id="rId11"/>
    <p:sldId id="288" r:id="rId12"/>
    <p:sldId id="289" r:id="rId13"/>
    <p:sldId id="290" r:id="rId14"/>
    <p:sldId id="291" r:id="rId15"/>
    <p:sldId id="320" r:id="rId16"/>
    <p:sldId id="292" r:id="rId17"/>
    <p:sldId id="293" r:id="rId18"/>
    <p:sldId id="294" r:id="rId19"/>
    <p:sldId id="296" r:id="rId20"/>
    <p:sldId id="297" r:id="rId21"/>
    <p:sldId id="321" r:id="rId22"/>
    <p:sldId id="322" r:id="rId23"/>
    <p:sldId id="323" r:id="rId24"/>
    <p:sldId id="324" r:id="rId25"/>
    <p:sldId id="298" r:id="rId26"/>
    <p:sldId id="325" r:id="rId27"/>
    <p:sldId id="326" r:id="rId28"/>
    <p:sldId id="299" r:id="rId29"/>
    <p:sldId id="300" r:id="rId30"/>
    <p:sldId id="301" r:id="rId31"/>
    <p:sldId id="302" r:id="rId32"/>
    <p:sldId id="303" r:id="rId33"/>
    <p:sldId id="327" r:id="rId34"/>
    <p:sldId id="328" r:id="rId35"/>
    <p:sldId id="329" r:id="rId36"/>
    <p:sldId id="304" r:id="rId37"/>
    <p:sldId id="330" r:id="rId38"/>
    <p:sldId id="305" r:id="rId39"/>
    <p:sldId id="306" r:id="rId40"/>
    <p:sldId id="331" r:id="rId41"/>
    <p:sldId id="332" r:id="rId42"/>
    <p:sldId id="307" r:id="rId43"/>
    <p:sldId id="333" r:id="rId44"/>
    <p:sldId id="308" r:id="rId45"/>
    <p:sldId id="309" r:id="rId46"/>
    <p:sldId id="310" r:id="rId47"/>
    <p:sldId id="334" r:id="rId48"/>
    <p:sldId id="335" r:id="rId49"/>
    <p:sldId id="336" r:id="rId50"/>
    <p:sldId id="311" r:id="rId51"/>
    <p:sldId id="337" r:id="rId52"/>
    <p:sldId id="312" r:id="rId53"/>
    <p:sldId id="338" r:id="rId54"/>
    <p:sldId id="313" r:id="rId55"/>
    <p:sldId id="339" r:id="rId56"/>
    <p:sldId id="340" r:id="rId57"/>
    <p:sldId id="341" r:id="rId58"/>
    <p:sldId id="342" r:id="rId59"/>
    <p:sldId id="314" r:id="rId60"/>
    <p:sldId id="315" r:id="rId61"/>
    <p:sldId id="316" r:id="rId62"/>
    <p:sldId id="258" r:id="rId63"/>
    <p:sldId id="284" r:id="rId6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Wood" initials="BW"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6092C1"/>
    <a:srgbClr val="8BB6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p:restoredLeft sz="34587" autoAdjust="0"/>
    <p:restoredTop sz="69640" autoAdjust="0"/>
  </p:normalViewPr>
  <p:slideViewPr>
    <p:cSldViewPr>
      <p:cViewPr varScale="1">
        <p:scale>
          <a:sx n="80" d="100"/>
          <a:sy n="80" d="100"/>
        </p:scale>
        <p:origin x="-319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225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fld id="{81798516-A4AB-424E-97C6-E45147198897}" type="datetimeFigureOut">
              <a:rPr lang="en-US"/>
              <a:pPr>
                <a:defRPr/>
              </a:pPr>
              <a:t>8/24/2014</a:t>
            </a:fld>
            <a:endParaRPr lang="en-US"/>
          </a:p>
        </p:txBody>
      </p:sp>
      <p:sp>
        <p:nvSpPr>
          <p:cNvPr id="225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25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B78513EC-8336-4F04-BA3E-2A372D5EAEC9}" type="slidenum">
              <a:rPr lang="en-US"/>
              <a:pPr>
                <a:defRPr/>
              </a:pPr>
              <a:t>‹#›</a:t>
            </a:fld>
            <a:endParaRPr lang="en-US"/>
          </a:p>
        </p:txBody>
      </p:sp>
    </p:spTree>
    <p:extLst>
      <p:ext uri="{BB962C8B-B14F-4D97-AF65-F5344CB8AC3E}">
        <p14:creationId xmlns:p14="http://schemas.microsoft.com/office/powerpoint/2010/main" val="3436692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0BE38EA-E1BC-4013-BFE5-292F45166390}" type="datetimeFigureOut">
              <a:rPr lang="en-US"/>
              <a:pPr>
                <a:defRPr/>
              </a:pPr>
              <a:t>8/24/2014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C62D373-7F72-461B-A0AE-2390A0D84974}" type="slidenum">
              <a:rPr lang="en-US"/>
              <a:pPr>
                <a:defRPr/>
              </a:pPr>
              <a:t>‹#›</a:t>
            </a:fld>
            <a:endParaRPr lang="en-US"/>
          </a:p>
        </p:txBody>
      </p:sp>
    </p:spTree>
    <p:extLst>
      <p:ext uri="{BB962C8B-B14F-4D97-AF65-F5344CB8AC3E}">
        <p14:creationId xmlns:p14="http://schemas.microsoft.com/office/powerpoint/2010/main" val="2046166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A55F4FB-A82D-474D-8043-3D328656A26C}"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You can set the color of the Paint using the </a:t>
            </a:r>
            <a:r>
              <a:rPr lang="en-US" sz="1200" kern="1200" dirty="0" err="1" smtClean="0">
                <a:solidFill>
                  <a:schemeClr val="tx1"/>
                </a:solidFill>
                <a:effectLst/>
                <a:latin typeface="+mn-lt"/>
                <a:ea typeface="+mn-ea"/>
                <a:cs typeface="+mn-cs"/>
              </a:rPr>
              <a:t>setColor</a:t>
            </a:r>
            <a:r>
              <a:rPr lang="en-US" sz="1200" kern="1200" dirty="0" smtClean="0">
                <a:solidFill>
                  <a:schemeClr val="tx1"/>
                </a:solidFill>
                <a:effectLst/>
                <a:latin typeface="+mn-lt"/>
                <a:ea typeface="+mn-ea"/>
                <a:cs typeface="+mn-cs"/>
              </a:rPr>
              <a:t>() method. Standard colors are predefined in the </a:t>
            </a:r>
            <a:r>
              <a:rPr lang="en-US" sz="1200" kern="1200" dirty="0" err="1" smtClean="0">
                <a:solidFill>
                  <a:schemeClr val="tx1"/>
                </a:solidFill>
                <a:effectLst/>
                <a:latin typeface="+mn-lt"/>
                <a:ea typeface="+mn-ea"/>
                <a:cs typeface="+mn-cs"/>
              </a:rPr>
              <a:t>android.graphics.Color</a:t>
            </a:r>
            <a:r>
              <a:rPr lang="en-US" sz="1200" kern="1200" dirty="0" smtClean="0">
                <a:solidFill>
                  <a:schemeClr val="tx1"/>
                </a:solidFill>
                <a:effectLst/>
                <a:latin typeface="+mn-lt"/>
                <a:ea typeface="+mn-ea"/>
                <a:cs typeface="+mn-cs"/>
              </a:rPr>
              <a:t> class, an integer value can be used, and a helper method called </a:t>
            </a:r>
            <a:r>
              <a:rPr lang="en-US" sz="1200" kern="1200" dirty="0" err="1" smtClean="0">
                <a:solidFill>
                  <a:schemeClr val="tx1"/>
                </a:solidFill>
                <a:effectLst/>
                <a:latin typeface="+mn-lt"/>
                <a:ea typeface="+mn-ea"/>
                <a:cs typeface="+mn-cs"/>
              </a:rPr>
              <a:t>setARGB</a:t>
            </a:r>
            <a:r>
              <a:rPr lang="en-US" sz="1200" kern="1200" dirty="0" smtClean="0">
                <a:solidFill>
                  <a:schemeClr val="tx1"/>
                </a:solidFill>
                <a:effectLst/>
                <a:latin typeface="+mn-lt"/>
                <a:ea typeface="+mn-ea"/>
                <a:cs typeface="+mn-cs"/>
              </a:rPr>
              <a:t>() can be used when you don’t have the integer value for the color. For example, this code sets the paint color to red.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Anti-aliasing makes many graphics—whether they are shapes or typefaces—look smoother on the screen. This property is set in the Paint of an object.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example, this code instantiates a Paint object with anti-aliasing enabled.</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Paint styles control how an object is filled with color. For example, this code instantiates a Paint object and sets the Style to STROKE, which signifies that the object should be painted as a line drawing and not filled (the default).</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Examples of a </a:t>
            </a:r>
            <a:r>
              <a:rPr lang="en-US" sz="1200" kern="1200" dirty="0" err="1" smtClean="0">
                <a:solidFill>
                  <a:schemeClr val="tx1"/>
                </a:solidFill>
                <a:effectLst/>
                <a:latin typeface="+mn-lt"/>
                <a:ea typeface="+mn-ea"/>
                <a:cs typeface="+mn-cs"/>
              </a:rPr>
              <a:t>LinearGradient</a:t>
            </a:r>
            <a:r>
              <a:rPr lang="en-US" sz="1200" kern="1200" dirty="0" smtClean="0">
                <a:solidFill>
                  <a:schemeClr val="tx1"/>
                </a:solidFill>
                <a:effectLst/>
                <a:latin typeface="+mn-lt"/>
                <a:ea typeface="+mn-ea"/>
                <a:cs typeface="+mn-cs"/>
              </a:rPr>
              <a:t> (top), a </a:t>
            </a:r>
            <a:r>
              <a:rPr lang="en-US" sz="1200" kern="1200" dirty="0" err="1" smtClean="0">
                <a:solidFill>
                  <a:schemeClr val="tx1"/>
                </a:solidFill>
                <a:effectLst/>
                <a:latin typeface="+mn-lt"/>
                <a:ea typeface="+mn-ea"/>
                <a:cs typeface="+mn-cs"/>
              </a:rPr>
              <a:t>RadialGradient</a:t>
            </a:r>
            <a:r>
              <a:rPr lang="en-US" sz="1200" kern="1200" dirty="0" smtClean="0">
                <a:solidFill>
                  <a:schemeClr val="tx1"/>
                </a:solidFill>
                <a:effectLst/>
                <a:latin typeface="+mn-lt"/>
                <a:ea typeface="+mn-ea"/>
                <a:cs typeface="+mn-cs"/>
              </a:rPr>
              <a:t> (right), and a </a:t>
            </a:r>
            <a:r>
              <a:rPr lang="en-US" sz="1200" kern="1200" dirty="0" err="1" smtClean="0">
                <a:solidFill>
                  <a:schemeClr val="tx1"/>
                </a:solidFill>
                <a:effectLst/>
                <a:latin typeface="+mn-lt"/>
                <a:ea typeface="+mn-ea"/>
                <a:cs typeface="+mn-cs"/>
              </a:rPr>
              <a:t>SweepGradient</a:t>
            </a:r>
            <a:r>
              <a:rPr lang="en-US" sz="1200" kern="1200" dirty="0" smtClean="0">
                <a:solidFill>
                  <a:schemeClr val="tx1"/>
                </a:solidFill>
                <a:effectLst/>
                <a:latin typeface="+mn-lt"/>
                <a:ea typeface="+mn-ea"/>
                <a:cs typeface="+mn-cs"/>
              </a:rPr>
              <a:t> (bottom).</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A </a:t>
            </a:r>
            <a:r>
              <a:rPr lang="en-US" sz="1200" i="1" kern="1200" dirty="0" smtClean="0">
                <a:solidFill>
                  <a:schemeClr val="tx1"/>
                </a:solidFill>
                <a:effectLst/>
                <a:latin typeface="+mn-lt"/>
                <a:ea typeface="+mn-ea"/>
                <a:cs typeface="+mn-cs"/>
              </a:rPr>
              <a:t>linear gradient</a:t>
            </a:r>
            <a:r>
              <a:rPr lang="en-US" sz="1200" kern="1200" dirty="0" smtClean="0">
                <a:solidFill>
                  <a:schemeClr val="tx1"/>
                </a:solidFill>
                <a:effectLst/>
                <a:latin typeface="+mn-lt"/>
                <a:ea typeface="+mn-ea"/>
                <a:cs typeface="+mn-cs"/>
              </a:rPr>
              <a:t> is one that changes colors along a single straight line.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achieve this by creating a </a:t>
            </a:r>
            <a:r>
              <a:rPr lang="en-US" sz="1200" kern="1200" dirty="0" err="1" smtClean="0">
                <a:solidFill>
                  <a:schemeClr val="tx1"/>
                </a:solidFill>
                <a:effectLst/>
                <a:latin typeface="+mn-lt"/>
                <a:ea typeface="+mn-ea"/>
                <a:cs typeface="+mn-cs"/>
              </a:rPr>
              <a:t>LinearGradient</a:t>
            </a:r>
            <a:r>
              <a:rPr lang="en-US" sz="1200" kern="1200" dirty="0" smtClean="0">
                <a:solidFill>
                  <a:schemeClr val="tx1"/>
                </a:solidFill>
                <a:effectLst/>
                <a:latin typeface="+mn-lt"/>
                <a:ea typeface="+mn-ea"/>
                <a:cs typeface="+mn-cs"/>
              </a:rPr>
              <a:t> and setting the Paint method </a:t>
            </a:r>
            <a:r>
              <a:rPr lang="en-US" sz="1200" kern="1200" dirty="0" err="1" smtClean="0">
                <a:solidFill>
                  <a:schemeClr val="tx1"/>
                </a:solidFill>
                <a:effectLst/>
                <a:latin typeface="+mn-lt"/>
                <a:ea typeface="+mn-ea"/>
                <a:cs typeface="+mn-cs"/>
              </a:rPr>
              <a:t>setShader</a:t>
            </a:r>
            <a:r>
              <a:rPr lang="en-US" sz="1200" kern="1200" dirty="0" smtClean="0">
                <a:solidFill>
                  <a:schemeClr val="tx1"/>
                </a:solidFill>
                <a:effectLst/>
                <a:latin typeface="+mn-lt"/>
                <a:ea typeface="+mn-ea"/>
                <a:cs typeface="+mn-cs"/>
              </a:rPr>
              <a:t>() before drawing on a Canvas.</a:t>
            </a: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A </a:t>
            </a:r>
            <a:r>
              <a:rPr lang="en-US" sz="1200" i="1" kern="1200" dirty="0" smtClean="0">
                <a:solidFill>
                  <a:schemeClr val="tx1"/>
                </a:solidFill>
                <a:effectLst/>
                <a:latin typeface="+mn-lt"/>
                <a:ea typeface="+mn-ea"/>
                <a:cs typeface="+mn-cs"/>
              </a:rPr>
              <a:t>radial gradient</a:t>
            </a:r>
            <a:r>
              <a:rPr lang="en-US" sz="1200" kern="1200" dirty="0" smtClean="0">
                <a:solidFill>
                  <a:schemeClr val="tx1"/>
                </a:solidFill>
                <a:effectLst/>
                <a:latin typeface="+mn-lt"/>
                <a:ea typeface="+mn-ea"/>
                <a:cs typeface="+mn-cs"/>
              </a:rPr>
              <a:t> is one that changes colors starting at a single point and radiating outward in a circle.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achieve this by creating a </a:t>
            </a:r>
            <a:r>
              <a:rPr lang="en-US" sz="1200" kern="1200" dirty="0" err="1" smtClean="0">
                <a:solidFill>
                  <a:schemeClr val="tx1"/>
                </a:solidFill>
                <a:effectLst/>
                <a:latin typeface="+mn-lt"/>
                <a:ea typeface="+mn-ea"/>
                <a:cs typeface="+mn-cs"/>
              </a:rPr>
              <a:t>RadialGradient</a:t>
            </a:r>
            <a:r>
              <a:rPr lang="en-US" sz="1200" kern="1200" dirty="0" smtClean="0">
                <a:solidFill>
                  <a:schemeClr val="tx1"/>
                </a:solidFill>
                <a:effectLst/>
                <a:latin typeface="+mn-lt"/>
                <a:ea typeface="+mn-ea"/>
                <a:cs typeface="+mn-cs"/>
              </a:rPr>
              <a:t> and setting the Paint method </a:t>
            </a:r>
            <a:r>
              <a:rPr lang="en-US" sz="1200" kern="1200" dirty="0" err="1" smtClean="0">
                <a:solidFill>
                  <a:schemeClr val="tx1"/>
                </a:solidFill>
                <a:effectLst/>
                <a:latin typeface="+mn-lt"/>
                <a:ea typeface="+mn-ea"/>
                <a:cs typeface="+mn-cs"/>
              </a:rPr>
              <a:t>setShader</a:t>
            </a:r>
            <a:r>
              <a:rPr lang="en-US" sz="1200" kern="1200" dirty="0" smtClean="0">
                <a:solidFill>
                  <a:schemeClr val="tx1"/>
                </a:solidFill>
                <a:effectLst/>
                <a:latin typeface="+mn-lt"/>
                <a:ea typeface="+mn-ea"/>
                <a:cs typeface="+mn-cs"/>
              </a:rPr>
              <a:t>() before drawing on a Canvas.</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A </a:t>
            </a:r>
            <a:r>
              <a:rPr lang="en-US" sz="1200" i="1" kern="1200" dirty="0" smtClean="0">
                <a:solidFill>
                  <a:schemeClr val="tx1"/>
                </a:solidFill>
                <a:effectLst/>
                <a:latin typeface="+mn-lt"/>
                <a:ea typeface="+mn-ea"/>
                <a:cs typeface="+mn-cs"/>
              </a:rPr>
              <a:t>sweep gradient</a:t>
            </a:r>
            <a:r>
              <a:rPr lang="en-US" sz="1200" kern="1200" dirty="0" smtClean="0">
                <a:solidFill>
                  <a:schemeClr val="tx1"/>
                </a:solidFill>
                <a:effectLst/>
                <a:latin typeface="+mn-lt"/>
                <a:ea typeface="+mn-ea"/>
                <a:cs typeface="+mn-cs"/>
              </a:rPr>
              <a:t> is one that changes colors in the shape of slices of a pie. This type of gradient is often used for a color chooser.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achieve this by creating a </a:t>
            </a:r>
            <a:r>
              <a:rPr lang="en-US" sz="1200" kern="1200" dirty="0" err="1" smtClean="0">
                <a:solidFill>
                  <a:schemeClr val="tx1"/>
                </a:solidFill>
                <a:effectLst/>
                <a:latin typeface="+mn-lt"/>
                <a:ea typeface="+mn-ea"/>
                <a:cs typeface="+mn-cs"/>
              </a:rPr>
              <a:t>SweepGradient</a:t>
            </a:r>
            <a:r>
              <a:rPr lang="en-US" sz="1200" kern="1200" dirty="0" smtClean="0">
                <a:solidFill>
                  <a:schemeClr val="tx1"/>
                </a:solidFill>
                <a:effectLst/>
                <a:latin typeface="+mn-lt"/>
                <a:ea typeface="+mn-ea"/>
                <a:cs typeface="+mn-cs"/>
              </a:rPr>
              <a:t> and setting the Paint method </a:t>
            </a:r>
            <a:r>
              <a:rPr lang="en-US" sz="1200" kern="1200" dirty="0" err="1" smtClean="0">
                <a:solidFill>
                  <a:schemeClr val="tx1"/>
                </a:solidFill>
                <a:effectLst/>
                <a:latin typeface="+mn-lt"/>
                <a:ea typeface="+mn-ea"/>
                <a:cs typeface="+mn-cs"/>
              </a:rPr>
              <a:t>setShader</a:t>
            </a:r>
            <a:r>
              <a:rPr lang="en-US" sz="1200" kern="1200" dirty="0" smtClean="0">
                <a:solidFill>
                  <a:schemeClr val="tx1"/>
                </a:solidFill>
                <a:effectLst/>
                <a:latin typeface="+mn-lt"/>
                <a:ea typeface="+mn-ea"/>
                <a:cs typeface="+mn-cs"/>
              </a:rPr>
              <a:t>() before drawing on a Canvas.</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F536FE58-E394-4E5B-90E7-2CB71C2BAEE9}" type="slidenum">
              <a:rPr lang="en-US" smtClean="0">
                <a:latin typeface="Calibri" pitchFamily="34" charset="0"/>
              </a:rPr>
              <a:pPr eaLnBrk="1" fontAlgn="base" hangingPunct="1">
                <a:spcBef>
                  <a:spcPct val="0"/>
                </a:spcBef>
                <a:spcAft>
                  <a:spcPct val="0"/>
                </a:spcAft>
              </a:pPr>
              <a:t>2</a:t>
            </a:fld>
            <a:endParaRPr lang="en-US" smtClean="0">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By default, Android uses the Sans Serif typeface, but </a:t>
            </a:r>
            <a:r>
              <a:rPr lang="en-US" sz="1200" kern="1200" dirty="0" err="1" smtClean="0">
                <a:solidFill>
                  <a:schemeClr val="tx1"/>
                </a:solidFill>
                <a:effectLst/>
                <a:latin typeface="+mn-lt"/>
                <a:ea typeface="+mn-ea"/>
                <a:cs typeface="+mn-cs"/>
              </a:rPr>
              <a:t>Monospace</a:t>
            </a:r>
            <a:r>
              <a:rPr lang="en-US" sz="1200" kern="1200" dirty="0" smtClean="0">
                <a:solidFill>
                  <a:schemeClr val="tx1"/>
                </a:solidFill>
                <a:effectLst/>
                <a:latin typeface="+mn-lt"/>
                <a:ea typeface="+mn-ea"/>
                <a:cs typeface="+mn-cs"/>
              </a:rPr>
              <a:t> and Serif typefaces are also available. This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code excerpt draws some anti-aliased text in the default typeface (Sans Serif) to a Canvas.</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can instead load a different typeface, such as </a:t>
            </a:r>
            <a:r>
              <a:rPr lang="en-US" sz="1200" kern="1200" dirty="0" err="1" smtClean="0">
                <a:solidFill>
                  <a:schemeClr val="tx1"/>
                </a:solidFill>
                <a:effectLst/>
                <a:latin typeface="+mn-lt"/>
                <a:ea typeface="+mn-ea"/>
                <a:cs typeface="+mn-cs"/>
              </a:rPr>
              <a:t>Monospace</a:t>
            </a:r>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Perhaps you would prefer italic text, in which case you can simply set the style of the typeface and the font family.</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can set certain properties of a typeface such as anti-aliasing, underlining, and strike-through using the </a:t>
            </a:r>
            <a:r>
              <a:rPr lang="en-US" sz="1200" kern="1200" dirty="0" err="1" smtClean="0">
                <a:solidFill>
                  <a:schemeClr val="tx1"/>
                </a:solidFill>
                <a:effectLst/>
                <a:latin typeface="+mn-lt"/>
                <a:ea typeface="+mn-ea"/>
                <a:cs typeface="+mn-cs"/>
              </a:rPr>
              <a:t>setFlags</a:t>
            </a:r>
            <a:r>
              <a:rPr lang="en-US" sz="1200" kern="1200" dirty="0" smtClean="0">
                <a:solidFill>
                  <a:schemeClr val="tx1"/>
                </a:solidFill>
                <a:effectLst/>
                <a:latin typeface="+mn-lt"/>
                <a:ea typeface="+mn-ea"/>
                <a:cs typeface="+mn-cs"/>
              </a:rPr>
              <a:t>() method of the Paint object.</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This figure shows some of the typeface families and styles available by default on Android.</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smtClean="0">
                <a:solidFill>
                  <a:schemeClr val="tx1"/>
                </a:solidFill>
                <a:effectLst/>
                <a:latin typeface="+mn-lt"/>
                <a:ea typeface="+mn-ea"/>
                <a:cs typeface="+mn-cs"/>
              </a:rPr>
              <a:t>Now you can load the Typeface object programmatically much as you would any resource as seen here.</a:t>
            </a:r>
            <a:endParaRPr lang="en-US" sz="1200" kern="1200">
              <a:solidFill>
                <a:schemeClr val="tx1"/>
              </a:solidFill>
              <a:effectLst/>
              <a:latin typeface="+mn-lt"/>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Using the Chess Utrecht font to draw a chessboard.</a:t>
            </a:r>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B643D8C7-153C-4306-8FDE-AC306DE311C5}" type="slidenum">
              <a:rPr lang="en-US" smtClean="0">
                <a:latin typeface="Calibri" pitchFamily="34" charset="0"/>
              </a:rPr>
              <a:pPr eaLnBrk="1" fontAlgn="base" hangingPunct="1">
                <a:spcBef>
                  <a:spcPct val="0"/>
                </a:spcBef>
                <a:spcAft>
                  <a:spcPct val="0"/>
                </a:spcAft>
              </a:pPr>
              <a:t>3</a:t>
            </a:fld>
            <a:endParaRPr lang="en-US" smtClean="0">
              <a:latin typeface="Calibri"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You can draw bitmaps onto a valid Canvas, such as in the </a:t>
            </a:r>
            <a:r>
              <a:rPr lang="en-US" sz="1200" kern="1200" dirty="0" err="1" smtClean="0">
                <a:solidFill>
                  <a:schemeClr val="tx1"/>
                </a:solidFill>
                <a:effectLst/>
                <a:latin typeface="+mn-lt"/>
                <a:ea typeface="+mn-ea"/>
                <a:cs typeface="+mn-cs"/>
              </a:rPr>
              <a:t>onDraw</a:t>
            </a:r>
            <a:r>
              <a:rPr lang="en-US" sz="1200" kern="1200" dirty="0" smtClean="0">
                <a:solidFill>
                  <a:schemeClr val="tx1"/>
                </a:solidFill>
                <a:effectLst/>
                <a:latin typeface="+mn-lt"/>
                <a:ea typeface="+mn-ea"/>
                <a:cs typeface="+mn-cs"/>
              </a:rPr>
              <a:t>() method of a View, using one of the </a:t>
            </a:r>
            <a:r>
              <a:rPr lang="en-US" sz="1200" kern="1200" dirty="0" err="1" smtClean="0">
                <a:solidFill>
                  <a:schemeClr val="tx1"/>
                </a:solidFill>
                <a:effectLst/>
                <a:latin typeface="+mn-lt"/>
                <a:ea typeface="+mn-ea"/>
                <a:cs typeface="+mn-cs"/>
              </a:rPr>
              <a:t>drawBitmap</a:t>
            </a:r>
            <a:r>
              <a:rPr lang="en-US" sz="1200" kern="1200" dirty="0" smtClean="0">
                <a:solidFill>
                  <a:schemeClr val="tx1"/>
                </a:solidFill>
                <a:effectLst/>
                <a:latin typeface="+mn-lt"/>
                <a:ea typeface="+mn-ea"/>
                <a:cs typeface="+mn-cs"/>
              </a:rPr>
              <a:t>() methods. For example, this code loads a Bitmap resource and draws it on a Canvas.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Perhaps you want to scale your graphic to a smaller size. In this case, you can use the </a:t>
            </a:r>
            <a:r>
              <a:rPr lang="en-US" sz="1200" kern="1200" dirty="0" err="1" smtClean="0">
                <a:solidFill>
                  <a:schemeClr val="tx1"/>
                </a:solidFill>
                <a:effectLst/>
                <a:latin typeface="+mn-lt"/>
                <a:ea typeface="+mn-ea"/>
                <a:cs typeface="+mn-cs"/>
              </a:rPr>
              <a:t>createScaledBitmap</a:t>
            </a:r>
            <a:r>
              <a:rPr lang="en-US" sz="1200" kern="1200" dirty="0" smtClean="0">
                <a:solidFill>
                  <a:schemeClr val="tx1"/>
                </a:solidFill>
                <a:effectLst/>
                <a:latin typeface="+mn-lt"/>
                <a:ea typeface="+mn-ea"/>
                <a:cs typeface="+mn-cs"/>
              </a:rPr>
              <a:t>() method, as shown </a:t>
            </a:r>
            <a:r>
              <a:rPr lang="en-US" sz="1200" kern="1200" baseline="0" dirty="0" smtClean="0">
                <a:solidFill>
                  <a:schemeClr val="tx1"/>
                </a:solidFill>
                <a:effectLst/>
                <a:latin typeface="+mn-lt"/>
                <a:ea typeface="+mn-ea"/>
                <a:cs typeface="+mn-cs"/>
              </a:rPr>
              <a:t>here.</a:t>
            </a:r>
          </a:p>
          <a:p>
            <a:endParaRPr lang="en-US" sz="1200" kern="1200" baseline="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You can preserve the aspect ratio of the Bitmap by checking the </a:t>
            </a:r>
            <a:r>
              <a:rPr lang="en-US" sz="1200" kern="1200" dirty="0" err="1" smtClean="0">
                <a:solidFill>
                  <a:schemeClr val="tx1"/>
                </a:solidFill>
                <a:effectLst/>
                <a:latin typeface="+mn-lt"/>
                <a:ea typeface="+mn-ea"/>
                <a:cs typeface="+mn-cs"/>
              </a:rPr>
              <a:t>getWidth</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getHeight</a:t>
            </a:r>
            <a:r>
              <a:rPr lang="en-US" sz="1200" kern="1200" dirty="0" smtClean="0">
                <a:solidFill>
                  <a:schemeClr val="tx1"/>
                </a:solidFill>
                <a:effectLst/>
                <a:latin typeface="+mn-lt"/>
                <a:ea typeface="+mn-ea"/>
                <a:cs typeface="+mn-cs"/>
              </a:rPr>
              <a:t>() methods and scaling appropriately.</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can use the helpful Matrix class to perform transformations on a Bitmap graphic. Use the Matrix class to perform tasks such as mirroring and rotating graphics, among other actions.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code uses the </a:t>
            </a:r>
            <a:r>
              <a:rPr lang="en-US" sz="1200" kern="1200" dirty="0" err="1" smtClean="0">
                <a:solidFill>
                  <a:schemeClr val="tx1"/>
                </a:solidFill>
                <a:effectLst/>
                <a:latin typeface="+mn-lt"/>
                <a:ea typeface="+mn-ea"/>
                <a:cs typeface="+mn-cs"/>
              </a:rPr>
              <a:t>createBitmap</a:t>
            </a:r>
            <a:r>
              <a:rPr lang="en-US" sz="1200" kern="1200" dirty="0" smtClean="0">
                <a:solidFill>
                  <a:schemeClr val="tx1"/>
                </a:solidFill>
                <a:effectLst/>
                <a:latin typeface="+mn-lt"/>
                <a:ea typeface="+mn-ea"/>
                <a:cs typeface="+mn-cs"/>
              </a:rPr>
              <a:t>() method to generate a new Bitmap that is a mirror of an existing Bitmap called pic.</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can perform a 30-degree rotation in addition to mirroring by using this Matrix instead.</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When you’re no longer using a Bitmap, you can free its memory using the recycle() method.</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can see the results of different combinations of tilt and mirror Matrix transforms in this</a:t>
            </a:r>
            <a:r>
              <a:rPr lang="en-US" sz="1200" kern="1200" baseline="0" dirty="0" smtClean="0">
                <a:solidFill>
                  <a:schemeClr val="tx1"/>
                </a:solidFill>
                <a:effectLst/>
                <a:latin typeface="+mn-lt"/>
                <a:ea typeface="+mn-ea"/>
                <a:cs typeface="+mn-cs"/>
              </a:rPr>
              <a:t> f</a:t>
            </a:r>
            <a:r>
              <a:rPr lang="en-US" sz="1200" kern="1200" dirty="0" smtClean="0">
                <a:solidFill>
                  <a:schemeClr val="tx1"/>
                </a:solidFill>
                <a:effectLst/>
                <a:latin typeface="+mn-lt"/>
                <a:ea typeface="+mn-ea"/>
                <a:cs typeface="+mn-cs"/>
              </a:rPr>
              <a:t>igure.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can define primitive shapes such as rectangles using specially formatted XML files in the /res/</a:t>
            </a:r>
            <a:r>
              <a:rPr lang="en-US" sz="1200" kern="1200" dirty="0" err="1" smtClean="0">
                <a:solidFill>
                  <a:schemeClr val="tx1"/>
                </a:solidFill>
                <a:effectLst/>
                <a:latin typeface="+mn-lt"/>
                <a:ea typeface="+mn-ea"/>
                <a:cs typeface="+mn-cs"/>
              </a:rPr>
              <a:t>drawable</a:t>
            </a:r>
            <a:r>
              <a:rPr lang="en-US" sz="1200" kern="1200" dirty="0" smtClean="0">
                <a:solidFill>
                  <a:schemeClr val="tx1"/>
                </a:solidFill>
                <a:effectLst/>
                <a:latin typeface="+mn-lt"/>
                <a:ea typeface="+mn-ea"/>
                <a:cs typeface="+mn-cs"/>
              </a:rPr>
              <a:t>/ resource directory, as discussed in </a:t>
            </a:r>
            <a:r>
              <a:rPr lang="en-US" sz="1200" i="1" kern="1200" dirty="0" smtClean="0">
                <a:solidFill>
                  <a:schemeClr val="tx1"/>
                </a:solidFill>
                <a:effectLst/>
                <a:latin typeface="+mn-lt"/>
                <a:ea typeface="+mn-ea"/>
                <a:cs typeface="+mn-cs"/>
              </a:rPr>
              <a:t>Introduction to Android Application Development: Android Essentials, Fourth Edition</a:t>
            </a:r>
            <a:r>
              <a:rPr lang="en-US" sz="1200" kern="1200" dirty="0" smtClean="0">
                <a:solidFill>
                  <a:schemeClr val="tx1"/>
                </a:solidFill>
                <a:effectLst/>
                <a:latin typeface="+mn-lt"/>
                <a:ea typeface="+mn-ea"/>
                <a:cs typeface="+mn-cs"/>
              </a:rPr>
              <a:t>. The resource file called /res/</a:t>
            </a:r>
            <a:r>
              <a:rPr lang="en-US" sz="1200" kern="1200" dirty="0" err="1" smtClean="0">
                <a:solidFill>
                  <a:schemeClr val="tx1"/>
                </a:solidFill>
                <a:effectLst/>
                <a:latin typeface="+mn-lt"/>
                <a:ea typeface="+mn-ea"/>
                <a:cs typeface="+mn-cs"/>
              </a:rPr>
              <a:t>drawable</a:t>
            </a:r>
            <a:r>
              <a:rPr lang="en-US" sz="1200" kern="1200" dirty="0" smtClean="0">
                <a:solidFill>
                  <a:schemeClr val="tx1"/>
                </a:solidFill>
                <a:effectLst/>
                <a:latin typeface="+mn-lt"/>
                <a:ea typeface="+mn-ea"/>
                <a:cs typeface="+mn-cs"/>
              </a:rPr>
              <a:t>/green_rect.xml, shown here, describes a simple green rectangle shape </a:t>
            </a:r>
            <a:r>
              <a:rPr lang="en-US" sz="1200" kern="1200" dirty="0" err="1" smtClean="0">
                <a:solidFill>
                  <a:schemeClr val="tx1"/>
                </a:solidFill>
                <a:effectLst/>
                <a:latin typeface="+mn-lt"/>
                <a:ea typeface="+mn-ea"/>
                <a:cs typeface="+mn-cs"/>
              </a:rPr>
              <a:t>Drawable</a:t>
            </a:r>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can then load the shape resource and set it as the </a:t>
            </a:r>
            <a:r>
              <a:rPr lang="en-US" sz="1200" kern="1200" dirty="0" err="1" smtClean="0">
                <a:solidFill>
                  <a:schemeClr val="tx1"/>
                </a:solidFill>
                <a:effectLst/>
                <a:latin typeface="+mn-lt"/>
                <a:ea typeface="+mn-ea"/>
                <a:cs typeface="+mn-cs"/>
              </a:rPr>
              <a:t>Drawable</a:t>
            </a:r>
            <a:r>
              <a:rPr lang="en-US" sz="1200" kern="1200" dirty="0" smtClean="0">
                <a:solidFill>
                  <a:schemeClr val="tx1"/>
                </a:solidFill>
                <a:effectLst/>
                <a:latin typeface="+mn-lt"/>
                <a:ea typeface="+mn-ea"/>
                <a:cs typeface="+mn-cs"/>
              </a:rPr>
              <a:t>, as shown</a:t>
            </a:r>
            <a:r>
              <a:rPr lang="en-US" sz="1200" kern="1200" baseline="0" dirty="0" smtClean="0">
                <a:solidFill>
                  <a:schemeClr val="tx1"/>
                </a:solidFill>
                <a:effectLst/>
                <a:latin typeface="+mn-lt"/>
                <a:ea typeface="+mn-ea"/>
                <a:cs typeface="+mn-cs"/>
              </a:rPr>
              <a:t> here.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should note that many Paint properties can be set via XML as part of the Shape definition. For example, this code defines an Oval shape with a linear gradient (red to white) and stroke style information.</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can also define these </a:t>
            </a:r>
            <a:r>
              <a:rPr lang="en-US" sz="1200" kern="1200" dirty="0" err="1" smtClean="0">
                <a:solidFill>
                  <a:schemeClr val="tx1"/>
                </a:solidFill>
                <a:effectLst/>
                <a:latin typeface="+mn-lt"/>
                <a:ea typeface="+mn-ea"/>
                <a:cs typeface="+mn-cs"/>
              </a:rPr>
              <a:t>ShapeDrawable</a:t>
            </a:r>
            <a:r>
              <a:rPr lang="en-US" sz="1200" kern="1200" dirty="0" smtClean="0">
                <a:solidFill>
                  <a:schemeClr val="tx1"/>
                </a:solidFill>
                <a:effectLst/>
                <a:latin typeface="+mn-lt"/>
                <a:ea typeface="+mn-ea"/>
                <a:cs typeface="+mn-cs"/>
              </a:rPr>
              <a:t> instances programmatically. The different shapes are available as classes in the </a:t>
            </a:r>
            <a:r>
              <a:rPr lang="en-US" sz="1200" kern="1200" dirty="0" err="1" smtClean="0">
                <a:solidFill>
                  <a:schemeClr val="tx1"/>
                </a:solidFill>
                <a:effectLst/>
                <a:latin typeface="+mn-lt"/>
                <a:ea typeface="+mn-ea"/>
                <a:cs typeface="+mn-cs"/>
              </a:rPr>
              <a:t>android.graphics.drawable.shapes</a:t>
            </a:r>
            <a:r>
              <a:rPr lang="en-US" sz="1200" kern="1200" dirty="0" smtClean="0">
                <a:solidFill>
                  <a:schemeClr val="tx1"/>
                </a:solidFill>
                <a:effectLst/>
                <a:latin typeface="+mn-lt"/>
                <a:ea typeface="+mn-ea"/>
                <a:cs typeface="+mn-cs"/>
              </a:rPr>
              <a:t> package. For example, you can programmatically define the aforementioned green rectangle as seen</a:t>
            </a:r>
            <a:r>
              <a:rPr lang="en-US" sz="1200" kern="1200" baseline="0" dirty="0" smtClean="0">
                <a:solidFill>
                  <a:schemeClr val="tx1"/>
                </a:solidFill>
                <a:effectLst/>
                <a:latin typeface="+mn-lt"/>
                <a:ea typeface="+mn-ea"/>
                <a:cs typeface="+mn-cs"/>
              </a:rPr>
              <a:t> here.</a:t>
            </a:r>
          </a:p>
          <a:p>
            <a:endParaRPr lang="en-US" sz="1200" kern="1200" baseline="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You can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set the </a:t>
            </a:r>
            <a:r>
              <a:rPr lang="en-US" sz="1200" kern="1200" dirty="0" err="1" smtClean="0">
                <a:solidFill>
                  <a:schemeClr val="tx1"/>
                </a:solidFill>
                <a:effectLst/>
                <a:latin typeface="+mn-lt"/>
                <a:ea typeface="+mn-ea"/>
                <a:cs typeface="+mn-cs"/>
              </a:rPr>
              <a:t>Drawable</a:t>
            </a:r>
            <a:r>
              <a:rPr lang="en-US" sz="1200" kern="1200" dirty="0" smtClean="0">
                <a:solidFill>
                  <a:schemeClr val="tx1"/>
                </a:solidFill>
                <a:effectLst/>
                <a:latin typeface="+mn-lt"/>
                <a:ea typeface="+mn-ea"/>
                <a:cs typeface="+mn-cs"/>
              </a:rPr>
              <a:t> for the </a:t>
            </a:r>
            <a:r>
              <a:rPr lang="en-US" sz="1200" kern="1200" dirty="0" err="1" smtClean="0">
                <a:solidFill>
                  <a:schemeClr val="tx1"/>
                </a:solidFill>
                <a:effectLst/>
                <a:latin typeface="+mn-lt"/>
                <a:ea typeface="+mn-ea"/>
                <a:cs typeface="+mn-cs"/>
              </a:rPr>
              <a:t>ImageView</a:t>
            </a:r>
            <a:r>
              <a:rPr lang="en-US" sz="1200" kern="1200" dirty="0" smtClean="0">
                <a:solidFill>
                  <a:schemeClr val="tx1"/>
                </a:solidFill>
                <a:effectLst/>
                <a:latin typeface="+mn-lt"/>
                <a:ea typeface="+mn-ea"/>
                <a:cs typeface="+mn-cs"/>
              </a:rPr>
              <a:t> directly.</a:t>
            </a:r>
          </a:p>
          <a:p>
            <a:endParaRPr lang="en-US" sz="1200" kern="1200" baseline="0" dirty="0" smtClean="0">
              <a:solidFill>
                <a:schemeClr val="tx1"/>
              </a:solidFill>
              <a:effectLst/>
              <a:latin typeface="+mn-lt"/>
              <a:ea typeface="+mn-ea"/>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resulting green rectangle is shown in this</a:t>
            </a:r>
            <a:r>
              <a:rPr lang="en-US" sz="1200" kern="1200" baseline="0" dirty="0" smtClean="0">
                <a:solidFill>
                  <a:schemeClr val="tx1"/>
                </a:solidFill>
                <a:effectLst/>
                <a:latin typeface="+mn-lt"/>
                <a:ea typeface="+mn-ea"/>
                <a:cs typeface="+mn-cs"/>
              </a:rPr>
              <a:t> f</a:t>
            </a:r>
            <a:r>
              <a:rPr lang="en-US" sz="1200" kern="1200" dirty="0" smtClean="0">
                <a:solidFill>
                  <a:schemeClr val="tx1"/>
                </a:solidFill>
                <a:effectLst/>
                <a:latin typeface="+mn-lt"/>
                <a:ea typeface="+mn-ea"/>
                <a:cs typeface="+mn-cs"/>
              </a:rPr>
              <a:t>igure.</a:t>
            </a:r>
            <a:endParaRPr lang="en-US" sz="1200" kern="1200" baseline="0" dirty="0" smtClean="0">
              <a:solidFill>
                <a:schemeClr val="tx1"/>
              </a:solidFill>
              <a:effectLst/>
              <a:latin typeface="+mn-lt"/>
              <a:ea typeface="+mn-ea"/>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Drawing rectangles and squares (rectangles with equal height/width values) is simply a matter of creating a </a:t>
            </a:r>
            <a:r>
              <a:rPr lang="en-US" sz="1200" kern="1200" dirty="0" err="1" smtClean="0">
                <a:solidFill>
                  <a:schemeClr val="tx1"/>
                </a:solidFill>
                <a:effectLst/>
                <a:latin typeface="+mn-lt"/>
                <a:ea typeface="+mn-ea"/>
                <a:cs typeface="+mn-cs"/>
              </a:rPr>
              <a:t>ShapeDrawable</a:t>
            </a:r>
            <a:r>
              <a:rPr lang="en-US" sz="1200" kern="1200" dirty="0" smtClean="0">
                <a:solidFill>
                  <a:schemeClr val="tx1"/>
                </a:solidFill>
                <a:effectLst/>
                <a:latin typeface="+mn-lt"/>
                <a:ea typeface="+mn-ea"/>
                <a:cs typeface="+mn-cs"/>
              </a:rPr>
              <a:t> from a </a:t>
            </a:r>
            <a:r>
              <a:rPr lang="en-US" sz="1200" kern="1200" dirty="0" err="1" smtClean="0">
                <a:solidFill>
                  <a:schemeClr val="tx1"/>
                </a:solidFill>
                <a:effectLst/>
                <a:latin typeface="+mn-lt"/>
                <a:ea typeface="+mn-ea"/>
                <a:cs typeface="+mn-cs"/>
              </a:rPr>
              <a:t>RectShape</a:t>
            </a:r>
            <a:r>
              <a:rPr lang="en-US" sz="1200" kern="1200" dirty="0" smtClean="0">
                <a:solidFill>
                  <a:schemeClr val="tx1"/>
                </a:solidFill>
                <a:effectLst/>
                <a:latin typeface="+mn-lt"/>
                <a:ea typeface="+mn-ea"/>
                <a:cs typeface="+mn-cs"/>
              </a:rPr>
              <a:t> object. The </a:t>
            </a:r>
            <a:r>
              <a:rPr lang="en-US" sz="1200" kern="1200" dirty="0" err="1" smtClean="0">
                <a:solidFill>
                  <a:schemeClr val="tx1"/>
                </a:solidFill>
                <a:effectLst/>
                <a:latin typeface="+mn-lt"/>
                <a:ea typeface="+mn-ea"/>
                <a:cs typeface="+mn-cs"/>
              </a:rPr>
              <a:t>RectShape</a:t>
            </a:r>
            <a:r>
              <a:rPr lang="en-US" sz="1200" kern="1200" dirty="0" smtClean="0">
                <a:solidFill>
                  <a:schemeClr val="tx1"/>
                </a:solidFill>
                <a:effectLst/>
                <a:latin typeface="+mn-lt"/>
                <a:ea typeface="+mn-ea"/>
                <a:cs typeface="+mn-cs"/>
              </a:rPr>
              <a:t> object has no dimensions but is bound by the container object—in this case, the </a:t>
            </a:r>
            <a:r>
              <a:rPr lang="en-US" sz="1200" kern="1200" dirty="0" err="1" smtClean="0">
                <a:solidFill>
                  <a:schemeClr val="tx1"/>
                </a:solidFill>
                <a:effectLst/>
                <a:latin typeface="+mn-lt"/>
                <a:ea typeface="+mn-ea"/>
                <a:cs typeface="+mn-cs"/>
              </a:rPr>
              <a:t>ShapeDrawable</a:t>
            </a:r>
            <a:r>
              <a:rPr lang="en-US" sz="1200" kern="1200" dirty="0" smtClean="0">
                <a:solidFill>
                  <a:schemeClr val="tx1"/>
                </a:solidFill>
                <a:effectLst/>
                <a:latin typeface="+mn-lt"/>
                <a:ea typeface="+mn-ea"/>
                <a:cs typeface="+mn-cs"/>
              </a:rPr>
              <a:t>. You can set some basic properties of the </a:t>
            </a:r>
            <a:r>
              <a:rPr lang="en-US" sz="1200" kern="1200" dirty="0" err="1" smtClean="0">
                <a:solidFill>
                  <a:schemeClr val="tx1"/>
                </a:solidFill>
                <a:effectLst/>
                <a:latin typeface="+mn-lt"/>
                <a:ea typeface="+mn-ea"/>
                <a:cs typeface="+mn-cs"/>
              </a:rPr>
              <a:t>ShapeDrawable</a:t>
            </a:r>
            <a:r>
              <a:rPr lang="en-US" sz="1200" kern="1200" dirty="0" smtClean="0">
                <a:solidFill>
                  <a:schemeClr val="tx1"/>
                </a:solidFill>
                <a:effectLst/>
                <a:latin typeface="+mn-lt"/>
                <a:ea typeface="+mn-ea"/>
                <a:cs typeface="+mn-cs"/>
              </a:rPr>
              <a:t>, such as the Paint color and the default size.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example, here we create a magenta-colored rectangle that is 100 pixels long and 2 pixels wide, which looks like a straight, horizontal line. We then set the shape as the </a:t>
            </a:r>
            <a:r>
              <a:rPr lang="en-US" sz="1200" kern="1200" dirty="0" err="1" smtClean="0">
                <a:solidFill>
                  <a:schemeClr val="tx1"/>
                </a:solidFill>
                <a:effectLst/>
                <a:latin typeface="+mn-lt"/>
                <a:ea typeface="+mn-ea"/>
                <a:cs typeface="+mn-cs"/>
              </a:rPr>
              <a:t>Drawable</a:t>
            </a:r>
            <a:r>
              <a:rPr lang="en-US" sz="1200" kern="1200" dirty="0" smtClean="0">
                <a:solidFill>
                  <a:schemeClr val="tx1"/>
                </a:solidFill>
                <a:effectLst/>
                <a:latin typeface="+mn-lt"/>
                <a:ea typeface="+mn-ea"/>
                <a:cs typeface="+mn-cs"/>
              </a:rPr>
              <a:t> for an </a:t>
            </a:r>
            <a:r>
              <a:rPr lang="en-US" sz="1200" kern="1200" dirty="0" err="1" smtClean="0">
                <a:solidFill>
                  <a:schemeClr val="tx1"/>
                </a:solidFill>
                <a:effectLst/>
                <a:latin typeface="+mn-lt"/>
                <a:ea typeface="+mn-ea"/>
                <a:cs typeface="+mn-cs"/>
              </a:rPr>
              <a:t>ImageView</a:t>
            </a:r>
            <a:r>
              <a:rPr lang="en-US" sz="1200" kern="1200" dirty="0" smtClean="0">
                <a:solidFill>
                  <a:schemeClr val="tx1"/>
                </a:solidFill>
                <a:effectLst/>
                <a:latin typeface="+mn-lt"/>
                <a:ea typeface="+mn-ea"/>
                <a:cs typeface="+mn-cs"/>
              </a:rPr>
              <a:t> so the shape can be displayed.</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You can create rectangles with rounded corners, which can be nice for making custom buttons. Simply create a </a:t>
            </a:r>
            <a:r>
              <a:rPr lang="en-US" sz="1200" kern="1200" dirty="0" err="1" smtClean="0">
                <a:solidFill>
                  <a:schemeClr val="tx1"/>
                </a:solidFill>
                <a:effectLst/>
                <a:latin typeface="+mn-lt"/>
                <a:ea typeface="+mn-ea"/>
                <a:cs typeface="+mn-cs"/>
              </a:rPr>
              <a:t>ShapeDrawable</a:t>
            </a:r>
            <a:r>
              <a:rPr lang="en-US" sz="1200" kern="1200" dirty="0" smtClean="0">
                <a:solidFill>
                  <a:schemeClr val="tx1"/>
                </a:solidFill>
                <a:effectLst/>
                <a:latin typeface="+mn-lt"/>
                <a:ea typeface="+mn-ea"/>
                <a:cs typeface="+mn-cs"/>
              </a:rPr>
              <a:t> from a </a:t>
            </a:r>
            <a:r>
              <a:rPr lang="en-US" sz="1200" kern="1200" dirty="0" err="1" smtClean="0">
                <a:solidFill>
                  <a:schemeClr val="tx1"/>
                </a:solidFill>
                <a:effectLst/>
                <a:latin typeface="+mn-lt"/>
                <a:ea typeface="+mn-ea"/>
                <a:cs typeface="+mn-cs"/>
              </a:rPr>
              <a:t>RoundRectShape</a:t>
            </a:r>
            <a:r>
              <a:rPr lang="en-US" sz="1200" kern="1200" dirty="0" smtClean="0">
                <a:solidFill>
                  <a:schemeClr val="tx1"/>
                </a:solidFill>
                <a:effectLst/>
                <a:latin typeface="+mn-lt"/>
                <a:ea typeface="+mn-ea"/>
                <a:cs typeface="+mn-cs"/>
              </a:rPr>
              <a:t> object. The </a:t>
            </a:r>
            <a:r>
              <a:rPr lang="en-US" sz="1200" kern="1200" dirty="0" err="1" smtClean="0">
                <a:solidFill>
                  <a:schemeClr val="tx1"/>
                </a:solidFill>
                <a:effectLst/>
                <a:latin typeface="+mn-lt"/>
                <a:ea typeface="+mn-ea"/>
                <a:cs typeface="+mn-cs"/>
              </a:rPr>
              <a:t>RoundRectShape</a:t>
            </a:r>
            <a:r>
              <a:rPr lang="en-US" sz="1200" kern="1200" dirty="0" smtClean="0">
                <a:solidFill>
                  <a:schemeClr val="tx1"/>
                </a:solidFill>
                <a:effectLst/>
                <a:latin typeface="+mn-lt"/>
                <a:ea typeface="+mn-ea"/>
                <a:cs typeface="+mn-cs"/>
              </a:rPr>
              <a:t> requires an array of eight float values, which signify the radii of the rounded corners. For example, this code creates a simple cyan-colored, rounded-corner rectangle.</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resulting rounded-corner rectangle is shown in this</a:t>
            </a:r>
            <a:r>
              <a:rPr lang="en-US" sz="1200" kern="1200" baseline="0" dirty="0" smtClean="0">
                <a:solidFill>
                  <a:schemeClr val="tx1"/>
                </a:solidFill>
                <a:effectLst/>
                <a:latin typeface="+mn-lt"/>
                <a:ea typeface="+mn-ea"/>
                <a:cs typeface="+mn-cs"/>
              </a:rPr>
              <a:t> f</a:t>
            </a:r>
            <a:r>
              <a:rPr lang="en-US" sz="1200" kern="1200" dirty="0" smtClean="0">
                <a:solidFill>
                  <a:schemeClr val="tx1"/>
                </a:solidFill>
                <a:effectLst/>
                <a:latin typeface="+mn-lt"/>
                <a:ea typeface="+mn-ea"/>
                <a:cs typeface="+mn-cs"/>
              </a:rPr>
              <a:t>igure.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can also specify an inner rounded rectangle within an outer rectangle, if you choose. The code shown here creates an inner rectangle with rounded edges within an outer white rectangle with rounded edges.</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resulting round rectangle with an inset rectangle is shown in this</a:t>
            </a:r>
            <a:r>
              <a:rPr lang="en-US" sz="1200" kern="1200" baseline="0" dirty="0" smtClean="0">
                <a:solidFill>
                  <a:schemeClr val="tx1"/>
                </a:solidFill>
                <a:effectLst/>
                <a:latin typeface="+mn-lt"/>
                <a:ea typeface="+mn-ea"/>
                <a:cs typeface="+mn-cs"/>
              </a:rPr>
              <a:t> f</a:t>
            </a:r>
            <a:r>
              <a:rPr lang="en-US" sz="1200" kern="1200" dirty="0" smtClean="0">
                <a:solidFill>
                  <a:schemeClr val="tx1"/>
                </a:solidFill>
                <a:effectLst/>
                <a:latin typeface="+mn-lt"/>
                <a:ea typeface="+mn-ea"/>
                <a:cs typeface="+mn-cs"/>
              </a:rPr>
              <a:t>igure.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can create ovals and circles (which are ovals with equal height/width values) by creating a </a:t>
            </a:r>
            <a:r>
              <a:rPr lang="en-US" sz="1200" kern="1200" dirty="0" err="1" smtClean="0">
                <a:solidFill>
                  <a:schemeClr val="tx1"/>
                </a:solidFill>
                <a:effectLst/>
                <a:latin typeface="+mn-lt"/>
                <a:ea typeface="+mn-ea"/>
                <a:cs typeface="+mn-cs"/>
              </a:rPr>
              <a:t>ShapeDrawable</a:t>
            </a:r>
            <a:r>
              <a:rPr lang="en-US" sz="1200" kern="1200" dirty="0" smtClean="0">
                <a:solidFill>
                  <a:schemeClr val="tx1"/>
                </a:solidFill>
                <a:effectLst/>
                <a:latin typeface="+mn-lt"/>
                <a:ea typeface="+mn-ea"/>
                <a:cs typeface="+mn-cs"/>
              </a:rPr>
              <a:t> using an </a:t>
            </a:r>
            <a:r>
              <a:rPr lang="en-US" sz="1200" kern="1200" dirty="0" err="1" smtClean="0">
                <a:solidFill>
                  <a:schemeClr val="tx1"/>
                </a:solidFill>
                <a:effectLst/>
                <a:latin typeface="+mn-lt"/>
                <a:ea typeface="+mn-ea"/>
                <a:cs typeface="+mn-cs"/>
              </a:rPr>
              <a:t>OvalShape</a:t>
            </a:r>
            <a:r>
              <a:rPr lang="en-US" sz="1200" kern="1200" dirty="0" smtClean="0">
                <a:solidFill>
                  <a:schemeClr val="tx1"/>
                </a:solidFill>
                <a:effectLst/>
                <a:latin typeface="+mn-lt"/>
                <a:ea typeface="+mn-ea"/>
                <a:cs typeface="+mn-cs"/>
              </a:rPr>
              <a:t> object. The </a:t>
            </a:r>
            <a:r>
              <a:rPr lang="en-US" sz="1200" kern="1200" dirty="0" err="1" smtClean="0">
                <a:solidFill>
                  <a:schemeClr val="tx1"/>
                </a:solidFill>
                <a:effectLst/>
                <a:latin typeface="+mn-lt"/>
                <a:ea typeface="+mn-ea"/>
                <a:cs typeface="+mn-cs"/>
              </a:rPr>
              <a:t>OvalShape</a:t>
            </a:r>
            <a:r>
              <a:rPr lang="en-US" sz="1200" kern="1200" dirty="0" smtClean="0">
                <a:solidFill>
                  <a:schemeClr val="tx1"/>
                </a:solidFill>
                <a:effectLst/>
                <a:latin typeface="+mn-lt"/>
                <a:ea typeface="+mn-ea"/>
                <a:cs typeface="+mn-cs"/>
              </a:rPr>
              <a:t> object has no dimensions but is bound by the container object—in this case, the </a:t>
            </a:r>
            <a:r>
              <a:rPr lang="en-US" sz="1200" kern="1200" dirty="0" err="1" smtClean="0">
                <a:solidFill>
                  <a:schemeClr val="tx1"/>
                </a:solidFill>
                <a:effectLst/>
                <a:latin typeface="+mn-lt"/>
                <a:ea typeface="+mn-ea"/>
                <a:cs typeface="+mn-cs"/>
              </a:rPr>
              <a:t>ShapeDrawable</a:t>
            </a:r>
            <a:r>
              <a:rPr lang="en-US" sz="1200" kern="1200" dirty="0" smtClean="0">
                <a:solidFill>
                  <a:schemeClr val="tx1"/>
                </a:solidFill>
                <a:effectLst/>
                <a:latin typeface="+mn-lt"/>
                <a:ea typeface="+mn-ea"/>
                <a:cs typeface="+mn-cs"/>
              </a:rPr>
              <a:t>. You can set some basic properties of the </a:t>
            </a:r>
            <a:r>
              <a:rPr lang="en-US" sz="1200" kern="1200" dirty="0" err="1" smtClean="0">
                <a:solidFill>
                  <a:schemeClr val="tx1"/>
                </a:solidFill>
                <a:effectLst/>
                <a:latin typeface="+mn-lt"/>
                <a:ea typeface="+mn-ea"/>
                <a:cs typeface="+mn-cs"/>
              </a:rPr>
              <a:t>ShapeDrawable</a:t>
            </a:r>
            <a:r>
              <a:rPr lang="en-US" sz="1200" kern="1200" dirty="0" smtClean="0">
                <a:solidFill>
                  <a:schemeClr val="tx1"/>
                </a:solidFill>
                <a:effectLst/>
                <a:latin typeface="+mn-lt"/>
                <a:ea typeface="+mn-ea"/>
                <a:cs typeface="+mn-cs"/>
              </a:rPr>
              <a:t>, such as the Paint color and the default size. For example, here we create a red oval that is 40 pixels high and 100 pixels wide, which looks like a Frisbee.</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resulting red oval is shown in this</a:t>
            </a:r>
            <a:r>
              <a:rPr lang="en-US" sz="1200" kern="1200" baseline="0" dirty="0" smtClean="0">
                <a:solidFill>
                  <a:schemeClr val="tx1"/>
                </a:solidFill>
                <a:effectLst/>
                <a:latin typeface="+mn-lt"/>
                <a:ea typeface="+mn-ea"/>
                <a:cs typeface="+mn-cs"/>
              </a:rPr>
              <a:t> f</a:t>
            </a:r>
            <a:r>
              <a:rPr lang="en-US" sz="1200" kern="1200" dirty="0" smtClean="0">
                <a:solidFill>
                  <a:schemeClr val="tx1"/>
                </a:solidFill>
                <a:effectLst/>
                <a:latin typeface="+mn-lt"/>
                <a:ea typeface="+mn-ea"/>
                <a:cs typeface="+mn-cs"/>
              </a:rPr>
              <a:t>igure.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You can draw arcs, which look like pie charts or Pac-Man, depending on the sweep angle you specify. You can create arcs by creating a </a:t>
            </a:r>
            <a:r>
              <a:rPr lang="en-US" sz="1200" kern="1200" dirty="0" err="1" smtClean="0">
                <a:solidFill>
                  <a:schemeClr val="tx1"/>
                </a:solidFill>
                <a:effectLst/>
                <a:latin typeface="+mn-lt"/>
                <a:ea typeface="+mn-ea"/>
                <a:cs typeface="+mn-cs"/>
              </a:rPr>
              <a:t>ShapeDrawable</a:t>
            </a:r>
            <a:r>
              <a:rPr lang="en-US" sz="1200" kern="1200" dirty="0" smtClean="0">
                <a:solidFill>
                  <a:schemeClr val="tx1"/>
                </a:solidFill>
                <a:effectLst/>
                <a:latin typeface="+mn-lt"/>
                <a:ea typeface="+mn-ea"/>
                <a:cs typeface="+mn-cs"/>
              </a:rPr>
              <a:t> using an </a:t>
            </a:r>
            <a:r>
              <a:rPr lang="en-US" sz="1200" kern="1200" dirty="0" err="1" smtClean="0">
                <a:solidFill>
                  <a:schemeClr val="tx1"/>
                </a:solidFill>
                <a:effectLst/>
                <a:latin typeface="+mn-lt"/>
                <a:ea typeface="+mn-ea"/>
                <a:cs typeface="+mn-cs"/>
              </a:rPr>
              <a:t>ArcShape</a:t>
            </a:r>
            <a:r>
              <a:rPr lang="en-US" sz="1200" kern="1200" dirty="0" smtClean="0">
                <a:solidFill>
                  <a:schemeClr val="tx1"/>
                </a:solidFill>
                <a:effectLst/>
                <a:latin typeface="+mn-lt"/>
                <a:ea typeface="+mn-ea"/>
                <a:cs typeface="+mn-cs"/>
              </a:rPr>
              <a:t> object. The </a:t>
            </a:r>
            <a:r>
              <a:rPr lang="en-US" sz="1200" kern="1200" dirty="0" err="1" smtClean="0">
                <a:solidFill>
                  <a:schemeClr val="tx1"/>
                </a:solidFill>
                <a:effectLst/>
                <a:latin typeface="+mn-lt"/>
                <a:ea typeface="+mn-ea"/>
                <a:cs typeface="+mn-cs"/>
              </a:rPr>
              <a:t>ArcShape</a:t>
            </a:r>
            <a:r>
              <a:rPr lang="en-US" sz="1200" kern="1200" dirty="0" smtClean="0">
                <a:solidFill>
                  <a:schemeClr val="tx1"/>
                </a:solidFill>
                <a:effectLst/>
                <a:latin typeface="+mn-lt"/>
                <a:ea typeface="+mn-ea"/>
                <a:cs typeface="+mn-cs"/>
              </a:rPr>
              <a:t> object requires two parameters: a </a:t>
            </a:r>
            <a:r>
              <a:rPr lang="en-US" sz="1200" kern="1200" dirty="0" err="1" smtClean="0">
                <a:solidFill>
                  <a:schemeClr val="tx1"/>
                </a:solidFill>
                <a:effectLst/>
                <a:latin typeface="+mn-lt"/>
                <a:ea typeface="+mn-ea"/>
                <a:cs typeface="+mn-cs"/>
              </a:rPr>
              <a:t>startAngle</a:t>
            </a:r>
            <a:r>
              <a:rPr lang="en-US" sz="1200" kern="1200" dirty="0" smtClean="0">
                <a:solidFill>
                  <a:schemeClr val="tx1"/>
                </a:solidFill>
                <a:effectLst/>
                <a:latin typeface="+mn-lt"/>
                <a:ea typeface="+mn-ea"/>
                <a:cs typeface="+mn-cs"/>
              </a:rPr>
              <a:t> and a </a:t>
            </a:r>
            <a:r>
              <a:rPr lang="en-US" sz="1200" kern="1200" dirty="0" err="1" smtClean="0">
                <a:solidFill>
                  <a:schemeClr val="tx1"/>
                </a:solidFill>
                <a:effectLst/>
                <a:latin typeface="+mn-lt"/>
                <a:ea typeface="+mn-ea"/>
                <a:cs typeface="+mn-cs"/>
              </a:rPr>
              <a:t>sweepAngle</a:t>
            </a:r>
            <a:r>
              <a:rPr lang="en-US" sz="1200" kern="1200" dirty="0" smtClean="0">
                <a:solidFill>
                  <a:schemeClr val="tx1"/>
                </a:solidFill>
                <a:effectLst/>
                <a:latin typeface="+mn-lt"/>
                <a:ea typeface="+mn-ea"/>
                <a:cs typeface="+mn-cs"/>
              </a:rPr>
              <a:t>. The </a:t>
            </a:r>
            <a:r>
              <a:rPr lang="en-US" sz="1200" kern="1200" dirty="0" err="1" smtClean="0">
                <a:solidFill>
                  <a:schemeClr val="tx1"/>
                </a:solidFill>
                <a:effectLst/>
                <a:latin typeface="+mn-lt"/>
                <a:ea typeface="+mn-ea"/>
                <a:cs typeface="+mn-cs"/>
              </a:rPr>
              <a:t>startAngle</a:t>
            </a:r>
            <a:r>
              <a:rPr lang="en-US" sz="1200" kern="1200" dirty="0" smtClean="0">
                <a:solidFill>
                  <a:schemeClr val="tx1"/>
                </a:solidFill>
                <a:effectLst/>
                <a:latin typeface="+mn-lt"/>
                <a:ea typeface="+mn-ea"/>
                <a:cs typeface="+mn-cs"/>
              </a:rPr>
              <a:t> begins at 3 o’clock. Positive </a:t>
            </a:r>
            <a:r>
              <a:rPr lang="en-US" sz="1200" kern="1200" dirty="0" err="1" smtClean="0">
                <a:solidFill>
                  <a:schemeClr val="tx1"/>
                </a:solidFill>
                <a:effectLst/>
                <a:latin typeface="+mn-lt"/>
                <a:ea typeface="+mn-ea"/>
                <a:cs typeface="+mn-cs"/>
              </a:rPr>
              <a:t>sweepAngle</a:t>
            </a:r>
            <a:r>
              <a:rPr lang="en-US" sz="1200" kern="1200" dirty="0" smtClean="0">
                <a:solidFill>
                  <a:schemeClr val="tx1"/>
                </a:solidFill>
                <a:effectLst/>
                <a:latin typeface="+mn-lt"/>
                <a:ea typeface="+mn-ea"/>
                <a:cs typeface="+mn-cs"/>
              </a:rPr>
              <a:t> values sweep clockwise; negative values sweep counterclockwise. You can create a circle by using the values 0 and 360.</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code creates an arc that looks like a magenta Pac-Man.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mn-lt"/>
              <a:ea typeface="+mn-ea"/>
              <a:cs typeface="+mn-cs"/>
            </a:endParaRPr>
          </a:p>
          <a:p>
            <a:pPr eaLnBrk="1" hangingPunct="1"/>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resulting arc is shown in this</a:t>
            </a:r>
            <a:r>
              <a:rPr lang="en-US" sz="1200" kern="1200" baseline="0" dirty="0" smtClean="0">
                <a:solidFill>
                  <a:schemeClr val="tx1"/>
                </a:solidFill>
                <a:effectLst/>
                <a:latin typeface="+mn-lt"/>
                <a:ea typeface="+mn-ea"/>
                <a:cs typeface="+mn-cs"/>
              </a:rPr>
              <a:t> f</a:t>
            </a:r>
            <a:r>
              <a:rPr lang="en-US" sz="1200" kern="1200" dirty="0" smtClean="0">
                <a:solidFill>
                  <a:schemeClr val="tx1"/>
                </a:solidFill>
                <a:effectLst/>
                <a:latin typeface="+mn-lt"/>
                <a:ea typeface="+mn-ea"/>
                <a:cs typeface="+mn-cs"/>
              </a:rPr>
              <a:t>igure.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can specify any shape you want by breaking it down into a series of points along a path. The </a:t>
            </a:r>
            <a:r>
              <a:rPr lang="en-US" sz="1200" kern="1200" dirty="0" err="1" smtClean="0">
                <a:solidFill>
                  <a:schemeClr val="tx1"/>
                </a:solidFill>
                <a:effectLst/>
                <a:latin typeface="+mn-lt"/>
                <a:ea typeface="+mn-ea"/>
                <a:cs typeface="+mn-cs"/>
              </a:rPr>
              <a:t>android.graphics.Path</a:t>
            </a:r>
            <a:r>
              <a:rPr lang="en-US" sz="1200" kern="1200" dirty="0" smtClean="0">
                <a:solidFill>
                  <a:schemeClr val="tx1"/>
                </a:solidFill>
                <a:effectLst/>
                <a:latin typeface="+mn-lt"/>
                <a:ea typeface="+mn-ea"/>
                <a:cs typeface="+mn-cs"/>
              </a:rPr>
              <a:t> class encapsulates a series of lines and curves that make up some larger shape.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example, this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Path defines a rough five-point star shape.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can then encapsulate this star Path in a </a:t>
            </a:r>
            <a:r>
              <a:rPr lang="en-US" sz="1200" kern="1200" dirty="0" err="1" smtClean="0">
                <a:solidFill>
                  <a:schemeClr val="tx1"/>
                </a:solidFill>
                <a:effectLst/>
                <a:latin typeface="+mn-lt"/>
                <a:ea typeface="+mn-ea"/>
                <a:cs typeface="+mn-cs"/>
              </a:rPr>
              <a:t>PathShape</a:t>
            </a:r>
            <a:r>
              <a:rPr lang="en-US" sz="1200" kern="1200" dirty="0" smtClean="0">
                <a:solidFill>
                  <a:schemeClr val="tx1"/>
                </a:solidFill>
                <a:effectLst/>
                <a:latin typeface="+mn-lt"/>
                <a:ea typeface="+mn-ea"/>
                <a:cs typeface="+mn-cs"/>
              </a:rPr>
              <a:t>, create a </a:t>
            </a:r>
            <a:r>
              <a:rPr lang="en-US" sz="1200" kern="1200" dirty="0" err="1" smtClean="0">
                <a:solidFill>
                  <a:schemeClr val="tx1"/>
                </a:solidFill>
                <a:effectLst/>
                <a:latin typeface="+mn-lt"/>
                <a:ea typeface="+mn-ea"/>
                <a:cs typeface="+mn-cs"/>
              </a:rPr>
              <a:t>ShapeDrawable</a:t>
            </a:r>
            <a:r>
              <a:rPr lang="en-US" sz="1200" kern="1200" dirty="0" smtClean="0">
                <a:solidFill>
                  <a:schemeClr val="tx1"/>
                </a:solidFill>
                <a:effectLst/>
                <a:latin typeface="+mn-lt"/>
                <a:ea typeface="+mn-ea"/>
                <a:cs typeface="+mn-cs"/>
              </a:rPr>
              <a:t>, and paint it yellow.</a:t>
            </a:r>
          </a:p>
          <a:p>
            <a:endParaRPr lang="en-US" sz="1200" kern="1200" dirty="0" smtClean="0">
              <a:solidFill>
                <a:schemeClr val="tx1"/>
              </a:solidFill>
              <a:effectLst/>
              <a:latin typeface="+mn-lt"/>
              <a:ea typeface="+mn-ea"/>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By default, this generates a star shape filled with the Paint color yellow.</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Or, you can set the Paint style to STROKE for a line drawing of a star.</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resulting star would look something like this</a:t>
            </a:r>
            <a:r>
              <a:rPr lang="en-US" sz="1200" kern="1200" baseline="0" dirty="0" smtClean="0">
                <a:solidFill>
                  <a:schemeClr val="tx1"/>
                </a:solidFill>
                <a:effectLst/>
                <a:latin typeface="+mn-lt"/>
                <a:ea typeface="+mn-ea"/>
                <a:cs typeface="+mn-cs"/>
              </a:rPr>
              <a:t> f</a:t>
            </a:r>
            <a:r>
              <a:rPr lang="en-US" sz="1200" kern="1200" dirty="0" smtClean="0">
                <a:solidFill>
                  <a:schemeClr val="tx1"/>
                </a:solidFill>
                <a:effectLst/>
                <a:latin typeface="+mn-lt"/>
                <a:ea typeface="+mn-ea"/>
                <a:cs typeface="+mn-cs"/>
              </a:rPr>
              <a:t>igure.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For example, here’s a simple View subclass called </a:t>
            </a:r>
            <a:r>
              <a:rPr lang="en-US" sz="1200" kern="1200" dirty="0" err="1" smtClean="0">
                <a:solidFill>
                  <a:schemeClr val="tx1"/>
                </a:solidFill>
                <a:effectLst/>
                <a:latin typeface="+mn-lt"/>
                <a:ea typeface="+mn-ea"/>
                <a:cs typeface="+mn-cs"/>
              </a:rPr>
              <a:t>ViewWithRedDot</a:t>
            </a:r>
            <a:r>
              <a:rPr lang="en-US" sz="1200" kern="1200" dirty="0" smtClean="0">
                <a:solidFill>
                  <a:schemeClr val="tx1"/>
                </a:solidFill>
                <a:effectLst/>
                <a:latin typeface="+mn-lt"/>
                <a:ea typeface="+mn-ea"/>
                <a:cs typeface="+mn-cs"/>
              </a:rPr>
              <a:t>. We override the </a:t>
            </a:r>
            <a:r>
              <a:rPr lang="en-US" sz="1200" kern="1200" dirty="0" err="1" smtClean="0">
                <a:solidFill>
                  <a:schemeClr val="tx1"/>
                </a:solidFill>
                <a:effectLst/>
                <a:latin typeface="+mn-lt"/>
                <a:ea typeface="+mn-ea"/>
                <a:cs typeface="+mn-cs"/>
              </a:rPr>
              <a:t>onDraw</a:t>
            </a:r>
            <a:r>
              <a:rPr lang="en-US" sz="1200" kern="1200" dirty="0" smtClean="0">
                <a:solidFill>
                  <a:schemeClr val="tx1"/>
                </a:solidFill>
                <a:effectLst/>
                <a:latin typeface="+mn-lt"/>
                <a:ea typeface="+mn-ea"/>
                <a:cs typeface="+mn-cs"/>
              </a:rPr>
              <a:t>() method to dictate what the View looks like; in this case, it draws a red circle on a black background.</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Class homework assignment: Chapter Quiz Questions and Exercises listed at the end of the chapter.</a:t>
            </a:r>
          </a:p>
        </p:txBody>
      </p:sp>
      <p:sp>
        <p:nvSpPr>
          <p:cNvPr id="152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48E3B434-A8B2-42CC-A81B-18C5C505E48D}" type="slidenum">
              <a:rPr lang="en-US" smtClean="0">
                <a:latin typeface="Calibri" pitchFamily="34" charset="0"/>
              </a:rPr>
              <a:pPr eaLnBrk="1" fontAlgn="base" hangingPunct="1">
                <a:spcBef>
                  <a:spcPct val="0"/>
                </a:spcBef>
                <a:spcAft>
                  <a:spcPct val="0"/>
                </a:spcAft>
              </a:pPr>
              <a:t>62</a:t>
            </a:fld>
            <a:endParaRPr lang="en-US" smtClean="0">
              <a:latin typeface="Calibri"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We can then use this View like any other layout. For example, we might override the </a:t>
            </a:r>
            <a:r>
              <a:rPr lang="en-US" sz="1200" kern="1200" dirty="0" err="1" smtClean="0">
                <a:solidFill>
                  <a:schemeClr val="tx1"/>
                </a:solidFill>
                <a:effectLst/>
                <a:latin typeface="+mn-lt"/>
                <a:ea typeface="+mn-ea"/>
                <a:cs typeface="+mn-cs"/>
              </a:rPr>
              <a:t>onCreate</a:t>
            </a:r>
            <a:r>
              <a:rPr lang="en-US" sz="1200" kern="1200" dirty="0" smtClean="0">
                <a:solidFill>
                  <a:schemeClr val="tx1"/>
                </a:solidFill>
                <a:effectLst/>
                <a:latin typeface="+mn-lt"/>
                <a:ea typeface="+mn-ea"/>
                <a:cs typeface="+mn-cs"/>
              </a:rPr>
              <a:t>() method in our Activity with the code shown here.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resulting screen looks something like this</a:t>
            </a:r>
            <a:r>
              <a:rPr lang="en-US" sz="1200" kern="1200" baseline="0" dirty="0" smtClean="0">
                <a:solidFill>
                  <a:schemeClr val="tx1"/>
                </a:solidFill>
                <a:effectLst/>
                <a:latin typeface="+mn-lt"/>
                <a:ea typeface="+mn-ea"/>
                <a:cs typeface="+mn-cs"/>
              </a:rPr>
              <a:t> f</a:t>
            </a:r>
            <a:r>
              <a:rPr lang="en-US" sz="1200" kern="1200" dirty="0" smtClean="0">
                <a:solidFill>
                  <a:schemeClr val="tx1"/>
                </a:solidFill>
                <a:effectLst/>
                <a:latin typeface="+mn-lt"/>
                <a:ea typeface="+mn-ea"/>
                <a:cs typeface="+mn-cs"/>
              </a:rPr>
              <a:t>igure. The </a:t>
            </a:r>
            <a:r>
              <a:rPr lang="en-US" sz="1200" kern="1200" dirty="0" err="1" smtClean="0">
                <a:solidFill>
                  <a:schemeClr val="tx1"/>
                </a:solidFill>
                <a:effectLst/>
                <a:latin typeface="+mn-lt"/>
                <a:ea typeface="+mn-ea"/>
                <a:cs typeface="+mn-cs"/>
              </a:rPr>
              <a:t>ViewWithRedDot</a:t>
            </a:r>
            <a:r>
              <a:rPr lang="en-US" sz="1200" kern="1200" dirty="0" smtClean="0">
                <a:solidFill>
                  <a:schemeClr val="tx1"/>
                </a:solidFill>
                <a:effectLst/>
                <a:latin typeface="+mn-lt"/>
                <a:ea typeface="+mn-ea"/>
                <a:cs typeface="+mn-cs"/>
              </a:rPr>
              <a:t> view draws a red circle on a black background.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904233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1397972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310181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98732837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41031642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869199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26509653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4926192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109834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6147837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853199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085902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685900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293" name="Rectangle 5"/>
          <p:cNvSpPr>
            <a:spLocks noGrp="1" noChangeArrowheads="1"/>
          </p:cNvSpPr>
          <p:nvPr>
            <p:ph type="ftr" sz="quarter" idx="3"/>
          </p:nvPr>
        </p:nvSpPr>
        <p:spPr bwMode="auto">
          <a:xfrm>
            <a:off x="457200" y="6245225"/>
            <a:ext cx="8229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800">
                <a:solidFill>
                  <a:schemeClr val="tx1"/>
                </a:solidFill>
                <a:latin typeface="+mn-lt"/>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Effect transition="in" filter="wipe(down)">
                                      <p:cBhvr>
                                        <p:cTn id="7" dur="500"/>
                                        <p:tgtEl>
                                          <p:spTgt spid="10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9">
                                            <p:txEl>
                                              <p:pRg st="1" end="1"/>
                                            </p:txEl>
                                          </p:spTgt>
                                        </p:tgtEl>
                                        <p:attrNameLst>
                                          <p:attrName>style.visibility</p:attrName>
                                        </p:attrNameLst>
                                      </p:cBhvr>
                                      <p:to>
                                        <p:strVal val="visible"/>
                                      </p:to>
                                    </p:set>
                                    <p:animEffect transition="in" filter="wipe(down)">
                                      <p:cBhvr>
                                        <p:cTn id="12" dur="500"/>
                                        <p:tgtEl>
                                          <p:spTgt spid="10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9">
                                            <p:txEl>
                                              <p:pRg st="2" end="2"/>
                                            </p:txEl>
                                          </p:spTgt>
                                        </p:tgtEl>
                                        <p:attrNameLst>
                                          <p:attrName>style.visibility</p:attrName>
                                        </p:attrNameLst>
                                      </p:cBhvr>
                                      <p:to>
                                        <p:strVal val="visible"/>
                                      </p:to>
                                    </p:set>
                                    <p:animEffect transition="in" filter="wipe(down)">
                                      <p:cBhvr>
                                        <p:cTn id="17" dur="500"/>
                                        <p:tgtEl>
                                          <p:spTgt spid="10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29">
                                            <p:txEl>
                                              <p:pRg st="3" end="3"/>
                                            </p:txEl>
                                          </p:spTgt>
                                        </p:tgtEl>
                                        <p:attrNameLst>
                                          <p:attrName>style.visibility</p:attrName>
                                        </p:attrNameLst>
                                      </p:cBhvr>
                                      <p:to>
                                        <p:strVal val="visible"/>
                                      </p:to>
                                    </p:set>
                                    <p:animEffect transition="in" filter="wipe(down)">
                                      <p:cBhvr>
                                        <p:cTn id="22" dur="500"/>
                                        <p:tgtEl>
                                          <p:spTgt spid="10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29">
                                            <p:txEl>
                                              <p:pRg st="4" end="4"/>
                                            </p:txEl>
                                          </p:spTgt>
                                        </p:tgtEl>
                                        <p:attrNameLst>
                                          <p:attrName>style.visibility</p:attrName>
                                        </p:attrNameLst>
                                      </p:cBhvr>
                                      <p:to>
                                        <p:strVal val="visible"/>
                                      </p:to>
                                    </p:set>
                                    <p:animEffect transition="in" filter="wipe(down)">
                                      <p:cBhvr>
                                        <p:cTn id="27" dur="500"/>
                                        <p:tgtEl>
                                          <p:spTgt spid="10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uiExpand="1" build="p">
        <p:tmplLst>
          <p:tmpl lvl="1">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3">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4">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5">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Lst>
      </p:bldP>
    </p:bldLst>
  </p:timing>
  <p:hf sldNum="0" hdr="0" dt="0"/>
  <p:txStyles>
    <p:titleStyle>
      <a:lvl1pPr algn="ctr" rtl="0" eaLnBrk="0" fontAlgn="base" hangingPunct="0">
        <a:lnSpc>
          <a:spcPts val="3600"/>
        </a:lnSpc>
        <a:spcBef>
          <a:spcPct val="0"/>
        </a:spcBef>
        <a:spcAft>
          <a:spcPct val="0"/>
        </a:spcAft>
        <a:defRPr sz="3400">
          <a:solidFill>
            <a:schemeClr val="tx2"/>
          </a:solidFill>
          <a:latin typeface="+mj-lt"/>
          <a:ea typeface="+mj-ea"/>
          <a:cs typeface="+mj-cs"/>
        </a:defRPr>
      </a:lvl1pPr>
      <a:lvl2pPr algn="ctr" rtl="0" eaLnBrk="0" fontAlgn="base" hangingPunct="0">
        <a:lnSpc>
          <a:spcPts val="3600"/>
        </a:lnSpc>
        <a:spcBef>
          <a:spcPct val="0"/>
        </a:spcBef>
        <a:spcAft>
          <a:spcPct val="0"/>
        </a:spcAft>
        <a:defRPr sz="3400">
          <a:solidFill>
            <a:schemeClr val="tx2"/>
          </a:solidFill>
          <a:latin typeface="Arial Black" pitchFamily="34" charset="0"/>
        </a:defRPr>
      </a:lvl2pPr>
      <a:lvl3pPr algn="ctr" rtl="0" eaLnBrk="0" fontAlgn="base" hangingPunct="0">
        <a:lnSpc>
          <a:spcPts val="3600"/>
        </a:lnSpc>
        <a:spcBef>
          <a:spcPct val="0"/>
        </a:spcBef>
        <a:spcAft>
          <a:spcPct val="0"/>
        </a:spcAft>
        <a:defRPr sz="3400">
          <a:solidFill>
            <a:schemeClr val="tx2"/>
          </a:solidFill>
          <a:latin typeface="Arial Black" pitchFamily="34" charset="0"/>
        </a:defRPr>
      </a:lvl3pPr>
      <a:lvl4pPr algn="ctr" rtl="0" eaLnBrk="0" fontAlgn="base" hangingPunct="0">
        <a:lnSpc>
          <a:spcPts val="3600"/>
        </a:lnSpc>
        <a:spcBef>
          <a:spcPct val="0"/>
        </a:spcBef>
        <a:spcAft>
          <a:spcPct val="0"/>
        </a:spcAft>
        <a:defRPr sz="3400">
          <a:solidFill>
            <a:schemeClr val="tx2"/>
          </a:solidFill>
          <a:latin typeface="Arial Black" pitchFamily="34" charset="0"/>
        </a:defRPr>
      </a:lvl4pPr>
      <a:lvl5pPr algn="ctr" rtl="0" eaLnBrk="0" fontAlgn="base" hangingPunct="0">
        <a:lnSpc>
          <a:spcPts val="3600"/>
        </a:lnSpc>
        <a:spcBef>
          <a:spcPct val="0"/>
        </a:spcBef>
        <a:spcAft>
          <a:spcPct val="0"/>
        </a:spcAft>
        <a:defRPr sz="3400">
          <a:solidFill>
            <a:schemeClr val="tx2"/>
          </a:solidFill>
          <a:latin typeface="Arial Black" pitchFamily="34" charset="0"/>
        </a:defRPr>
      </a:lvl5pPr>
      <a:lvl6pPr marL="457200" algn="ctr" rtl="0" eaLnBrk="1" fontAlgn="base" hangingPunct="1">
        <a:spcBef>
          <a:spcPct val="0"/>
        </a:spcBef>
        <a:spcAft>
          <a:spcPct val="0"/>
        </a:spcAft>
        <a:defRPr sz="3600">
          <a:solidFill>
            <a:schemeClr val="tx2"/>
          </a:solidFill>
          <a:latin typeface="Arial Black" pitchFamily="34" charset="0"/>
        </a:defRPr>
      </a:lvl6pPr>
      <a:lvl7pPr marL="914400" algn="ctr" rtl="0" eaLnBrk="1" fontAlgn="base" hangingPunct="1">
        <a:spcBef>
          <a:spcPct val="0"/>
        </a:spcBef>
        <a:spcAft>
          <a:spcPct val="0"/>
        </a:spcAft>
        <a:defRPr sz="3600">
          <a:solidFill>
            <a:schemeClr val="tx2"/>
          </a:solidFill>
          <a:latin typeface="Arial Black" pitchFamily="34" charset="0"/>
        </a:defRPr>
      </a:lvl7pPr>
      <a:lvl8pPr marL="1371600" algn="ctr" rtl="0" eaLnBrk="1" fontAlgn="base" hangingPunct="1">
        <a:spcBef>
          <a:spcPct val="0"/>
        </a:spcBef>
        <a:spcAft>
          <a:spcPct val="0"/>
        </a:spcAft>
        <a:defRPr sz="3600">
          <a:solidFill>
            <a:schemeClr val="tx2"/>
          </a:solidFill>
          <a:latin typeface="Arial Black" pitchFamily="34" charset="0"/>
        </a:defRPr>
      </a:lvl8pPr>
      <a:lvl9pPr marL="1828800" algn="ctr" rtl="0" eaLnBrk="1" fontAlgn="base" hangingPunct="1">
        <a:spcBef>
          <a:spcPct val="0"/>
        </a:spcBef>
        <a:spcAft>
          <a:spcPct val="0"/>
        </a:spcAft>
        <a:defRPr sz="3600">
          <a:solidFill>
            <a:schemeClr val="tx2"/>
          </a:solidFill>
          <a:latin typeface="Arial Black" pitchFamily="34" charset="0"/>
        </a:defRPr>
      </a:lvl9pPr>
    </p:titleStyle>
    <p:bodyStyle>
      <a:lvl1pPr marL="609600" indent="-609600" algn="l" rtl="0" eaLnBrk="0" fontAlgn="base" hangingPunct="0">
        <a:spcBef>
          <a:spcPct val="20000"/>
        </a:spcBef>
        <a:spcAft>
          <a:spcPct val="0"/>
        </a:spcAft>
        <a:buFont typeface="Wingdings" pitchFamily="2" charset="2"/>
        <a:buChar char="§"/>
        <a:defRPr sz="1600">
          <a:solidFill>
            <a:schemeClr val="tx1"/>
          </a:solidFill>
          <a:latin typeface="Arial" charset="0"/>
          <a:ea typeface="+mn-ea"/>
          <a:cs typeface="+mn-cs"/>
        </a:defRPr>
      </a:lvl1pPr>
      <a:lvl2pPr marL="990600" indent="-533400" algn="l" rtl="0" eaLnBrk="0" fontAlgn="base" hangingPunct="0">
        <a:spcBef>
          <a:spcPct val="20000"/>
        </a:spcBef>
        <a:spcAft>
          <a:spcPct val="0"/>
        </a:spcAft>
        <a:buChar char="–"/>
        <a:defRPr sz="1600">
          <a:solidFill>
            <a:schemeClr val="tx1"/>
          </a:solidFill>
          <a:latin typeface="Arial" charset="0"/>
        </a:defRPr>
      </a:lvl2pPr>
      <a:lvl3pPr marL="1371600" indent="-457200" algn="l" rtl="0" eaLnBrk="0" fontAlgn="base" hangingPunct="0">
        <a:spcBef>
          <a:spcPct val="20000"/>
        </a:spcBef>
        <a:spcAft>
          <a:spcPct val="0"/>
        </a:spcAft>
        <a:buChar char="•"/>
        <a:defRPr sz="1600">
          <a:solidFill>
            <a:schemeClr val="tx1"/>
          </a:solidFill>
          <a:latin typeface="Arial" charset="0"/>
        </a:defRPr>
      </a:lvl3pPr>
      <a:lvl4pPr marL="1752600" indent="-381000" algn="l" rtl="0" eaLnBrk="0" fontAlgn="base" hangingPunct="0">
        <a:spcBef>
          <a:spcPct val="20000"/>
        </a:spcBef>
        <a:spcAft>
          <a:spcPct val="0"/>
        </a:spcAft>
        <a:buChar char="–"/>
        <a:defRPr sz="1600">
          <a:solidFill>
            <a:schemeClr val="tx1"/>
          </a:solidFill>
          <a:latin typeface="Arial" charset="0"/>
        </a:defRPr>
      </a:lvl4pPr>
      <a:lvl5pPr marL="2209800" indent="-381000" algn="l" rtl="0" eaLnBrk="0" fontAlgn="base" hangingPunct="0">
        <a:spcBef>
          <a:spcPct val="20000"/>
        </a:spcBef>
        <a:spcAft>
          <a:spcPct val="0"/>
        </a:spcAft>
        <a:buChar char="»"/>
        <a:defRPr sz="1600">
          <a:solidFill>
            <a:schemeClr val="tx1"/>
          </a:solidFill>
          <a:latin typeface="Arial" charset="0"/>
        </a:defRPr>
      </a:lvl5pPr>
      <a:lvl6pPr marL="2667000" indent="-381000" algn="l" rtl="0" eaLnBrk="1" fontAlgn="base" hangingPunct="1">
        <a:spcBef>
          <a:spcPct val="20000"/>
        </a:spcBef>
        <a:spcAft>
          <a:spcPct val="0"/>
        </a:spcAft>
        <a:buChar char="»"/>
        <a:defRPr sz="2000">
          <a:solidFill>
            <a:schemeClr val="tx1"/>
          </a:solidFill>
          <a:latin typeface="+mn-lt"/>
        </a:defRPr>
      </a:lvl6pPr>
      <a:lvl7pPr marL="3124200" indent="-381000" algn="l" rtl="0" eaLnBrk="1" fontAlgn="base" hangingPunct="1">
        <a:spcBef>
          <a:spcPct val="20000"/>
        </a:spcBef>
        <a:spcAft>
          <a:spcPct val="0"/>
        </a:spcAft>
        <a:buChar char="»"/>
        <a:defRPr sz="2000">
          <a:solidFill>
            <a:schemeClr val="tx1"/>
          </a:solidFill>
          <a:latin typeface="+mn-lt"/>
        </a:defRPr>
      </a:lvl7pPr>
      <a:lvl8pPr marL="3581400" indent="-381000" algn="l" rtl="0" eaLnBrk="1" fontAlgn="base" hangingPunct="1">
        <a:spcBef>
          <a:spcPct val="20000"/>
        </a:spcBef>
        <a:spcAft>
          <a:spcPct val="0"/>
        </a:spcAft>
        <a:buChar char="»"/>
        <a:defRPr sz="2000">
          <a:solidFill>
            <a:schemeClr val="tx1"/>
          </a:solidFill>
          <a:latin typeface="+mn-lt"/>
        </a:defRPr>
      </a:lvl8pPr>
      <a:lvl9pPr marL="4038600" indent="-3810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274638"/>
            <a:ext cx="8229600" cy="792162"/>
          </a:xfrm>
        </p:spPr>
        <p:txBody>
          <a:bodyPr/>
          <a:lstStyle/>
          <a:p>
            <a:pPr eaLnBrk="1" hangingPunct="1"/>
            <a:r>
              <a:rPr lang="en-US" smtClean="0"/>
              <a:t>Instructor Notes</a:t>
            </a:r>
            <a:endParaRPr lang="en-US" dirty="0" smtClean="0"/>
          </a:p>
        </p:txBody>
      </p:sp>
      <p:sp>
        <p:nvSpPr>
          <p:cNvPr id="3075" name="Rectangle 3"/>
          <p:cNvSpPr>
            <a:spLocks noGrp="1" noChangeArrowheads="1"/>
          </p:cNvSpPr>
          <p:nvPr>
            <p:ph type="body" idx="4294967295"/>
          </p:nvPr>
        </p:nvSpPr>
        <p:spPr>
          <a:xfrm>
            <a:off x="457200" y="1066800"/>
            <a:ext cx="8229600" cy="5059363"/>
          </a:xfrm>
        </p:spPr>
        <p:txBody>
          <a:bodyPr/>
          <a:lstStyle/>
          <a:p>
            <a:pPr eaLnBrk="1" hangingPunct="1">
              <a:buNone/>
            </a:pPr>
            <a:r>
              <a:rPr lang="en-US" dirty="0"/>
              <a:t>To the instructor: </a:t>
            </a:r>
          </a:p>
          <a:p>
            <a:pPr eaLnBrk="1" hangingPunct="1">
              <a:buNone/>
            </a:pPr>
            <a:r>
              <a:rPr lang="en-US" dirty="0"/>
              <a:t>	This slide set has been prepared with both the highlights from the student text as well as notes from the text. The students will not be able to see the notes unless you provide them with the slide set. You can choose whether to provide that option.</a:t>
            </a:r>
          </a:p>
          <a:p>
            <a:pPr eaLnBrk="1" hangingPunct="1">
              <a:buNone/>
            </a:pPr>
            <a:r>
              <a:rPr lang="en-US" dirty="0"/>
              <a:t>	</a:t>
            </a:r>
          </a:p>
          <a:p>
            <a:pPr eaLnBrk="1" hangingPunct="1">
              <a:buNone/>
            </a:pPr>
            <a:r>
              <a:rPr lang="en-US" dirty="0"/>
              <a:t>	The notes are best seen by directing the main presentation to the LCD projector and keeping the Notes view open on the instructor’s PC. You will find that stopping the presentation to do some kind of activity at least once every 20 minutes is critical to keeping PowerPoint from become tedious. Since different people have different presenting styles, it would be impossible to provide a clear timing structure. You should allow ample time for each slide, including stopping for activities.</a:t>
            </a:r>
          </a:p>
          <a:p>
            <a:pPr eaLnBrk="1" hangingPunct="1">
              <a:buNone/>
            </a:pPr>
            <a:endParaRPr lang="en-US" dirty="0"/>
          </a:p>
          <a:p>
            <a:pPr eaLnBrk="1" hangingPunct="1">
              <a:buNone/>
            </a:pPr>
            <a:r>
              <a:rPr lang="en-US" dirty="0"/>
              <a:t>	In case you have not done this before, the instructor notes are found by pointing at Slide Show on the Menu Bar. Click on the Set Up Slide Show option and select Multiple Monitors </a:t>
            </a:r>
            <a:r>
              <a:rPr lang="en-US" dirty="0">
                <a:sym typeface="Wingdings" pitchFamily="2" charset="2"/>
              </a:rPr>
              <a:t></a:t>
            </a:r>
            <a:r>
              <a:rPr lang="en-US" dirty="0"/>
              <a:t> Show Presenter View.</a:t>
            </a:r>
          </a:p>
          <a:p>
            <a:pPr eaLnBrk="1" hangingPunct="1">
              <a:buNone/>
            </a:pPr>
            <a:r>
              <a:rPr lang="en-US" dirty="0"/>
              <a:t>	Note: Presenter View also has a blackout button. Don’t be afraid to use it to interrupt the tedium of staring at an LCD presentation when doing activities.</a:t>
            </a:r>
          </a:p>
        </p:txBody>
      </p:sp>
      <p:sp>
        <p:nvSpPr>
          <p:cNvPr id="7" name="Footer Placeholder 6"/>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Understanding the </a:t>
            </a:r>
            <a:r>
              <a:rPr lang="en-US" b="1" dirty="0">
                <a:latin typeface="Courier New" panose="02070309020205020404" pitchFamily="49" charset="0"/>
                <a:cs typeface="Courier New" panose="02070309020205020404" pitchFamily="49" charset="0"/>
              </a:rPr>
              <a:t>Paint</a:t>
            </a:r>
            <a:r>
              <a:rPr lang="en-US" dirty="0"/>
              <a:t> Object</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In Android, the </a:t>
            </a:r>
            <a:r>
              <a:rPr lang="en-US" sz="2000" dirty="0">
                <a:latin typeface="Courier New" panose="02070309020205020404" pitchFamily="49" charset="0"/>
                <a:cs typeface="Courier New" panose="02070309020205020404" pitchFamily="49" charset="0"/>
              </a:rPr>
              <a:t>Paint</a:t>
            </a:r>
            <a:r>
              <a:rPr lang="en-US" sz="2000" dirty="0"/>
              <a:t> (</a:t>
            </a:r>
            <a:r>
              <a:rPr lang="en-US" sz="2000" dirty="0" err="1">
                <a:latin typeface="Courier New" panose="02070309020205020404" pitchFamily="49" charset="0"/>
                <a:cs typeface="Courier New" panose="02070309020205020404" pitchFamily="49" charset="0"/>
              </a:rPr>
              <a:t>android.graphics.Paint</a:t>
            </a:r>
            <a:r>
              <a:rPr lang="en-US" sz="2000" dirty="0"/>
              <a:t>) object stores far more than a </a:t>
            </a:r>
            <a:r>
              <a:rPr lang="en-US" sz="2000" dirty="0" smtClean="0"/>
              <a:t>color.</a:t>
            </a:r>
          </a:p>
          <a:p>
            <a:r>
              <a:rPr lang="en-US" sz="2000" dirty="0" smtClean="0"/>
              <a:t>The </a:t>
            </a:r>
            <a:r>
              <a:rPr lang="en-US" sz="2000" dirty="0">
                <a:latin typeface="Courier New" panose="02070309020205020404" pitchFamily="49" charset="0"/>
                <a:cs typeface="Courier New" panose="02070309020205020404" pitchFamily="49" charset="0"/>
              </a:rPr>
              <a:t>Paint</a:t>
            </a:r>
            <a:r>
              <a:rPr lang="en-US" sz="2000" dirty="0"/>
              <a:t> class encapsulates the style and complex color and rendering information that can be applied to a </a:t>
            </a:r>
            <a:r>
              <a:rPr lang="en-US" sz="2000" dirty="0" err="1"/>
              <a:t>drawable</a:t>
            </a:r>
            <a:r>
              <a:rPr lang="en-US" sz="2000" dirty="0"/>
              <a:t> such as a graphic, shape, or piece of text in a given </a:t>
            </a:r>
            <a:r>
              <a:rPr lang="en-US" sz="2000" dirty="0" smtClean="0">
                <a:latin typeface="Courier New" panose="02070309020205020404" pitchFamily="49" charset="0"/>
                <a:cs typeface="Courier New" panose="02070309020205020404" pitchFamily="49" charset="0"/>
              </a:rPr>
              <a:t>Typeface</a:t>
            </a:r>
            <a:r>
              <a:rPr lang="en-US" sz="2000" dirty="0" smtClean="0"/>
              <a:t>.</a:t>
            </a:r>
            <a:endParaRPr lang="en-US" sz="2000" dirty="0"/>
          </a:p>
        </p:txBody>
      </p:sp>
    </p:spTree>
    <p:extLst>
      <p:ext uri="{BB962C8B-B14F-4D97-AF65-F5344CB8AC3E}">
        <p14:creationId xmlns:p14="http://schemas.microsoft.com/office/powerpoint/2010/main" val="3255286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a:t>
            </a:r>
            <a:r>
              <a:rPr lang="en-US" b="1" dirty="0">
                <a:latin typeface="Courier New" panose="02070309020205020404" pitchFamily="49" charset="0"/>
                <a:cs typeface="Courier New" panose="02070309020205020404" pitchFamily="49" charset="0"/>
              </a:rPr>
              <a:t>Paint</a:t>
            </a:r>
            <a:r>
              <a:rPr lang="en-US" dirty="0"/>
              <a:t> Color</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2057400" lvl="5" indent="0">
              <a:buNone/>
            </a:pPr>
            <a:endParaRPr lang="en-US" dirty="0" smtClean="0">
              <a:latin typeface="Arial" panose="020B0604020202020204" pitchFamily="34" charset="0"/>
              <a:cs typeface="Arial" panose="020B0604020202020204" pitchFamily="34" charset="0"/>
            </a:endParaRPr>
          </a:p>
          <a:p>
            <a:pPr marL="2057400" lvl="5" indent="0">
              <a:buNone/>
            </a:pPr>
            <a:endParaRPr lang="en-US" dirty="0">
              <a:latin typeface="Arial" panose="020B0604020202020204" pitchFamily="34" charset="0"/>
              <a:cs typeface="Arial" panose="020B0604020202020204" pitchFamily="34" charset="0"/>
            </a:endParaRPr>
          </a:p>
          <a:p>
            <a:pPr marL="2057400" lvl="5" indent="0">
              <a:buNone/>
            </a:pPr>
            <a:endParaRPr lang="en-US" dirty="0" smtClean="0">
              <a:latin typeface="Arial" panose="020B0604020202020204" pitchFamily="34" charset="0"/>
              <a:cs typeface="Arial" panose="020B0604020202020204" pitchFamily="34" charset="0"/>
            </a:endParaRPr>
          </a:p>
          <a:p>
            <a:pPr marL="2057400" lvl="5" indent="0">
              <a:buNone/>
            </a:pPr>
            <a:endParaRPr lang="en-US" dirty="0">
              <a:latin typeface="Arial" panose="020B0604020202020204" pitchFamily="34" charset="0"/>
              <a:cs typeface="Arial" panose="020B0604020202020204" pitchFamily="34" charset="0"/>
            </a:endParaRPr>
          </a:p>
          <a:p>
            <a:pPr marL="2057400" lvl="5" indent="0">
              <a:buNone/>
            </a:pPr>
            <a:r>
              <a:rPr lang="en-US" dirty="0" smtClean="0">
                <a:latin typeface="Courier New" panose="02070309020205020404" pitchFamily="49" charset="0"/>
                <a:cs typeface="Courier New" panose="02070309020205020404" pitchFamily="49" charset="0"/>
              </a:rPr>
              <a:t>Paint </a:t>
            </a:r>
            <a:r>
              <a:rPr lang="en-US" dirty="0" err="1">
                <a:latin typeface="Courier New" panose="02070309020205020404" pitchFamily="49" charset="0"/>
                <a:cs typeface="Courier New" panose="02070309020205020404" pitchFamily="49" charset="0"/>
              </a:rPr>
              <a:t>redPaint</a:t>
            </a:r>
            <a:r>
              <a:rPr lang="en-US" dirty="0">
                <a:latin typeface="Courier New" panose="02070309020205020404" pitchFamily="49" charset="0"/>
                <a:cs typeface="Courier New" panose="02070309020205020404" pitchFamily="49" charset="0"/>
              </a:rPr>
              <a:t> = new Paint();</a:t>
            </a:r>
          </a:p>
          <a:p>
            <a:pPr marL="2057400" lvl="5" indent="0">
              <a:buNone/>
            </a:pPr>
            <a:r>
              <a:rPr lang="en-US" dirty="0" err="1">
                <a:latin typeface="Courier New" panose="02070309020205020404" pitchFamily="49" charset="0"/>
                <a:cs typeface="Courier New" panose="02070309020205020404" pitchFamily="49" charset="0"/>
              </a:rPr>
              <a:t>redPaint.setColor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Color.RED</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55286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a:t>
            </a:r>
            <a:r>
              <a:rPr lang="en-US" b="1" dirty="0">
                <a:latin typeface="Courier New" panose="02070309020205020404" pitchFamily="49" charset="0"/>
                <a:cs typeface="Courier New" panose="02070309020205020404" pitchFamily="49" charset="0"/>
              </a:rPr>
              <a:t>Paint</a:t>
            </a:r>
            <a:r>
              <a:rPr lang="en-US" dirty="0"/>
              <a:t> Anti-aliasing</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sz="2000" dirty="0" smtClean="0"/>
          </a:p>
          <a:p>
            <a:pPr marL="762000" lvl="2" indent="0">
              <a:buNone/>
            </a:pPr>
            <a:endParaRPr lang="en-US" sz="2000" dirty="0"/>
          </a:p>
          <a:p>
            <a:pPr marL="762000" lvl="2" indent="0">
              <a:buNone/>
            </a:pPr>
            <a:endParaRPr lang="en-US" sz="2000" dirty="0" smtClean="0"/>
          </a:p>
          <a:p>
            <a:pPr marL="762000" lvl="2" indent="0">
              <a:buNone/>
            </a:pPr>
            <a:endParaRPr lang="en-US" sz="2000" dirty="0"/>
          </a:p>
          <a:p>
            <a:pPr marL="762000" lvl="2" indent="0">
              <a:buNone/>
            </a:pPr>
            <a:endParaRPr lang="en-US" sz="2000" dirty="0" smtClean="0"/>
          </a:p>
          <a:p>
            <a:pPr marL="762000" lvl="2" indent="0">
              <a:buNone/>
            </a:pPr>
            <a:endParaRPr lang="en-US" sz="2000" dirty="0"/>
          </a:p>
          <a:p>
            <a:pPr marL="762000" lvl="2" indent="0">
              <a:buNone/>
            </a:pPr>
            <a:r>
              <a:rPr lang="en-US" dirty="0" smtClean="0">
                <a:latin typeface="Courier New" panose="02070309020205020404" pitchFamily="49" charset="0"/>
                <a:cs typeface="Courier New" panose="02070309020205020404" pitchFamily="49" charset="0"/>
              </a:rPr>
              <a:t>Paint </a:t>
            </a:r>
            <a:r>
              <a:rPr lang="en-US" dirty="0" err="1">
                <a:latin typeface="Courier New" panose="02070309020205020404" pitchFamily="49" charset="0"/>
                <a:cs typeface="Courier New" panose="02070309020205020404" pitchFamily="49" charset="0"/>
              </a:rPr>
              <a:t>aliasedPaint</a:t>
            </a:r>
            <a:r>
              <a:rPr lang="en-US" dirty="0">
                <a:latin typeface="Courier New" panose="02070309020205020404" pitchFamily="49" charset="0"/>
                <a:cs typeface="Courier New" panose="02070309020205020404" pitchFamily="49" charset="0"/>
              </a:rPr>
              <a:t> = new Paint(</a:t>
            </a:r>
            <a:r>
              <a:rPr lang="en-US" dirty="0" err="1">
                <a:latin typeface="Courier New" panose="02070309020205020404" pitchFamily="49" charset="0"/>
                <a:cs typeface="Courier New" panose="02070309020205020404" pitchFamily="49" charset="0"/>
              </a:rPr>
              <a:t>Paint.ANTI_ALIAS_FLAG</a:t>
            </a:r>
            <a:r>
              <a:rPr lang="en-US" dirty="0">
                <a:latin typeface="Courier New" panose="02070309020205020404" pitchFamily="49" charset="0"/>
                <a:cs typeface="Courier New" panose="02070309020205020404" pitchFamily="49" charset="0"/>
              </a:rPr>
              <a:t>);</a:t>
            </a:r>
          </a:p>
          <a:p>
            <a:pPr marL="762000" lvl="2" indent="0">
              <a:buNone/>
            </a:pPr>
            <a:endParaRPr lang="en-US" sz="2000" dirty="0"/>
          </a:p>
        </p:txBody>
      </p:sp>
    </p:spTree>
    <p:extLst>
      <p:ext uri="{BB962C8B-B14F-4D97-AF65-F5344CB8AC3E}">
        <p14:creationId xmlns:p14="http://schemas.microsoft.com/office/powerpoint/2010/main" val="32552861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a:t>
            </a:r>
            <a:r>
              <a:rPr lang="en-US" b="1" dirty="0">
                <a:latin typeface="Courier New" panose="02070309020205020404" pitchFamily="49" charset="0"/>
                <a:cs typeface="Courier New" panose="02070309020205020404" pitchFamily="49" charset="0"/>
              </a:rPr>
              <a:t>Paint</a:t>
            </a:r>
            <a:r>
              <a:rPr lang="en-US" dirty="0"/>
              <a:t> Styles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endParaRPr lang="en-US" sz="2000" dirty="0" smtClean="0"/>
          </a:p>
          <a:p>
            <a:pPr marL="1600200" lvl="4" indent="0">
              <a:buNone/>
            </a:pPr>
            <a:endParaRPr lang="en-US" sz="2000" dirty="0"/>
          </a:p>
          <a:p>
            <a:pPr marL="1600200" lvl="4" indent="0">
              <a:buNone/>
            </a:pPr>
            <a:endParaRPr lang="en-US" sz="2000" dirty="0" smtClean="0"/>
          </a:p>
          <a:p>
            <a:pPr marL="1600200" lvl="4" indent="0">
              <a:buNone/>
            </a:pPr>
            <a:endParaRPr lang="en-US" sz="2000" dirty="0"/>
          </a:p>
          <a:p>
            <a:pPr marL="1600200" lvl="4" indent="0">
              <a:buNone/>
            </a:pPr>
            <a:endParaRPr lang="en-US" sz="2000" dirty="0" smtClean="0"/>
          </a:p>
          <a:p>
            <a:pPr marL="1600200" lvl="4" indent="0">
              <a:buNone/>
            </a:pPr>
            <a:r>
              <a:rPr lang="en-US" sz="2000" dirty="0" smtClean="0">
                <a:latin typeface="Courier New" panose="02070309020205020404" pitchFamily="49" charset="0"/>
                <a:cs typeface="Courier New" panose="02070309020205020404" pitchFamily="49" charset="0"/>
              </a:rPr>
              <a:t>Paint </a:t>
            </a:r>
            <a:r>
              <a:rPr lang="en-US" sz="2000" dirty="0" err="1">
                <a:latin typeface="Courier New" panose="02070309020205020404" pitchFamily="49" charset="0"/>
                <a:cs typeface="Courier New" panose="02070309020205020404" pitchFamily="49" charset="0"/>
              </a:rPr>
              <a:t>linePaint</a:t>
            </a:r>
            <a:r>
              <a:rPr lang="en-US" sz="2000" dirty="0">
                <a:latin typeface="Courier New" panose="02070309020205020404" pitchFamily="49" charset="0"/>
                <a:cs typeface="Courier New" panose="02070309020205020404" pitchFamily="49" charset="0"/>
              </a:rPr>
              <a:t> = new Paint();</a:t>
            </a:r>
          </a:p>
          <a:p>
            <a:pPr marL="1600200" lvl="4" indent="0">
              <a:buNone/>
            </a:pPr>
            <a:r>
              <a:rPr lang="en-US" sz="2000" dirty="0" err="1">
                <a:latin typeface="Courier New" panose="02070309020205020404" pitchFamily="49" charset="0"/>
                <a:cs typeface="Courier New" panose="02070309020205020404" pitchFamily="49" charset="0"/>
              </a:rPr>
              <a:t>linePaint.setStyle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Paint.Style.STROKE</a:t>
            </a: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55286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a:t>
            </a:r>
            <a:r>
              <a:rPr lang="en-US" b="1" dirty="0">
                <a:latin typeface="Courier New" panose="02070309020205020404" pitchFamily="49" charset="0"/>
                <a:cs typeface="Courier New" panose="02070309020205020404" pitchFamily="49" charset="0"/>
              </a:rPr>
              <a:t>Paint</a:t>
            </a:r>
            <a:r>
              <a:rPr lang="en-US" dirty="0"/>
              <a:t> Gradients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You can create a gradient of colors using one of the gradient </a:t>
            </a:r>
            <a:r>
              <a:rPr lang="en-US" sz="2000" dirty="0" smtClean="0"/>
              <a:t>subclasses.</a:t>
            </a:r>
          </a:p>
          <a:p>
            <a:r>
              <a:rPr lang="en-US" sz="2000" dirty="0" smtClean="0"/>
              <a:t>The </a:t>
            </a:r>
            <a:r>
              <a:rPr lang="en-US" sz="2000" dirty="0"/>
              <a:t>different gradient </a:t>
            </a:r>
            <a:r>
              <a:rPr lang="en-US" sz="2000" dirty="0" smtClean="0"/>
              <a:t>classes, </a:t>
            </a:r>
            <a:r>
              <a:rPr lang="en-US" sz="2000" dirty="0"/>
              <a:t>including </a:t>
            </a:r>
            <a:r>
              <a:rPr lang="en-US" sz="2000" dirty="0" err="1">
                <a:latin typeface="Courier New" panose="02070309020205020404" pitchFamily="49" charset="0"/>
                <a:cs typeface="Courier New" panose="02070309020205020404" pitchFamily="49" charset="0"/>
              </a:rPr>
              <a:t>LinearGradient</a:t>
            </a:r>
            <a:r>
              <a:rPr lang="en-US" sz="2000" dirty="0"/>
              <a:t>, </a:t>
            </a:r>
            <a:r>
              <a:rPr lang="en-US" sz="2000" dirty="0" err="1">
                <a:latin typeface="Courier New" panose="02070309020205020404" pitchFamily="49" charset="0"/>
                <a:cs typeface="Courier New" panose="02070309020205020404" pitchFamily="49" charset="0"/>
              </a:rPr>
              <a:t>RadialGradient</a:t>
            </a:r>
            <a:r>
              <a:rPr lang="en-US" sz="2000" dirty="0"/>
              <a:t>, and </a:t>
            </a:r>
            <a:r>
              <a:rPr lang="en-US" sz="2000" dirty="0" err="1">
                <a:latin typeface="Courier New" panose="02070309020205020404" pitchFamily="49" charset="0"/>
                <a:cs typeface="Courier New" panose="02070309020205020404" pitchFamily="49" charset="0"/>
              </a:rPr>
              <a:t>SweepGradient</a:t>
            </a:r>
            <a:r>
              <a:rPr lang="en-US" sz="2000" dirty="0"/>
              <a:t>, are available under the superclass </a:t>
            </a:r>
            <a:r>
              <a:rPr lang="en-US" sz="2000" dirty="0" err="1" smtClean="0">
                <a:latin typeface="Courier New" panose="02070309020205020404" pitchFamily="49" charset="0"/>
                <a:cs typeface="Courier New" panose="02070309020205020404" pitchFamily="49" charset="0"/>
              </a:rPr>
              <a:t>android.graphics.Shader</a:t>
            </a:r>
            <a:r>
              <a:rPr lang="en-US" sz="2000" dirty="0" smtClean="0"/>
              <a:t>.</a:t>
            </a:r>
            <a:endParaRPr lang="en-US" sz="2000" dirty="0"/>
          </a:p>
          <a:p>
            <a:r>
              <a:rPr lang="en-US" sz="2000" dirty="0"/>
              <a:t>All gradients need at least two colors—a start color and an end color—but might contain any number of </a:t>
            </a:r>
            <a:r>
              <a:rPr lang="en-US" sz="2000" dirty="0" smtClean="0"/>
              <a:t>colors.</a:t>
            </a:r>
          </a:p>
          <a:p>
            <a:r>
              <a:rPr lang="en-US" sz="2000" dirty="0" smtClean="0"/>
              <a:t>The </a:t>
            </a:r>
            <a:r>
              <a:rPr lang="en-US" sz="2000" dirty="0"/>
              <a:t>types of gradients are differentiated by the direction in which the gradient “</a:t>
            </a:r>
            <a:r>
              <a:rPr lang="en-US" sz="2000" dirty="0" smtClean="0"/>
              <a:t>flows.”</a:t>
            </a:r>
          </a:p>
          <a:p>
            <a:r>
              <a:rPr lang="en-US" sz="2000" dirty="0" smtClean="0"/>
              <a:t>Gradients </a:t>
            </a:r>
            <a:r>
              <a:rPr lang="en-US" sz="2000" dirty="0"/>
              <a:t>can be set to mirror and repeat as </a:t>
            </a:r>
            <a:r>
              <a:rPr lang="en-US" sz="2000" dirty="0" smtClean="0"/>
              <a:t>necessary.</a:t>
            </a:r>
            <a:endParaRPr lang="en-US" sz="2000" dirty="0"/>
          </a:p>
          <a:p>
            <a:r>
              <a:rPr lang="en-US" sz="2000" dirty="0"/>
              <a:t>You can set the </a:t>
            </a:r>
            <a:r>
              <a:rPr lang="en-US" sz="2000" dirty="0">
                <a:latin typeface="Courier New" panose="02070309020205020404" pitchFamily="49" charset="0"/>
                <a:cs typeface="Courier New" panose="02070309020205020404" pitchFamily="49" charset="0"/>
              </a:rPr>
              <a:t>Paint</a:t>
            </a:r>
            <a:r>
              <a:rPr lang="en-US" sz="2000" dirty="0"/>
              <a:t> gradient using the </a:t>
            </a:r>
            <a:r>
              <a:rPr lang="en-US" sz="2000" dirty="0" err="1">
                <a:latin typeface="Courier New" panose="02070309020205020404" pitchFamily="49" charset="0"/>
                <a:cs typeface="Courier New" panose="02070309020205020404" pitchFamily="49" charset="0"/>
              </a:rPr>
              <a:t>setShader</a:t>
            </a:r>
            <a:r>
              <a:rPr lang="en-US" sz="2000" dirty="0">
                <a:latin typeface="Courier New" panose="02070309020205020404" pitchFamily="49" charset="0"/>
                <a:cs typeface="Courier New" panose="02070309020205020404" pitchFamily="49" charset="0"/>
              </a:rPr>
              <a:t>()</a:t>
            </a:r>
            <a:r>
              <a:rPr lang="en-US" sz="2000" dirty="0"/>
              <a:t> </a:t>
            </a:r>
            <a:r>
              <a:rPr lang="en-US" sz="2000" dirty="0" smtClean="0"/>
              <a:t>method.</a:t>
            </a:r>
            <a:endParaRPr lang="en-US" sz="2000" dirty="0"/>
          </a:p>
        </p:txBody>
      </p:sp>
    </p:spTree>
    <p:extLst>
      <p:ext uri="{BB962C8B-B14F-4D97-AF65-F5344CB8AC3E}">
        <p14:creationId xmlns:p14="http://schemas.microsoft.com/office/powerpoint/2010/main" val="32552861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a:t>
            </a:r>
            <a:r>
              <a:rPr lang="en-US" b="1" dirty="0">
                <a:latin typeface="Courier New" panose="02070309020205020404" pitchFamily="49" charset="0"/>
                <a:cs typeface="Courier New" panose="02070309020205020404" pitchFamily="49" charset="0"/>
              </a:rPr>
              <a:t>Paint</a:t>
            </a:r>
            <a:r>
              <a:rPr lang="en-US" dirty="0"/>
              <a:t> Gradients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200400" y="1272381"/>
            <a:ext cx="2743200" cy="4876800"/>
          </a:xfrm>
        </p:spPr>
      </p:pic>
    </p:spTree>
    <p:extLst>
      <p:ext uri="{BB962C8B-B14F-4D97-AF65-F5344CB8AC3E}">
        <p14:creationId xmlns:p14="http://schemas.microsoft.com/office/powerpoint/2010/main" val="2202019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Linear Gradients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endParaRPr lang="en-US" sz="1800" dirty="0" smtClean="0"/>
          </a:p>
          <a:p>
            <a:pPr marL="762000" lvl="2" indent="0">
              <a:buNone/>
            </a:pPr>
            <a:r>
              <a:rPr lang="en-US" dirty="0" smtClean="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android.graphics.Canvas</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android.graphics.Color</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android.graphics.LinearGradient</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android.graphics.Paint</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android.graphics.Shader</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Paint </a:t>
            </a:r>
            <a:r>
              <a:rPr lang="en-US" dirty="0" err="1">
                <a:latin typeface="Courier New" panose="02070309020205020404" pitchFamily="49" charset="0"/>
                <a:cs typeface="Courier New" panose="02070309020205020404" pitchFamily="49" charset="0"/>
              </a:rPr>
              <a:t>circlePaint</a:t>
            </a:r>
            <a:r>
              <a:rPr lang="en-US" dirty="0">
                <a:latin typeface="Courier New" panose="02070309020205020404" pitchFamily="49" charset="0"/>
                <a:cs typeface="Courier New" panose="02070309020205020404" pitchFamily="49" charset="0"/>
              </a:rPr>
              <a:t> = new Paint(</a:t>
            </a:r>
            <a:r>
              <a:rPr lang="en-US" dirty="0" err="1">
                <a:latin typeface="Courier New" panose="02070309020205020404" pitchFamily="49" charset="0"/>
                <a:cs typeface="Courier New" panose="02070309020205020404" pitchFamily="49" charset="0"/>
              </a:rPr>
              <a:t>Paint.ANTI_ALIAS_FLAG</a:t>
            </a:r>
            <a:r>
              <a:rPr lang="en-US" dirty="0">
                <a:latin typeface="Courier New" panose="02070309020205020404" pitchFamily="49" charset="0"/>
                <a:cs typeface="Courier New" panose="02070309020205020404" pitchFamily="49" charset="0"/>
              </a:rPr>
              <a:t>);</a:t>
            </a:r>
          </a:p>
          <a:p>
            <a:pPr marL="762000" lvl="2" indent="0">
              <a:buNone/>
            </a:pPr>
            <a:r>
              <a:rPr lang="en-US" dirty="0" err="1">
                <a:latin typeface="Courier New" panose="02070309020205020404" pitchFamily="49" charset="0"/>
                <a:cs typeface="Courier New" panose="02070309020205020404" pitchFamily="49" charset="0"/>
              </a:rPr>
              <a:t>LinearGradient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linGrad</a:t>
            </a:r>
            <a:r>
              <a:rPr lang="en-US" dirty="0">
                <a:latin typeface="Courier New" panose="02070309020205020404" pitchFamily="49" charset="0"/>
                <a:cs typeface="Courier New" panose="02070309020205020404" pitchFamily="49" charset="0"/>
              </a:rPr>
              <a:t> = new </a:t>
            </a:r>
            <a:r>
              <a:rPr lang="en-US" dirty="0" err="1">
                <a:latin typeface="Courier New" panose="02070309020205020404" pitchFamily="49" charset="0"/>
                <a:cs typeface="Courier New" panose="02070309020205020404" pitchFamily="49" charset="0"/>
              </a:rPr>
              <a:t>LinearGradient</a:t>
            </a:r>
            <a:r>
              <a:rPr lang="en-US" dirty="0">
                <a:latin typeface="Courier New" panose="02070309020205020404" pitchFamily="49" charset="0"/>
                <a:cs typeface="Courier New" panose="02070309020205020404" pitchFamily="49" charset="0"/>
              </a:rPr>
              <a:t>(0, 0, 25, 25,</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Color.RED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Color.BLACK</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Shader.TileMode.MIRROR</a:t>
            </a:r>
            <a:r>
              <a:rPr lang="en-US" dirty="0">
                <a:latin typeface="Courier New" panose="02070309020205020404" pitchFamily="49" charset="0"/>
                <a:cs typeface="Courier New" panose="02070309020205020404" pitchFamily="49" charset="0"/>
              </a:rPr>
              <a:t>);</a:t>
            </a:r>
          </a:p>
          <a:p>
            <a:pPr marL="762000" lvl="2" indent="0">
              <a:buNone/>
            </a:pPr>
            <a:r>
              <a:rPr lang="en-US" dirty="0" err="1">
                <a:latin typeface="Courier New" panose="02070309020205020404" pitchFamily="49" charset="0"/>
                <a:cs typeface="Courier New" panose="02070309020205020404" pitchFamily="49" charset="0"/>
              </a:rPr>
              <a:t>circlePaint.setShader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linGrad</a:t>
            </a:r>
            <a:r>
              <a:rPr lang="en-US" dirty="0">
                <a:latin typeface="Courier New" panose="02070309020205020404" pitchFamily="49" charset="0"/>
                <a:cs typeface="Courier New" panose="02070309020205020404" pitchFamily="49" charset="0"/>
              </a:rPr>
              <a:t>);</a:t>
            </a:r>
          </a:p>
          <a:p>
            <a:pPr marL="762000" lvl="2" indent="0">
              <a:buNone/>
            </a:pPr>
            <a:r>
              <a:rPr lang="en-US" dirty="0" err="1">
                <a:latin typeface="Courier New" panose="02070309020205020404" pitchFamily="49" charset="0"/>
                <a:cs typeface="Courier New" panose="02070309020205020404" pitchFamily="49" charset="0"/>
              </a:rPr>
              <a:t>canvas.drawCircle</a:t>
            </a:r>
            <a:r>
              <a:rPr lang="en-US" dirty="0">
                <a:latin typeface="Courier New" panose="02070309020205020404" pitchFamily="49" charset="0"/>
                <a:cs typeface="Courier New" panose="02070309020205020404" pitchFamily="49" charset="0"/>
              </a:rPr>
              <a:t>(100, 100, 100, </a:t>
            </a:r>
            <a:r>
              <a:rPr lang="en-US" dirty="0" err="1">
                <a:latin typeface="Courier New" panose="02070309020205020404" pitchFamily="49" charset="0"/>
                <a:cs typeface="Courier New" panose="02070309020205020404" pitchFamily="49" charset="0"/>
              </a:rPr>
              <a:t>circlePaint</a:t>
            </a:r>
            <a:r>
              <a:rPr lang="en-US" dirty="0">
                <a:latin typeface="Courier New" panose="02070309020205020404" pitchFamily="49" charset="0"/>
                <a:cs typeface="Courier New" panose="02070309020205020404" pitchFamily="49" charset="0"/>
              </a:rPr>
              <a:t>);</a:t>
            </a:r>
          </a:p>
          <a:p>
            <a:pPr marL="1600200" lvl="4" indent="0">
              <a:buNone/>
            </a:pPr>
            <a:endParaRPr lang="en-US" sz="1800" dirty="0"/>
          </a:p>
        </p:txBody>
      </p:sp>
    </p:spTree>
    <p:extLst>
      <p:ext uri="{BB962C8B-B14F-4D97-AF65-F5344CB8AC3E}">
        <p14:creationId xmlns:p14="http://schemas.microsoft.com/office/powerpoint/2010/main" val="32552861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Radial Gradients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dirty="0" smtClean="0">
              <a:latin typeface="Courier New" panose="02070309020205020404" pitchFamily="49" charset="0"/>
              <a:cs typeface="Courier New" panose="02070309020205020404" pitchFamily="49" charset="0"/>
            </a:endParaRPr>
          </a:p>
          <a:p>
            <a:pPr marL="762000" lvl="2" indent="0">
              <a:buNone/>
            </a:pPr>
            <a:endParaRPr lang="en-US" dirty="0">
              <a:latin typeface="Courier New" panose="02070309020205020404" pitchFamily="49" charset="0"/>
              <a:cs typeface="Courier New" panose="02070309020205020404" pitchFamily="49" charset="0"/>
            </a:endParaRPr>
          </a:p>
          <a:p>
            <a:pPr marL="762000" lvl="2" indent="0">
              <a:buNone/>
            </a:pPr>
            <a:r>
              <a:rPr lang="en-US" dirty="0" smtClean="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android.graphics.Canvas</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android.graphics.Color</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android.graphics.RadialGradient</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android.graphics.Paint</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android.graphics.Shader</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Paint </a:t>
            </a:r>
            <a:r>
              <a:rPr lang="en-US" dirty="0" err="1">
                <a:latin typeface="Courier New" panose="02070309020205020404" pitchFamily="49" charset="0"/>
                <a:cs typeface="Courier New" panose="02070309020205020404" pitchFamily="49" charset="0"/>
              </a:rPr>
              <a:t>circlePaint</a:t>
            </a:r>
            <a:r>
              <a:rPr lang="en-US" dirty="0">
                <a:latin typeface="Courier New" panose="02070309020205020404" pitchFamily="49" charset="0"/>
                <a:cs typeface="Courier New" panose="02070309020205020404" pitchFamily="49" charset="0"/>
              </a:rPr>
              <a:t> = new Paint(</a:t>
            </a:r>
            <a:r>
              <a:rPr lang="en-US" dirty="0" err="1">
                <a:latin typeface="Courier New" panose="02070309020205020404" pitchFamily="49" charset="0"/>
                <a:cs typeface="Courier New" panose="02070309020205020404" pitchFamily="49" charset="0"/>
              </a:rPr>
              <a:t>Paint.ANTI_ALIAS_FLAG</a:t>
            </a:r>
            <a:r>
              <a:rPr lang="en-US" dirty="0">
                <a:latin typeface="Courier New" panose="02070309020205020404" pitchFamily="49" charset="0"/>
                <a:cs typeface="Courier New" panose="02070309020205020404" pitchFamily="49" charset="0"/>
              </a:rPr>
              <a:t>);</a:t>
            </a:r>
          </a:p>
          <a:p>
            <a:pPr marL="762000" lvl="2" indent="0">
              <a:buNone/>
            </a:pPr>
            <a:r>
              <a:rPr lang="en-US" dirty="0" err="1">
                <a:latin typeface="Courier New" panose="02070309020205020404" pitchFamily="49" charset="0"/>
                <a:cs typeface="Courier New" panose="02070309020205020404" pitchFamily="49" charset="0"/>
              </a:rPr>
              <a:t>RadialGradient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radGrad</a:t>
            </a:r>
            <a:r>
              <a:rPr lang="en-US" dirty="0">
                <a:latin typeface="Courier New" panose="02070309020205020404" pitchFamily="49" charset="0"/>
                <a:cs typeface="Courier New" panose="02070309020205020404" pitchFamily="49" charset="0"/>
              </a:rPr>
              <a:t> = new </a:t>
            </a:r>
            <a:r>
              <a:rPr lang="en-US" dirty="0" err="1">
                <a:latin typeface="Courier New" panose="02070309020205020404" pitchFamily="49" charset="0"/>
                <a:cs typeface="Courier New" panose="02070309020205020404" pitchFamily="49" charset="0"/>
              </a:rPr>
              <a:t>RadialGradient</a:t>
            </a:r>
            <a:r>
              <a:rPr lang="en-US" dirty="0">
                <a:latin typeface="Courier New" panose="02070309020205020404" pitchFamily="49" charset="0"/>
                <a:cs typeface="Courier New" panose="02070309020205020404" pitchFamily="49" charset="0"/>
              </a:rPr>
              <a:t>(250,</a:t>
            </a:r>
          </a:p>
          <a:p>
            <a:pPr marL="762000" lvl="2" indent="0">
              <a:buNone/>
            </a:pPr>
            <a:r>
              <a:rPr lang="en-US" dirty="0">
                <a:latin typeface="Courier New" panose="02070309020205020404" pitchFamily="49" charset="0"/>
                <a:cs typeface="Courier New" panose="02070309020205020404" pitchFamily="49" charset="0"/>
              </a:rPr>
              <a:t>    175, 50, </a:t>
            </a:r>
            <a:r>
              <a:rPr lang="en-US" dirty="0" err="1">
                <a:latin typeface="Courier New" panose="02070309020205020404" pitchFamily="49" charset="0"/>
                <a:cs typeface="Courier New" panose="02070309020205020404" pitchFamily="49" charset="0"/>
              </a:rPr>
              <a:t>Color.GREEN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Color.BLACK</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Shader.TileMode.MIRROR</a:t>
            </a:r>
            <a:r>
              <a:rPr lang="en-US" dirty="0">
                <a:latin typeface="Courier New" panose="02070309020205020404" pitchFamily="49" charset="0"/>
                <a:cs typeface="Courier New" panose="02070309020205020404" pitchFamily="49" charset="0"/>
              </a:rPr>
              <a:t>);</a:t>
            </a:r>
          </a:p>
          <a:p>
            <a:pPr marL="762000" lvl="2" indent="0">
              <a:buNone/>
            </a:pPr>
            <a:r>
              <a:rPr lang="en-US" dirty="0" err="1">
                <a:latin typeface="Courier New" panose="02070309020205020404" pitchFamily="49" charset="0"/>
                <a:cs typeface="Courier New" panose="02070309020205020404" pitchFamily="49" charset="0"/>
              </a:rPr>
              <a:t>circlePaint.setShader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radGrad</a:t>
            </a:r>
            <a:r>
              <a:rPr lang="en-US" dirty="0">
                <a:latin typeface="Courier New" panose="02070309020205020404" pitchFamily="49" charset="0"/>
                <a:cs typeface="Courier New" panose="02070309020205020404" pitchFamily="49" charset="0"/>
              </a:rPr>
              <a:t>);</a:t>
            </a:r>
          </a:p>
          <a:p>
            <a:pPr marL="762000" lvl="2" indent="0">
              <a:buNone/>
            </a:pPr>
            <a:r>
              <a:rPr lang="en-US" dirty="0" err="1">
                <a:latin typeface="Courier New" panose="02070309020205020404" pitchFamily="49" charset="0"/>
                <a:cs typeface="Courier New" panose="02070309020205020404" pitchFamily="49" charset="0"/>
              </a:rPr>
              <a:t>canvas.drawCircle</a:t>
            </a:r>
            <a:r>
              <a:rPr lang="en-US" dirty="0">
                <a:latin typeface="Courier New" panose="02070309020205020404" pitchFamily="49" charset="0"/>
                <a:cs typeface="Courier New" panose="02070309020205020404" pitchFamily="49" charset="0"/>
              </a:rPr>
              <a:t>(250, 175, 50, </a:t>
            </a:r>
            <a:r>
              <a:rPr lang="en-US" dirty="0" err="1">
                <a:latin typeface="Courier New" panose="02070309020205020404" pitchFamily="49" charset="0"/>
                <a:cs typeface="Courier New" panose="02070309020205020404" pitchFamily="49" charset="0"/>
              </a:rPr>
              <a:t>circlePaint</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552861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Sweep Gradients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990600" lvl="2" indent="0">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android.graphics.Canvas</a:t>
            </a:r>
            <a:r>
              <a:rPr lang="en-US" sz="1400" dirty="0">
                <a:latin typeface="Courier New" panose="02070309020205020404" pitchFamily="49" charset="0"/>
                <a:cs typeface="Courier New" panose="02070309020205020404" pitchFamily="49" charset="0"/>
              </a:rPr>
              <a:t>;</a:t>
            </a:r>
          </a:p>
          <a:p>
            <a:pPr marL="990600" lvl="2" indent="0">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android.graphics.Color</a:t>
            </a:r>
            <a:r>
              <a:rPr lang="en-US" sz="1400" dirty="0">
                <a:latin typeface="Courier New" panose="02070309020205020404" pitchFamily="49" charset="0"/>
                <a:cs typeface="Courier New" panose="02070309020205020404" pitchFamily="49" charset="0"/>
              </a:rPr>
              <a:t>;</a:t>
            </a:r>
          </a:p>
          <a:p>
            <a:pPr marL="990600" lvl="2" indent="0">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android.graphics.SweepGradient</a:t>
            </a:r>
            <a:r>
              <a:rPr lang="en-US" sz="1400" dirty="0">
                <a:latin typeface="Courier New" panose="02070309020205020404" pitchFamily="49" charset="0"/>
                <a:cs typeface="Courier New" panose="02070309020205020404" pitchFamily="49" charset="0"/>
              </a:rPr>
              <a:t>;</a:t>
            </a:r>
          </a:p>
          <a:p>
            <a:pPr marL="990600" lvl="2" indent="0">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android.graphics.Paint</a:t>
            </a:r>
            <a:r>
              <a:rPr lang="en-US" sz="1400" dirty="0">
                <a:latin typeface="Courier New" panose="02070309020205020404" pitchFamily="49" charset="0"/>
                <a:cs typeface="Courier New" panose="02070309020205020404" pitchFamily="49" charset="0"/>
              </a:rPr>
              <a:t>;</a:t>
            </a:r>
          </a:p>
          <a:p>
            <a:pPr marL="990600" lvl="2" indent="0">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android.graphics.Shader</a:t>
            </a:r>
            <a:r>
              <a:rPr lang="en-US" sz="1400" dirty="0">
                <a:latin typeface="Courier New" panose="02070309020205020404" pitchFamily="49" charset="0"/>
                <a:cs typeface="Courier New" panose="02070309020205020404" pitchFamily="49" charset="0"/>
              </a:rPr>
              <a:t>;</a:t>
            </a:r>
          </a:p>
          <a:p>
            <a:pPr marL="990600" lvl="2" indent="0">
              <a:buNone/>
            </a:pPr>
            <a:r>
              <a:rPr lang="en-US" sz="1400" dirty="0">
                <a:latin typeface="Courier New" panose="02070309020205020404" pitchFamily="49" charset="0"/>
                <a:cs typeface="Courier New" panose="02070309020205020404" pitchFamily="49" charset="0"/>
              </a:rPr>
              <a:t>...</a:t>
            </a:r>
          </a:p>
          <a:p>
            <a:pPr marL="990600" lvl="2" indent="0">
              <a:buNone/>
            </a:pPr>
            <a:r>
              <a:rPr lang="en-US" sz="1400" dirty="0">
                <a:latin typeface="Courier New" panose="02070309020205020404" pitchFamily="49" charset="0"/>
                <a:cs typeface="Courier New" panose="02070309020205020404" pitchFamily="49" charset="0"/>
              </a:rPr>
              <a:t>Paint </a:t>
            </a:r>
            <a:r>
              <a:rPr lang="en-US" sz="1400" dirty="0" err="1">
                <a:latin typeface="Courier New" panose="02070309020205020404" pitchFamily="49" charset="0"/>
                <a:cs typeface="Courier New" panose="02070309020205020404" pitchFamily="49" charset="0"/>
              </a:rPr>
              <a:t>circlePaint</a:t>
            </a:r>
            <a:r>
              <a:rPr lang="en-US" sz="1400" dirty="0">
                <a:latin typeface="Courier New" panose="02070309020205020404" pitchFamily="49" charset="0"/>
                <a:cs typeface="Courier New" panose="02070309020205020404" pitchFamily="49" charset="0"/>
              </a:rPr>
              <a:t> = new Paint(</a:t>
            </a:r>
            <a:r>
              <a:rPr lang="en-US" sz="1400" dirty="0" err="1">
                <a:latin typeface="Courier New" panose="02070309020205020404" pitchFamily="49" charset="0"/>
                <a:cs typeface="Courier New" panose="02070309020205020404" pitchFamily="49" charset="0"/>
              </a:rPr>
              <a:t>Paint.ANTI_ALIAS_FLAG</a:t>
            </a:r>
            <a:r>
              <a:rPr lang="en-US" sz="1400" dirty="0">
                <a:latin typeface="Courier New" panose="02070309020205020404" pitchFamily="49" charset="0"/>
                <a:cs typeface="Courier New" panose="02070309020205020404" pitchFamily="49" charset="0"/>
              </a:rPr>
              <a:t>);</a:t>
            </a:r>
          </a:p>
          <a:p>
            <a:pPr marL="990600" lvl="2" indent="0">
              <a:buNone/>
            </a:pPr>
            <a:r>
              <a:rPr lang="en-US" sz="1400" dirty="0" err="1">
                <a:latin typeface="Courier New" panose="02070309020205020404" pitchFamily="49" charset="0"/>
                <a:cs typeface="Courier New" panose="02070309020205020404" pitchFamily="49" charset="0"/>
              </a:rPr>
              <a:t>SweepGradient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sweepGrad</a:t>
            </a:r>
            <a:r>
              <a:rPr lang="en-US" sz="1400" dirty="0">
                <a:latin typeface="Courier New" panose="02070309020205020404" pitchFamily="49" charset="0"/>
                <a:cs typeface="Courier New" panose="02070309020205020404" pitchFamily="49" charset="0"/>
              </a:rPr>
              <a:t> = new</a:t>
            </a:r>
          </a:p>
          <a:p>
            <a:pPr marL="9906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SweepGradient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canvas.getWidth</a:t>
            </a:r>
            <a:r>
              <a:rPr lang="en-US" sz="1400" dirty="0">
                <a:latin typeface="Courier New" panose="02070309020205020404" pitchFamily="49" charset="0"/>
                <a:cs typeface="Courier New" panose="02070309020205020404" pitchFamily="49" charset="0"/>
              </a:rPr>
              <a:t>()-125,</a:t>
            </a:r>
          </a:p>
          <a:p>
            <a:pPr marL="9906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canvas.getHeight</a:t>
            </a:r>
            <a:r>
              <a:rPr lang="en-US" sz="1400" dirty="0">
                <a:latin typeface="Courier New" panose="02070309020205020404" pitchFamily="49" charset="0"/>
                <a:cs typeface="Courier New" panose="02070309020205020404" pitchFamily="49" charset="0"/>
              </a:rPr>
              <a:t>()-125,</a:t>
            </a:r>
          </a:p>
          <a:p>
            <a:pPr marL="990600" lvl="2" indent="0">
              <a:buNone/>
            </a:pPr>
            <a:r>
              <a:rPr lang="en-US" sz="1400" dirty="0">
                <a:latin typeface="Courier New" panose="02070309020205020404" pitchFamily="49" charset="0"/>
                <a:cs typeface="Courier New" panose="02070309020205020404" pitchFamily="49" charset="0"/>
              </a:rPr>
              <a:t>    new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Color.RED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Color.YELLOW</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Color.GREEN</a:t>
            </a:r>
            <a:r>
              <a:rPr lang="en-US" sz="1400" dirty="0">
                <a:latin typeface="Courier New" panose="02070309020205020404" pitchFamily="49" charset="0"/>
                <a:cs typeface="Courier New" panose="02070309020205020404" pitchFamily="49" charset="0"/>
              </a:rPr>
              <a:t>,</a:t>
            </a:r>
          </a:p>
          <a:p>
            <a:pPr marL="9906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Color.BLUE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Color.MAGENTA</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Color.RED</a:t>
            </a:r>
            <a:r>
              <a:rPr lang="en-US" sz="1400" dirty="0">
                <a:latin typeface="Courier New" panose="02070309020205020404" pitchFamily="49" charset="0"/>
                <a:cs typeface="Courier New" panose="02070309020205020404" pitchFamily="49" charset="0"/>
              </a:rPr>
              <a:t> }, null);</a:t>
            </a:r>
          </a:p>
          <a:p>
            <a:pPr marL="990600" lvl="2" indent="0">
              <a:buNone/>
            </a:pPr>
            <a:r>
              <a:rPr lang="en-US" sz="1400" dirty="0">
                <a:latin typeface="Courier New" panose="02070309020205020404" pitchFamily="49" charset="0"/>
                <a:cs typeface="Courier New" panose="02070309020205020404" pitchFamily="49" charset="0"/>
              </a:rPr>
              <a:t> </a:t>
            </a:r>
          </a:p>
          <a:p>
            <a:pPr marL="990600" lvl="2" indent="0">
              <a:buNone/>
            </a:pPr>
            <a:r>
              <a:rPr lang="en-US" sz="1400" dirty="0" err="1">
                <a:latin typeface="Courier New" panose="02070309020205020404" pitchFamily="49" charset="0"/>
                <a:cs typeface="Courier New" panose="02070309020205020404" pitchFamily="49" charset="0"/>
              </a:rPr>
              <a:t>circlePaint.setShader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sweepGrad</a:t>
            </a:r>
            <a:r>
              <a:rPr lang="en-US" sz="1400" dirty="0">
                <a:latin typeface="Courier New" panose="02070309020205020404" pitchFamily="49" charset="0"/>
                <a:cs typeface="Courier New" panose="02070309020205020404" pitchFamily="49" charset="0"/>
              </a:rPr>
              <a:t>);</a:t>
            </a:r>
          </a:p>
          <a:p>
            <a:pPr marL="990600" lvl="2" indent="0">
              <a:buNone/>
            </a:pPr>
            <a:r>
              <a:rPr lang="en-US" sz="1400" dirty="0" err="1">
                <a:latin typeface="Courier New" panose="02070309020205020404" pitchFamily="49" charset="0"/>
                <a:cs typeface="Courier New" panose="02070309020205020404" pitchFamily="49" charset="0"/>
              </a:rPr>
              <a:t>canvas.drawCircle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canvas.getWidth</a:t>
            </a:r>
            <a:r>
              <a:rPr lang="en-US" sz="1400" dirty="0">
                <a:latin typeface="Courier New" panose="02070309020205020404" pitchFamily="49" charset="0"/>
                <a:cs typeface="Courier New" panose="02070309020205020404" pitchFamily="49" charset="0"/>
              </a:rPr>
              <a:t>()-125,</a:t>
            </a:r>
          </a:p>
          <a:p>
            <a:pPr marL="9906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canvas.getHeight</a:t>
            </a:r>
            <a:r>
              <a:rPr lang="en-US" sz="1400" dirty="0">
                <a:latin typeface="Courier New" panose="02070309020205020404" pitchFamily="49" charset="0"/>
                <a:cs typeface="Courier New" panose="02070309020205020404" pitchFamily="49" charset="0"/>
              </a:rPr>
              <a:t>()-125, 125,</a:t>
            </a:r>
          </a:p>
          <a:p>
            <a:pPr marL="990600" lvl="2"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circlePaint</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552861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Text</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Android provides several default font typefaces and </a:t>
            </a:r>
            <a:r>
              <a:rPr lang="en-US" sz="2000" dirty="0" smtClean="0"/>
              <a:t>styles.</a:t>
            </a:r>
          </a:p>
          <a:p>
            <a:r>
              <a:rPr lang="en-US" sz="2000" dirty="0" smtClean="0"/>
              <a:t>Applications </a:t>
            </a:r>
            <a:r>
              <a:rPr lang="en-US" sz="2000" dirty="0"/>
              <a:t>can also use custom fonts by including font files as application assets and loading them using the </a:t>
            </a:r>
            <a:r>
              <a:rPr lang="en-US" sz="2000" dirty="0" err="1">
                <a:latin typeface="Courier New" panose="02070309020205020404" pitchFamily="49" charset="0"/>
                <a:cs typeface="Courier New" panose="02070309020205020404" pitchFamily="49" charset="0"/>
              </a:rPr>
              <a:t>AssetManager</a:t>
            </a:r>
            <a:r>
              <a:rPr lang="en-US" sz="2000" dirty="0"/>
              <a:t>, much as one would use </a:t>
            </a:r>
            <a:r>
              <a:rPr lang="en-US" sz="2000" dirty="0" smtClean="0"/>
              <a:t>resources.</a:t>
            </a:r>
            <a:endParaRPr lang="en-US" sz="2000" dirty="0"/>
          </a:p>
        </p:txBody>
      </p:sp>
    </p:spTree>
    <p:extLst>
      <p:ext uri="{BB962C8B-B14F-4D97-AF65-F5344CB8AC3E}">
        <p14:creationId xmlns:p14="http://schemas.microsoft.com/office/powerpoint/2010/main" val="3255286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ctrTitle"/>
          </p:nvPr>
        </p:nvSpPr>
        <p:spPr>
          <a:xfrm>
            <a:off x="762000" y="1219200"/>
            <a:ext cx="7772400" cy="3276600"/>
          </a:xfrm>
        </p:spPr>
        <p:txBody>
          <a:bodyPr/>
          <a:lstStyle/>
          <a:p>
            <a:pPr eaLnBrk="1" hangingPunct="1">
              <a:spcBef>
                <a:spcPct val="20000"/>
              </a:spcBef>
            </a:pPr>
            <a:r>
              <a:rPr lang="en-US" sz="4200" dirty="0" smtClean="0">
                <a:latin typeface="Arial" charset="0"/>
              </a:rPr>
              <a:t/>
            </a:r>
            <a:br>
              <a:rPr lang="en-US" sz="4200" dirty="0" smtClean="0">
                <a:latin typeface="Arial" charset="0"/>
              </a:rPr>
            </a:br>
            <a:r>
              <a:rPr lang="en-US" sz="4200" i="1" dirty="0" smtClean="0">
                <a:latin typeface="Arial" charset="0"/>
              </a:rPr>
              <a:t> </a:t>
            </a:r>
            <a:r>
              <a:rPr lang="en-US" i="1" dirty="0">
                <a:latin typeface="Arial" charset="0"/>
              </a:rPr>
              <a:t>Advanced </a:t>
            </a:r>
            <a:r>
              <a:rPr lang="en-US" i="1" dirty="0" err="1" smtClean="0">
                <a:latin typeface="Arial" charset="0"/>
              </a:rPr>
              <a:t>Android</a:t>
            </a:r>
            <a:r>
              <a:rPr lang="en-US" baseline="30000" dirty="0" err="1" smtClean="0">
                <a:latin typeface="Arial" charset="0"/>
              </a:rPr>
              <a:t>TM</a:t>
            </a:r>
            <a:r>
              <a:rPr lang="en-US" i="1" dirty="0" smtClean="0">
                <a:latin typeface="Arial" charset="0"/>
              </a:rPr>
              <a:t> </a:t>
            </a:r>
            <a:r>
              <a:rPr lang="en-US" i="1" dirty="0">
                <a:latin typeface="Arial" charset="0"/>
              </a:rPr>
              <a:t>Application Development, </a:t>
            </a:r>
            <a:r>
              <a:rPr lang="en-US" i="1" dirty="0" smtClean="0">
                <a:latin typeface="Arial" charset="0"/>
              </a:rPr>
              <a:t>Fourth </a:t>
            </a:r>
            <a:r>
              <a:rPr lang="en-US" i="1" dirty="0">
                <a:latin typeface="Arial" charset="0"/>
              </a:rPr>
              <a:t>Edition</a:t>
            </a:r>
            <a:r>
              <a:rPr lang="en-US" sz="3800" dirty="0" smtClean="0"/>
              <a:t/>
            </a:r>
            <a:br>
              <a:rPr lang="en-US" sz="3800" dirty="0" smtClean="0"/>
            </a:br>
            <a:r>
              <a:rPr lang="en-US" sz="4200" dirty="0"/>
              <a:t/>
            </a:r>
            <a:br>
              <a:rPr lang="en-US" sz="4200" dirty="0"/>
            </a:br>
            <a:r>
              <a:rPr lang="en-US" sz="4200" dirty="0" smtClean="0"/>
              <a:t>Chapter 22</a:t>
            </a:r>
            <a:r>
              <a:rPr lang="en-US" sz="3800" b="1" dirty="0" smtClean="0">
                <a:latin typeface="Arial" charset="0"/>
              </a:rPr>
              <a:t/>
            </a:r>
            <a:br>
              <a:rPr lang="en-US" sz="3800" b="1" dirty="0" smtClean="0">
                <a:latin typeface="Arial" charset="0"/>
              </a:rPr>
            </a:br>
            <a:r>
              <a:rPr lang="en-US" sz="3800" dirty="0" smtClean="0"/>
              <a:t/>
            </a:r>
            <a:br>
              <a:rPr lang="en-US" sz="3800" dirty="0" smtClean="0"/>
            </a:br>
            <a:r>
              <a:rPr lang="en-US" sz="3800" b="1" dirty="0">
                <a:latin typeface="Arial" charset="0"/>
              </a:rPr>
              <a:t>Developing Android 2D Graphics Applications</a:t>
            </a:r>
            <a:r>
              <a:rPr lang="en-US" sz="3800" b="1" dirty="0" smtClean="0">
                <a:latin typeface="Arial" charset="0"/>
              </a:rPr>
              <a:t/>
            </a:r>
            <a:br>
              <a:rPr lang="en-US" sz="3800" b="1" dirty="0" smtClean="0">
                <a:latin typeface="Arial" charset="0"/>
              </a:rPr>
            </a:br>
            <a:endParaRPr lang="en-US" sz="3800" b="1" dirty="0" smtClean="0">
              <a:latin typeface="Arial"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Using Default Fonts and Typefaces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r>
              <a:rPr lang="en-US" sz="1800" dirty="0">
                <a:latin typeface="Courier New" panose="02070309020205020404" pitchFamily="49" charset="0"/>
                <a:cs typeface="Courier New" panose="02070309020205020404" pitchFamily="49" charset="0"/>
              </a:rPr>
              <a:t>import </a:t>
            </a:r>
            <a:r>
              <a:rPr lang="en-US" sz="1800" dirty="0" err="1">
                <a:latin typeface="Courier New" panose="02070309020205020404" pitchFamily="49" charset="0"/>
                <a:cs typeface="Courier New" panose="02070309020205020404" pitchFamily="49" charset="0"/>
              </a:rPr>
              <a:t>android.graphics.Canvas</a:t>
            </a:r>
            <a:r>
              <a:rPr lang="en-US" sz="1800" dirty="0">
                <a:latin typeface="Courier New" panose="02070309020205020404" pitchFamily="49" charset="0"/>
                <a:cs typeface="Courier New" panose="02070309020205020404" pitchFamily="49" charset="0"/>
              </a:rPr>
              <a:t>;</a:t>
            </a:r>
          </a:p>
          <a:p>
            <a:pPr marL="381000" lvl="1" indent="0">
              <a:buNone/>
            </a:pPr>
            <a:r>
              <a:rPr lang="en-US" sz="1800" dirty="0">
                <a:latin typeface="Courier New" panose="02070309020205020404" pitchFamily="49" charset="0"/>
                <a:cs typeface="Courier New" panose="02070309020205020404" pitchFamily="49" charset="0"/>
              </a:rPr>
              <a:t>import </a:t>
            </a:r>
            <a:r>
              <a:rPr lang="en-US" sz="1800" dirty="0" err="1">
                <a:latin typeface="Courier New" panose="02070309020205020404" pitchFamily="49" charset="0"/>
                <a:cs typeface="Courier New" panose="02070309020205020404" pitchFamily="49" charset="0"/>
              </a:rPr>
              <a:t>android.graphics.Color</a:t>
            </a:r>
            <a:r>
              <a:rPr lang="en-US" sz="1800" dirty="0">
                <a:latin typeface="Courier New" panose="02070309020205020404" pitchFamily="49" charset="0"/>
                <a:cs typeface="Courier New" panose="02070309020205020404" pitchFamily="49" charset="0"/>
              </a:rPr>
              <a:t>;</a:t>
            </a:r>
          </a:p>
          <a:p>
            <a:pPr marL="381000" lvl="1" indent="0">
              <a:buNone/>
            </a:pPr>
            <a:r>
              <a:rPr lang="en-US" sz="1800" dirty="0">
                <a:latin typeface="Courier New" panose="02070309020205020404" pitchFamily="49" charset="0"/>
                <a:cs typeface="Courier New" panose="02070309020205020404" pitchFamily="49" charset="0"/>
              </a:rPr>
              <a:t>import </a:t>
            </a:r>
            <a:r>
              <a:rPr lang="en-US" sz="1800" dirty="0" err="1">
                <a:latin typeface="Courier New" panose="02070309020205020404" pitchFamily="49" charset="0"/>
                <a:cs typeface="Courier New" panose="02070309020205020404" pitchFamily="49" charset="0"/>
              </a:rPr>
              <a:t>android.graphics.Paint</a:t>
            </a:r>
            <a:r>
              <a:rPr lang="en-US" sz="1800" dirty="0">
                <a:latin typeface="Courier New" panose="02070309020205020404" pitchFamily="49" charset="0"/>
                <a:cs typeface="Courier New" panose="02070309020205020404" pitchFamily="49" charset="0"/>
              </a:rPr>
              <a:t>;</a:t>
            </a:r>
          </a:p>
          <a:p>
            <a:pPr marL="381000" lvl="1" indent="0">
              <a:buNone/>
            </a:pPr>
            <a:r>
              <a:rPr lang="en-US" sz="1800" dirty="0">
                <a:latin typeface="Courier New" panose="02070309020205020404" pitchFamily="49" charset="0"/>
                <a:cs typeface="Courier New" panose="02070309020205020404" pitchFamily="49" charset="0"/>
              </a:rPr>
              <a:t>import </a:t>
            </a:r>
            <a:r>
              <a:rPr lang="en-US" sz="1800" dirty="0" err="1">
                <a:latin typeface="Courier New" panose="02070309020205020404" pitchFamily="49" charset="0"/>
                <a:cs typeface="Courier New" panose="02070309020205020404" pitchFamily="49" charset="0"/>
              </a:rPr>
              <a:t>android.graphics.Typeface</a:t>
            </a:r>
            <a:r>
              <a:rPr lang="en-US" sz="1800" dirty="0">
                <a:latin typeface="Courier New" panose="02070309020205020404" pitchFamily="49" charset="0"/>
                <a:cs typeface="Courier New" panose="02070309020205020404" pitchFamily="49" charset="0"/>
              </a:rPr>
              <a:t>;</a:t>
            </a:r>
          </a:p>
          <a:p>
            <a:pPr marL="381000" lvl="1" indent="0">
              <a:buNone/>
            </a:pPr>
            <a:r>
              <a:rPr lang="en-US" sz="1800" dirty="0">
                <a:latin typeface="Courier New" panose="02070309020205020404" pitchFamily="49" charset="0"/>
                <a:cs typeface="Courier New" panose="02070309020205020404" pitchFamily="49" charset="0"/>
              </a:rPr>
              <a:t>...</a:t>
            </a:r>
          </a:p>
          <a:p>
            <a:pPr marL="381000" lvl="1" indent="0">
              <a:buNone/>
            </a:pPr>
            <a:r>
              <a:rPr lang="en-US" sz="1800" dirty="0">
                <a:latin typeface="Courier New" panose="02070309020205020404" pitchFamily="49" charset="0"/>
                <a:cs typeface="Courier New" panose="02070309020205020404" pitchFamily="49" charset="0"/>
              </a:rPr>
              <a:t>Paint </a:t>
            </a:r>
            <a:r>
              <a:rPr lang="en-US" sz="1800" dirty="0" err="1">
                <a:latin typeface="Courier New" panose="02070309020205020404" pitchFamily="49" charset="0"/>
                <a:cs typeface="Courier New" panose="02070309020205020404" pitchFamily="49" charset="0"/>
              </a:rPr>
              <a:t>mPaint</a:t>
            </a:r>
            <a:r>
              <a:rPr lang="en-US" sz="1800" dirty="0">
                <a:latin typeface="Courier New" panose="02070309020205020404" pitchFamily="49" charset="0"/>
                <a:cs typeface="Courier New" panose="02070309020205020404" pitchFamily="49" charset="0"/>
              </a:rPr>
              <a:t> = new Paint(</a:t>
            </a:r>
            <a:r>
              <a:rPr lang="en-US" sz="1800" dirty="0" err="1">
                <a:latin typeface="Courier New" panose="02070309020205020404" pitchFamily="49" charset="0"/>
                <a:cs typeface="Courier New" panose="02070309020205020404" pitchFamily="49" charset="0"/>
              </a:rPr>
              <a:t>Paint.ANTI_ALIAS_FLAG</a:t>
            </a:r>
            <a:r>
              <a:rPr lang="en-US" sz="1800" dirty="0">
                <a:latin typeface="Courier New" panose="02070309020205020404" pitchFamily="49" charset="0"/>
                <a:cs typeface="Courier New" panose="02070309020205020404" pitchFamily="49" charset="0"/>
              </a:rPr>
              <a:t>);</a:t>
            </a:r>
          </a:p>
          <a:p>
            <a:pPr marL="381000" lvl="1" indent="0">
              <a:buNone/>
            </a:pPr>
            <a:r>
              <a:rPr lang="en-US" sz="1800" dirty="0">
                <a:latin typeface="Courier New" panose="02070309020205020404" pitchFamily="49" charset="0"/>
                <a:cs typeface="Courier New" panose="02070309020205020404" pitchFamily="49" charset="0"/>
              </a:rPr>
              <a:t>Typeface </a:t>
            </a:r>
            <a:r>
              <a:rPr lang="en-US" sz="1800" dirty="0" err="1">
                <a:latin typeface="Courier New" panose="02070309020205020404" pitchFamily="49" charset="0"/>
                <a:cs typeface="Courier New" panose="02070309020205020404" pitchFamily="49" charset="0"/>
              </a:rPr>
              <a:t>mType</a:t>
            </a:r>
            <a:r>
              <a:rPr lang="en-US" sz="1800" dirty="0">
                <a:latin typeface="Courier New" panose="02070309020205020404" pitchFamily="49" charset="0"/>
                <a:cs typeface="Courier New" panose="02070309020205020404" pitchFamily="49" charset="0"/>
              </a:rPr>
              <a:t>;</a:t>
            </a:r>
          </a:p>
          <a:p>
            <a:pPr marL="381000" lvl="1" indent="0">
              <a:buNone/>
            </a:pPr>
            <a:r>
              <a:rPr lang="en-US" sz="1800" dirty="0">
                <a:latin typeface="Courier New" panose="02070309020205020404" pitchFamily="49" charset="0"/>
                <a:cs typeface="Courier New" panose="02070309020205020404" pitchFamily="49" charset="0"/>
              </a:rPr>
              <a:t> </a:t>
            </a:r>
          </a:p>
          <a:p>
            <a:pPr marL="381000" lvl="1" indent="0">
              <a:buNone/>
            </a:pPr>
            <a:r>
              <a:rPr lang="en-US" sz="1800" dirty="0" err="1">
                <a:latin typeface="Courier New" panose="02070309020205020404" pitchFamily="49" charset="0"/>
                <a:cs typeface="Courier New" panose="02070309020205020404" pitchFamily="49" charset="0"/>
              </a:rPr>
              <a:t>mPaint.setTextSize</a:t>
            </a:r>
            <a:r>
              <a:rPr lang="en-US" sz="1800" dirty="0">
                <a:latin typeface="Courier New" panose="02070309020205020404" pitchFamily="49" charset="0"/>
                <a:cs typeface="Courier New" panose="02070309020205020404" pitchFamily="49" charset="0"/>
              </a:rPr>
              <a:t>(16);</a:t>
            </a:r>
          </a:p>
          <a:p>
            <a:pPr marL="381000" lvl="1" indent="0">
              <a:buNone/>
            </a:pPr>
            <a:r>
              <a:rPr lang="en-US" sz="1800" dirty="0" err="1">
                <a:latin typeface="Courier New" panose="02070309020205020404" pitchFamily="49" charset="0"/>
                <a:cs typeface="Courier New" panose="02070309020205020404" pitchFamily="49" charset="0"/>
              </a:rPr>
              <a:t>mPaint.setTypeface</a:t>
            </a:r>
            <a:r>
              <a:rPr lang="en-US" sz="1800" dirty="0">
                <a:latin typeface="Courier New" panose="02070309020205020404" pitchFamily="49" charset="0"/>
                <a:cs typeface="Courier New" panose="02070309020205020404" pitchFamily="49" charset="0"/>
              </a:rPr>
              <a:t>(null);</a:t>
            </a:r>
          </a:p>
          <a:p>
            <a:pPr marL="381000" lvl="1" indent="0">
              <a:buNone/>
            </a:pPr>
            <a:r>
              <a:rPr lang="en-US" sz="1800" dirty="0">
                <a:latin typeface="Courier New" panose="02070309020205020404" pitchFamily="49" charset="0"/>
                <a:cs typeface="Courier New" panose="02070309020205020404" pitchFamily="49" charset="0"/>
              </a:rPr>
              <a:t> </a:t>
            </a:r>
          </a:p>
          <a:p>
            <a:pPr marL="381000" lvl="1" indent="0">
              <a:buNone/>
            </a:pPr>
            <a:r>
              <a:rPr lang="en-US" sz="1800" dirty="0" err="1">
                <a:latin typeface="Courier New" panose="02070309020205020404" pitchFamily="49" charset="0"/>
                <a:cs typeface="Courier New" panose="02070309020205020404" pitchFamily="49" charset="0"/>
              </a:rPr>
              <a:t>canvas.drawText</a:t>
            </a:r>
            <a:r>
              <a:rPr lang="en-US" sz="1800" dirty="0">
                <a:latin typeface="Courier New" panose="02070309020205020404" pitchFamily="49" charset="0"/>
                <a:cs typeface="Courier New" panose="02070309020205020404" pitchFamily="49" charset="0"/>
              </a:rPr>
              <a:t>("Default Typeface", 20, 20, </a:t>
            </a:r>
            <a:r>
              <a:rPr lang="en-US" sz="1800" dirty="0" err="1">
                <a:latin typeface="Courier New" panose="02070309020205020404" pitchFamily="49" charset="0"/>
                <a:cs typeface="Courier New" panose="02070309020205020404" pitchFamily="49" charset="0"/>
              </a:rPr>
              <a:t>mPaint</a:t>
            </a: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552861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Using Default Fonts and Typefaces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endParaRPr lang="en-US" sz="1800" dirty="0" smtClean="0"/>
          </a:p>
          <a:p>
            <a:pPr marL="381000" lvl="1" indent="0">
              <a:buNone/>
            </a:pPr>
            <a:endParaRPr lang="en-US" sz="1800" dirty="0"/>
          </a:p>
          <a:p>
            <a:pPr marL="381000" lvl="1" indent="0">
              <a:buNone/>
            </a:pPr>
            <a:endParaRPr lang="en-US" sz="1800" dirty="0" smtClean="0"/>
          </a:p>
          <a:p>
            <a:pPr marL="381000" lvl="1" indent="0">
              <a:buNone/>
            </a:pPr>
            <a:endParaRPr lang="en-US" sz="1800" dirty="0"/>
          </a:p>
          <a:p>
            <a:pPr marL="381000" lvl="1" indent="0">
              <a:buNone/>
            </a:pPr>
            <a:endParaRPr lang="en-US" sz="1800" dirty="0" smtClean="0"/>
          </a:p>
          <a:p>
            <a:pPr marL="381000" lvl="1" indent="0">
              <a:buNone/>
            </a:pPr>
            <a:endParaRPr lang="en-US" sz="1800" dirty="0"/>
          </a:p>
          <a:p>
            <a:pPr marL="0" indent="0">
              <a:buNone/>
            </a:pPr>
            <a:r>
              <a:rPr lang="en-US" sz="1800" dirty="0" smtClean="0"/>
              <a:t>	</a:t>
            </a:r>
            <a:r>
              <a:rPr lang="en-US" dirty="0" smtClean="0">
                <a:latin typeface="Courier New" panose="02070309020205020404" pitchFamily="49" charset="0"/>
                <a:cs typeface="Courier New" panose="02070309020205020404" pitchFamily="49" charset="0"/>
              </a:rPr>
              <a:t>Typeface </a:t>
            </a:r>
            <a:r>
              <a:rPr lang="en-US" dirty="0" err="1">
                <a:latin typeface="Courier New" panose="02070309020205020404" pitchFamily="49" charset="0"/>
                <a:cs typeface="Courier New" panose="02070309020205020404" pitchFamily="49" charset="0"/>
              </a:rPr>
              <a:t>mType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Typeface.create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Typeface.MONOSPACE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Typeface.NORMAL</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7802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Using Default Fonts and Typefaces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endParaRPr lang="en-US" sz="1800" dirty="0" smtClean="0"/>
          </a:p>
          <a:p>
            <a:pPr marL="381000" lvl="1" indent="0">
              <a:buNone/>
            </a:pPr>
            <a:endParaRPr lang="en-US" sz="1800" dirty="0"/>
          </a:p>
          <a:p>
            <a:pPr marL="381000" lvl="1" indent="0">
              <a:buNone/>
            </a:pPr>
            <a:endParaRPr lang="en-US" sz="1800" dirty="0" smtClean="0"/>
          </a:p>
          <a:p>
            <a:pPr marL="381000" lvl="1" indent="0">
              <a:buNone/>
            </a:pPr>
            <a:endParaRPr lang="en-US" sz="1800" dirty="0"/>
          </a:p>
          <a:p>
            <a:pPr marL="381000" lvl="1" indent="0">
              <a:buNone/>
            </a:pPr>
            <a:endParaRPr lang="en-US" sz="1800" dirty="0" smtClean="0"/>
          </a:p>
          <a:p>
            <a:pPr marL="381000" lvl="1" indent="0">
              <a:buNone/>
            </a:pPr>
            <a:endParaRPr lang="en-US" sz="1800" dirty="0"/>
          </a:p>
          <a:p>
            <a:pPr marL="381000" lvl="1" indent="0">
              <a:buNone/>
            </a:pPr>
            <a:endParaRPr lang="en-US" sz="1800" dirty="0" smtClean="0"/>
          </a:p>
          <a:p>
            <a:pPr marL="381000" lvl="1" indent="0">
              <a:buNone/>
            </a:pPr>
            <a:r>
              <a:rPr lang="en-US" sz="1400" dirty="0" smtClean="0">
                <a:latin typeface="Courier New" panose="02070309020205020404" pitchFamily="49" charset="0"/>
                <a:cs typeface="Courier New" panose="02070309020205020404" pitchFamily="49" charset="0"/>
              </a:rPr>
              <a:t>Typeface </a:t>
            </a:r>
            <a:r>
              <a:rPr lang="en-US" sz="1400" dirty="0" err="1">
                <a:latin typeface="Courier New" panose="02070309020205020404" pitchFamily="49" charset="0"/>
                <a:cs typeface="Courier New" panose="02070309020205020404" pitchFamily="49" charset="0"/>
              </a:rPr>
              <a:t>mType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Typeface.create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Typeface.SERIF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Typeface.ITALIC</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832611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Using Default Fonts and Typefaces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76400" lvl="4" indent="0">
              <a:buNone/>
            </a:pPr>
            <a:endParaRPr lang="en-US" dirty="0" smtClean="0"/>
          </a:p>
          <a:p>
            <a:pPr marL="1676400" lvl="4" indent="0">
              <a:buNone/>
            </a:pPr>
            <a:endParaRPr lang="en-US" dirty="0"/>
          </a:p>
          <a:p>
            <a:pPr marL="1676400" lvl="4" indent="0">
              <a:buNone/>
            </a:pPr>
            <a:endParaRPr lang="en-US" dirty="0" smtClean="0"/>
          </a:p>
          <a:p>
            <a:pPr marL="1676400" lvl="4" indent="0">
              <a:buNone/>
            </a:pPr>
            <a:endParaRPr lang="en-US" dirty="0"/>
          </a:p>
          <a:p>
            <a:pPr marL="1676400" lvl="4" indent="0">
              <a:buNone/>
            </a:pPr>
            <a:endParaRPr lang="en-US" dirty="0" smtClean="0"/>
          </a:p>
          <a:p>
            <a:pPr marL="1676400" lvl="4" indent="0">
              <a:buNone/>
            </a:pPr>
            <a:endParaRPr lang="en-US" dirty="0"/>
          </a:p>
          <a:p>
            <a:pPr marL="1676400" lvl="4" indent="0">
              <a:buNone/>
            </a:pPr>
            <a:endParaRPr lang="en-US" dirty="0" smtClean="0"/>
          </a:p>
          <a:p>
            <a:pPr marL="1676400" lvl="4" indent="0">
              <a:buNone/>
            </a:pPr>
            <a:r>
              <a:rPr lang="en-US" dirty="0" err="1" smtClean="0">
                <a:latin typeface="Courier New" panose="02070309020205020404" pitchFamily="49" charset="0"/>
                <a:cs typeface="Courier New" panose="02070309020205020404" pitchFamily="49" charset="0"/>
              </a:rPr>
              <a:t>mPaint.setFlags</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Paint.UNDERLINE_TEXT_FLAG</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042391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Using Default Fonts and Typefaces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200400" y="1272381"/>
            <a:ext cx="2743200" cy="4876800"/>
          </a:xfrm>
        </p:spPr>
      </p:pic>
    </p:spTree>
    <p:extLst>
      <p:ext uri="{BB962C8B-B14F-4D97-AF65-F5344CB8AC3E}">
        <p14:creationId xmlns:p14="http://schemas.microsoft.com/office/powerpoint/2010/main" val="11296505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Using Custom Typefaces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Hans </a:t>
            </a:r>
            <a:r>
              <a:rPr lang="en-US" dirty="0" err="1"/>
              <a:t>Bodlaender</a:t>
            </a:r>
            <a:r>
              <a:rPr lang="en-US" dirty="0"/>
              <a:t> has kindly provided a free chess font called Chess Utrecht. Using the Chess Utrecht font, the letter </a:t>
            </a:r>
            <a:r>
              <a:rPr lang="en-US" i="1" dirty="0"/>
              <a:t>Q</a:t>
            </a:r>
            <a:r>
              <a:rPr lang="en-US" dirty="0"/>
              <a:t> draws a black queen on a white square, whereas a </a:t>
            </a:r>
            <a:r>
              <a:rPr lang="en-US" i="1" dirty="0"/>
              <a:t>q</a:t>
            </a:r>
            <a:r>
              <a:rPr lang="en-US" dirty="0"/>
              <a:t> draws a white queen on a white square, and so </a:t>
            </a:r>
            <a:r>
              <a:rPr lang="en-US" dirty="0" smtClean="0"/>
              <a:t>on.</a:t>
            </a:r>
          </a:p>
          <a:p>
            <a:r>
              <a:rPr lang="en-US" dirty="0" smtClean="0"/>
              <a:t>This </a:t>
            </a:r>
            <a:r>
              <a:rPr lang="en-US" dirty="0"/>
              <a:t>nifty font is available at </a:t>
            </a:r>
            <a:r>
              <a:rPr lang="en-US" i="1" dirty="0"/>
              <a:t>http://www.chessvariants.com/d.font/utrecht.html </a:t>
            </a:r>
            <a:r>
              <a:rPr lang="en-US" dirty="0"/>
              <a:t>as </a:t>
            </a:r>
            <a:r>
              <a:rPr lang="en-US" dirty="0" smtClean="0">
                <a:latin typeface="Courier New" panose="02070309020205020404" pitchFamily="49" charset="0"/>
                <a:cs typeface="Courier New" panose="02070309020205020404" pitchFamily="49" charset="0"/>
              </a:rPr>
              <a:t>chess1.ttf</a:t>
            </a:r>
            <a:r>
              <a:rPr lang="en-US" dirty="0" smtClean="0"/>
              <a:t>.</a:t>
            </a:r>
          </a:p>
          <a:p>
            <a:r>
              <a:rPr lang="en-US" dirty="0" smtClean="0"/>
              <a:t>To </a:t>
            </a:r>
            <a:r>
              <a:rPr lang="en-US" dirty="0"/>
              <a:t>use a custom font such as Chess Utrecht, simply download the font from the website and copy the </a:t>
            </a:r>
            <a:r>
              <a:rPr lang="en-US" dirty="0">
                <a:latin typeface="Courier New" panose="02070309020205020404" pitchFamily="49" charset="0"/>
                <a:cs typeface="Courier New" panose="02070309020205020404" pitchFamily="49" charset="0"/>
              </a:rPr>
              <a:t>chess1.ttf</a:t>
            </a:r>
            <a:r>
              <a:rPr lang="en-US" dirty="0"/>
              <a:t> file from your hard drive to the project directory </a:t>
            </a:r>
            <a:r>
              <a:rPr lang="en-US" dirty="0">
                <a:latin typeface="Courier New" panose="02070309020205020404" pitchFamily="49" charset="0"/>
                <a:cs typeface="Courier New" panose="02070309020205020404" pitchFamily="49" charset="0"/>
              </a:rPr>
              <a:t>/assets/fonts</a:t>
            </a:r>
            <a:r>
              <a:rPr lang="en-US" dirty="0" smtClean="0">
                <a:latin typeface="Courier New" panose="02070309020205020404" pitchFamily="49" charset="0"/>
                <a:cs typeface="Courier New" panose="02070309020205020404" pitchFamily="49" charset="0"/>
              </a:rPr>
              <a:t>/</a:t>
            </a:r>
            <a:r>
              <a:rPr lang="en-US" dirty="0" smtClean="0"/>
              <a:t>.</a:t>
            </a:r>
            <a:endParaRPr lang="en-US" dirty="0"/>
          </a:p>
        </p:txBody>
      </p:sp>
    </p:spTree>
    <p:extLst>
      <p:ext uri="{BB962C8B-B14F-4D97-AF65-F5344CB8AC3E}">
        <p14:creationId xmlns:p14="http://schemas.microsoft.com/office/powerpoint/2010/main" val="32552861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Using Custom Typefaces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sz="1800" dirty="0" smtClean="0"/>
          </a:p>
          <a:p>
            <a:pPr marL="762000" lvl="2" indent="0">
              <a:buNone/>
            </a:pPr>
            <a:endParaRPr lang="en-US" sz="1800" dirty="0"/>
          </a:p>
          <a:p>
            <a:pPr marL="381000" lvl="1" indent="0">
              <a:buNone/>
            </a:pPr>
            <a:r>
              <a:rPr lang="en-US" dirty="0" smtClean="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android.graphics.Typeface</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android.graphics.Color</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android.graphics.Paint</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Paint </a:t>
            </a:r>
            <a:r>
              <a:rPr lang="en-US" dirty="0" err="1">
                <a:latin typeface="Courier New" panose="02070309020205020404" pitchFamily="49" charset="0"/>
                <a:cs typeface="Courier New" panose="02070309020205020404" pitchFamily="49" charset="0"/>
              </a:rPr>
              <a:t>mPaint</a:t>
            </a:r>
            <a:r>
              <a:rPr lang="en-US" dirty="0">
                <a:latin typeface="Courier New" panose="02070309020205020404" pitchFamily="49" charset="0"/>
                <a:cs typeface="Courier New" panose="02070309020205020404" pitchFamily="49" charset="0"/>
              </a:rPr>
              <a:t> = new Paint(</a:t>
            </a:r>
            <a:r>
              <a:rPr lang="en-US" dirty="0" err="1">
                <a:latin typeface="Courier New" panose="02070309020205020404" pitchFamily="49" charset="0"/>
                <a:cs typeface="Courier New" panose="02070309020205020404" pitchFamily="49" charset="0"/>
              </a:rPr>
              <a:t>Paint.ANTI_ALIAS_FLAG</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Typeface </a:t>
            </a:r>
            <a:r>
              <a:rPr lang="en-US" dirty="0" err="1">
                <a:latin typeface="Courier New" panose="02070309020205020404" pitchFamily="49" charset="0"/>
                <a:cs typeface="Courier New" panose="02070309020205020404" pitchFamily="49" charset="0"/>
              </a:rPr>
              <a:t>mType</a:t>
            </a:r>
            <a:r>
              <a:rPr lang="en-US" dirty="0">
                <a:latin typeface="Courier New" panose="02070309020205020404" pitchFamily="49" charset="0"/>
                <a:cs typeface="Courier New" panose="02070309020205020404" pitchFamily="49" charset="0"/>
              </a:rPr>
              <a:t> = </a:t>
            </a:r>
            <a:endParaRPr lang="en-US" dirty="0" smtClean="0">
              <a:latin typeface="Courier New" panose="02070309020205020404" pitchFamily="49" charset="0"/>
              <a:cs typeface="Courier New" panose="02070309020205020404" pitchFamily="49" charset="0"/>
            </a:endParaRPr>
          </a:p>
          <a:p>
            <a:pPr marL="381000" lvl="1"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Typeface.createFromAsset</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getContext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getAssets</a:t>
            </a:r>
            <a:r>
              <a:rPr lang="en-US" dirty="0">
                <a:latin typeface="Courier New" panose="02070309020205020404" pitchFamily="49" charset="0"/>
                <a:cs typeface="Courier New" panose="02070309020205020404" pitchFamily="49" charset="0"/>
              </a:rPr>
              <a:t>(),</a:t>
            </a:r>
          </a:p>
          <a:p>
            <a:pPr marL="381000" lvl="1"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fonts/chess1.ttf");</a:t>
            </a:r>
          </a:p>
        </p:txBody>
      </p:sp>
    </p:spTree>
    <p:extLst>
      <p:ext uri="{BB962C8B-B14F-4D97-AF65-F5344CB8AC3E}">
        <p14:creationId xmlns:p14="http://schemas.microsoft.com/office/powerpoint/2010/main" val="6031446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Using Custom Typefaces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24200" y="990600"/>
            <a:ext cx="2895600" cy="5147734"/>
          </a:xfrm>
        </p:spPr>
      </p:pic>
    </p:spTree>
    <p:extLst>
      <p:ext uri="{BB962C8B-B14F-4D97-AF65-F5344CB8AC3E}">
        <p14:creationId xmlns:p14="http://schemas.microsoft.com/office/powerpoint/2010/main" val="26949811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Measuring Text Screen Requirements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You can measure how large text with a given </a:t>
            </a:r>
            <a:r>
              <a:rPr lang="en-US" sz="2000" dirty="0">
                <a:latin typeface="Courier New" panose="02070309020205020404" pitchFamily="49" charset="0"/>
                <a:cs typeface="Courier New" panose="02070309020205020404" pitchFamily="49" charset="0"/>
              </a:rPr>
              <a:t>Paint</a:t>
            </a:r>
            <a:r>
              <a:rPr lang="en-US" sz="2000" dirty="0"/>
              <a:t> is and how big a rectangle you need to encompass it </a:t>
            </a:r>
            <a:r>
              <a:rPr lang="en-US" sz="2000" dirty="0" smtClean="0"/>
              <a:t>using</a:t>
            </a:r>
          </a:p>
          <a:p>
            <a:pPr lvl="1"/>
            <a:r>
              <a:rPr lang="en-US" sz="2000" dirty="0" err="1" smtClean="0">
                <a:latin typeface="Courier New" panose="02070309020205020404" pitchFamily="49" charset="0"/>
                <a:cs typeface="Courier New" panose="02070309020205020404" pitchFamily="49" charset="0"/>
              </a:rPr>
              <a:t>measureText</a:t>
            </a:r>
            <a:r>
              <a:rPr lang="en-US" sz="2000" dirty="0" smtClean="0">
                <a:latin typeface="Courier New" panose="02070309020205020404" pitchFamily="49" charset="0"/>
                <a:cs typeface="Courier New" panose="02070309020205020404" pitchFamily="49" charset="0"/>
              </a:rPr>
              <a:t>()</a:t>
            </a:r>
          </a:p>
          <a:p>
            <a:pPr lvl="1"/>
            <a:r>
              <a:rPr lang="en-US" sz="2000" dirty="0" err="1" smtClean="0">
                <a:latin typeface="Courier New" panose="02070309020205020404" pitchFamily="49" charset="0"/>
                <a:cs typeface="Courier New" panose="02070309020205020404" pitchFamily="49" charset="0"/>
              </a:rPr>
              <a:t>getTextBounds</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552861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Bitmaps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You can find lots of goodies for working with graphics such as bitmaps (including </a:t>
            </a:r>
            <a:r>
              <a:rPr lang="en-US" sz="2000" dirty="0" err="1">
                <a:latin typeface="Courier New" panose="02070309020205020404" pitchFamily="49" charset="0"/>
                <a:cs typeface="Courier New" panose="02070309020205020404" pitchFamily="49" charset="0"/>
              </a:rPr>
              <a:t>NinePatch</a:t>
            </a:r>
            <a:r>
              <a:rPr lang="en-US" sz="2000" dirty="0"/>
              <a:t>) in the </a:t>
            </a:r>
            <a:r>
              <a:rPr lang="en-US" sz="2000" dirty="0" err="1">
                <a:latin typeface="Courier New" panose="02070309020205020404" pitchFamily="49" charset="0"/>
                <a:cs typeface="Courier New" panose="02070309020205020404" pitchFamily="49" charset="0"/>
              </a:rPr>
              <a:t>android.graphics</a:t>
            </a:r>
            <a:r>
              <a:rPr lang="en-US" sz="2000" dirty="0"/>
              <a:t> </a:t>
            </a:r>
            <a:r>
              <a:rPr lang="en-US" sz="2000" dirty="0" smtClean="0"/>
              <a:t>package.</a:t>
            </a:r>
          </a:p>
          <a:p>
            <a:r>
              <a:rPr lang="en-US" sz="2000" dirty="0" smtClean="0"/>
              <a:t>The </a:t>
            </a:r>
            <a:r>
              <a:rPr lang="en-US" sz="2000" dirty="0"/>
              <a:t>core class for bitmaps is </a:t>
            </a:r>
            <a:r>
              <a:rPr lang="en-US" sz="2000" dirty="0" err="1" smtClean="0">
                <a:latin typeface="Courier New" panose="02070309020205020404" pitchFamily="49" charset="0"/>
                <a:cs typeface="Courier New" panose="02070309020205020404" pitchFamily="49" charset="0"/>
              </a:rPr>
              <a:t>android.graphics.Bitmap</a:t>
            </a:r>
            <a:r>
              <a:rPr lang="en-US" sz="2000" dirty="0" smtClean="0"/>
              <a:t>.</a:t>
            </a:r>
            <a:endParaRPr lang="en-US" sz="2000" dirty="0"/>
          </a:p>
        </p:txBody>
      </p:sp>
    </p:spTree>
    <p:extLst>
      <p:ext uri="{BB962C8B-B14F-4D97-AF65-F5344CB8AC3E}">
        <p14:creationId xmlns:p14="http://schemas.microsoft.com/office/powerpoint/2010/main" val="3255286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457200" y="304800"/>
            <a:ext cx="5105400" cy="1600200"/>
          </a:xfrm>
        </p:spPr>
        <p:txBody>
          <a:bodyPr/>
          <a:lstStyle/>
          <a:p>
            <a:pPr algn="l" eaLnBrk="1" hangingPunct="1"/>
            <a:r>
              <a:rPr lang="en-US" dirty="0" smtClean="0">
                <a:latin typeface="Arial" charset="0"/>
              </a:rPr>
              <a:t>Chapter 22</a:t>
            </a:r>
            <a:br>
              <a:rPr lang="en-US" dirty="0" smtClean="0">
                <a:latin typeface="Arial" charset="0"/>
              </a:rPr>
            </a:br>
            <a:r>
              <a:rPr lang="en-US" dirty="0" smtClean="0"/>
              <a:t>Overview</a:t>
            </a:r>
          </a:p>
        </p:txBody>
      </p:sp>
      <p:sp>
        <p:nvSpPr>
          <p:cNvPr id="5" name="Content Placeholder 4"/>
          <p:cNvSpPr>
            <a:spLocks noGrp="1"/>
          </p:cNvSpPr>
          <p:nvPr>
            <p:ph idx="1"/>
          </p:nvPr>
        </p:nvSpPr>
        <p:spPr>
          <a:xfrm>
            <a:off x="685800" y="1676400"/>
            <a:ext cx="8077200" cy="4495800"/>
          </a:xfrm>
        </p:spPr>
        <p:txBody>
          <a:bodyPr/>
          <a:lstStyle/>
          <a:p>
            <a:pPr eaLnBrk="1" hangingPunct="1"/>
            <a:r>
              <a:rPr lang="en-US" sz="2400" dirty="0"/>
              <a:t>Drawing on the Screen</a:t>
            </a:r>
          </a:p>
          <a:p>
            <a:pPr eaLnBrk="1" hangingPunct="1"/>
            <a:r>
              <a:rPr lang="en-US" sz="2400" dirty="0"/>
              <a:t>Working with Text</a:t>
            </a:r>
          </a:p>
          <a:p>
            <a:pPr eaLnBrk="1" hangingPunct="1"/>
            <a:r>
              <a:rPr lang="en-US" sz="2400" dirty="0"/>
              <a:t>Working with Bitmaps</a:t>
            </a:r>
          </a:p>
          <a:p>
            <a:pPr eaLnBrk="1" hangingPunct="1"/>
            <a:r>
              <a:rPr lang="en-US" sz="2400" dirty="0"/>
              <a:t>Working with Shapes</a:t>
            </a:r>
          </a:p>
          <a:p>
            <a:pPr eaLnBrk="1" hangingPunct="1"/>
            <a:r>
              <a:rPr lang="en-US" sz="2400" dirty="0"/>
              <a:t>Leveraging Hardware Acceleration </a:t>
            </a:r>
            <a:r>
              <a:rPr lang="en-US" sz="2400" dirty="0" smtClean="0"/>
              <a:t>Features</a:t>
            </a:r>
          </a:p>
        </p:txBody>
      </p:sp>
      <p:sp>
        <p:nvSpPr>
          <p:cNvPr id="6" name="Footer Placeholder 5"/>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Drawing </a:t>
            </a:r>
            <a:r>
              <a:rPr lang="en-US" b="1" dirty="0">
                <a:latin typeface="Courier New" panose="02070309020205020404" pitchFamily="49" charset="0"/>
                <a:cs typeface="Courier New" panose="02070309020205020404" pitchFamily="49" charset="0"/>
              </a:rPr>
              <a:t>Bitmap</a:t>
            </a:r>
            <a:r>
              <a:rPr lang="en-US" dirty="0"/>
              <a:t> Graphics on a </a:t>
            </a:r>
            <a:r>
              <a:rPr lang="en-US" b="1" dirty="0">
                <a:latin typeface="Courier New" panose="02070309020205020404" pitchFamily="49" charset="0"/>
                <a:cs typeface="Courier New" panose="02070309020205020404" pitchFamily="49" charset="0"/>
              </a:rPr>
              <a:t>Canvas</a:t>
            </a:r>
            <a:endParaRPr lang="en-US" sz="2600" b="1" dirty="0" smtClean="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sz="1800" dirty="0" smtClean="0"/>
          </a:p>
          <a:p>
            <a:pPr marL="1143000" lvl="3" indent="0">
              <a:buNone/>
            </a:pPr>
            <a:endParaRPr lang="en-US" sz="1800" dirty="0"/>
          </a:p>
          <a:p>
            <a:pPr marL="1143000" lvl="3" indent="0">
              <a:buNone/>
            </a:pPr>
            <a:endParaRPr lang="en-US" sz="1800" dirty="0" smtClean="0"/>
          </a:p>
          <a:p>
            <a:pPr marL="1143000" lvl="3" indent="0">
              <a:buNone/>
            </a:pPr>
            <a:endParaRPr lang="en-US" sz="1800" dirty="0"/>
          </a:p>
          <a:p>
            <a:pPr marL="762000" lvl="2" indent="0">
              <a:buNone/>
            </a:pPr>
            <a:r>
              <a:rPr lang="en-US" dirty="0" smtClean="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android.graphics.Bitmap</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android.graphics.BitmapFactory</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Bitmap pic = </a:t>
            </a:r>
            <a:r>
              <a:rPr lang="en-US" dirty="0" err="1">
                <a:latin typeface="Courier New" panose="02070309020205020404" pitchFamily="49" charset="0"/>
                <a:cs typeface="Courier New" panose="02070309020205020404" pitchFamily="49" charset="0"/>
              </a:rPr>
              <a:t>BitmapFactory.decodeResource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getResources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R.drawable.bluejay</a:t>
            </a:r>
            <a:r>
              <a:rPr lang="en-US" dirty="0">
                <a:latin typeface="Courier New" panose="02070309020205020404" pitchFamily="49" charset="0"/>
                <a:cs typeface="Courier New" panose="02070309020205020404" pitchFamily="49" charset="0"/>
              </a:rPr>
              <a:t>);</a:t>
            </a:r>
          </a:p>
          <a:p>
            <a:pPr marL="762000" lvl="2" indent="0">
              <a:buNone/>
            </a:pPr>
            <a:r>
              <a:rPr lang="en-US" dirty="0" err="1">
                <a:latin typeface="Courier New" panose="02070309020205020404" pitchFamily="49" charset="0"/>
                <a:cs typeface="Courier New" panose="02070309020205020404" pitchFamily="49" charset="0"/>
              </a:rPr>
              <a:t>canvas.drawBitmap</a:t>
            </a:r>
            <a:r>
              <a:rPr lang="en-US" dirty="0">
                <a:latin typeface="Courier New" panose="02070309020205020404" pitchFamily="49" charset="0"/>
                <a:cs typeface="Courier New" panose="02070309020205020404" pitchFamily="49" charset="0"/>
              </a:rPr>
              <a:t>(pic, 0, 0, null);</a:t>
            </a:r>
          </a:p>
        </p:txBody>
      </p:sp>
    </p:spTree>
    <p:extLst>
      <p:ext uri="{BB962C8B-B14F-4D97-AF65-F5344CB8AC3E}">
        <p14:creationId xmlns:p14="http://schemas.microsoft.com/office/powerpoint/2010/main" val="32552861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Scaling </a:t>
            </a:r>
            <a:r>
              <a:rPr lang="en-US" b="1" dirty="0">
                <a:latin typeface="Courier New" panose="02070309020205020404" pitchFamily="49" charset="0"/>
                <a:cs typeface="Courier New" panose="02070309020205020404" pitchFamily="49" charset="0"/>
              </a:rPr>
              <a:t>Bitmap</a:t>
            </a:r>
            <a:r>
              <a:rPr lang="en-US" dirty="0"/>
              <a:t> Graphics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endParaRPr lang="en-US" sz="2000" dirty="0" smtClean="0"/>
          </a:p>
          <a:p>
            <a:pPr marL="381000" lvl="1" indent="0">
              <a:buNone/>
            </a:pPr>
            <a:endParaRPr lang="en-US" sz="2000" dirty="0"/>
          </a:p>
          <a:p>
            <a:pPr marL="381000" lvl="1" indent="0">
              <a:buNone/>
            </a:pPr>
            <a:endParaRPr lang="en-US" sz="2000" dirty="0" smtClean="0"/>
          </a:p>
          <a:p>
            <a:pPr marL="381000" lvl="1" indent="0">
              <a:buNone/>
            </a:pPr>
            <a:endParaRPr lang="en-US" sz="2000" dirty="0"/>
          </a:p>
          <a:p>
            <a:pPr marL="381000" lvl="1" indent="0">
              <a:buNone/>
            </a:pPr>
            <a:endParaRPr lang="en-US" sz="2000" dirty="0" smtClean="0"/>
          </a:p>
          <a:p>
            <a:pPr marL="0" indent="0">
              <a:buNone/>
            </a:pPr>
            <a:r>
              <a:rPr lang="en-US" sz="1800" dirty="0" smtClean="0">
                <a:latin typeface="Courier New" panose="02070309020205020404" pitchFamily="49" charset="0"/>
                <a:cs typeface="Courier New" panose="02070309020205020404" pitchFamily="49" charset="0"/>
              </a:rPr>
              <a:t>Bitmap </a:t>
            </a:r>
            <a:r>
              <a:rPr lang="en-US" sz="1800" dirty="0" err="1">
                <a:latin typeface="Courier New" panose="02070309020205020404" pitchFamily="49" charset="0"/>
                <a:cs typeface="Courier New" panose="02070309020205020404" pitchFamily="49" charset="0"/>
              </a:rPr>
              <a:t>sm</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Bitmap.createScaledBitmap</a:t>
            </a:r>
            <a:r>
              <a:rPr lang="en-US" sz="1800" dirty="0">
                <a:latin typeface="Courier New" panose="02070309020205020404" pitchFamily="49" charset="0"/>
                <a:cs typeface="Courier New" panose="02070309020205020404" pitchFamily="49" charset="0"/>
              </a:rPr>
              <a:t>(pic, 50, 75, false);</a:t>
            </a:r>
          </a:p>
        </p:txBody>
      </p:sp>
    </p:spTree>
    <p:extLst>
      <p:ext uri="{BB962C8B-B14F-4D97-AF65-F5344CB8AC3E}">
        <p14:creationId xmlns:p14="http://schemas.microsoft.com/office/powerpoint/2010/main" val="32552861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Transforming Bitmaps Using Matrixes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sz="1800" dirty="0" smtClean="0"/>
          </a:p>
          <a:p>
            <a:pPr marL="1143000" lvl="3" indent="0">
              <a:buNone/>
            </a:pPr>
            <a:endParaRPr lang="en-US" sz="1800" dirty="0"/>
          </a:p>
          <a:p>
            <a:pPr marL="1143000" lvl="3" indent="0">
              <a:buNone/>
            </a:pPr>
            <a:endParaRPr lang="en-US" sz="1800" dirty="0" smtClean="0"/>
          </a:p>
          <a:p>
            <a:pPr marL="381000" lvl="1" indent="0">
              <a:buNone/>
            </a:pPr>
            <a:r>
              <a:rPr lang="en-US" sz="1800" dirty="0" smtClean="0">
                <a:latin typeface="Courier New" panose="02070309020205020404" pitchFamily="49" charset="0"/>
                <a:cs typeface="Courier New" panose="02070309020205020404" pitchFamily="49" charset="0"/>
              </a:rPr>
              <a:t>import </a:t>
            </a:r>
            <a:r>
              <a:rPr lang="en-US" sz="1800" dirty="0" err="1">
                <a:latin typeface="Courier New" panose="02070309020205020404" pitchFamily="49" charset="0"/>
                <a:cs typeface="Courier New" panose="02070309020205020404" pitchFamily="49" charset="0"/>
              </a:rPr>
              <a:t>android.graphics.Bitmap</a:t>
            </a:r>
            <a:r>
              <a:rPr lang="en-US" sz="1800" dirty="0">
                <a:latin typeface="Courier New" panose="02070309020205020404" pitchFamily="49" charset="0"/>
                <a:cs typeface="Courier New" panose="02070309020205020404" pitchFamily="49" charset="0"/>
              </a:rPr>
              <a:t>;</a:t>
            </a:r>
          </a:p>
          <a:p>
            <a:pPr marL="381000" lvl="1" indent="0">
              <a:buNone/>
            </a:pPr>
            <a:r>
              <a:rPr lang="en-US" sz="1800" dirty="0">
                <a:latin typeface="Courier New" panose="02070309020205020404" pitchFamily="49" charset="0"/>
                <a:cs typeface="Courier New" panose="02070309020205020404" pitchFamily="49" charset="0"/>
              </a:rPr>
              <a:t>import </a:t>
            </a:r>
            <a:r>
              <a:rPr lang="en-US" sz="1800" dirty="0" err="1">
                <a:latin typeface="Courier New" panose="02070309020205020404" pitchFamily="49" charset="0"/>
                <a:cs typeface="Courier New" panose="02070309020205020404" pitchFamily="49" charset="0"/>
              </a:rPr>
              <a:t>android.graphics.Matrix</a:t>
            </a:r>
            <a:r>
              <a:rPr lang="en-US" sz="1800" dirty="0">
                <a:latin typeface="Courier New" panose="02070309020205020404" pitchFamily="49" charset="0"/>
                <a:cs typeface="Courier New" panose="02070309020205020404" pitchFamily="49" charset="0"/>
              </a:rPr>
              <a:t>;</a:t>
            </a:r>
          </a:p>
          <a:p>
            <a:pPr marL="381000" lvl="1" indent="0">
              <a:buNone/>
            </a:pPr>
            <a:r>
              <a:rPr lang="en-US" sz="1800" dirty="0">
                <a:latin typeface="Courier New" panose="02070309020205020404" pitchFamily="49" charset="0"/>
                <a:cs typeface="Courier New" panose="02070309020205020404" pitchFamily="49" charset="0"/>
              </a:rPr>
              <a:t>...</a:t>
            </a:r>
          </a:p>
          <a:p>
            <a:pPr marL="381000" lvl="1" indent="0">
              <a:buNone/>
            </a:pPr>
            <a:r>
              <a:rPr lang="en-US" sz="1800" dirty="0">
                <a:latin typeface="Courier New" panose="02070309020205020404" pitchFamily="49" charset="0"/>
                <a:cs typeface="Courier New" panose="02070309020205020404" pitchFamily="49" charset="0"/>
              </a:rPr>
              <a:t>Matrix </a:t>
            </a:r>
            <a:r>
              <a:rPr lang="en-US" sz="1800" dirty="0" err="1">
                <a:latin typeface="Courier New" panose="02070309020205020404" pitchFamily="49" charset="0"/>
                <a:cs typeface="Courier New" panose="02070309020205020404" pitchFamily="49" charset="0"/>
              </a:rPr>
              <a:t>mirrorMatrix</a:t>
            </a:r>
            <a:r>
              <a:rPr lang="en-US" sz="1800" dirty="0">
                <a:latin typeface="Courier New" panose="02070309020205020404" pitchFamily="49" charset="0"/>
                <a:cs typeface="Courier New" panose="02070309020205020404" pitchFamily="49" charset="0"/>
              </a:rPr>
              <a:t> = new Matrix();</a:t>
            </a:r>
          </a:p>
          <a:p>
            <a:pPr marL="381000" lvl="1" indent="0">
              <a:buNone/>
            </a:pPr>
            <a:r>
              <a:rPr lang="en-US" sz="1800" dirty="0" err="1">
                <a:latin typeface="Courier New" panose="02070309020205020404" pitchFamily="49" charset="0"/>
                <a:cs typeface="Courier New" panose="02070309020205020404" pitchFamily="49" charset="0"/>
              </a:rPr>
              <a:t>mirrorMatrix.preScale</a:t>
            </a:r>
            <a:r>
              <a:rPr lang="en-US" sz="1800" dirty="0">
                <a:latin typeface="Courier New" panose="02070309020205020404" pitchFamily="49" charset="0"/>
                <a:cs typeface="Courier New" panose="02070309020205020404" pitchFamily="49" charset="0"/>
              </a:rPr>
              <a:t>(-1, 1);</a:t>
            </a:r>
          </a:p>
          <a:p>
            <a:pPr marL="381000" lvl="1" indent="0">
              <a:buNone/>
            </a:pPr>
            <a:r>
              <a:rPr lang="en-US" sz="1800" dirty="0">
                <a:latin typeface="Courier New" panose="02070309020205020404" pitchFamily="49" charset="0"/>
                <a:cs typeface="Courier New" panose="02070309020205020404" pitchFamily="49" charset="0"/>
              </a:rPr>
              <a:t> </a:t>
            </a:r>
          </a:p>
          <a:p>
            <a:pPr marL="381000" lvl="1" indent="0">
              <a:buNone/>
            </a:pPr>
            <a:r>
              <a:rPr lang="en-US" sz="1800" dirty="0">
                <a:latin typeface="Courier New" panose="02070309020205020404" pitchFamily="49" charset="0"/>
                <a:cs typeface="Courier New" panose="02070309020205020404" pitchFamily="49" charset="0"/>
              </a:rPr>
              <a:t>Bitmap </a:t>
            </a:r>
            <a:r>
              <a:rPr lang="en-US" sz="1800" dirty="0" err="1">
                <a:latin typeface="Courier New" panose="02070309020205020404" pitchFamily="49" charset="0"/>
                <a:cs typeface="Courier New" panose="02070309020205020404" pitchFamily="49" charset="0"/>
              </a:rPr>
              <a:t>mirrorPic</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Bitmap.createBitmap</a:t>
            </a:r>
            <a:r>
              <a:rPr lang="en-US" sz="1800" dirty="0">
                <a:latin typeface="Courier New" panose="02070309020205020404" pitchFamily="49" charset="0"/>
                <a:cs typeface="Courier New" panose="02070309020205020404" pitchFamily="49" charset="0"/>
              </a:rPr>
              <a:t>(pic, 0, 0,</a:t>
            </a:r>
          </a:p>
          <a:p>
            <a:pPr marL="381000"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pic.getWidth</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pic.getHeight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mirrorMatrix</a:t>
            </a:r>
            <a:r>
              <a:rPr lang="en-US" sz="1800" dirty="0">
                <a:latin typeface="Courier New" panose="02070309020205020404" pitchFamily="49" charset="0"/>
                <a:cs typeface="Courier New" panose="02070309020205020404" pitchFamily="49" charset="0"/>
              </a:rPr>
              <a:t>, false);</a:t>
            </a:r>
          </a:p>
        </p:txBody>
      </p:sp>
    </p:spTree>
    <p:extLst>
      <p:ext uri="{BB962C8B-B14F-4D97-AF65-F5344CB8AC3E}">
        <p14:creationId xmlns:p14="http://schemas.microsoft.com/office/powerpoint/2010/main" val="32552861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Transforming Bitmaps Using Matrixes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endParaRPr lang="en-US" sz="2000" dirty="0" smtClean="0"/>
          </a:p>
          <a:p>
            <a:pPr marL="1600200" lvl="4" indent="0">
              <a:buNone/>
            </a:pPr>
            <a:endParaRPr lang="en-US" sz="2000" dirty="0"/>
          </a:p>
          <a:p>
            <a:pPr marL="1600200" lvl="4" indent="0">
              <a:buNone/>
            </a:pPr>
            <a:endParaRPr lang="en-US" sz="2000" dirty="0" smtClean="0"/>
          </a:p>
          <a:p>
            <a:pPr marL="1600200" lvl="4" indent="0">
              <a:buNone/>
            </a:pPr>
            <a:endParaRPr lang="en-US" sz="2000" dirty="0"/>
          </a:p>
          <a:p>
            <a:pPr marL="762000" lvl="2" indent="0">
              <a:buNone/>
            </a:pPr>
            <a:r>
              <a:rPr lang="en-US" sz="2000" dirty="0" smtClean="0">
                <a:latin typeface="Courier New" panose="02070309020205020404" pitchFamily="49" charset="0"/>
                <a:cs typeface="Courier New" panose="02070309020205020404" pitchFamily="49" charset="0"/>
              </a:rPr>
              <a:t>Matrix </a:t>
            </a:r>
            <a:r>
              <a:rPr lang="en-US" sz="2000" dirty="0">
                <a:latin typeface="Courier New" panose="02070309020205020404" pitchFamily="49" charset="0"/>
                <a:cs typeface="Courier New" panose="02070309020205020404" pitchFamily="49" charset="0"/>
              </a:rPr>
              <a:t>mirrorAndTilt30 = new Matrix();</a:t>
            </a:r>
          </a:p>
          <a:p>
            <a:pPr marL="762000" lvl="2" indent="0">
              <a:buNone/>
            </a:pPr>
            <a:r>
              <a:rPr lang="en-US" sz="2000" dirty="0">
                <a:latin typeface="Courier New" panose="02070309020205020404" pitchFamily="49" charset="0"/>
                <a:cs typeface="Courier New" panose="02070309020205020404" pitchFamily="49" charset="0"/>
              </a:rPr>
              <a:t>mirrorAndTilt30.preRotate(30);</a:t>
            </a:r>
          </a:p>
          <a:p>
            <a:pPr marL="762000" lvl="2" indent="0">
              <a:buNone/>
            </a:pPr>
            <a:r>
              <a:rPr lang="en-US" sz="2000" dirty="0">
                <a:latin typeface="Courier New" panose="02070309020205020404" pitchFamily="49" charset="0"/>
                <a:cs typeface="Courier New" panose="02070309020205020404" pitchFamily="49" charset="0"/>
              </a:rPr>
              <a:t>mirrorAndTilt30.preScale(-1, 1);</a:t>
            </a:r>
          </a:p>
        </p:txBody>
      </p:sp>
    </p:spTree>
    <p:extLst>
      <p:ext uri="{BB962C8B-B14F-4D97-AF65-F5344CB8AC3E}">
        <p14:creationId xmlns:p14="http://schemas.microsoft.com/office/powerpoint/2010/main" val="20906600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Transforming Bitmaps Using Matrixes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2514600" lvl="6" indent="0">
              <a:buNone/>
            </a:pPr>
            <a:endParaRPr lang="en-US" dirty="0" smtClean="0">
              <a:latin typeface="Arial" panose="020B0604020202020204" pitchFamily="34" charset="0"/>
              <a:cs typeface="Arial" panose="020B0604020202020204" pitchFamily="34" charset="0"/>
            </a:endParaRPr>
          </a:p>
          <a:p>
            <a:pPr marL="2514600" lvl="6" indent="0">
              <a:buNone/>
            </a:pPr>
            <a:endParaRPr lang="en-US" dirty="0">
              <a:latin typeface="Arial" panose="020B0604020202020204" pitchFamily="34" charset="0"/>
              <a:cs typeface="Arial" panose="020B0604020202020204" pitchFamily="34" charset="0"/>
            </a:endParaRPr>
          </a:p>
          <a:p>
            <a:pPr marL="2514600" lvl="6" indent="0">
              <a:buNone/>
            </a:pPr>
            <a:endParaRPr lang="en-US" dirty="0" smtClean="0">
              <a:latin typeface="Arial" panose="020B0604020202020204" pitchFamily="34" charset="0"/>
              <a:cs typeface="Arial" panose="020B0604020202020204" pitchFamily="34" charset="0"/>
            </a:endParaRPr>
          </a:p>
          <a:p>
            <a:pPr marL="2514600" lvl="6" indent="0">
              <a:buNone/>
            </a:pPr>
            <a:endParaRPr lang="en-US" dirty="0">
              <a:latin typeface="Arial" panose="020B0604020202020204" pitchFamily="34" charset="0"/>
              <a:cs typeface="Arial" panose="020B0604020202020204" pitchFamily="34" charset="0"/>
            </a:endParaRPr>
          </a:p>
          <a:p>
            <a:pPr marL="2514600" lvl="6" indent="0">
              <a:buNone/>
            </a:pPr>
            <a:endParaRPr lang="en-US" dirty="0" smtClean="0">
              <a:latin typeface="Arial" panose="020B0604020202020204" pitchFamily="34" charset="0"/>
              <a:cs typeface="Arial" panose="020B0604020202020204" pitchFamily="34" charset="0"/>
            </a:endParaRPr>
          </a:p>
          <a:p>
            <a:pPr marL="2514600" lvl="6" indent="0">
              <a:buNone/>
            </a:pPr>
            <a:r>
              <a:rPr lang="en-US" dirty="0">
                <a:latin typeface="Arial" panose="020B0604020202020204" pitchFamily="34" charset="0"/>
                <a:cs typeface="Arial" panose="020B0604020202020204" pitchFamily="34" charset="0"/>
              </a:rPr>
              <a:t>	</a:t>
            </a:r>
            <a:r>
              <a:rPr lang="en-US" dirty="0" err="1" smtClean="0">
                <a:latin typeface="Courier New" panose="02070309020205020404" pitchFamily="49" charset="0"/>
                <a:cs typeface="Courier New" panose="02070309020205020404" pitchFamily="49" charset="0"/>
              </a:rPr>
              <a:t>pic.recycle</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32571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Transforming Bitmaps Using Matrixes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276600" y="1407848"/>
            <a:ext cx="2590800" cy="4605866"/>
          </a:xfrm>
        </p:spPr>
      </p:pic>
    </p:spTree>
    <p:extLst>
      <p:ext uri="{BB962C8B-B14F-4D97-AF65-F5344CB8AC3E}">
        <p14:creationId xmlns:p14="http://schemas.microsoft.com/office/powerpoint/2010/main" val="662707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b="1" dirty="0">
                <a:latin typeface="Courier New" panose="02070309020205020404" pitchFamily="49" charset="0"/>
                <a:cs typeface="Courier New" panose="02070309020205020404" pitchFamily="49" charset="0"/>
              </a:rPr>
              <a:t>Bitmap</a:t>
            </a:r>
            <a:r>
              <a:rPr lang="en-US" dirty="0"/>
              <a:t> Performance Optimizations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When displaying images in an application, one gotcha that developers tend to overlook is the amount of memory allocated for the </a:t>
            </a:r>
            <a:r>
              <a:rPr lang="en-US" sz="2000" dirty="0" smtClean="0"/>
              <a:t>application.</a:t>
            </a:r>
          </a:p>
          <a:p>
            <a:r>
              <a:rPr lang="en-US" sz="2000" dirty="0" smtClean="0"/>
              <a:t>A </a:t>
            </a:r>
            <a:r>
              <a:rPr lang="en-US" sz="2000" dirty="0"/>
              <a:t>really large image could end up consuming all of the available memory before the application is fully loaded into memory, causing the application to run out of memory and resulting in the </a:t>
            </a:r>
            <a:r>
              <a:rPr lang="en-US" sz="2000" dirty="0" err="1" smtClean="0">
                <a:latin typeface="Courier New" panose="02070309020205020404" pitchFamily="49" charset="0"/>
                <a:cs typeface="Courier New" panose="02070309020205020404" pitchFamily="49" charset="0"/>
              </a:rPr>
              <a:t>OutOfMemoryError</a:t>
            </a:r>
            <a:r>
              <a:rPr lang="en-US" sz="2000" dirty="0" smtClean="0"/>
              <a:t>.</a:t>
            </a:r>
            <a:endParaRPr lang="en-US" sz="2000" dirty="0"/>
          </a:p>
          <a:p>
            <a:r>
              <a:rPr lang="en-US" sz="2000" dirty="0"/>
              <a:t>If your application loads multiple images at once, and you do not take care how you manage the images within the application, even if the images are able to load, your application will become slow and feel unresponsive, resulting in a poor user experience that may cause users to uninstall the </a:t>
            </a:r>
            <a:r>
              <a:rPr lang="en-US" sz="2000" dirty="0" smtClean="0"/>
              <a:t>application.</a:t>
            </a:r>
            <a:endParaRPr lang="en-US" sz="2000" dirty="0"/>
          </a:p>
        </p:txBody>
      </p:sp>
    </p:spTree>
    <p:extLst>
      <p:ext uri="{BB962C8B-B14F-4D97-AF65-F5344CB8AC3E}">
        <p14:creationId xmlns:p14="http://schemas.microsoft.com/office/powerpoint/2010/main" val="32552861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b="1" dirty="0">
                <a:latin typeface="Courier New" panose="02070309020205020404" pitchFamily="49" charset="0"/>
                <a:cs typeface="Courier New" panose="02070309020205020404" pitchFamily="49" charset="0"/>
              </a:rPr>
              <a:t>Bitmap</a:t>
            </a:r>
            <a:r>
              <a:rPr lang="en-US" dirty="0"/>
              <a:t> Performance Optimizations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Luckily, there are a few best practices for working with </a:t>
            </a:r>
            <a:r>
              <a:rPr lang="en-US" dirty="0" smtClean="0"/>
              <a:t>bitmaps. Here are a few suggestions:</a:t>
            </a:r>
            <a:endParaRPr lang="en-US" dirty="0"/>
          </a:p>
          <a:p>
            <a:pPr lvl="1"/>
            <a:r>
              <a:rPr lang="en-US" dirty="0"/>
              <a:t>Load images at the same resolution as you will display them, rather than display them at their source </a:t>
            </a:r>
            <a:r>
              <a:rPr lang="en-US" dirty="0" smtClean="0"/>
              <a:t>resolution.</a:t>
            </a:r>
          </a:p>
          <a:p>
            <a:pPr lvl="2"/>
            <a:r>
              <a:rPr lang="en-US" dirty="0" smtClean="0"/>
              <a:t>This </a:t>
            </a:r>
            <a:r>
              <a:rPr lang="en-US" dirty="0"/>
              <a:t>can be achieved by using a </a:t>
            </a:r>
            <a:r>
              <a:rPr lang="en-US" dirty="0" err="1" smtClean="0">
                <a:latin typeface="Courier New" panose="02070309020205020404" pitchFamily="49" charset="0"/>
                <a:cs typeface="Courier New" panose="02070309020205020404" pitchFamily="49" charset="0"/>
              </a:rPr>
              <a:t>BitmapFactory.Options</a:t>
            </a:r>
            <a:r>
              <a:rPr lang="en-US" dirty="0" smtClean="0"/>
              <a:t> </a:t>
            </a:r>
            <a:r>
              <a:rPr lang="en-US" dirty="0"/>
              <a:t>object and setting the </a:t>
            </a:r>
            <a:r>
              <a:rPr lang="en-US" dirty="0" err="1">
                <a:latin typeface="Courier New" panose="02070309020205020404" pitchFamily="49" charset="0"/>
                <a:cs typeface="Courier New" panose="02070309020205020404" pitchFamily="49" charset="0"/>
              </a:rPr>
              <a:t>inSampleSize</a:t>
            </a:r>
            <a:r>
              <a:rPr lang="en-US" dirty="0"/>
              <a:t> parameter for a given image, which allows you to sample the original image by making it smaller in width and height and reduces the number of pixels based on powers of </a:t>
            </a:r>
            <a:r>
              <a:rPr lang="en-US" dirty="0" smtClean="0"/>
              <a:t>2.</a:t>
            </a:r>
            <a:endParaRPr lang="en-US" dirty="0"/>
          </a:p>
          <a:p>
            <a:pPr lvl="1"/>
            <a:r>
              <a:rPr lang="en-US" dirty="0"/>
              <a:t>Load images concurrently, in the background and off the main UI thread, using an </a:t>
            </a:r>
            <a:r>
              <a:rPr lang="en-US" dirty="0" err="1">
                <a:latin typeface="Courier New" panose="02070309020205020404" pitchFamily="49" charset="0"/>
                <a:cs typeface="Courier New" panose="02070309020205020404" pitchFamily="49" charset="0"/>
              </a:rPr>
              <a:t>AsyncTask</a:t>
            </a:r>
            <a:r>
              <a:rPr lang="en-US" dirty="0"/>
              <a:t> </a:t>
            </a:r>
            <a:r>
              <a:rPr lang="en-US" dirty="0" smtClean="0"/>
              <a:t>object.</a:t>
            </a:r>
            <a:endParaRPr lang="en-US" dirty="0"/>
          </a:p>
          <a:p>
            <a:pPr lvl="1"/>
            <a:r>
              <a:rPr lang="en-US" dirty="0"/>
              <a:t>Leverage the memory cache for temporarily storing bitmaps in your application’s available memory allotment so images don’t need to be re-created every time they are needed, and allocate a portion of your application’s </a:t>
            </a:r>
            <a:r>
              <a:rPr lang="en-US" dirty="0" err="1">
                <a:latin typeface="Courier New" panose="02070309020205020404" pitchFamily="49" charset="0"/>
                <a:cs typeface="Courier New" panose="02070309020205020404" pitchFamily="49" charset="0"/>
              </a:rPr>
              <a:t>LruCache</a:t>
            </a:r>
            <a:r>
              <a:rPr lang="en-US" dirty="0"/>
              <a:t> for </a:t>
            </a:r>
            <a:r>
              <a:rPr lang="en-US" dirty="0">
                <a:latin typeface="Courier New" panose="02070309020205020404" pitchFamily="49" charset="0"/>
                <a:cs typeface="Courier New" panose="02070309020205020404" pitchFamily="49" charset="0"/>
              </a:rPr>
              <a:t>Bitmap</a:t>
            </a:r>
            <a:r>
              <a:rPr lang="en-US" dirty="0"/>
              <a:t> </a:t>
            </a:r>
            <a:r>
              <a:rPr lang="en-US" dirty="0" smtClean="0"/>
              <a:t>caching.</a:t>
            </a:r>
          </a:p>
        </p:txBody>
      </p:sp>
    </p:spTree>
    <p:extLst>
      <p:ext uri="{BB962C8B-B14F-4D97-AF65-F5344CB8AC3E}">
        <p14:creationId xmlns:p14="http://schemas.microsoft.com/office/powerpoint/2010/main" val="35954772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Shapes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You can define and draw primitive shapes such as rectangles and ovals using the </a:t>
            </a:r>
            <a:r>
              <a:rPr lang="en-US" sz="2000" dirty="0" err="1">
                <a:latin typeface="Courier New" panose="02070309020205020404" pitchFamily="49" charset="0"/>
                <a:cs typeface="Courier New" panose="02070309020205020404" pitchFamily="49" charset="0"/>
              </a:rPr>
              <a:t>ShapeDrawable</a:t>
            </a:r>
            <a:r>
              <a:rPr lang="en-US" sz="2000" dirty="0"/>
              <a:t> class in conjunction with a variety of specialized </a:t>
            </a:r>
            <a:r>
              <a:rPr lang="en-US" sz="2000" dirty="0">
                <a:latin typeface="Courier New" panose="02070309020205020404" pitchFamily="49" charset="0"/>
                <a:cs typeface="Courier New" panose="02070309020205020404" pitchFamily="49" charset="0"/>
              </a:rPr>
              <a:t>Shape</a:t>
            </a:r>
            <a:r>
              <a:rPr lang="en-US" sz="2000" dirty="0"/>
              <a:t> </a:t>
            </a:r>
            <a:r>
              <a:rPr lang="en-US" sz="2000" dirty="0" smtClean="0"/>
              <a:t>classes.</a:t>
            </a:r>
          </a:p>
          <a:p>
            <a:r>
              <a:rPr lang="en-US" sz="2000" dirty="0" smtClean="0"/>
              <a:t>You </a:t>
            </a:r>
            <a:r>
              <a:rPr lang="en-US" sz="2000" dirty="0"/>
              <a:t>can define </a:t>
            </a:r>
            <a:r>
              <a:rPr lang="en-US" sz="2000" dirty="0">
                <a:latin typeface="Courier New" panose="02070309020205020404" pitchFamily="49" charset="0"/>
                <a:cs typeface="Courier New" panose="02070309020205020404" pitchFamily="49" charset="0"/>
              </a:rPr>
              <a:t>Paintable</a:t>
            </a:r>
            <a:r>
              <a:rPr lang="en-US" sz="2000" dirty="0"/>
              <a:t> </a:t>
            </a:r>
            <a:r>
              <a:rPr lang="en-US" sz="2000" dirty="0" err="1"/>
              <a:t>drawables</a:t>
            </a:r>
            <a:r>
              <a:rPr lang="en-US" sz="2000" dirty="0"/>
              <a:t> as XML resource files, but more often, especially with more complex shapes, this is done </a:t>
            </a:r>
            <a:r>
              <a:rPr lang="en-US" sz="2000" dirty="0" smtClean="0"/>
              <a:t>programmatically.</a:t>
            </a:r>
            <a:endParaRPr lang="en-US" sz="2000" dirty="0"/>
          </a:p>
        </p:txBody>
      </p:sp>
    </p:spTree>
    <p:extLst>
      <p:ext uri="{BB962C8B-B14F-4D97-AF65-F5344CB8AC3E}">
        <p14:creationId xmlns:p14="http://schemas.microsoft.com/office/powerpoint/2010/main" val="32552861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Defining Shape </a:t>
            </a:r>
            <a:r>
              <a:rPr lang="en-US" dirty="0" err="1"/>
              <a:t>Drawables</a:t>
            </a:r>
            <a:r>
              <a:rPr lang="en-US" dirty="0"/>
              <a:t> as XML Resources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sz="1800" dirty="0" smtClean="0"/>
          </a:p>
          <a:p>
            <a:pPr marL="762000" lvl="2" indent="0">
              <a:buNone/>
            </a:pPr>
            <a:endParaRPr lang="en-US" sz="1800" dirty="0"/>
          </a:p>
          <a:p>
            <a:pPr marL="762000" lvl="2" indent="0">
              <a:buNone/>
            </a:pPr>
            <a:endParaRPr lang="en-US" sz="1800" dirty="0" smtClean="0"/>
          </a:p>
          <a:p>
            <a:pPr marL="381000" lvl="1"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xml version="1.0" encoding="utf-8"?&gt;</a:t>
            </a:r>
          </a:p>
          <a:p>
            <a:pPr marL="381000" lvl="1" indent="0">
              <a:buNone/>
            </a:pPr>
            <a:r>
              <a:rPr lang="en-US" dirty="0">
                <a:latin typeface="Courier New" panose="02070309020205020404" pitchFamily="49" charset="0"/>
                <a:cs typeface="Courier New" panose="02070309020205020404" pitchFamily="49" charset="0"/>
              </a:rPr>
              <a:t>&lt;shape </a:t>
            </a:r>
            <a:r>
              <a:rPr lang="en-US" dirty="0" err="1">
                <a:latin typeface="Courier New" panose="02070309020205020404" pitchFamily="49" charset="0"/>
                <a:cs typeface="Courier New" panose="02070309020205020404" pitchFamily="49" charset="0"/>
              </a:rPr>
              <a:t>xmlns:android</a:t>
            </a:r>
            <a:r>
              <a:rPr lang="en-US" dirty="0">
                <a:latin typeface="Courier New" panose="02070309020205020404" pitchFamily="49" charset="0"/>
                <a:cs typeface="Courier New" panose="02070309020205020404" pitchFamily="49" charset="0"/>
              </a:rPr>
              <a:t>="http://schemas.android.com/</a:t>
            </a:r>
            <a:r>
              <a:rPr lang="en-US" dirty="0" err="1">
                <a:latin typeface="Courier New" panose="02070309020205020404" pitchFamily="49" charset="0"/>
                <a:cs typeface="Courier New" panose="02070309020205020404" pitchFamily="49" charset="0"/>
              </a:rPr>
              <a:t>apk</a:t>
            </a:r>
            <a:r>
              <a:rPr lang="en-US" dirty="0">
                <a:latin typeface="Courier New" panose="02070309020205020404" pitchFamily="49" charset="0"/>
                <a:cs typeface="Courier New" panose="02070309020205020404" pitchFamily="49" charset="0"/>
              </a:rPr>
              <a:t>/res/android"</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android:shape</a:t>
            </a:r>
            <a:r>
              <a:rPr lang="en-US" dirty="0">
                <a:latin typeface="Courier New" panose="02070309020205020404" pitchFamily="49" charset="0"/>
                <a:cs typeface="Courier New" panose="02070309020205020404" pitchFamily="49" charset="0"/>
              </a:rPr>
              <a:t>="rectangle"&gt;</a:t>
            </a:r>
          </a:p>
          <a:p>
            <a:pPr marL="381000" lvl="1" indent="0">
              <a:buNone/>
            </a:pPr>
            <a:r>
              <a:rPr lang="en-US" dirty="0">
                <a:latin typeface="Courier New" panose="02070309020205020404" pitchFamily="49" charset="0"/>
                <a:cs typeface="Courier New" panose="02070309020205020404" pitchFamily="49" charset="0"/>
              </a:rPr>
              <a:t>    &lt;solid</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android:color</a:t>
            </a:r>
            <a:r>
              <a:rPr lang="en-US" dirty="0">
                <a:latin typeface="Courier New" panose="02070309020205020404" pitchFamily="49" charset="0"/>
                <a:cs typeface="Courier New" panose="02070309020205020404" pitchFamily="49" charset="0"/>
              </a:rPr>
              <a:t>="#0f0"/&gt;</a:t>
            </a:r>
          </a:p>
          <a:p>
            <a:pPr marL="381000" lvl="1" indent="0">
              <a:buNone/>
            </a:pPr>
            <a:r>
              <a:rPr lang="en-US" dirty="0">
                <a:latin typeface="Courier New" panose="02070309020205020404" pitchFamily="49" charset="0"/>
                <a:cs typeface="Courier New" panose="02070309020205020404" pitchFamily="49" charset="0"/>
              </a:rPr>
              <a:t>&lt;/shape&gt;</a:t>
            </a:r>
          </a:p>
        </p:txBody>
      </p:sp>
    </p:spTree>
    <p:extLst>
      <p:ext uri="{BB962C8B-B14F-4D97-AF65-F5344CB8AC3E}">
        <p14:creationId xmlns:p14="http://schemas.microsoft.com/office/powerpoint/2010/main" val="32552861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Drawing on the Screen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With Android, we can display images such as PNG and JPG graphics as well as text and primitive shapes to the </a:t>
            </a:r>
            <a:r>
              <a:rPr lang="en-US" sz="2000" dirty="0" smtClean="0"/>
              <a:t>screen.</a:t>
            </a:r>
          </a:p>
          <a:p>
            <a:r>
              <a:rPr lang="en-US" sz="2000" dirty="0" smtClean="0"/>
              <a:t>We </a:t>
            </a:r>
            <a:r>
              <a:rPr lang="en-US" sz="2000" dirty="0"/>
              <a:t>can paint these items with various colors, styles, and gradients and modify them using standard image </a:t>
            </a:r>
            <a:r>
              <a:rPr lang="en-US" sz="2000" dirty="0" smtClean="0"/>
              <a:t>transforms.</a:t>
            </a:r>
          </a:p>
          <a:p>
            <a:r>
              <a:rPr lang="en-US" sz="2000" dirty="0" smtClean="0"/>
              <a:t>We </a:t>
            </a:r>
            <a:r>
              <a:rPr lang="en-US" sz="2000" dirty="0"/>
              <a:t>can even animate objects to give the illusion of </a:t>
            </a:r>
            <a:r>
              <a:rPr lang="en-US" sz="2000" dirty="0" smtClean="0"/>
              <a:t>motion.</a:t>
            </a:r>
            <a:endParaRPr lang="en-US" sz="2000" dirty="0"/>
          </a:p>
        </p:txBody>
      </p:sp>
    </p:spTree>
    <p:extLst>
      <p:ext uri="{BB962C8B-B14F-4D97-AF65-F5344CB8AC3E}">
        <p14:creationId xmlns:p14="http://schemas.microsoft.com/office/powerpoint/2010/main" val="8382798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Defining Shape </a:t>
            </a:r>
            <a:r>
              <a:rPr lang="en-US" dirty="0" err="1"/>
              <a:t>Drawables</a:t>
            </a:r>
            <a:r>
              <a:rPr lang="en-US" dirty="0"/>
              <a:t> as XML Resources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endParaRPr lang="en-US" sz="2000" dirty="0" smtClean="0"/>
          </a:p>
          <a:p>
            <a:pPr marL="381000" lvl="1" indent="0">
              <a:buNone/>
            </a:pPr>
            <a:endParaRPr lang="en-US" sz="2000" dirty="0"/>
          </a:p>
          <a:p>
            <a:pPr marL="381000" lvl="1" indent="0">
              <a:buNone/>
            </a:pPr>
            <a:endParaRPr lang="en-US" sz="2000" dirty="0" smtClean="0"/>
          </a:p>
          <a:p>
            <a:pPr marL="381000" lvl="1" indent="0">
              <a:buNone/>
            </a:pPr>
            <a:endParaRPr lang="en-US" sz="2000" dirty="0"/>
          </a:p>
          <a:p>
            <a:pPr marL="381000" lvl="1" indent="0">
              <a:buNone/>
            </a:pPr>
            <a:endParaRPr lang="en-US" sz="2000" dirty="0" smtClean="0"/>
          </a:p>
          <a:p>
            <a:pPr marL="381000" lvl="1" indent="0">
              <a:buNone/>
            </a:pPr>
            <a:r>
              <a:rPr lang="en-US" dirty="0" err="1" smtClean="0">
                <a:latin typeface="Courier New" panose="02070309020205020404" pitchFamily="49" charset="0"/>
                <a:cs typeface="Courier New" panose="02070309020205020404" pitchFamily="49" charset="0"/>
              </a:rPr>
              <a:t>ImageView</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iView = (</a:t>
            </a:r>
            <a:r>
              <a:rPr lang="en-US" dirty="0" err="1">
                <a:latin typeface="Courier New" panose="02070309020205020404" pitchFamily="49" charset="0"/>
                <a:cs typeface="Courier New" panose="02070309020205020404" pitchFamily="49" charset="0"/>
              </a:rPr>
              <a:t>ImageView</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(R.id.ImageView1);</a:t>
            </a:r>
          </a:p>
          <a:p>
            <a:pPr marL="381000" lvl="1" indent="0">
              <a:buNone/>
            </a:pPr>
            <a:r>
              <a:rPr lang="en-US" dirty="0" err="1">
                <a:latin typeface="Courier New" panose="02070309020205020404" pitchFamily="49" charset="0"/>
                <a:cs typeface="Courier New" panose="02070309020205020404" pitchFamily="49" charset="0"/>
              </a:rPr>
              <a:t>iView.setImageResource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R.drawable.green_rect</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292214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Defining Shape </a:t>
            </a:r>
            <a:r>
              <a:rPr lang="en-US" dirty="0" err="1"/>
              <a:t>Drawables</a:t>
            </a:r>
            <a:r>
              <a:rPr lang="en-US" dirty="0"/>
              <a:t> as XML Resources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r>
              <a:rPr lang="en-US" dirty="0">
                <a:latin typeface="Courier New" panose="02070309020205020404" pitchFamily="49" charset="0"/>
                <a:cs typeface="Courier New" panose="02070309020205020404" pitchFamily="49" charset="0"/>
              </a:rPr>
              <a:t>&lt;?xml version="1.0" encoding="utf-8"?&gt;</a:t>
            </a:r>
          </a:p>
          <a:p>
            <a:pPr marL="381000" lvl="1" indent="0">
              <a:buNone/>
            </a:pPr>
            <a:r>
              <a:rPr lang="en-US" dirty="0">
                <a:latin typeface="Courier New" panose="02070309020205020404" pitchFamily="49" charset="0"/>
                <a:cs typeface="Courier New" panose="02070309020205020404" pitchFamily="49" charset="0"/>
              </a:rPr>
              <a:t>&lt;shape </a:t>
            </a:r>
            <a:r>
              <a:rPr lang="en-US" dirty="0" err="1">
                <a:latin typeface="Courier New" panose="02070309020205020404" pitchFamily="49" charset="0"/>
                <a:cs typeface="Courier New" panose="02070309020205020404" pitchFamily="49" charset="0"/>
              </a:rPr>
              <a:t>xmlns:android</a:t>
            </a:r>
            <a:r>
              <a:rPr lang="en-US" dirty="0">
                <a:latin typeface="Courier New" panose="02070309020205020404" pitchFamily="49" charset="0"/>
                <a:cs typeface="Courier New" panose="02070309020205020404" pitchFamily="49" charset="0"/>
              </a:rPr>
              <a:t>="http://schemas.android.com/</a:t>
            </a:r>
            <a:r>
              <a:rPr lang="en-US" dirty="0" err="1">
                <a:latin typeface="Courier New" panose="02070309020205020404" pitchFamily="49" charset="0"/>
                <a:cs typeface="Courier New" panose="02070309020205020404" pitchFamily="49" charset="0"/>
              </a:rPr>
              <a:t>apk</a:t>
            </a:r>
            <a:r>
              <a:rPr lang="en-US" dirty="0">
                <a:latin typeface="Courier New" panose="02070309020205020404" pitchFamily="49" charset="0"/>
                <a:cs typeface="Courier New" panose="02070309020205020404" pitchFamily="49" charset="0"/>
              </a:rPr>
              <a:t>/res/android"</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android:shape</a:t>
            </a:r>
            <a:r>
              <a:rPr lang="en-US" dirty="0">
                <a:latin typeface="Courier New" panose="02070309020205020404" pitchFamily="49" charset="0"/>
                <a:cs typeface="Courier New" panose="02070309020205020404" pitchFamily="49" charset="0"/>
              </a:rPr>
              <a:t>="oval"&gt;</a:t>
            </a:r>
          </a:p>
          <a:p>
            <a:pPr marL="381000" lvl="1" indent="0">
              <a:buNone/>
            </a:pPr>
            <a:r>
              <a:rPr lang="en-US" dirty="0">
                <a:latin typeface="Courier New" panose="02070309020205020404" pitchFamily="49" charset="0"/>
                <a:cs typeface="Courier New" panose="02070309020205020404" pitchFamily="49" charset="0"/>
              </a:rPr>
              <a:t>    &lt;solid </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android:color</a:t>
            </a:r>
            <a:r>
              <a:rPr lang="en-US" dirty="0">
                <a:latin typeface="Courier New" panose="02070309020205020404" pitchFamily="49" charset="0"/>
                <a:cs typeface="Courier New" panose="02070309020205020404" pitchFamily="49" charset="0"/>
              </a:rPr>
              <a:t>="#f00"/&gt;</a:t>
            </a:r>
          </a:p>
          <a:p>
            <a:pPr marL="381000" lvl="1" indent="0">
              <a:buNone/>
            </a:pPr>
            <a:r>
              <a:rPr lang="en-US" dirty="0">
                <a:latin typeface="Courier New" panose="02070309020205020404" pitchFamily="49" charset="0"/>
                <a:cs typeface="Courier New" panose="02070309020205020404" pitchFamily="49" charset="0"/>
              </a:rPr>
              <a:t>    &lt;gradient </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android:startColor</a:t>
            </a:r>
            <a:r>
              <a:rPr lang="en-US" dirty="0">
                <a:latin typeface="Courier New" panose="02070309020205020404" pitchFamily="49" charset="0"/>
                <a:cs typeface="Courier New" panose="02070309020205020404" pitchFamily="49" charset="0"/>
              </a:rPr>
              <a:t>="#f00"</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android:endColor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fff</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android:angle</a:t>
            </a:r>
            <a:r>
              <a:rPr lang="en-US" dirty="0">
                <a:latin typeface="Courier New" panose="02070309020205020404" pitchFamily="49" charset="0"/>
                <a:cs typeface="Courier New" panose="02070309020205020404" pitchFamily="49" charset="0"/>
              </a:rPr>
              <a:t>="180"/&gt;</a:t>
            </a:r>
          </a:p>
          <a:p>
            <a:pPr marL="381000" lvl="1" indent="0">
              <a:buNone/>
            </a:pPr>
            <a:r>
              <a:rPr lang="en-US" dirty="0">
                <a:latin typeface="Courier New" panose="02070309020205020404" pitchFamily="49" charset="0"/>
                <a:cs typeface="Courier New" panose="02070309020205020404" pitchFamily="49" charset="0"/>
              </a:rPr>
              <a:t>    &lt;stroke</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android:width</a:t>
            </a:r>
            <a:r>
              <a:rPr lang="en-US" dirty="0">
                <a:latin typeface="Courier New" panose="02070309020205020404" pitchFamily="49" charset="0"/>
                <a:cs typeface="Courier New" panose="02070309020205020404" pitchFamily="49" charset="0"/>
              </a:rPr>
              <a:t>="3dp"</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android:color</a:t>
            </a:r>
            <a:r>
              <a:rPr lang="en-US" dirty="0">
                <a:latin typeface="Courier New" panose="02070309020205020404" pitchFamily="49" charset="0"/>
                <a:cs typeface="Courier New" panose="02070309020205020404" pitchFamily="49" charset="0"/>
              </a:rPr>
              <a:t>="#00f"</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android:dashWidth</a:t>
            </a:r>
            <a:r>
              <a:rPr lang="en-US" dirty="0">
                <a:latin typeface="Courier New" panose="02070309020205020404" pitchFamily="49" charset="0"/>
                <a:cs typeface="Courier New" panose="02070309020205020404" pitchFamily="49" charset="0"/>
              </a:rPr>
              <a:t>="5dp"</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android:dashGap</a:t>
            </a:r>
            <a:r>
              <a:rPr lang="en-US" dirty="0">
                <a:latin typeface="Courier New" panose="02070309020205020404" pitchFamily="49" charset="0"/>
                <a:cs typeface="Courier New" panose="02070309020205020404" pitchFamily="49" charset="0"/>
              </a:rPr>
              <a:t>="3dp"/&gt;</a:t>
            </a:r>
          </a:p>
          <a:p>
            <a:pPr marL="381000" lvl="1" indent="0">
              <a:buNone/>
            </a:pPr>
            <a:r>
              <a:rPr lang="en-US" dirty="0">
                <a:latin typeface="Courier New" panose="02070309020205020404" pitchFamily="49" charset="0"/>
                <a:cs typeface="Courier New" panose="02070309020205020404" pitchFamily="49" charset="0"/>
              </a:rPr>
              <a:t>&lt;/shape&gt;</a:t>
            </a:r>
          </a:p>
        </p:txBody>
      </p:sp>
    </p:spTree>
    <p:extLst>
      <p:ext uri="{BB962C8B-B14F-4D97-AF65-F5344CB8AC3E}">
        <p14:creationId xmlns:p14="http://schemas.microsoft.com/office/powerpoint/2010/main" val="33292214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Defining Shape </a:t>
            </a:r>
            <a:r>
              <a:rPr lang="en-US" dirty="0" err="1"/>
              <a:t>Drawables</a:t>
            </a:r>
            <a:r>
              <a:rPr lang="en-US" dirty="0"/>
              <a:t> Programmatically</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sz="1800" dirty="0" smtClean="0"/>
          </a:p>
          <a:p>
            <a:pPr marL="762000" lvl="2" indent="0">
              <a:buNone/>
            </a:pPr>
            <a:endParaRPr lang="en-US" sz="1800" dirty="0"/>
          </a:p>
          <a:p>
            <a:pPr marL="381000" lvl="1" indent="0">
              <a:buNone/>
            </a:pPr>
            <a:r>
              <a:rPr lang="en-US" dirty="0" smtClean="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android.graphics.drawable.ShapeDrawable</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android.graphics.drawable.shapes.RectShape</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a:t>
            </a:r>
          </a:p>
          <a:p>
            <a:pPr marL="381000" lvl="1" indent="0">
              <a:buNone/>
            </a:pPr>
            <a:r>
              <a:rPr lang="en-US" dirty="0" err="1">
                <a:latin typeface="Courier New" panose="02070309020205020404" pitchFamily="49" charset="0"/>
                <a:cs typeface="Courier New" panose="02070309020205020404" pitchFamily="49" charset="0"/>
              </a:rPr>
              <a:t>ShapeDrawable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rect</a:t>
            </a:r>
            <a:r>
              <a:rPr lang="en-US" dirty="0">
                <a:latin typeface="Courier New" panose="02070309020205020404" pitchFamily="49" charset="0"/>
                <a:cs typeface="Courier New" panose="02070309020205020404" pitchFamily="49" charset="0"/>
              </a:rPr>
              <a:t> = new </a:t>
            </a:r>
            <a:r>
              <a:rPr lang="en-US" dirty="0" err="1">
                <a:latin typeface="Courier New" panose="02070309020205020404" pitchFamily="49" charset="0"/>
                <a:cs typeface="Courier New" panose="02070309020205020404" pitchFamily="49" charset="0"/>
              </a:rPr>
              <a:t>ShapeDrawable</a:t>
            </a:r>
            <a:r>
              <a:rPr lang="en-US" dirty="0">
                <a:latin typeface="Courier New" panose="02070309020205020404" pitchFamily="49" charset="0"/>
                <a:cs typeface="Courier New" panose="02070309020205020404" pitchFamily="49" charset="0"/>
              </a:rPr>
              <a:t>(new </a:t>
            </a:r>
            <a:r>
              <a:rPr lang="en-US" dirty="0" err="1">
                <a:latin typeface="Courier New" panose="02070309020205020404" pitchFamily="49" charset="0"/>
                <a:cs typeface="Courier New" panose="02070309020205020404" pitchFamily="49" charset="0"/>
              </a:rPr>
              <a:t>RectShape</a:t>
            </a:r>
            <a:r>
              <a:rPr lang="en-US" dirty="0">
                <a:latin typeface="Courier New" panose="02070309020205020404" pitchFamily="49" charset="0"/>
                <a:cs typeface="Courier New" panose="02070309020205020404" pitchFamily="49" charset="0"/>
              </a:rPr>
              <a:t>());</a:t>
            </a:r>
          </a:p>
          <a:p>
            <a:pPr marL="381000" lvl="1" indent="0">
              <a:buNone/>
            </a:pPr>
            <a:r>
              <a:rPr lang="en-US" dirty="0" err="1">
                <a:latin typeface="Courier New" panose="02070309020205020404" pitchFamily="49" charset="0"/>
                <a:cs typeface="Courier New" panose="02070309020205020404" pitchFamily="49" charset="0"/>
              </a:rPr>
              <a:t>rect.getPaint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setColor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Color.GREEN</a:t>
            </a:r>
            <a:r>
              <a:rPr lang="en-US" dirty="0">
                <a:latin typeface="Courier New" panose="02070309020205020404" pitchFamily="49" charset="0"/>
                <a:cs typeface="Courier New" panose="02070309020205020404" pitchFamily="49" charset="0"/>
              </a:rPr>
              <a:t>);</a:t>
            </a:r>
          </a:p>
          <a:p>
            <a:pPr marL="381000" lvl="1" indent="0">
              <a:buNone/>
            </a:pPr>
            <a:endParaRPr lang="en-US" dirty="0" smtClean="0">
              <a:latin typeface="Courier New" panose="02070309020205020404" pitchFamily="49" charset="0"/>
              <a:cs typeface="Courier New" panose="02070309020205020404" pitchFamily="49" charset="0"/>
            </a:endParaRPr>
          </a:p>
          <a:p>
            <a:pPr marL="381000" lvl="1" indent="0">
              <a:buNone/>
            </a:pPr>
            <a:r>
              <a:rPr lang="en-US" dirty="0" err="1" smtClean="0">
                <a:latin typeface="Courier New" panose="02070309020205020404" pitchFamily="49" charset="0"/>
                <a:cs typeface="Courier New" panose="02070309020205020404" pitchFamily="49" charset="0"/>
              </a:rPr>
              <a:t>ImageView</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iView = (</a:t>
            </a:r>
            <a:r>
              <a:rPr lang="en-US" dirty="0" err="1">
                <a:latin typeface="Courier New" panose="02070309020205020404" pitchFamily="49" charset="0"/>
                <a:cs typeface="Courier New" panose="02070309020205020404" pitchFamily="49" charset="0"/>
              </a:rPr>
              <a:t>ImageView</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(R.id.ImageView1);</a:t>
            </a:r>
          </a:p>
          <a:p>
            <a:pPr marL="381000" lvl="1" indent="0">
              <a:buNone/>
            </a:pPr>
            <a:r>
              <a:rPr lang="en-US" dirty="0" err="1">
                <a:latin typeface="Courier New" panose="02070309020205020404" pitchFamily="49" charset="0"/>
                <a:cs typeface="Courier New" panose="02070309020205020404" pitchFamily="49" charset="0"/>
              </a:rPr>
              <a:t>iView.setImageDrawable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rect</a:t>
            </a:r>
            <a:r>
              <a:rPr lang="en-US" dirty="0">
                <a:latin typeface="Courier New" panose="02070309020205020404" pitchFamily="49" charset="0"/>
                <a:cs typeface="Courier New" panose="02070309020205020404" pitchFamily="49" charset="0"/>
              </a:rPr>
              <a:t>);</a:t>
            </a:r>
          </a:p>
          <a:p>
            <a:pPr marL="762000" lvl="2" indent="0">
              <a:buNone/>
            </a:pPr>
            <a:endParaRPr lang="en-US" sz="1800" dirty="0"/>
          </a:p>
        </p:txBody>
      </p:sp>
    </p:spTree>
    <p:extLst>
      <p:ext uri="{BB962C8B-B14F-4D97-AF65-F5344CB8AC3E}">
        <p14:creationId xmlns:p14="http://schemas.microsoft.com/office/powerpoint/2010/main" val="32552861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Defining Shape </a:t>
            </a:r>
            <a:r>
              <a:rPr lang="en-US" dirty="0" err="1"/>
              <a:t>Drawables</a:t>
            </a:r>
            <a:r>
              <a:rPr lang="en-US" dirty="0"/>
              <a:t> Programmatically</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276600" y="1407848"/>
            <a:ext cx="2590800" cy="4605866"/>
          </a:xfrm>
        </p:spPr>
      </p:pic>
    </p:spTree>
    <p:extLst>
      <p:ext uri="{BB962C8B-B14F-4D97-AF65-F5344CB8AC3E}">
        <p14:creationId xmlns:p14="http://schemas.microsoft.com/office/powerpoint/2010/main" val="9987794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Drawing Different Shapes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Some of the different shapes available in the </a:t>
            </a:r>
            <a:r>
              <a:rPr lang="en-US" sz="2000" dirty="0" err="1">
                <a:latin typeface="Courier New" panose="02070309020205020404" pitchFamily="49" charset="0"/>
                <a:cs typeface="Courier New" panose="02070309020205020404" pitchFamily="49" charset="0"/>
              </a:rPr>
              <a:t>android.graphics.drawable.shapes</a:t>
            </a:r>
            <a:r>
              <a:rPr lang="en-US" sz="2000" dirty="0"/>
              <a:t> package include the following:</a:t>
            </a:r>
          </a:p>
          <a:p>
            <a:pPr lvl="1"/>
            <a:r>
              <a:rPr lang="en-US" sz="2000" dirty="0"/>
              <a:t>Rectangles (and squares)</a:t>
            </a:r>
          </a:p>
          <a:p>
            <a:pPr lvl="1"/>
            <a:r>
              <a:rPr lang="en-US" sz="2000" dirty="0"/>
              <a:t>Rectangles with rounded corners</a:t>
            </a:r>
          </a:p>
          <a:p>
            <a:pPr lvl="1"/>
            <a:r>
              <a:rPr lang="en-US" sz="2000" dirty="0"/>
              <a:t>Ovals (and circles)</a:t>
            </a:r>
          </a:p>
          <a:p>
            <a:pPr lvl="1"/>
            <a:r>
              <a:rPr lang="en-US" sz="2000" dirty="0"/>
              <a:t>Arcs and lines</a:t>
            </a:r>
          </a:p>
          <a:p>
            <a:pPr lvl="1"/>
            <a:r>
              <a:rPr lang="en-US" sz="2000" dirty="0"/>
              <a:t>Other shapes defined as paths</a:t>
            </a:r>
          </a:p>
          <a:p>
            <a:r>
              <a:rPr lang="en-US" sz="2000" dirty="0"/>
              <a:t>You can create and use these shapes as </a:t>
            </a:r>
            <a:r>
              <a:rPr lang="en-US" sz="2000" dirty="0" err="1">
                <a:latin typeface="Courier New" panose="02070309020205020404" pitchFamily="49" charset="0"/>
                <a:cs typeface="Courier New" panose="02070309020205020404" pitchFamily="49" charset="0"/>
              </a:rPr>
              <a:t>Drawable</a:t>
            </a:r>
            <a:r>
              <a:rPr lang="en-US" sz="2000" dirty="0"/>
              <a:t> resources directly in </a:t>
            </a:r>
            <a:r>
              <a:rPr lang="en-US" sz="2000" dirty="0" err="1">
                <a:latin typeface="Courier New" panose="02070309020205020404" pitchFamily="49" charset="0"/>
                <a:cs typeface="Courier New" panose="02070309020205020404" pitchFamily="49" charset="0"/>
              </a:rPr>
              <a:t>ImageView</a:t>
            </a:r>
            <a:r>
              <a:rPr lang="en-US" sz="2000" dirty="0"/>
              <a:t> views, or you can find corresponding methods for creating these primitive shapes in a </a:t>
            </a:r>
            <a:r>
              <a:rPr lang="en-US" sz="2000" dirty="0" smtClean="0">
                <a:latin typeface="Courier New" panose="02070309020205020404" pitchFamily="49" charset="0"/>
                <a:cs typeface="Courier New" panose="02070309020205020404" pitchFamily="49" charset="0"/>
              </a:rPr>
              <a:t>Canvas</a:t>
            </a:r>
            <a:r>
              <a:rPr lang="en-US" sz="2000" dirty="0" smtClean="0"/>
              <a:t>.</a:t>
            </a:r>
            <a:endParaRPr lang="en-US" sz="2000" dirty="0"/>
          </a:p>
        </p:txBody>
      </p:sp>
    </p:spTree>
    <p:extLst>
      <p:ext uri="{BB962C8B-B14F-4D97-AF65-F5344CB8AC3E}">
        <p14:creationId xmlns:p14="http://schemas.microsoft.com/office/powerpoint/2010/main" val="32552861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Drawing Rectangles and Squares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sz="1800" dirty="0" smtClean="0"/>
          </a:p>
          <a:p>
            <a:pPr marL="762000" lvl="2" indent="0">
              <a:buNone/>
            </a:pPr>
            <a:endParaRPr lang="en-US" sz="1800" dirty="0"/>
          </a:p>
          <a:p>
            <a:pPr marL="381000" lvl="1" indent="0">
              <a:buNone/>
            </a:pPr>
            <a:r>
              <a:rPr lang="en-US" dirty="0" smtClean="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android.graphics.drawable.ShapeDrawable</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android.graphics.drawable.shapes.RectShape</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a:t>
            </a:r>
          </a:p>
          <a:p>
            <a:pPr marL="381000" lvl="1" indent="0">
              <a:buNone/>
            </a:pPr>
            <a:r>
              <a:rPr lang="en-US" dirty="0" err="1">
                <a:latin typeface="Courier New" panose="02070309020205020404" pitchFamily="49" charset="0"/>
                <a:cs typeface="Courier New" panose="02070309020205020404" pitchFamily="49" charset="0"/>
              </a:rPr>
              <a:t>ShapeDrawable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rect</a:t>
            </a:r>
            <a:r>
              <a:rPr lang="en-US" dirty="0">
                <a:latin typeface="Courier New" panose="02070309020205020404" pitchFamily="49" charset="0"/>
                <a:cs typeface="Courier New" panose="02070309020205020404" pitchFamily="49" charset="0"/>
              </a:rPr>
              <a:t> = new </a:t>
            </a:r>
            <a:r>
              <a:rPr lang="en-US" dirty="0" err="1">
                <a:latin typeface="Courier New" panose="02070309020205020404" pitchFamily="49" charset="0"/>
                <a:cs typeface="Courier New" panose="02070309020205020404" pitchFamily="49" charset="0"/>
              </a:rPr>
              <a:t>ShapeDrawable</a:t>
            </a:r>
            <a:r>
              <a:rPr lang="en-US" dirty="0">
                <a:latin typeface="Courier New" panose="02070309020205020404" pitchFamily="49" charset="0"/>
                <a:cs typeface="Courier New" panose="02070309020205020404" pitchFamily="49" charset="0"/>
              </a:rPr>
              <a:t>(new </a:t>
            </a:r>
            <a:r>
              <a:rPr lang="en-US" dirty="0" err="1">
                <a:latin typeface="Courier New" panose="02070309020205020404" pitchFamily="49" charset="0"/>
                <a:cs typeface="Courier New" panose="02070309020205020404" pitchFamily="49" charset="0"/>
              </a:rPr>
              <a:t>RectShape</a:t>
            </a:r>
            <a:r>
              <a:rPr lang="en-US" dirty="0">
                <a:latin typeface="Courier New" panose="02070309020205020404" pitchFamily="49" charset="0"/>
                <a:cs typeface="Courier New" panose="02070309020205020404" pitchFamily="49" charset="0"/>
              </a:rPr>
              <a:t>());</a:t>
            </a:r>
          </a:p>
          <a:p>
            <a:pPr marL="381000" lvl="1" indent="0">
              <a:buNone/>
            </a:pPr>
            <a:r>
              <a:rPr lang="en-US" dirty="0" err="1">
                <a:latin typeface="Courier New" panose="02070309020205020404" pitchFamily="49" charset="0"/>
                <a:cs typeface="Courier New" panose="02070309020205020404" pitchFamily="49" charset="0"/>
              </a:rPr>
              <a:t>rect.setIntrinsicHeight</a:t>
            </a:r>
            <a:r>
              <a:rPr lang="en-US" dirty="0">
                <a:latin typeface="Courier New" panose="02070309020205020404" pitchFamily="49" charset="0"/>
                <a:cs typeface="Courier New" panose="02070309020205020404" pitchFamily="49" charset="0"/>
              </a:rPr>
              <a:t>(2);</a:t>
            </a:r>
          </a:p>
          <a:p>
            <a:pPr marL="381000" lvl="1" indent="0">
              <a:buNone/>
            </a:pPr>
            <a:r>
              <a:rPr lang="en-US" dirty="0" err="1">
                <a:latin typeface="Courier New" panose="02070309020205020404" pitchFamily="49" charset="0"/>
                <a:cs typeface="Courier New" panose="02070309020205020404" pitchFamily="49" charset="0"/>
              </a:rPr>
              <a:t>rect.setIntrinsicWidth</a:t>
            </a:r>
            <a:r>
              <a:rPr lang="en-US" dirty="0">
                <a:latin typeface="Courier New" panose="02070309020205020404" pitchFamily="49" charset="0"/>
                <a:cs typeface="Courier New" panose="02070309020205020404" pitchFamily="49" charset="0"/>
              </a:rPr>
              <a:t>(100);</a:t>
            </a:r>
          </a:p>
          <a:p>
            <a:pPr marL="381000" lvl="1" indent="0">
              <a:buNone/>
            </a:pPr>
            <a:r>
              <a:rPr lang="en-US" dirty="0" err="1">
                <a:latin typeface="Courier New" panose="02070309020205020404" pitchFamily="49" charset="0"/>
                <a:cs typeface="Courier New" panose="02070309020205020404" pitchFamily="49" charset="0"/>
              </a:rPr>
              <a:t>rect.getPaint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setColor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Color.MAGENTA</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 </a:t>
            </a:r>
          </a:p>
          <a:p>
            <a:pPr marL="381000" lvl="1" indent="0">
              <a:buNone/>
            </a:pPr>
            <a:r>
              <a:rPr lang="en-US" dirty="0" err="1">
                <a:latin typeface="Courier New" panose="02070309020205020404" pitchFamily="49" charset="0"/>
                <a:cs typeface="Courier New" panose="02070309020205020404" pitchFamily="49" charset="0"/>
              </a:rPr>
              <a:t>ImageView</a:t>
            </a:r>
            <a:r>
              <a:rPr lang="en-US" dirty="0">
                <a:latin typeface="Courier New" panose="02070309020205020404" pitchFamily="49" charset="0"/>
                <a:cs typeface="Courier New" panose="02070309020205020404" pitchFamily="49" charset="0"/>
              </a:rPr>
              <a:t> iView = (</a:t>
            </a:r>
            <a:r>
              <a:rPr lang="en-US" dirty="0" err="1">
                <a:latin typeface="Courier New" panose="02070309020205020404" pitchFamily="49" charset="0"/>
                <a:cs typeface="Courier New" panose="02070309020205020404" pitchFamily="49" charset="0"/>
              </a:rPr>
              <a:t>ImageView</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(R.id.ImageView1);</a:t>
            </a:r>
          </a:p>
          <a:p>
            <a:pPr marL="381000" lvl="1" indent="0">
              <a:buNone/>
            </a:pPr>
            <a:r>
              <a:rPr lang="en-US" dirty="0" err="1">
                <a:latin typeface="Courier New" panose="02070309020205020404" pitchFamily="49" charset="0"/>
                <a:cs typeface="Courier New" panose="02070309020205020404" pitchFamily="49" charset="0"/>
              </a:rPr>
              <a:t>iView.setImageDrawable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rect</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552861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Drawing Rectangles with Rounded Corners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dirty="0" smtClean="0"/>
          </a:p>
          <a:p>
            <a:pPr marL="381000" lvl="1" indent="0">
              <a:buNone/>
            </a:pPr>
            <a:endParaRPr lang="en-US" sz="1400" dirty="0" smtClean="0">
              <a:latin typeface="Courier New" panose="02070309020205020404" pitchFamily="49" charset="0"/>
              <a:cs typeface="Courier New" panose="02070309020205020404" pitchFamily="49" charset="0"/>
            </a:endParaRPr>
          </a:p>
          <a:p>
            <a:pPr marL="381000" lvl="1" indent="0">
              <a:buNone/>
            </a:pPr>
            <a:endParaRPr lang="en-US" sz="1400" dirty="0">
              <a:latin typeface="Courier New" panose="02070309020205020404" pitchFamily="49" charset="0"/>
              <a:cs typeface="Courier New" panose="02070309020205020404" pitchFamily="49" charset="0"/>
            </a:endParaRPr>
          </a:p>
          <a:p>
            <a:pPr marL="381000" lvl="1" indent="0">
              <a:buNone/>
            </a:pPr>
            <a:r>
              <a:rPr lang="en-US" sz="1400" dirty="0" smtClean="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android.graphics.drawable.ShapeDrawable</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android.graphics.drawable.shapes.RoundRectShape</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a:t>
            </a:r>
          </a:p>
          <a:p>
            <a:pPr marL="381000" lvl="1" indent="0">
              <a:buNone/>
            </a:pPr>
            <a:r>
              <a:rPr lang="en-US" sz="1400" dirty="0" err="1">
                <a:latin typeface="Courier New" panose="02070309020205020404" pitchFamily="49" charset="0"/>
                <a:cs typeface="Courier New" panose="02070309020205020404" pitchFamily="49" charset="0"/>
              </a:rPr>
              <a:t>ShapeDrawable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rndrect</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ShapeDrawable</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new </a:t>
            </a:r>
            <a:r>
              <a:rPr lang="en-US" sz="1400" dirty="0" err="1">
                <a:latin typeface="Courier New" panose="02070309020205020404" pitchFamily="49" charset="0"/>
                <a:cs typeface="Courier New" panose="02070309020205020404" pitchFamily="49" charset="0"/>
              </a:rPr>
              <a:t>RoundRectShape</a:t>
            </a:r>
            <a:r>
              <a:rPr lang="en-US" sz="1400" dirty="0">
                <a:latin typeface="Courier New" panose="02070309020205020404" pitchFamily="49" charset="0"/>
                <a:cs typeface="Courier New" panose="02070309020205020404" pitchFamily="49" charset="0"/>
              </a:rPr>
              <a:t>(new float[] { 5, 5, 5, 5, 5, 5, 5, 5 },</a:t>
            </a:r>
          </a:p>
          <a:p>
            <a:pPr marL="381000" lvl="1" indent="0">
              <a:buNone/>
            </a:pPr>
            <a:r>
              <a:rPr lang="en-US" sz="1400" dirty="0">
                <a:latin typeface="Courier New" panose="02070309020205020404" pitchFamily="49" charset="0"/>
                <a:cs typeface="Courier New" panose="02070309020205020404" pitchFamily="49" charset="0"/>
              </a:rPr>
              <a:t>                        null, null));</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err="1">
                <a:latin typeface="Courier New" panose="02070309020205020404" pitchFamily="49" charset="0"/>
                <a:cs typeface="Courier New" panose="02070309020205020404" pitchFamily="49" charset="0"/>
              </a:rPr>
              <a:t>rndrect.setIntrinsicHeight</a:t>
            </a:r>
            <a:r>
              <a:rPr lang="en-US" sz="1400" dirty="0">
                <a:latin typeface="Courier New" panose="02070309020205020404" pitchFamily="49" charset="0"/>
                <a:cs typeface="Courier New" panose="02070309020205020404" pitchFamily="49" charset="0"/>
              </a:rPr>
              <a:t>(50);</a:t>
            </a:r>
          </a:p>
          <a:p>
            <a:pPr marL="381000" lvl="1" indent="0">
              <a:buNone/>
            </a:pPr>
            <a:r>
              <a:rPr lang="en-US" sz="1400" dirty="0" err="1">
                <a:latin typeface="Courier New" panose="02070309020205020404" pitchFamily="49" charset="0"/>
                <a:cs typeface="Courier New" panose="02070309020205020404" pitchFamily="49" charset="0"/>
              </a:rPr>
              <a:t>rndrect.setIntrinsicWidth</a:t>
            </a:r>
            <a:r>
              <a:rPr lang="en-US" sz="1400" dirty="0">
                <a:latin typeface="Courier New" panose="02070309020205020404" pitchFamily="49" charset="0"/>
                <a:cs typeface="Courier New" panose="02070309020205020404" pitchFamily="49" charset="0"/>
              </a:rPr>
              <a:t>(100);</a:t>
            </a:r>
          </a:p>
          <a:p>
            <a:pPr marL="381000" lvl="1" indent="0">
              <a:buNone/>
            </a:pPr>
            <a:r>
              <a:rPr lang="en-US" sz="1400" dirty="0" err="1">
                <a:latin typeface="Courier New" panose="02070309020205020404" pitchFamily="49" charset="0"/>
                <a:cs typeface="Courier New" panose="02070309020205020404" pitchFamily="49" charset="0"/>
              </a:rPr>
              <a:t>rndrect.getPaint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setColor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Color.CYAN</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err="1">
                <a:latin typeface="Courier New" panose="02070309020205020404" pitchFamily="49" charset="0"/>
                <a:cs typeface="Courier New" panose="02070309020205020404" pitchFamily="49" charset="0"/>
              </a:rPr>
              <a:t>ImageView</a:t>
            </a:r>
            <a:r>
              <a:rPr lang="en-US" sz="1400" dirty="0">
                <a:latin typeface="Courier New" panose="02070309020205020404" pitchFamily="49" charset="0"/>
                <a:cs typeface="Courier New" panose="02070309020205020404" pitchFamily="49" charset="0"/>
              </a:rPr>
              <a:t> iView = (</a:t>
            </a:r>
            <a:r>
              <a:rPr lang="en-US" sz="1400" dirty="0" err="1">
                <a:latin typeface="Courier New" panose="02070309020205020404" pitchFamily="49" charset="0"/>
                <a:cs typeface="Courier New" panose="02070309020205020404" pitchFamily="49" charset="0"/>
              </a:rPr>
              <a:t>ImageView</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findViewById</a:t>
            </a:r>
            <a:r>
              <a:rPr lang="en-US" sz="1400" dirty="0">
                <a:latin typeface="Courier New" panose="02070309020205020404" pitchFamily="49" charset="0"/>
                <a:cs typeface="Courier New" panose="02070309020205020404" pitchFamily="49" charset="0"/>
              </a:rPr>
              <a:t>(R.id.ImageView1);</a:t>
            </a:r>
          </a:p>
          <a:p>
            <a:pPr marL="381000" lvl="1" indent="0">
              <a:buNone/>
            </a:pPr>
            <a:r>
              <a:rPr lang="en-US" sz="1400" dirty="0" err="1">
                <a:latin typeface="Courier New" panose="02070309020205020404" pitchFamily="49" charset="0"/>
                <a:cs typeface="Courier New" panose="02070309020205020404" pitchFamily="49" charset="0"/>
              </a:rPr>
              <a:t>iView.setImageDrawable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rndrect</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552861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Drawing Rectangles with Rounded Corners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276600" y="1407848"/>
            <a:ext cx="2590800" cy="4605866"/>
          </a:xfrm>
        </p:spPr>
      </p:pic>
    </p:spTree>
    <p:extLst>
      <p:ext uri="{BB962C8B-B14F-4D97-AF65-F5344CB8AC3E}">
        <p14:creationId xmlns:p14="http://schemas.microsoft.com/office/powerpoint/2010/main" val="36222637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Drawing Rectangles with Rounded Corners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p:txBody>
          <a:bodyPr/>
          <a:lstStyle/>
          <a:p>
            <a:pPr marL="381000" lvl="1" indent="0">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android.graphics.drawable.ShapeDrawable</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android.graphics.drawable.shapes.RoundRectShape</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float[] </a:t>
            </a:r>
            <a:r>
              <a:rPr lang="en-US" sz="1400" dirty="0" err="1">
                <a:latin typeface="Courier New" panose="02070309020205020404" pitchFamily="49" charset="0"/>
                <a:cs typeface="Courier New" panose="02070309020205020404" pitchFamily="49" charset="0"/>
              </a:rPr>
              <a:t>outerRadii</a:t>
            </a:r>
            <a:r>
              <a:rPr lang="en-US" sz="1400" dirty="0">
                <a:latin typeface="Courier New" panose="02070309020205020404" pitchFamily="49" charset="0"/>
                <a:cs typeface="Courier New" panose="02070309020205020404" pitchFamily="49" charset="0"/>
              </a:rPr>
              <a:t> = new float[]{ 6, 6, 6, 6, 6, 6, 6, 6 };</a:t>
            </a:r>
          </a:p>
          <a:p>
            <a:pPr marL="381000" lvl="1" indent="0">
              <a:buNone/>
            </a:pPr>
            <a:r>
              <a:rPr lang="en-US" sz="1400" dirty="0" err="1">
                <a:latin typeface="Courier New" panose="02070309020205020404" pitchFamily="49" charset="0"/>
                <a:cs typeface="Courier New" panose="02070309020205020404" pitchFamily="49" charset="0"/>
              </a:rPr>
              <a:t>RectF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insetRectangle</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RectF</a:t>
            </a:r>
            <a:r>
              <a:rPr lang="en-US" sz="1400" dirty="0">
                <a:latin typeface="Courier New" panose="02070309020205020404" pitchFamily="49" charset="0"/>
                <a:cs typeface="Courier New" panose="02070309020205020404" pitchFamily="49" charset="0"/>
              </a:rPr>
              <a:t>(8, 8, 8, 8);</a:t>
            </a:r>
          </a:p>
          <a:p>
            <a:pPr marL="381000" lvl="1" indent="0">
              <a:buNone/>
            </a:pPr>
            <a:r>
              <a:rPr lang="en-US" sz="1400" dirty="0">
                <a:latin typeface="Courier New" panose="02070309020205020404" pitchFamily="49" charset="0"/>
                <a:cs typeface="Courier New" panose="02070309020205020404" pitchFamily="49" charset="0"/>
              </a:rPr>
              <a:t>float[] </a:t>
            </a:r>
            <a:r>
              <a:rPr lang="en-US" sz="1400" dirty="0" err="1">
                <a:latin typeface="Courier New" panose="02070309020205020404" pitchFamily="49" charset="0"/>
                <a:cs typeface="Courier New" panose="02070309020205020404" pitchFamily="49" charset="0"/>
              </a:rPr>
              <a:t>innerRadii</a:t>
            </a:r>
            <a:r>
              <a:rPr lang="en-US" sz="1400" dirty="0">
                <a:latin typeface="Courier New" panose="02070309020205020404" pitchFamily="49" charset="0"/>
                <a:cs typeface="Courier New" panose="02070309020205020404" pitchFamily="49" charset="0"/>
              </a:rPr>
              <a:t> = new float[]{ 6, 6, 6, 6, 6, 6, 6, 6 };</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err="1">
                <a:latin typeface="Courier New" panose="02070309020205020404" pitchFamily="49" charset="0"/>
                <a:cs typeface="Courier New" panose="02070309020205020404" pitchFamily="49" charset="0"/>
              </a:rPr>
              <a:t>ShapeDrawable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rndrect</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ShapeDrawable</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new </a:t>
            </a:r>
            <a:r>
              <a:rPr lang="en-US" sz="1400" dirty="0" err="1">
                <a:latin typeface="Courier New" panose="02070309020205020404" pitchFamily="49" charset="0"/>
                <a:cs typeface="Courier New" panose="02070309020205020404" pitchFamily="49" charset="0"/>
              </a:rPr>
              <a:t>RoundRectShape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outerRadii</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insetRectangle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innerRadii</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err="1">
                <a:latin typeface="Courier New" panose="02070309020205020404" pitchFamily="49" charset="0"/>
                <a:cs typeface="Courier New" panose="02070309020205020404" pitchFamily="49" charset="0"/>
              </a:rPr>
              <a:t>rndrect.setIntrinsicHeight</a:t>
            </a:r>
            <a:r>
              <a:rPr lang="en-US" sz="1400" dirty="0">
                <a:latin typeface="Courier New" panose="02070309020205020404" pitchFamily="49" charset="0"/>
                <a:cs typeface="Courier New" panose="02070309020205020404" pitchFamily="49" charset="0"/>
              </a:rPr>
              <a:t>(50);</a:t>
            </a:r>
          </a:p>
          <a:p>
            <a:pPr marL="381000" lvl="1" indent="0">
              <a:buNone/>
            </a:pPr>
            <a:r>
              <a:rPr lang="en-US" sz="1400" dirty="0" err="1">
                <a:latin typeface="Courier New" panose="02070309020205020404" pitchFamily="49" charset="0"/>
                <a:cs typeface="Courier New" panose="02070309020205020404" pitchFamily="49" charset="0"/>
              </a:rPr>
              <a:t>rndrect.setIntrinsicWidth</a:t>
            </a:r>
            <a:r>
              <a:rPr lang="en-US" sz="1400" dirty="0">
                <a:latin typeface="Courier New" panose="02070309020205020404" pitchFamily="49" charset="0"/>
                <a:cs typeface="Courier New" panose="02070309020205020404" pitchFamily="49" charset="0"/>
              </a:rPr>
              <a:t>(100);</a:t>
            </a:r>
          </a:p>
          <a:p>
            <a:pPr marL="381000" lvl="1" indent="0">
              <a:buNone/>
            </a:pPr>
            <a:r>
              <a:rPr lang="en-US" sz="1400" dirty="0" err="1">
                <a:latin typeface="Courier New" panose="02070309020205020404" pitchFamily="49" charset="0"/>
                <a:cs typeface="Courier New" panose="02070309020205020404" pitchFamily="49" charset="0"/>
              </a:rPr>
              <a:t>rndrect.getPaint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setColor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Color.WHITE</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err="1">
                <a:latin typeface="Courier New" panose="02070309020205020404" pitchFamily="49" charset="0"/>
                <a:cs typeface="Courier New" panose="02070309020205020404" pitchFamily="49" charset="0"/>
              </a:rPr>
              <a:t>ImageView</a:t>
            </a:r>
            <a:r>
              <a:rPr lang="en-US" sz="1400" dirty="0">
                <a:latin typeface="Courier New" panose="02070309020205020404" pitchFamily="49" charset="0"/>
                <a:cs typeface="Courier New" panose="02070309020205020404" pitchFamily="49" charset="0"/>
              </a:rPr>
              <a:t> iView = (</a:t>
            </a:r>
            <a:r>
              <a:rPr lang="en-US" sz="1400" dirty="0" err="1">
                <a:latin typeface="Courier New" panose="02070309020205020404" pitchFamily="49" charset="0"/>
                <a:cs typeface="Courier New" panose="02070309020205020404" pitchFamily="49" charset="0"/>
              </a:rPr>
              <a:t>ImageView</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findViewById</a:t>
            </a:r>
            <a:r>
              <a:rPr lang="en-US" sz="1400" dirty="0">
                <a:latin typeface="Courier New" panose="02070309020205020404" pitchFamily="49" charset="0"/>
                <a:cs typeface="Courier New" panose="02070309020205020404" pitchFamily="49" charset="0"/>
              </a:rPr>
              <a:t>(R.id.ImageView1);</a:t>
            </a:r>
          </a:p>
          <a:p>
            <a:pPr marL="381000" lvl="1" indent="0">
              <a:buNone/>
            </a:pPr>
            <a:r>
              <a:rPr lang="en-US" sz="1400" dirty="0" err="1">
                <a:latin typeface="Courier New" panose="02070309020205020404" pitchFamily="49" charset="0"/>
                <a:cs typeface="Courier New" panose="02070309020205020404" pitchFamily="49" charset="0"/>
              </a:rPr>
              <a:t>iView.setImageDrawable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rndrect</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62617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Drawing Rectangles with Rounded Corners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200400" y="1295400"/>
            <a:ext cx="2743200" cy="4876800"/>
          </a:xfrm>
        </p:spPr>
      </p:pic>
    </p:spTree>
    <p:extLst>
      <p:ext uri="{BB962C8B-B14F-4D97-AF65-F5344CB8AC3E}">
        <p14:creationId xmlns:p14="http://schemas.microsoft.com/office/powerpoint/2010/main" val="3598996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Canvases and Paints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To draw to the screen, you need a valid </a:t>
            </a:r>
            <a:r>
              <a:rPr lang="en-US" sz="2000" dirty="0">
                <a:latin typeface="Courier New" panose="02070309020205020404" pitchFamily="49" charset="0"/>
                <a:cs typeface="Courier New" panose="02070309020205020404" pitchFamily="49" charset="0"/>
              </a:rPr>
              <a:t>Canvas</a:t>
            </a:r>
            <a:r>
              <a:rPr lang="en-US" sz="2000" dirty="0"/>
              <a:t> </a:t>
            </a:r>
            <a:r>
              <a:rPr lang="en-US" sz="2000" dirty="0" smtClean="0"/>
              <a:t>object.</a:t>
            </a:r>
          </a:p>
          <a:p>
            <a:r>
              <a:rPr lang="en-US" sz="2000" dirty="0" smtClean="0"/>
              <a:t>Typically</a:t>
            </a:r>
            <a:r>
              <a:rPr lang="en-US" sz="2000" dirty="0"/>
              <a:t>, we get a valid </a:t>
            </a:r>
            <a:r>
              <a:rPr lang="en-US" sz="2000" dirty="0">
                <a:latin typeface="Courier New" panose="02070309020205020404" pitchFamily="49" charset="0"/>
                <a:cs typeface="Courier New" panose="02070309020205020404" pitchFamily="49" charset="0"/>
              </a:rPr>
              <a:t>Canvas</a:t>
            </a:r>
            <a:r>
              <a:rPr lang="en-US" sz="2000" dirty="0"/>
              <a:t> object by extending the </a:t>
            </a:r>
            <a:r>
              <a:rPr lang="en-US" sz="2000" dirty="0">
                <a:latin typeface="Courier New" panose="02070309020205020404" pitchFamily="49" charset="0"/>
                <a:cs typeface="Courier New" panose="02070309020205020404" pitchFamily="49" charset="0"/>
              </a:rPr>
              <a:t>View</a:t>
            </a:r>
            <a:r>
              <a:rPr lang="en-US" sz="2000" dirty="0"/>
              <a:t> class for our own purposes and implementing the </a:t>
            </a:r>
            <a:r>
              <a:rPr lang="en-US" sz="2000" dirty="0" err="1">
                <a:latin typeface="Courier New" panose="02070309020205020404" pitchFamily="49" charset="0"/>
                <a:cs typeface="Courier New" panose="02070309020205020404" pitchFamily="49" charset="0"/>
              </a:rPr>
              <a:t>onDraw</a:t>
            </a:r>
            <a:r>
              <a:rPr lang="en-US" sz="2000" dirty="0">
                <a:latin typeface="Courier New" panose="02070309020205020404" pitchFamily="49" charset="0"/>
                <a:cs typeface="Courier New" panose="02070309020205020404" pitchFamily="49" charset="0"/>
              </a:rPr>
              <a:t>()</a:t>
            </a:r>
            <a:r>
              <a:rPr lang="en-US" sz="2000" dirty="0"/>
              <a:t> </a:t>
            </a:r>
            <a:r>
              <a:rPr lang="en-US" sz="2000" dirty="0" smtClean="0"/>
              <a:t>method.</a:t>
            </a:r>
            <a:endParaRPr lang="en-US" sz="2000" dirty="0"/>
          </a:p>
        </p:txBody>
      </p:sp>
    </p:spTree>
    <p:extLst>
      <p:ext uri="{BB962C8B-B14F-4D97-AF65-F5344CB8AC3E}">
        <p14:creationId xmlns:p14="http://schemas.microsoft.com/office/powerpoint/2010/main" val="32552861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Drawing Ovals and Circles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sz="1800" dirty="0" smtClean="0"/>
          </a:p>
          <a:p>
            <a:pPr marL="762000" lvl="2" indent="0">
              <a:buNone/>
            </a:pPr>
            <a:endParaRPr lang="en-US" sz="1800" dirty="0"/>
          </a:p>
          <a:p>
            <a:pPr marL="381000" lvl="1" indent="0">
              <a:buNone/>
            </a:pPr>
            <a:r>
              <a:rPr lang="en-US" dirty="0" smtClean="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android.graphics.drawable.ShapeDrawable</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android.graphics.drawable.shapes.OvalShape</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a:t>
            </a:r>
          </a:p>
          <a:p>
            <a:pPr marL="381000" lvl="1" indent="0">
              <a:buNone/>
            </a:pPr>
            <a:r>
              <a:rPr lang="en-US" dirty="0" err="1">
                <a:latin typeface="Courier New" panose="02070309020205020404" pitchFamily="49" charset="0"/>
                <a:cs typeface="Courier New" panose="02070309020205020404" pitchFamily="49" charset="0"/>
              </a:rPr>
              <a:t>ShapeDrawable</a:t>
            </a:r>
            <a:r>
              <a:rPr lang="en-US" dirty="0">
                <a:latin typeface="Courier New" panose="02070309020205020404" pitchFamily="49" charset="0"/>
                <a:cs typeface="Courier New" panose="02070309020205020404" pitchFamily="49" charset="0"/>
              </a:rPr>
              <a:t> oval = new </a:t>
            </a:r>
            <a:r>
              <a:rPr lang="en-US" dirty="0" err="1">
                <a:latin typeface="Courier New" panose="02070309020205020404" pitchFamily="49" charset="0"/>
                <a:cs typeface="Courier New" panose="02070309020205020404" pitchFamily="49" charset="0"/>
              </a:rPr>
              <a:t>ShapeDrawable</a:t>
            </a:r>
            <a:r>
              <a:rPr lang="en-US" dirty="0">
                <a:latin typeface="Courier New" panose="02070309020205020404" pitchFamily="49" charset="0"/>
                <a:cs typeface="Courier New" panose="02070309020205020404" pitchFamily="49" charset="0"/>
              </a:rPr>
              <a:t>(new </a:t>
            </a:r>
            <a:r>
              <a:rPr lang="en-US" dirty="0" err="1">
                <a:latin typeface="Courier New" panose="02070309020205020404" pitchFamily="49" charset="0"/>
                <a:cs typeface="Courier New" panose="02070309020205020404" pitchFamily="49" charset="0"/>
              </a:rPr>
              <a:t>OvalShape</a:t>
            </a:r>
            <a:r>
              <a:rPr lang="en-US" dirty="0">
                <a:latin typeface="Courier New" panose="02070309020205020404" pitchFamily="49" charset="0"/>
                <a:cs typeface="Courier New" panose="02070309020205020404" pitchFamily="49" charset="0"/>
              </a:rPr>
              <a:t>());</a:t>
            </a:r>
          </a:p>
          <a:p>
            <a:pPr marL="381000" lvl="1" indent="0">
              <a:buNone/>
            </a:pPr>
            <a:r>
              <a:rPr lang="en-US" dirty="0" err="1">
                <a:latin typeface="Courier New" panose="02070309020205020404" pitchFamily="49" charset="0"/>
                <a:cs typeface="Courier New" panose="02070309020205020404" pitchFamily="49" charset="0"/>
              </a:rPr>
              <a:t>oval.setIntrinsicHeight</a:t>
            </a:r>
            <a:r>
              <a:rPr lang="en-US" dirty="0">
                <a:latin typeface="Courier New" panose="02070309020205020404" pitchFamily="49" charset="0"/>
                <a:cs typeface="Courier New" panose="02070309020205020404" pitchFamily="49" charset="0"/>
              </a:rPr>
              <a:t>(40);</a:t>
            </a:r>
          </a:p>
          <a:p>
            <a:pPr marL="381000" lvl="1" indent="0">
              <a:buNone/>
            </a:pPr>
            <a:r>
              <a:rPr lang="en-US" dirty="0" err="1">
                <a:latin typeface="Courier New" panose="02070309020205020404" pitchFamily="49" charset="0"/>
                <a:cs typeface="Courier New" panose="02070309020205020404" pitchFamily="49" charset="0"/>
              </a:rPr>
              <a:t>oval.setIntrinsicWidth</a:t>
            </a:r>
            <a:r>
              <a:rPr lang="en-US" dirty="0">
                <a:latin typeface="Courier New" panose="02070309020205020404" pitchFamily="49" charset="0"/>
                <a:cs typeface="Courier New" panose="02070309020205020404" pitchFamily="49" charset="0"/>
              </a:rPr>
              <a:t>(100);</a:t>
            </a:r>
          </a:p>
          <a:p>
            <a:pPr marL="381000" lvl="1" indent="0">
              <a:buNone/>
            </a:pPr>
            <a:r>
              <a:rPr lang="en-US" dirty="0" err="1">
                <a:latin typeface="Courier New" panose="02070309020205020404" pitchFamily="49" charset="0"/>
                <a:cs typeface="Courier New" panose="02070309020205020404" pitchFamily="49" charset="0"/>
              </a:rPr>
              <a:t>oval.getPaint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setColor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Color.RED</a:t>
            </a:r>
            <a:r>
              <a:rPr lang="en-US" dirty="0">
                <a:latin typeface="Courier New" panose="02070309020205020404" pitchFamily="49" charset="0"/>
                <a:cs typeface="Courier New" panose="02070309020205020404" pitchFamily="49" charset="0"/>
              </a:rPr>
              <a:t>);</a:t>
            </a:r>
          </a:p>
          <a:p>
            <a:pPr marL="381000" lvl="1" indent="0">
              <a:buNone/>
            </a:pPr>
            <a:r>
              <a:rPr lang="en-US" dirty="0" err="1">
                <a:latin typeface="Courier New" panose="02070309020205020404" pitchFamily="49" charset="0"/>
                <a:cs typeface="Courier New" panose="02070309020205020404" pitchFamily="49" charset="0"/>
              </a:rPr>
              <a:t>ImageView</a:t>
            </a:r>
            <a:r>
              <a:rPr lang="en-US" dirty="0">
                <a:latin typeface="Courier New" panose="02070309020205020404" pitchFamily="49" charset="0"/>
                <a:cs typeface="Courier New" panose="02070309020205020404" pitchFamily="49" charset="0"/>
              </a:rPr>
              <a:t> iView = (</a:t>
            </a:r>
            <a:r>
              <a:rPr lang="en-US" dirty="0" err="1">
                <a:latin typeface="Courier New" panose="02070309020205020404" pitchFamily="49" charset="0"/>
                <a:cs typeface="Courier New" panose="02070309020205020404" pitchFamily="49" charset="0"/>
              </a:rPr>
              <a:t>ImageView</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(R.id.ImageView1);</a:t>
            </a:r>
          </a:p>
          <a:p>
            <a:pPr marL="381000" lvl="1" indent="0">
              <a:buNone/>
            </a:pPr>
            <a:r>
              <a:rPr lang="en-US" dirty="0" err="1">
                <a:latin typeface="Courier New" panose="02070309020205020404" pitchFamily="49" charset="0"/>
                <a:cs typeface="Courier New" panose="02070309020205020404" pitchFamily="49" charset="0"/>
              </a:rPr>
              <a:t>iView.setImageDrawable</a:t>
            </a:r>
            <a:r>
              <a:rPr lang="en-US" dirty="0">
                <a:latin typeface="Courier New" panose="02070309020205020404" pitchFamily="49" charset="0"/>
                <a:cs typeface="Courier New" panose="02070309020205020404" pitchFamily="49" charset="0"/>
              </a:rPr>
              <a:t>(oval);</a:t>
            </a:r>
          </a:p>
        </p:txBody>
      </p:sp>
    </p:spTree>
    <p:extLst>
      <p:ext uri="{BB962C8B-B14F-4D97-AF65-F5344CB8AC3E}">
        <p14:creationId xmlns:p14="http://schemas.microsoft.com/office/powerpoint/2010/main" val="32552861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Drawing Ovals and Circles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24200" y="990600"/>
            <a:ext cx="2895600" cy="5147734"/>
          </a:xfrm>
        </p:spPr>
      </p:pic>
    </p:spTree>
    <p:extLst>
      <p:ext uri="{BB962C8B-B14F-4D97-AF65-F5344CB8AC3E}">
        <p14:creationId xmlns:p14="http://schemas.microsoft.com/office/powerpoint/2010/main" val="1365588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Drawing Arcs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endParaRPr lang="en-US" sz="1800" dirty="0" smtClean="0"/>
          </a:p>
          <a:p>
            <a:pPr marL="381000" lvl="1" indent="0">
              <a:buNone/>
            </a:pPr>
            <a:endParaRPr lang="en-US" sz="1800" dirty="0"/>
          </a:p>
          <a:p>
            <a:pPr marL="381000" lvl="1" indent="0">
              <a:buNone/>
            </a:pPr>
            <a:r>
              <a:rPr lang="en-US" sz="1400" dirty="0" smtClean="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android.graphics.drawable.ShapeDrawable</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android.graphics.drawable.shapes.ArcShape</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a:t>
            </a:r>
          </a:p>
          <a:p>
            <a:pPr marL="381000" lvl="1" indent="0">
              <a:buNone/>
            </a:pPr>
            <a:r>
              <a:rPr lang="en-US" sz="1400" dirty="0" err="1">
                <a:latin typeface="Courier New" panose="02070309020205020404" pitchFamily="49" charset="0"/>
                <a:cs typeface="Courier New" panose="02070309020205020404" pitchFamily="49" charset="0"/>
              </a:rPr>
              <a:t>ShapeDrawable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pacMan</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ShapeDrawable</a:t>
            </a:r>
            <a:r>
              <a:rPr lang="en-US" sz="1400" dirty="0">
                <a:latin typeface="Courier New" panose="02070309020205020404" pitchFamily="49" charset="0"/>
                <a:cs typeface="Courier New" panose="02070309020205020404" pitchFamily="49" charset="0"/>
              </a:rPr>
              <a:t>(new </a:t>
            </a:r>
            <a:r>
              <a:rPr lang="en-US" sz="1400" dirty="0" err="1">
                <a:latin typeface="Courier New" panose="02070309020205020404" pitchFamily="49" charset="0"/>
                <a:cs typeface="Courier New" panose="02070309020205020404" pitchFamily="49" charset="0"/>
              </a:rPr>
              <a:t>ArcShape</a:t>
            </a:r>
            <a:r>
              <a:rPr lang="en-US" sz="1400" dirty="0">
                <a:latin typeface="Courier New" panose="02070309020205020404" pitchFamily="49" charset="0"/>
                <a:cs typeface="Courier New" panose="02070309020205020404" pitchFamily="49" charset="0"/>
              </a:rPr>
              <a:t>(45, 270));</a:t>
            </a:r>
          </a:p>
          <a:p>
            <a:pPr marL="381000" lvl="1" indent="0">
              <a:buNone/>
            </a:pPr>
            <a:r>
              <a:rPr lang="en-US" sz="1400" dirty="0" err="1">
                <a:latin typeface="Courier New" panose="02070309020205020404" pitchFamily="49" charset="0"/>
                <a:cs typeface="Courier New" panose="02070309020205020404" pitchFamily="49" charset="0"/>
              </a:rPr>
              <a:t>pacMan.setIntrinsicHeight</a:t>
            </a:r>
            <a:r>
              <a:rPr lang="en-US" sz="1400" dirty="0">
                <a:latin typeface="Courier New" panose="02070309020205020404" pitchFamily="49" charset="0"/>
                <a:cs typeface="Courier New" panose="02070309020205020404" pitchFamily="49" charset="0"/>
              </a:rPr>
              <a:t>(100);</a:t>
            </a:r>
          </a:p>
          <a:p>
            <a:pPr marL="381000" lvl="1" indent="0">
              <a:buNone/>
            </a:pPr>
            <a:r>
              <a:rPr lang="en-US" sz="1400" dirty="0" err="1">
                <a:latin typeface="Courier New" panose="02070309020205020404" pitchFamily="49" charset="0"/>
                <a:cs typeface="Courier New" panose="02070309020205020404" pitchFamily="49" charset="0"/>
              </a:rPr>
              <a:t>pacMan.setIntrinsicWidth</a:t>
            </a:r>
            <a:r>
              <a:rPr lang="en-US" sz="1400" dirty="0">
                <a:latin typeface="Courier New" panose="02070309020205020404" pitchFamily="49" charset="0"/>
                <a:cs typeface="Courier New" panose="02070309020205020404" pitchFamily="49" charset="0"/>
              </a:rPr>
              <a:t>(100);</a:t>
            </a:r>
          </a:p>
          <a:p>
            <a:pPr marL="381000" lvl="1" indent="0">
              <a:buNone/>
            </a:pPr>
            <a:r>
              <a:rPr lang="en-US" sz="1400" dirty="0" err="1">
                <a:latin typeface="Courier New" panose="02070309020205020404" pitchFamily="49" charset="0"/>
                <a:cs typeface="Courier New" panose="02070309020205020404" pitchFamily="49" charset="0"/>
              </a:rPr>
              <a:t>pacMan.getPaint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setColor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Color.MAGENTA</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err="1">
                <a:latin typeface="Courier New" panose="02070309020205020404" pitchFamily="49" charset="0"/>
                <a:cs typeface="Courier New" panose="02070309020205020404" pitchFamily="49" charset="0"/>
              </a:rPr>
              <a:t>ImageView</a:t>
            </a:r>
            <a:r>
              <a:rPr lang="en-US" sz="1400" dirty="0">
                <a:latin typeface="Courier New" panose="02070309020205020404" pitchFamily="49" charset="0"/>
                <a:cs typeface="Courier New" panose="02070309020205020404" pitchFamily="49" charset="0"/>
              </a:rPr>
              <a:t> iView = (</a:t>
            </a:r>
            <a:r>
              <a:rPr lang="en-US" sz="1400" dirty="0" err="1">
                <a:latin typeface="Courier New" panose="02070309020205020404" pitchFamily="49" charset="0"/>
                <a:cs typeface="Courier New" panose="02070309020205020404" pitchFamily="49" charset="0"/>
              </a:rPr>
              <a:t>ImageView</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findViewById</a:t>
            </a:r>
            <a:r>
              <a:rPr lang="en-US" sz="1400" dirty="0">
                <a:latin typeface="Courier New" panose="02070309020205020404" pitchFamily="49" charset="0"/>
                <a:cs typeface="Courier New" panose="02070309020205020404" pitchFamily="49" charset="0"/>
              </a:rPr>
              <a:t>(R.id.ImageView1);</a:t>
            </a:r>
          </a:p>
          <a:p>
            <a:pPr marL="381000" lvl="1" indent="0">
              <a:buNone/>
            </a:pPr>
            <a:r>
              <a:rPr lang="en-US" sz="1400" dirty="0" err="1">
                <a:latin typeface="Courier New" panose="02070309020205020404" pitchFamily="49" charset="0"/>
                <a:cs typeface="Courier New" panose="02070309020205020404" pitchFamily="49" charset="0"/>
              </a:rPr>
              <a:t>iView.setImageDrawable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pacMan</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552861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Drawing Arcs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24200" y="990600"/>
            <a:ext cx="2895600" cy="5147734"/>
          </a:xfrm>
        </p:spPr>
      </p:pic>
    </p:spTree>
    <p:extLst>
      <p:ext uri="{BB962C8B-B14F-4D97-AF65-F5344CB8AC3E}">
        <p14:creationId xmlns:p14="http://schemas.microsoft.com/office/powerpoint/2010/main" val="37696291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Drawing Paths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2057400" lvl="5" indent="0">
              <a:buNone/>
            </a:pPr>
            <a:endParaRPr lang="en-US" sz="1800" dirty="0" smtClean="0">
              <a:latin typeface="Arial" panose="020B0604020202020204" pitchFamily="34" charset="0"/>
              <a:cs typeface="Arial" panose="020B0604020202020204" pitchFamily="34" charset="0"/>
            </a:endParaRPr>
          </a:p>
          <a:p>
            <a:pPr marL="2057400" lvl="5" indent="0">
              <a:buNone/>
            </a:pPr>
            <a:endParaRPr lang="en-US" sz="1800" dirty="0">
              <a:latin typeface="Arial" panose="020B0604020202020204" pitchFamily="34" charset="0"/>
              <a:cs typeface="Arial" panose="020B0604020202020204" pitchFamily="34" charset="0"/>
            </a:endParaRPr>
          </a:p>
          <a:p>
            <a:pPr marL="2057400" lvl="5" indent="0">
              <a:buNone/>
            </a:pPr>
            <a:r>
              <a:rPr lang="en-US" sz="1800" dirty="0" smtClean="0">
                <a:latin typeface="Courier New" panose="02070309020205020404" pitchFamily="49" charset="0"/>
                <a:cs typeface="Courier New" panose="02070309020205020404" pitchFamily="49" charset="0"/>
              </a:rPr>
              <a:t>import </a:t>
            </a:r>
            <a:r>
              <a:rPr lang="en-US" sz="1800" dirty="0" err="1">
                <a:latin typeface="Courier New" panose="02070309020205020404" pitchFamily="49" charset="0"/>
                <a:cs typeface="Courier New" panose="02070309020205020404" pitchFamily="49" charset="0"/>
              </a:rPr>
              <a:t>android.graphics.Path</a:t>
            </a:r>
            <a:r>
              <a:rPr lang="en-US" sz="1800" dirty="0">
                <a:latin typeface="Courier New" panose="02070309020205020404" pitchFamily="49" charset="0"/>
                <a:cs typeface="Courier New" panose="02070309020205020404" pitchFamily="49" charset="0"/>
              </a:rPr>
              <a:t>;</a:t>
            </a:r>
          </a:p>
          <a:p>
            <a:pPr marL="2057400" lvl="5" indent="0">
              <a:buNone/>
            </a:pPr>
            <a:r>
              <a:rPr lang="en-US" sz="1800" dirty="0">
                <a:latin typeface="Courier New" panose="02070309020205020404" pitchFamily="49" charset="0"/>
                <a:cs typeface="Courier New" panose="02070309020205020404" pitchFamily="49" charset="0"/>
              </a:rPr>
              <a:t>...</a:t>
            </a:r>
          </a:p>
          <a:p>
            <a:pPr marL="2057400" lvl="5" indent="0">
              <a:buNone/>
            </a:pPr>
            <a:r>
              <a:rPr lang="en-US" sz="1800" dirty="0">
                <a:latin typeface="Courier New" panose="02070309020205020404" pitchFamily="49" charset="0"/>
                <a:cs typeface="Courier New" panose="02070309020205020404" pitchFamily="49" charset="0"/>
              </a:rPr>
              <a:t>Path p = new Path();</a:t>
            </a:r>
          </a:p>
          <a:p>
            <a:pPr marL="2057400" lvl="5" indent="0">
              <a:buNone/>
            </a:pPr>
            <a:r>
              <a:rPr lang="en-US" sz="1800" dirty="0" err="1">
                <a:latin typeface="Courier New" panose="02070309020205020404" pitchFamily="49" charset="0"/>
                <a:cs typeface="Courier New" panose="02070309020205020404" pitchFamily="49" charset="0"/>
              </a:rPr>
              <a:t>p.moveTo</a:t>
            </a:r>
            <a:r>
              <a:rPr lang="en-US" sz="1800" dirty="0">
                <a:latin typeface="Courier New" panose="02070309020205020404" pitchFamily="49" charset="0"/>
                <a:cs typeface="Courier New" panose="02070309020205020404" pitchFamily="49" charset="0"/>
              </a:rPr>
              <a:t>(50, 0);</a:t>
            </a:r>
          </a:p>
          <a:p>
            <a:pPr marL="2057400" lvl="5" indent="0">
              <a:buNone/>
            </a:pPr>
            <a:r>
              <a:rPr lang="en-US" sz="1800" dirty="0" err="1">
                <a:latin typeface="Courier New" panose="02070309020205020404" pitchFamily="49" charset="0"/>
                <a:cs typeface="Courier New" panose="02070309020205020404" pitchFamily="49" charset="0"/>
              </a:rPr>
              <a:t>p.lineTo</a:t>
            </a:r>
            <a:r>
              <a:rPr lang="en-US" sz="1800" dirty="0">
                <a:latin typeface="Courier New" panose="02070309020205020404" pitchFamily="49" charset="0"/>
                <a:cs typeface="Courier New" panose="02070309020205020404" pitchFamily="49" charset="0"/>
              </a:rPr>
              <a:t>(25,100);</a:t>
            </a:r>
          </a:p>
          <a:p>
            <a:pPr marL="2057400" lvl="5" indent="0">
              <a:buNone/>
            </a:pPr>
            <a:r>
              <a:rPr lang="en-US" sz="1800" dirty="0" err="1">
                <a:latin typeface="Courier New" panose="02070309020205020404" pitchFamily="49" charset="0"/>
                <a:cs typeface="Courier New" panose="02070309020205020404" pitchFamily="49" charset="0"/>
              </a:rPr>
              <a:t>p.lineTo</a:t>
            </a:r>
            <a:r>
              <a:rPr lang="en-US" sz="1800" dirty="0">
                <a:latin typeface="Courier New" panose="02070309020205020404" pitchFamily="49" charset="0"/>
                <a:cs typeface="Courier New" panose="02070309020205020404" pitchFamily="49" charset="0"/>
              </a:rPr>
              <a:t>(100,50);</a:t>
            </a:r>
          </a:p>
          <a:p>
            <a:pPr marL="2057400" lvl="5" indent="0">
              <a:buNone/>
            </a:pPr>
            <a:r>
              <a:rPr lang="en-US" sz="1800" dirty="0" err="1">
                <a:latin typeface="Courier New" panose="02070309020205020404" pitchFamily="49" charset="0"/>
                <a:cs typeface="Courier New" panose="02070309020205020404" pitchFamily="49" charset="0"/>
              </a:rPr>
              <a:t>p.lineTo</a:t>
            </a:r>
            <a:r>
              <a:rPr lang="en-US" sz="1800" dirty="0">
                <a:latin typeface="Courier New" panose="02070309020205020404" pitchFamily="49" charset="0"/>
                <a:cs typeface="Courier New" panose="02070309020205020404" pitchFamily="49" charset="0"/>
              </a:rPr>
              <a:t>(0,50);</a:t>
            </a:r>
          </a:p>
          <a:p>
            <a:pPr marL="2057400" lvl="5" indent="0">
              <a:buNone/>
            </a:pPr>
            <a:r>
              <a:rPr lang="en-US" sz="1800" dirty="0" err="1">
                <a:latin typeface="Courier New" panose="02070309020205020404" pitchFamily="49" charset="0"/>
                <a:cs typeface="Courier New" panose="02070309020205020404" pitchFamily="49" charset="0"/>
              </a:rPr>
              <a:t>p.lineTo</a:t>
            </a:r>
            <a:r>
              <a:rPr lang="en-US" sz="1800" dirty="0">
                <a:latin typeface="Courier New" panose="02070309020205020404" pitchFamily="49" charset="0"/>
                <a:cs typeface="Courier New" panose="02070309020205020404" pitchFamily="49" charset="0"/>
              </a:rPr>
              <a:t>(75,100);</a:t>
            </a:r>
          </a:p>
          <a:p>
            <a:pPr marL="2057400" lvl="5" indent="0">
              <a:buNone/>
            </a:pPr>
            <a:r>
              <a:rPr lang="en-US" sz="1800" dirty="0" err="1">
                <a:latin typeface="Courier New" panose="02070309020205020404" pitchFamily="49" charset="0"/>
                <a:cs typeface="Courier New" panose="02070309020205020404" pitchFamily="49" charset="0"/>
              </a:rPr>
              <a:t>p.lineTo</a:t>
            </a:r>
            <a:r>
              <a:rPr lang="en-US" sz="1800" dirty="0">
                <a:latin typeface="Courier New" panose="02070309020205020404" pitchFamily="49" charset="0"/>
                <a:cs typeface="Courier New" panose="02070309020205020404" pitchFamily="49" charset="0"/>
              </a:rPr>
              <a:t>(50,0);</a:t>
            </a:r>
          </a:p>
        </p:txBody>
      </p:sp>
    </p:spTree>
    <p:extLst>
      <p:ext uri="{BB962C8B-B14F-4D97-AF65-F5344CB8AC3E}">
        <p14:creationId xmlns:p14="http://schemas.microsoft.com/office/powerpoint/2010/main" val="32552861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Drawing Paths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endParaRPr lang="en-US" sz="1800" dirty="0" smtClean="0"/>
          </a:p>
          <a:p>
            <a:pPr marL="381000" lvl="1" indent="0">
              <a:buNone/>
            </a:pPr>
            <a:endParaRPr lang="en-US" sz="1800" dirty="0"/>
          </a:p>
          <a:p>
            <a:pPr marL="381000" lvl="1" indent="0">
              <a:buNone/>
            </a:pPr>
            <a:endParaRPr lang="en-US" sz="1800" dirty="0" smtClean="0"/>
          </a:p>
          <a:p>
            <a:pPr marL="762000" lvl="2" indent="0">
              <a:buNone/>
            </a:pPr>
            <a:r>
              <a:rPr lang="en-US" sz="1400" dirty="0" smtClean="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android.graphics.drawable.ShapeDrawable</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android.graphics.drawable.shapes.PathShape</a:t>
            </a:r>
            <a:r>
              <a:rPr lang="en-US" sz="1400" dirty="0">
                <a:latin typeface="Courier New" panose="02070309020205020404" pitchFamily="49" charset="0"/>
                <a:cs typeface="Courier New" panose="02070309020205020404" pitchFamily="49" charset="0"/>
              </a:rPr>
              <a:t>;</a:t>
            </a:r>
          </a:p>
          <a:p>
            <a:pPr marL="762000" lvl="2" indent="0">
              <a:buNone/>
            </a:pPr>
            <a:r>
              <a:rPr lang="en-US" sz="1400" dirty="0">
                <a:latin typeface="Courier New" panose="02070309020205020404" pitchFamily="49" charset="0"/>
                <a:cs typeface="Courier New" panose="02070309020205020404" pitchFamily="49" charset="0"/>
              </a:rPr>
              <a:t>...</a:t>
            </a:r>
          </a:p>
          <a:p>
            <a:pPr marL="762000" lvl="2" indent="0">
              <a:buNone/>
            </a:pPr>
            <a:r>
              <a:rPr lang="en-US" sz="1400" dirty="0" err="1">
                <a:latin typeface="Courier New" panose="02070309020205020404" pitchFamily="49" charset="0"/>
                <a:cs typeface="Courier New" panose="02070309020205020404" pitchFamily="49" charset="0"/>
              </a:rPr>
              <a:t>ShapeDrawable</a:t>
            </a:r>
            <a:r>
              <a:rPr lang="en-US" sz="1400" dirty="0">
                <a:latin typeface="Courier New" panose="02070309020205020404" pitchFamily="49" charset="0"/>
                <a:cs typeface="Courier New" panose="02070309020205020404" pitchFamily="49" charset="0"/>
              </a:rPr>
              <a:t> star = new </a:t>
            </a:r>
            <a:r>
              <a:rPr lang="en-US" sz="1400" dirty="0" err="1">
                <a:latin typeface="Courier New" panose="02070309020205020404" pitchFamily="49" charset="0"/>
                <a:cs typeface="Courier New" panose="02070309020205020404" pitchFamily="49" charset="0"/>
              </a:rPr>
              <a:t>ShapeDrawable</a:t>
            </a:r>
            <a:r>
              <a:rPr lang="en-US" sz="1400" dirty="0">
                <a:latin typeface="Courier New" panose="02070309020205020404" pitchFamily="49" charset="0"/>
                <a:cs typeface="Courier New" panose="02070309020205020404" pitchFamily="49" charset="0"/>
              </a:rPr>
              <a:t>(new </a:t>
            </a:r>
            <a:r>
              <a:rPr lang="en-US" sz="1400" dirty="0" err="1">
                <a:latin typeface="Courier New" panose="02070309020205020404" pitchFamily="49" charset="0"/>
                <a:cs typeface="Courier New" panose="02070309020205020404" pitchFamily="49" charset="0"/>
              </a:rPr>
              <a:t>PathShape</a:t>
            </a:r>
            <a:r>
              <a:rPr lang="en-US" sz="1400" dirty="0">
                <a:latin typeface="Courier New" panose="02070309020205020404" pitchFamily="49" charset="0"/>
                <a:cs typeface="Courier New" panose="02070309020205020404" pitchFamily="49" charset="0"/>
              </a:rPr>
              <a:t>(p, 100, 100));</a:t>
            </a:r>
          </a:p>
          <a:p>
            <a:pPr marL="762000" lvl="2" indent="0">
              <a:buNone/>
            </a:pPr>
            <a:r>
              <a:rPr lang="en-US" sz="1400" dirty="0" err="1">
                <a:latin typeface="Courier New" panose="02070309020205020404" pitchFamily="49" charset="0"/>
                <a:cs typeface="Courier New" panose="02070309020205020404" pitchFamily="49" charset="0"/>
              </a:rPr>
              <a:t>star.setIntrinsicHeight</a:t>
            </a:r>
            <a:r>
              <a:rPr lang="en-US" sz="1400" dirty="0">
                <a:latin typeface="Courier New" panose="02070309020205020404" pitchFamily="49" charset="0"/>
                <a:cs typeface="Courier New" panose="02070309020205020404" pitchFamily="49" charset="0"/>
              </a:rPr>
              <a:t>(100);</a:t>
            </a:r>
          </a:p>
          <a:p>
            <a:pPr marL="762000" lvl="2" indent="0">
              <a:buNone/>
            </a:pPr>
            <a:r>
              <a:rPr lang="en-US" sz="1400" dirty="0" err="1">
                <a:latin typeface="Courier New" panose="02070309020205020404" pitchFamily="49" charset="0"/>
                <a:cs typeface="Courier New" panose="02070309020205020404" pitchFamily="49" charset="0"/>
              </a:rPr>
              <a:t>star.setIntrinsicWidth</a:t>
            </a:r>
            <a:r>
              <a:rPr lang="en-US" sz="1400" dirty="0">
                <a:latin typeface="Courier New" panose="02070309020205020404" pitchFamily="49" charset="0"/>
                <a:cs typeface="Courier New" panose="02070309020205020404" pitchFamily="49" charset="0"/>
              </a:rPr>
              <a:t>(100);</a:t>
            </a:r>
          </a:p>
          <a:p>
            <a:pPr marL="762000" lvl="2" indent="0">
              <a:buNone/>
            </a:pPr>
            <a:r>
              <a:rPr lang="en-US" sz="1400" dirty="0" err="1">
                <a:latin typeface="Courier New" panose="02070309020205020404" pitchFamily="49" charset="0"/>
                <a:cs typeface="Courier New" panose="02070309020205020404" pitchFamily="49" charset="0"/>
              </a:rPr>
              <a:t>star.getPaint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setColor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Color.YELLOW</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469353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Drawing Paths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200400" y="1272381"/>
            <a:ext cx="2743200" cy="4876800"/>
          </a:xfrm>
        </p:spPr>
      </p:pic>
    </p:spTree>
    <p:extLst>
      <p:ext uri="{BB962C8B-B14F-4D97-AF65-F5344CB8AC3E}">
        <p14:creationId xmlns:p14="http://schemas.microsoft.com/office/powerpoint/2010/main" val="31469353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Drawing Paths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sz="2000" dirty="0" smtClean="0"/>
          </a:p>
          <a:p>
            <a:pPr marL="1143000" lvl="3" indent="0">
              <a:buNone/>
            </a:pPr>
            <a:endParaRPr lang="en-US" sz="2000" dirty="0"/>
          </a:p>
          <a:p>
            <a:pPr marL="1143000" lvl="3" indent="0">
              <a:buNone/>
            </a:pPr>
            <a:endParaRPr lang="en-US" sz="2000" dirty="0" smtClean="0"/>
          </a:p>
          <a:p>
            <a:pPr marL="1143000" lvl="3" indent="0">
              <a:buNone/>
            </a:pPr>
            <a:endParaRPr lang="en-US" sz="2000" dirty="0"/>
          </a:p>
          <a:p>
            <a:pPr marL="1143000" lvl="3" indent="0">
              <a:buNone/>
            </a:pPr>
            <a:endParaRPr lang="en-US" sz="2000" dirty="0" smtClean="0"/>
          </a:p>
          <a:p>
            <a:pPr marL="762000" lvl="2" indent="0">
              <a:buNone/>
            </a:pPr>
            <a:r>
              <a:rPr lang="en-US" sz="2000" dirty="0" err="1" smtClean="0">
                <a:latin typeface="Courier New" panose="02070309020205020404" pitchFamily="49" charset="0"/>
                <a:cs typeface="Courier New" panose="02070309020205020404" pitchFamily="49" charset="0"/>
              </a:rPr>
              <a:t>star.getPaint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setStyle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Paint.Style.STROKE</a:t>
            </a: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469353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Drawing Paths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200400" y="1272381"/>
            <a:ext cx="2743200" cy="4876800"/>
          </a:xfrm>
        </p:spPr>
      </p:pic>
    </p:spTree>
    <p:extLst>
      <p:ext uri="{BB962C8B-B14F-4D97-AF65-F5344CB8AC3E}">
        <p14:creationId xmlns:p14="http://schemas.microsoft.com/office/powerpoint/2010/main" val="36187713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Leveraging Hardware Acceleration Features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Just about every Android application draws on the screen in some form or </a:t>
            </a:r>
            <a:r>
              <a:rPr lang="en-US" sz="1800" dirty="0" smtClean="0"/>
              <a:t>another.</a:t>
            </a:r>
          </a:p>
          <a:p>
            <a:r>
              <a:rPr lang="en-US" sz="1800" dirty="0" smtClean="0"/>
              <a:t>Whether </a:t>
            </a:r>
            <a:r>
              <a:rPr lang="en-US" sz="1800" dirty="0"/>
              <a:t>you’re using standard </a:t>
            </a:r>
            <a:r>
              <a:rPr lang="en-US" sz="1800" dirty="0">
                <a:latin typeface="Courier New" panose="02070309020205020404" pitchFamily="49" charset="0"/>
                <a:cs typeface="Courier New" panose="02070309020205020404" pitchFamily="49" charset="0"/>
              </a:rPr>
              <a:t>View</a:t>
            </a:r>
            <a:r>
              <a:rPr lang="en-US" sz="1800" dirty="0"/>
              <a:t> controls or custom drawing, 2D hardware acceleration can improve your </a:t>
            </a:r>
            <a:r>
              <a:rPr lang="en-US" sz="1800" dirty="0" smtClean="0"/>
              <a:t>application.</a:t>
            </a:r>
          </a:p>
          <a:p>
            <a:r>
              <a:rPr lang="en-US" sz="1800" dirty="0" smtClean="0"/>
              <a:t>Android </a:t>
            </a:r>
            <a:r>
              <a:rPr lang="en-US" sz="1800" dirty="0"/>
              <a:t>developers can easily harness the built-in hardware acceleration features added to the Android platform in Android 3.0 from within their </a:t>
            </a:r>
            <a:r>
              <a:rPr lang="en-US" sz="1800" dirty="0" smtClean="0"/>
              <a:t>applications.</a:t>
            </a:r>
          </a:p>
          <a:p>
            <a:r>
              <a:rPr lang="en-US" sz="1800" dirty="0" smtClean="0"/>
              <a:t>These </a:t>
            </a:r>
            <a:r>
              <a:rPr lang="en-US" sz="1800" dirty="0"/>
              <a:t>newer versions of the Android platform boast an improved OpenGL rendering pipeline for common 2D graphics </a:t>
            </a:r>
            <a:r>
              <a:rPr lang="en-US" sz="1800" dirty="0" smtClean="0"/>
              <a:t>operations.</a:t>
            </a:r>
            <a:endParaRPr lang="en-US" sz="1800" dirty="0"/>
          </a:p>
          <a:p>
            <a:r>
              <a:rPr lang="en-US" sz="1800" dirty="0"/>
              <a:t>There’s little reason not to leverage hardware acceleration for a smoother, more responsive experience for your </a:t>
            </a:r>
            <a:r>
              <a:rPr lang="en-US" sz="1800" dirty="0" smtClean="0"/>
              <a:t>users.</a:t>
            </a:r>
          </a:p>
          <a:p>
            <a:r>
              <a:rPr lang="en-US" sz="1800" dirty="0" smtClean="0"/>
              <a:t>You </a:t>
            </a:r>
            <a:r>
              <a:rPr lang="en-US" sz="1800" dirty="0"/>
              <a:t>can simply take advantage of the default features, or you can fine-tune your application graphics acceleration at the application, </a:t>
            </a:r>
            <a:r>
              <a:rPr lang="en-US" sz="1800" dirty="0">
                <a:latin typeface="Courier New" panose="02070309020205020404" pitchFamily="49" charset="0"/>
                <a:cs typeface="Courier New" panose="02070309020205020404" pitchFamily="49" charset="0"/>
              </a:rPr>
              <a:t>Activity</a:t>
            </a:r>
            <a:r>
              <a:rPr lang="en-US" sz="1800" dirty="0"/>
              <a:t>, </a:t>
            </a:r>
            <a:r>
              <a:rPr lang="en-US" sz="1800" dirty="0">
                <a:latin typeface="Courier New" panose="02070309020205020404" pitchFamily="49" charset="0"/>
                <a:cs typeface="Courier New" panose="02070309020205020404" pitchFamily="49" charset="0"/>
              </a:rPr>
              <a:t>Window</a:t>
            </a:r>
            <a:r>
              <a:rPr lang="en-US" sz="1800" dirty="0"/>
              <a:t>, or </a:t>
            </a:r>
            <a:r>
              <a:rPr lang="en-US" sz="1800" dirty="0">
                <a:latin typeface="Courier New" panose="02070309020205020404" pitchFamily="49" charset="0"/>
                <a:cs typeface="Courier New" panose="02070309020205020404" pitchFamily="49" charset="0"/>
              </a:rPr>
              <a:t>View</a:t>
            </a:r>
            <a:r>
              <a:rPr lang="en-US" sz="1800" dirty="0"/>
              <a:t> level, if </a:t>
            </a:r>
            <a:r>
              <a:rPr lang="en-US" sz="1800" dirty="0" smtClean="0"/>
              <a:t>required.</a:t>
            </a:r>
            <a:endParaRPr lang="en-US" sz="1800" dirty="0"/>
          </a:p>
        </p:txBody>
      </p:sp>
    </p:spTree>
    <p:extLst>
      <p:ext uri="{BB962C8B-B14F-4D97-AF65-F5344CB8AC3E}">
        <p14:creationId xmlns:p14="http://schemas.microsoft.com/office/powerpoint/2010/main" val="3255286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Canvases and Paints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r>
              <a:rPr lang="en-US" dirty="0">
                <a:latin typeface="Courier New" panose="02070309020205020404" pitchFamily="49" charset="0"/>
                <a:cs typeface="Courier New" panose="02070309020205020404" pitchFamily="49" charset="0"/>
              </a:rPr>
              <a:t>private static class </a:t>
            </a:r>
            <a:r>
              <a:rPr lang="en-US" dirty="0" err="1">
                <a:latin typeface="Courier New" panose="02070309020205020404" pitchFamily="49" charset="0"/>
                <a:cs typeface="Courier New" panose="02070309020205020404" pitchFamily="49" charset="0"/>
              </a:rPr>
              <a:t>ViewWithRedDot</a:t>
            </a:r>
            <a:r>
              <a:rPr lang="en-US" dirty="0">
                <a:latin typeface="Courier New" panose="02070309020205020404" pitchFamily="49" charset="0"/>
                <a:cs typeface="Courier New" panose="02070309020205020404" pitchFamily="49" charset="0"/>
              </a:rPr>
              <a:t> extends View {</a:t>
            </a:r>
          </a:p>
          <a:p>
            <a:pPr marL="762000" lvl="2" indent="0">
              <a:buNone/>
            </a:pPr>
            <a:r>
              <a:rPr lang="en-US" dirty="0">
                <a:latin typeface="Courier New" panose="02070309020205020404" pitchFamily="49" charset="0"/>
                <a:cs typeface="Courier New" panose="02070309020205020404" pitchFamily="49" charset="0"/>
              </a:rPr>
              <a:t>    public </a:t>
            </a:r>
            <a:r>
              <a:rPr lang="en-US" dirty="0" err="1">
                <a:latin typeface="Courier New" panose="02070309020205020404" pitchFamily="49" charset="0"/>
                <a:cs typeface="Courier New" panose="02070309020205020404" pitchFamily="49" charset="0"/>
              </a:rPr>
              <a:t>ViewWithRedDot</a:t>
            </a:r>
            <a:r>
              <a:rPr lang="en-US" dirty="0">
                <a:latin typeface="Courier New" panose="02070309020205020404" pitchFamily="49" charset="0"/>
                <a:cs typeface="Courier New" panose="02070309020205020404" pitchFamily="49" charset="0"/>
              </a:rPr>
              <a:t>(Context context) {</a:t>
            </a:r>
          </a:p>
          <a:p>
            <a:pPr marL="762000" lvl="2" indent="0">
              <a:buNone/>
            </a:pPr>
            <a:r>
              <a:rPr lang="en-US" dirty="0">
                <a:latin typeface="Courier New" panose="02070309020205020404" pitchFamily="49" charset="0"/>
                <a:cs typeface="Courier New" panose="02070309020205020404" pitchFamily="49" charset="0"/>
              </a:rPr>
              <a:t>        super(context);</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@Override</a:t>
            </a:r>
          </a:p>
          <a:p>
            <a:pPr marL="762000" lvl="2" indent="0">
              <a:buNone/>
            </a:pPr>
            <a:r>
              <a:rPr lang="en-US" dirty="0">
                <a:latin typeface="Courier New" panose="02070309020205020404" pitchFamily="49" charset="0"/>
                <a:cs typeface="Courier New" panose="02070309020205020404" pitchFamily="49" charset="0"/>
              </a:rPr>
              <a:t>    protected void </a:t>
            </a:r>
            <a:r>
              <a:rPr lang="en-US" dirty="0" err="1">
                <a:latin typeface="Courier New" panose="02070309020205020404" pitchFamily="49" charset="0"/>
                <a:cs typeface="Courier New" panose="02070309020205020404" pitchFamily="49" charset="0"/>
              </a:rPr>
              <a:t>onDraw</a:t>
            </a:r>
            <a:r>
              <a:rPr lang="en-US" dirty="0">
                <a:latin typeface="Courier New" panose="02070309020205020404" pitchFamily="49" charset="0"/>
                <a:cs typeface="Courier New" panose="02070309020205020404" pitchFamily="49" charset="0"/>
              </a:rPr>
              <a:t>(Canvas canvas) {</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canvas.drawColor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Color.BLACK</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        Paint </a:t>
            </a:r>
            <a:r>
              <a:rPr lang="en-US" dirty="0" err="1">
                <a:latin typeface="Courier New" panose="02070309020205020404" pitchFamily="49" charset="0"/>
                <a:cs typeface="Courier New" panose="02070309020205020404" pitchFamily="49" charset="0"/>
              </a:rPr>
              <a:t>circlePaint</a:t>
            </a:r>
            <a:r>
              <a:rPr lang="en-US" dirty="0">
                <a:latin typeface="Courier New" panose="02070309020205020404" pitchFamily="49" charset="0"/>
                <a:cs typeface="Courier New" panose="02070309020205020404" pitchFamily="49" charset="0"/>
              </a:rPr>
              <a:t> = new Paint();</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circlePaint.setColor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Color.RED</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canvas.drawCircle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canvas.getWidth</a:t>
            </a:r>
            <a:r>
              <a:rPr lang="en-US" dirty="0">
                <a:latin typeface="Courier New" panose="02070309020205020404" pitchFamily="49" charset="0"/>
                <a:cs typeface="Courier New" panose="02070309020205020404" pitchFamily="49" charset="0"/>
              </a:rPr>
              <a:t>()/2,</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canvas.getHeight</a:t>
            </a:r>
            <a:r>
              <a:rPr lang="en-US" dirty="0">
                <a:latin typeface="Courier New" panose="02070309020205020404" pitchFamily="49" charset="0"/>
                <a:cs typeface="Courier New" panose="02070309020205020404" pitchFamily="49" charset="0"/>
              </a:rPr>
              <a:t>()/2,</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canvas.getWidth</a:t>
            </a:r>
            <a:r>
              <a:rPr lang="en-US" dirty="0">
                <a:latin typeface="Courier New" panose="02070309020205020404" pitchFamily="49" charset="0"/>
                <a:cs typeface="Courier New" panose="02070309020205020404" pitchFamily="49" charset="0"/>
              </a:rPr>
              <a:t>()/3, </a:t>
            </a:r>
            <a:r>
              <a:rPr lang="en-US" dirty="0" err="1">
                <a:latin typeface="Courier New" panose="02070309020205020404" pitchFamily="49" charset="0"/>
                <a:cs typeface="Courier New" panose="02070309020205020404" pitchFamily="49" charset="0"/>
              </a:rPr>
              <a:t>circlePaint</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088935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Controlling Hardware Acceleration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Hardware acceleration is available on devices running Android 3.0 and </a:t>
            </a:r>
            <a:r>
              <a:rPr lang="en-US" dirty="0" smtClean="0"/>
              <a:t>higher.</a:t>
            </a:r>
          </a:p>
          <a:p>
            <a:r>
              <a:rPr lang="en-US" dirty="0" smtClean="0"/>
              <a:t>In </a:t>
            </a:r>
            <a:r>
              <a:rPr lang="en-US" dirty="0"/>
              <a:t>fact, if your application has a </a:t>
            </a:r>
            <a:r>
              <a:rPr lang="en-US" dirty="0" err="1">
                <a:latin typeface="Courier New" panose="02070309020205020404" pitchFamily="49" charset="0"/>
                <a:cs typeface="Courier New" panose="02070309020205020404" pitchFamily="49" charset="0"/>
              </a:rPr>
              <a:t>minSdkVersion</a:t>
            </a:r>
            <a:r>
              <a:rPr lang="en-US" dirty="0"/>
              <a:t> or </a:t>
            </a:r>
            <a:r>
              <a:rPr lang="en-US" dirty="0" err="1">
                <a:latin typeface="Courier New" panose="02070309020205020404" pitchFamily="49" charset="0"/>
                <a:cs typeface="Courier New" panose="02070309020205020404" pitchFamily="49" charset="0"/>
              </a:rPr>
              <a:t>targetSdkVersion</a:t>
            </a:r>
            <a:r>
              <a:rPr lang="en-US" dirty="0"/>
              <a:t> set to API Level 14 or greater, hardware acceleration is enabled for all </a:t>
            </a:r>
            <a:r>
              <a:rPr lang="en-US" dirty="0" smtClean="0"/>
              <a:t>windows.</a:t>
            </a:r>
          </a:p>
          <a:p>
            <a:r>
              <a:rPr lang="en-US" dirty="0" smtClean="0"/>
              <a:t>You </a:t>
            </a:r>
            <a:r>
              <a:rPr lang="en-US" dirty="0"/>
              <a:t>may still want to control acceleration in your </a:t>
            </a:r>
            <a:r>
              <a:rPr lang="en-US" dirty="0" smtClean="0"/>
              <a:t>application.</a:t>
            </a:r>
          </a:p>
          <a:p>
            <a:r>
              <a:rPr lang="en-US" dirty="0" smtClean="0"/>
              <a:t>This </a:t>
            </a:r>
            <a:r>
              <a:rPr lang="en-US" dirty="0"/>
              <a:t>can be done directly in the manifest file in the </a:t>
            </a:r>
            <a:r>
              <a:rPr lang="en-US" dirty="0">
                <a:latin typeface="Courier New" panose="02070309020205020404" pitchFamily="49" charset="0"/>
                <a:cs typeface="Courier New" panose="02070309020205020404" pitchFamily="49" charset="0"/>
              </a:rPr>
              <a:t>&lt;application&gt;</a:t>
            </a:r>
            <a:r>
              <a:rPr lang="en-US" dirty="0"/>
              <a:t> and </a:t>
            </a:r>
            <a:r>
              <a:rPr lang="en-US" dirty="0">
                <a:latin typeface="Courier New" panose="02070309020205020404" pitchFamily="49" charset="0"/>
                <a:cs typeface="Courier New" panose="02070309020205020404" pitchFamily="49" charset="0"/>
              </a:rPr>
              <a:t>&lt;activity&gt;</a:t>
            </a:r>
            <a:r>
              <a:rPr lang="en-US" dirty="0"/>
              <a:t> </a:t>
            </a:r>
            <a:r>
              <a:rPr lang="en-US" dirty="0" smtClean="0"/>
              <a:t>tags.</a:t>
            </a:r>
          </a:p>
          <a:p>
            <a:r>
              <a:rPr lang="en-US" dirty="0" smtClean="0"/>
              <a:t>Set </a:t>
            </a:r>
            <a:r>
              <a:rPr lang="en-US" dirty="0"/>
              <a:t>the </a:t>
            </a:r>
            <a:r>
              <a:rPr lang="en-US" dirty="0" err="1">
                <a:latin typeface="Courier New" panose="02070309020205020404" pitchFamily="49" charset="0"/>
                <a:cs typeface="Courier New" panose="02070309020205020404" pitchFamily="49" charset="0"/>
              </a:rPr>
              <a:t>android:hardwareAccelerated</a:t>
            </a:r>
            <a:r>
              <a:rPr lang="en-US" dirty="0"/>
              <a:t> attribute to </a:t>
            </a:r>
            <a:r>
              <a:rPr lang="en-US" dirty="0">
                <a:latin typeface="Courier New" panose="02070309020205020404" pitchFamily="49" charset="0"/>
                <a:cs typeface="Courier New" panose="02070309020205020404" pitchFamily="49" charset="0"/>
              </a:rPr>
              <a:t>true</a:t>
            </a:r>
            <a:r>
              <a:rPr lang="en-US" dirty="0"/>
              <a:t> or </a:t>
            </a:r>
            <a:r>
              <a:rPr lang="en-US" dirty="0">
                <a:latin typeface="Courier New" panose="02070309020205020404" pitchFamily="49" charset="0"/>
                <a:cs typeface="Courier New" panose="02070309020205020404" pitchFamily="49" charset="0"/>
              </a:rPr>
              <a:t>false</a:t>
            </a:r>
            <a:r>
              <a:rPr lang="en-US" dirty="0"/>
              <a:t>, depending on your </a:t>
            </a:r>
            <a:r>
              <a:rPr lang="en-US" dirty="0" smtClean="0"/>
              <a:t>needs.</a:t>
            </a:r>
          </a:p>
          <a:p>
            <a:r>
              <a:rPr lang="en-US" dirty="0" smtClean="0"/>
              <a:t>To </a:t>
            </a:r>
            <a:r>
              <a:rPr lang="en-US" dirty="0"/>
              <a:t>control acceleration at the </a:t>
            </a:r>
            <a:r>
              <a:rPr lang="en-US" dirty="0" smtClean="0">
                <a:latin typeface="Courier New" panose="02070309020205020404" pitchFamily="49" charset="0"/>
                <a:cs typeface="Courier New" panose="02070309020205020404" pitchFamily="49" charset="0"/>
              </a:rPr>
              <a:t>Window</a:t>
            </a:r>
            <a:r>
              <a:rPr lang="en-US" dirty="0" smtClean="0"/>
              <a:t> </a:t>
            </a:r>
            <a:r>
              <a:rPr lang="en-US" dirty="0"/>
              <a:t>or even for a specific </a:t>
            </a:r>
            <a:r>
              <a:rPr lang="en-US" dirty="0">
                <a:latin typeface="Courier New" panose="02070309020205020404" pitchFamily="49" charset="0"/>
                <a:cs typeface="Courier New" panose="02070309020205020404" pitchFamily="49" charset="0"/>
              </a:rPr>
              <a:t>View</a:t>
            </a:r>
            <a:r>
              <a:rPr lang="en-US" dirty="0"/>
              <a:t> instance, you need to do this </a:t>
            </a:r>
            <a:r>
              <a:rPr lang="en-US" dirty="0" smtClean="0"/>
              <a:t>programmatically.</a:t>
            </a:r>
          </a:p>
          <a:p>
            <a:r>
              <a:rPr lang="en-US" dirty="0" smtClean="0"/>
              <a:t>For </a:t>
            </a:r>
            <a:r>
              <a:rPr lang="en-US" dirty="0"/>
              <a:t>the </a:t>
            </a:r>
            <a:r>
              <a:rPr lang="en-US" dirty="0">
                <a:latin typeface="Courier New" panose="02070309020205020404" pitchFamily="49" charset="0"/>
                <a:cs typeface="Courier New" panose="02070309020205020404" pitchFamily="49" charset="0"/>
              </a:rPr>
              <a:t>Window</a:t>
            </a:r>
            <a:r>
              <a:rPr lang="en-US" dirty="0"/>
              <a:t>, use the </a:t>
            </a:r>
            <a:r>
              <a:rPr lang="en-US" dirty="0" err="1">
                <a:latin typeface="Courier New" panose="02070309020205020404" pitchFamily="49" charset="0"/>
                <a:cs typeface="Courier New" panose="02070309020205020404" pitchFamily="49" charset="0"/>
              </a:rPr>
              <a:t>setFlags</a:t>
            </a:r>
            <a:r>
              <a:rPr lang="en-US" dirty="0">
                <a:latin typeface="Courier New" panose="02070309020205020404" pitchFamily="49" charset="0"/>
                <a:cs typeface="Courier New" panose="02070309020205020404" pitchFamily="49" charset="0"/>
              </a:rPr>
              <a:t>()</a:t>
            </a:r>
            <a:r>
              <a:rPr lang="en-US" dirty="0"/>
              <a:t> method with </a:t>
            </a:r>
            <a:r>
              <a:rPr lang="en-US" dirty="0" err="1">
                <a:latin typeface="Courier New" panose="02070309020205020404" pitchFamily="49" charset="0"/>
                <a:cs typeface="Courier New" panose="02070309020205020404" pitchFamily="49" charset="0"/>
              </a:rPr>
              <a:t>WindowManager.LayoutParams.FLAG_HARDWARE_ACCELERATED</a:t>
            </a:r>
            <a:r>
              <a:rPr lang="en-US" dirty="0"/>
              <a:t> to enable </a:t>
            </a:r>
            <a:r>
              <a:rPr lang="en-US" dirty="0" smtClean="0"/>
              <a:t>acceleration.</a:t>
            </a:r>
          </a:p>
          <a:p>
            <a:r>
              <a:rPr lang="en-US" dirty="0" smtClean="0"/>
              <a:t>There </a:t>
            </a:r>
            <a:r>
              <a:rPr lang="en-US" dirty="0"/>
              <a:t>is no programmatic way to disable </a:t>
            </a:r>
            <a:r>
              <a:rPr lang="en-US" dirty="0" smtClean="0"/>
              <a:t>acceleration.</a:t>
            </a:r>
          </a:p>
          <a:p>
            <a:r>
              <a:rPr lang="en-US" dirty="0" smtClean="0"/>
              <a:t>For </a:t>
            </a:r>
            <a:r>
              <a:rPr lang="en-US" dirty="0"/>
              <a:t>a </a:t>
            </a:r>
            <a:r>
              <a:rPr lang="en-US" dirty="0">
                <a:latin typeface="Courier New" panose="02070309020205020404" pitchFamily="49" charset="0"/>
                <a:cs typeface="Courier New" panose="02070309020205020404" pitchFamily="49" charset="0"/>
              </a:rPr>
              <a:t>View</a:t>
            </a:r>
            <a:r>
              <a:rPr lang="en-US" dirty="0"/>
              <a:t> control, use the </a:t>
            </a:r>
            <a:r>
              <a:rPr lang="en-US" dirty="0" err="1">
                <a:latin typeface="Courier New" panose="02070309020205020404" pitchFamily="49" charset="0"/>
                <a:cs typeface="Courier New" panose="02070309020205020404" pitchFamily="49" charset="0"/>
              </a:rPr>
              <a:t>setLayerType</a:t>
            </a:r>
            <a:r>
              <a:rPr lang="en-US" dirty="0">
                <a:latin typeface="Courier New" panose="02070309020205020404" pitchFamily="49" charset="0"/>
                <a:cs typeface="Courier New" panose="02070309020205020404" pitchFamily="49" charset="0"/>
              </a:rPr>
              <a:t>()</a:t>
            </a:r>
            <a:r>
              <a:rPr lang="en-US" dirty="0"/>
              <a:t> method with the appropriate layer type, such as </a:t>
            </a:r>
            <a:r>
              <a:rPr lang="en-US" dirty="0" err="1" smtClean="0">
                <a:latin typeface="Courier New" panose="02070309020205020404" pitchFamily="49" charset="0"/>
                <a:cs typeface="Courier New" panose="02070309020205020404" pitchFamily="49" charset="0"/>
              </a:rPr>
              <a:t>View.LAYER_TYPE_HARDWARE</a:t>
            </a:r>
            <a:r>
              <a:rPr lang="en-US" dirty="0" smtClean="0"/>
              <a:t>.</a:t>
            </a:r>
            <a:endParaRPr lang="en-US" dirty="0"/>
          </a:p>
        </p:txBody>
      </p:sp>
    </p:spTree>
    <p:extLst>
      <p:ext uri="{BB962C8B-B14F-4D97-AF65-F5344CB8AC3E}">
        <p14:creationId xmlns:p14="http://schemas.microsoft.com/office/powerpoint/2010/main" val="32552861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Fine-Tuning Hardware Acceleration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If you’ve got custom drawing operations or work with the </a:t>
            </a:r>
            <a:r>
              <a:rPr lang="en-US" dirty="0">
                <a:latin typeface="Courier New" panose="02070309020205020404" pitchFamily="49" charset="0"/>
                <a:cs typeface="Courier New" panose="02070309020205020404" pitchFamily="49" charset="0"/>
              </a:rPr>
              <a:t>Canvas</a:t>
            </a:r>
            <a:r>
              <a:rPr lang="en-US" dirty="0"/>
              <a:t> and </a:t>
            </a:r>
            <a:r>
              <a:rPr lang="en-US" dirty="0">
                <a:latin typeface="Courier New" panose="02070309020205020404" pitchFamily="49" charset="0"/>
                <a:cs typeface="Courier New" panose="02070309020205020404" pitchFamily="49" charset="0"/>
              </a:rPr>
              <a:t>Paint</a:t>
            </a:r>
            <a:r>
              <a:rPr lang="en-US" dirty="0"/>
              <a:t> classes in your application, you need to pay attention to which features are available in Android hardware acceleration at this </a:t>
            </a:r>
            <a:r>
              <a:rPr lang="en-US" dirty="0" smtClean="0"/>
              <a:t>time.</a:t>
            </a:r>
          </a:p>
          <a:p>
            <a:r>
              <a:rPr lang="en-US" dirty="0" smtClean="0"/>
              <a:t>Certain </a:t>
            </a:r>
            <a:r>
              <a:rPr lang="en-US" dirty="0">
                <a:latin typeface="Courier New" panose="02070309020205020404" pitchFamily="49" charset="0"/>
                <a:cs typeface="Courier New" panose="02070309020205020404" pitchFamily="49" charset="0"/>
              </a:rPr>
              <a:t>Canvas</a:t>
            </a:r>
            <a:r>
              <a:rPr lang="en-US" dirty="0"/>
              <a:t> and </a:t>
            </a:r>
            <a:r>
              <a:rPr lang="en-US" dirty="0">
                <a:latin typeface="Courier New" panose="02070309020205020404" pitchFamily="49" charset="0"/>
                <a:cs typeface="Courier New" panose="02070309020205020404" pitchFamily="49" charset="0"/>
              </a:rPr>
              <a:t>Paint</a:t>
            </a:r>
            <a:r>
              <a:rPr lang="en-US" dirty="0"/>
              <a:t> operations are not currently supported, whereas others behave differently depending on hardware versus software </a:t>
            </a:r>
            <a:r>
              <a:rPr lang="en-US" dirty="0" smtClean="0"/>
              <a:t>acceleration.</a:t>
            </a:r>
          </a:p>
          <a:p>
            <a:r>
              <a:rPr lang="en-US" dirty="0" smtClean="0"/>
              <a:t>Notably</a:t>
            </a:r>
            <a:r>
              <a:rPr lang="en-US" dirty="0"/>
              <a:t>, the methods </a:t>
            </a:r>
            <a:r>
              <a:rPr lang="en-US" dirty="0" err="1">
                <a:latin typeface="Courier New" panose="02070309020205020404" pitchFamily="49" charset="0"/>
                <a:cs typeface="Courier New" panose="02070309020205020404" pitchFamily="49" charset="0"/>
              </a:rPr>
              <a:t>clipPath</a:t>
            </a:r>
            <a:r>
              <a:rPr lang="en-US" dirty="0">
                <a:latin typeface="Courier New" panose="02070309020205020404" pitchFamily="49" charset="0"/>
                <a:cs typeface="Courier New" panose="02070309020205020404" pitchFamily="49" charset="0"/>
              </a:rPr>
              <a:t>()</a:t>
            </a:r>
            <a:r>
              <a:rPr lang="en-US" dirty="0"/>
              <a:t>, </a:t>
            </a:r>
            <a:r>
              <a:rPr lang="en-US" dirty="0" err="1">
                <a:latin typeface="Courier New" panose="02070309020205020404" pitchFamily="49" charset="0"/>
                <a:cs typeface="Courier New" panose="02070309020205020404" pitchFamily="49" charset="0"/>
              </a:rPr>
              <a:t>clipRegion</a:t>
            </a:r>
            <a:r>
              <a:rPr lang="en-US" dirty="0">
                <a:latin typeface="Courier New" panose="02070309020205020404" pitchFamily="49" charset="0"/>
                <a:cs typeface="Courier New" panose="02070309020205020404" pitchFamily="49" charset="0"/>
              </a:rPr>
              <a:t>()</a:t>
            </a:r>
            <a:r>
              <a:rPr lang="en-US" dirty="0"/>
              <a:t>, </a:t>
            </a:r>
            <a:r>
              <a:rPr lang="en-US" dirty="0" err="1">
                <a:latin typeface="Courier New" panose="02070309020205020404" pitchFamily="49" charset="0"/>
                <a:cs typeface="Courier New" panose="02070309020205020404" pitchFamily="49" charset="0"/>
              </a:rPr>
              <a:t>drawPicture</a:t>
            </a:r>
            <a:r>
              <a:rPr lang="en-US" dirty="0">
                <a:latin typeface="Courier New" panose="02070309020205020404" pitchFamily="49" charset="0"/>
                <a:cs typeface="Courier New" panose="02070309020205020404" pitchFamily="49" charset="0"/>
              </a:rPr>
              <a:t>()</a:t>
            </a:r>
            <a:r>
              <a:rPr lang="en-US" dirty="0"/>
              <a:t>, </a:t>
            </a:r>
            <a:r>
              <a:rPr lang="en-US" dirty="0" err="1">
                <a:latin typeface="Courier New" panose="02070309020205020404" pitchFamily="49" charset="0"/>
                <a:cs typeface="Courier New" panose="02070309020205020404" pitchFamily="49" charset="0"/>
              </a:rPr>
              <a:t>drawVertices</a:t>
            </a:r>
            <a:r>
              <a:rPr lang="en-US" dirty="0">
                <a:latin typeface="Courier New" panose="02070309020205020404" pitchFamily="49" charset="0"/>
                <a:cs typeface="Courier New" panose="02070309020205020404" pitchFamily="49" charset="0"/>
              </a:rPr>
              <a:t>()</a:t>
            </a:r>
            <a:r>
              <a:rPr lang="en-US" dirty="0"/>
              <a:t>, </a:t>
            </a:r>
            <a:r>
              <a:rPr lang="en-US" dirty="0" err="1">
                <a:latin typeface="Courier New" panose="02070309020205020404" pitchFamily="49" charset="0"/>
                <a:cs typeface="Courier New" panose="02070309020205020404" pitchFamily="49" charset="0"/>
              </a:rPr>
              <a:t>drawPosText</a:t>
            </a:r>
            <a:r>
              <a:rPr lang="en-US" dirty="0">
                <a:latin typeface="Courier New" panose="02070309020205020404" pitchFamily="49" charset="0"/>
                <a:cs typeface="Courier New" panose="02070309020205020404" pitchFamily="49" charset="0"/>
              </a:rPr>
              <a:t>()</a:t>
            </a:r>
            <a:r>
              <a:rPr lang="en-US" dirty="0"/>
              <a:t>, and </a:t>
            </a:r>
            <a:r>
              <a:rPr lang="en-US" dirty="0" err="1">
                <a:latin typeface="Courier New" panose="02070309020205020404" pitchFamily="49" charset="0"/>
                <a:cs typeface="Courier New" panose="02070309020205020404" pitchFamily="49" charset="0"/>
              </a:rPr>
              <a:t>drawTextOnPath</a:t>
            </a:r>
            <a:r>
              <a:rPr lang="en-US" dirty="0">
                <a:latin typeface="Courier New" panose="02070309020205020404" pitchFamily="49" charset="0"/>
                <a:cs typeface="Courier New" panose="02070309020205020404" pitchFamily="49" charset="0"/>
              </a:rPr>
              <a:t>()</a:t>
            </a:r>
            <a:r>
              <a:rPr lang="en-US" dirty="0"/>
              <a:t> are not supported in the </a:t>
            </a:r>
            <a:r>
              <a:rPr lang="en-US" dirty="0">
                <a:latin typeface="Courier New" panose="02070309020205020404" pitchFamily="49" charset="0"/>
                <a:cs typeface="Courier New" panose="02070309020205020404" pitchFamily="49" charset="0"/>
              </a:rPr>
              <a:t>Canvas</a:t>
            </a:r>
            <a:r>
              <a:rPr lang="en-US" dirty="0"/>
              <a:t> </a:t>
            </a:r>
            <a:r>
              <a:rPr lang="en-US" dirty="0" smtClean="0"/>
              <a:t>class.</a:t>
            </a:r>
          </a:p>
          <a:p>
            <a:r>
              <a:rPr lang="en-US" dirty="0" smtClean="0"/>
              <a:t>In </a:t>
            </a:r>
            <a:r>
              <a:rPr lang="en-US" dirty="0"/>
              <a:t>the </a:t>
            </a:r>
            <a:r>
              <a:rPr lang="en-US" dirty="0">
                <a:latin typeface="Courier New" panose="02070309020205020404" pitchFamily="49" charset="0"/>
                <a:cs typeface="Courier New" panose="02070309020205020404" pitchFamily="49" charset="0"/>
              </a:rPr>
              <a:t>Paint</a:t>
            </a:r>
            <a:r>
              <a:rPr lang="en-US" dirty="0"/>
              <a:t> class, </a:t>
            </a:r>
            <a:r>
              <a:rPr lang="en-US" dirty="0" err="1">
                <a:latin typeface="Courier New" panose="02070309020205020404" pitchFamily="49" charset="0"/>
                <a:cs typeface="Courier New" panose="02070309020205020404" pitchFamily="49" charset="0"/>
              </a:rPr>
              <a:t>setLinearText</a:t>
            </a:r>
            <a:r>
              <a:rPr lang="en-US" dirty="0">
                <a:latin typeface="Courier New" panose="02070309020205020404" pitchFamily="49" charset="0"/>
                <a:cs typeface="Courier New" panose="02070309020205020404" pitchFamily="49" charset="0"/>
              </a:rPr>
              <a:t>()</a:t>
            </a:r>
            <a:r>
              <a:rPr lang="en-US" dirty="0"/>
              <a:t>, </a:t>
            </a:r>
            <a:r>
              <a:rPr lang="en-US" dirty="0" err="1">
                <a:latin typeface="Courier New" panose="02070309020205020404" pitchFamily="49" charset="0"/>
                <a:cs typeface="Courier New" panose="02070309020205020404" pitchFamily="49" charset="0"/>
              </a:rPr>
              <a:t>setMaskFilter</a:t>
            </a:r>
            <a:r>
              <a:rPr lang="en-US" dirty="0">
                <a:latin typeface="Courier New" panose="02070309020205020404" pitchFamily="49" charset="0"/>
                <a:cs typeface="Courier New" panose="02070309020205020404" pitchFamily="49" charset="0"/>
              </a:rPr>
              <a:t>()</a:t>
            </a:r>
            <a:r>
              <a:rPr lang="en-US" dirty="0"/>
              <a:t>, and </a:t>
            </a:r>
            <a:r>
              <a:rPr lang="en-US" dirty="0" err="1">
                <a:latin typeface="Courier New" panose="02070309020205020404" pitchFamily="49" charset="0"/>
                <a:cs typeface="Courier New" panose="02070309020205020404" pitchFamily="49" charset="0"/>
              </a:rPr>
              <a:t>setRasterizer</a:t>
            </a:r>
            <a:r>
              <a:rPr lang="en-US" dirty="0">
                <a:latin typeface="Courier New" panose="02070309020205020404" pitchFamily="49" charset="0"/>
                <a:cs typeface="Courier New" panose="02070309020205020404" pitchFamily="49" charset="0"/>
              </a:rPr>
              <a:t>()</a:t>
            </a:r>
            <a:r>
              <a:rPr lang="en-US" dirty="0"/>
              <a:t> are not </a:t>
            </a:r>
            <a:r>
              <a:rPr lang="en-US" dirty="0" smtClean="0"/>
              <a:t>supported.</a:t>
            </a:r>
            <a:endParaRPr lang="en-US" dirty="0"/>
          </a:p>
          <a:p>
            <a:r>
              <a:rPr lang="en-US" dirty="0"/>
              <a:t>Test your app thoroughly, and if you run into problems, you’ve got a couple of </a:t>
            </a:r>
            <a:r>
              <a:rPr lang="en-US" dirty="0" smtClean="0"/>
              <a:t>options.</a:t>
            </a:r>
          </a:p>
          <a:p>
            <a:pPr lvl="1"/>
            <a:r>
              <a:rPr lang="en-US" dirty="0" smtClean="0"/>
              <a:t>You </a:t>
            </a:r>
            <a:r>
              <a:rPr lang="en-US" dirty="0"/>
              <a:t>can work around any problems by re-implementing your drawing code using supported </a:t>
            </a:r>
            <a:r>
              <a:rPr lang="en-US" dirty="0" smtClean="0"/>
              <a:t>functionality.</a:t>
            </a:r>
          </a:p>
          <a:p>
            <a:pPr lvl="1"/>
            <a:r>
              <a:rPr lang="en-US" dirty="0" smtClean="0"/>
              <a:t>You </a:t>
            </a:r>
            <a:r>
              <a:rPr lang="en-US" dirty="0"/>
              <a:t>can also turn off hardware acceleration on that </a:t>
            </a:r>
            <a:r>
              <a:rPr lang="en-US" dirty="0">
                <a:latin typeface="Courier New" panose="02070309020205020404" pitchFamily="49" charset="0"/>
                <a:cs typeface="Courier New" panose="02070309020205020404" pitchFamily="49" charset="0"/>
              </a:rPr>
              <a:t>Activity</a:t>
            </a:r>
            <a:r>
              <a:rPr lang="en-US" dirty="0"/>
              <a:t>, </a:t>
            </a:r>
            <a:r>
              <a:rPr lang="en-US" dirty="0">
                <a:latin typeface="Courier New" panose="02070309020205020404" pitchFamily="49" charset="0"/>
                <a:cs typeface="Courier New" panose="02070309020205020404" pitchFamily="49" charset="0"/>
              </a:rPr>
              <a:t>Window</a:t>
            </a:r>
            <a:r>
              <a:rPr lang="en-US" dirty="0"/>
              <a:t>, or specific </a:t>
            </a:r>
            <a:r>
              <a:rPr lang="en-US" dirty="0">
                <a:latin typeface="Courier New" panose="02070309020205020404" pitchFamily="49" charset="0"/>
                <a:cs typeface="Courier New" panose="02070309020205020404" pitchFamily="49" charset="0"/>
              </a:rPr>
              <a:t>View</a:t>
            </a:r>
            <a:r>
              <a:rPr lang="en-US" dirty="0"/>
              <a:t> control and rely on the default software acceleration </a:t>
            </a:r>
            <a:r>
              <a:rPr lang="en-US" dirty="0" smtClean="0"/>
              <a:t>instead.</a:t>
            </a:r>
            <a:endParaRPr lang="en-US" dirty="0"/>
          </a:p>
        </p:txBody>
      </p:sp>
    </p:spTree>
    <p:extLst>
      <p:ext uri="{BB962C8B-B14F-4D97-AF65-F5344CB8AC3E}">
        <p14:creationId xmlns:p14="http://schemas.microsoft.com/office/powerpoint/2010/main" val="325528615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274638"/>
            <a:ext cx="5029200" cy="1630362"/>
          </a:xfrm>
        </p:spPr>
        <p:txBody>
          <a:bodyPr/>
          <a:lstStyle/>
          <a:p>
            <a:pPr algn="l" eaLnBrk="1" hangingPunct="1"/>
            <a:r>
              <a:rPr lang="en-US" smtClean="0">
                <a:latin typeface="Arial" charset="0"/>
              </a:rPr>
              <a:t>Chapter 22</a:t>
            </a:r>
            <a:r>
              <a:rPr lang="en-US" dirty="0" smtClean="0">
                <a:latin typeface="Arial" charset="0"/>
              </a:rPr>
              <a:t/>
            </a:r>
            <a:br>
              <a:rPr lang="en-US" dirty="0" smtClean="0">
                <a:latin typeface="Arial" charset="0"/>
              </a:rPr>
            </a:br>
            <a:r>
              <a:rPr lang="en-US" dirty="0" smtClean="0"/>
              <a:t>Summary</a:t>
            </a:r>
          </a:p>
        </p:txBody>
      </p:sp>
      <p:sp>
        <p:nvSpPr>
          <p:cNvPr id="19458" name="Content Placeholder 2"/>
          <p:cNvSpPr>
            <a:spLocks noGrp="1"/>
          </p:cNvSpPr>
          <p:nvPr>
            <p:ph idx="1"/>
          </p:nvPr>
        </p:nvSpPr>
        <p:spPr>
          <a:xfrm>
            <a:off x="685800" y="1752600"/>
            <a:ext cx="7772400" cy="4495800"/>
          </a:xfrm>
        </p:spPr>
        <p:txBody>
          <a:bodyPr/>
          <a:lstStyle/>
          <a:p>
            <a:pPr eaLnBrk="1" hangingPunct="1"/>
            <a:r>
              <a:rPr lang="en-US" sz="2400" dirty="0" smtClean="0"/>
              <a:t>We have learned about drawing on the screen.</a:t>
            </a:r>
          </a:p>
          <a:p>
            <a:pPr eaLnBrk="1" hangingPunct="1"/>
            <a:r>
              <a:rPr lang="en-US" sz="2400" dirty="0" smtClean="0"/>
              <a:t>We have learned how to work with text.</a:t>
            </a:r>
          </a:p>
          <a:p>
            <a:pPr eaLnBrk="1" hangingPunct="1"/>
            <a:r>
              <a:rPr lang="en-US" sz="2400" dirty="0" smtClean="0"/>
              <a:t>We are now able to work with bitmaps.</a:t>
            </a:r>
          </a:p>
          <a:p>
            <a:pPr eaLnBrk="1" hangingPunct="1"/>
            <a:r>
              <a:rPr lang="en-US" sz="2400" dirty="0" smtClean="0"/>
              <a:t>We have learned how to work with shapes.</a:t>
            </a:r>
          </a:p>
          <a:p>
            <a:pPr eaLnBrk="1" hangingPunct="1"/>
            <a:r>
              <a:rPr lang="en-US" sz="2400" dirty="0" smtClean="0"/>
              <a:t>We have learned how to leverage hardware acceleration features.</a:t>
            </a: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smtClean="0"/>
              <a:t>References and More Information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371600"/>
            <a:ext cx="8229600" cy="4754563"/>
          </a:xfrm>
        </p:spPr>
        <p:txBody>
          <a:bodyPr/>
          <a:lstStyle/>
          <a:p>
            <a:r>
              <a:rPr lang="en-US" sz="2000" dirty="0"/>
              <a:t>Android SDK Reference documentation for the </a:t>
            </a:r>
            <a:r>
              <a:rPr lang="en-US" sz="2000" dirty="0" err="1">
                <a:latin typeface="Courier New" panose="02070309020205020404" pitchFamily="49" charset="0"/>
                <a:cs typeface="Courier New" panose="02070309020205020404" pitchFamily="49" charset="0"/>
              </a:rPr>
              <a:t>android.graphics</a:t>
            </a:r>
            <a:r>
              <a:rPr lang="en-US" sz="2000" dirty="0"/>
              <a:t> package:</a:t>
            </a:r>
          </a:p>
          <a:p>
            <a:pPr lvl="1"/>
            <a:r>
              <a:rPr lang="en-US" sz="2000" i="1" dirty="0" smtClean="0"/>
              <a:t>http</a:t>
            </a:r>
            <a:r>
              <a:rPr lang="en-US" sz="2000" i="1" dirty="0"/>
              <a:t>://d.android.com/reference/android/graphics/package-summary.html</a:t>
            </a:r>
          </a:p>
          <a:p>
            <a:r>
              <a:rPr lang="en-US" sz="2000" dirty="0"/>
              <a:t>Android SDK Reference documentation for the </a:t>
            </a:r>
            <a:r>
              <a:rPr lang="en-US" sz="2000" dirty="0">
                <a:latin typeface="Courier New" panose="02070309020205020404" pitchFamily="49" charset="0"/>
                <a:cs typeface="Courier New" panose="02070309020205020404" pitchFamily="49" charset="0"/>
              </a:rPr>
              <a:t>Bitmap</a:t>
            </a:r>
            <a:r>
              <a:rPr lang="en-US" sz="2000" dirty="0"/>
              <a:t> class:</a:t>
            </a:r>
          </a:p>
          <a:p>
            <a:pPr lvl="1"/>
            <a:r>
              <a:rPr lang="en-US" sz="2000" i="1" dirty="0" smtClean="0"/>
              <a:t>http</a:t>
            </a:r>
            <a:r>
              <a:rPr lang="en-US" sz="2000" i="1" dirty="0"/>
              <a:t>://d.android.com/reference/android/graphics/Bitmap.html</a:t>
            </a:r>
          </a:p>
          <a:p>
            <a:r>
              <a:rPr lang="en-US" sz="2000" dirty="0"/>
              <a:t>YouTube Android Developers Channel: “</a:t>
            </a:r>
            <a:r>
              <a:rPr lang="en-US" sz="2000" dirty="0" err="1"/>
              <a:t>DevBytes</a:t>
            </a:r>
            <a:r>
              <a:rPr lang="en-US" sz="2000" dirty="0"/>
              <a:t>: Bitmap Allocation”:</a:t>
            </a:r>
          </a:p>
          <a:p>
            <a:pPr lvl="1"/>
            <a:r>
              <a:rPr lang="en-US" sz="2000" i="1" dirty="0" smtClean="0"/>
              <a:t>http</a:t>
            </a:r>
            <a:r>
              <a:rPr lang="en-US" sz="2000" i="1" dirty="0"/>
              <a:t>://www.youtube.com/watch?v=rsQet4nBVi8</a:t>
            </a:r>
          </a:p>
          <a:p>
            <a:r>
              <a:rPr lang="en-US" sz="2000" dirty="0"/>
              <a:t>YouTube Android Developers Channel: “Bitmap Scaling”:</a:t>
            </a:r>
          </a:p>
          <a:p>
            <a:pPr lvl="1"/>
            <a:r>
              <a:rPr lang="en-US" sz="2000" i="1" dirty="0" smtClean="0"/>
              <a:t>http</a:t>
            </a:r>
            <a:r>
              <a:rPr lang="en-US" sz="2000" i="1" dirty="0"/>
              <a:t>://www.youtube.com/watch?v=12cB7gnL6po</a:t>
            </a:r>
          </a:p>
          <a:p>
            <a:r>
              <a:rPr lang="en-US" sz="2000" dirty="0"/>
              <a:t>Android </a:t>
            </a:r>
            <a:r>
              <a:rPr lang="en-US" sz="2000"/>
              <a:t>API </a:t>
            </a:r>
            <a:r>
              <a:rPr lang="en-US" sz="2000" smtClean="0"/>
              <a:t>Guides: </a:t>
            </a:r>
            <a:r>
              <a:rPr lang="en-US" sz="2000" dirty="0"/>
              <a:t>“Hardware Acceleration”:</a:t>
            </a:r>
          </a:p>
          <a:p>
            <a:pPr lvl="1"/>
            <a:r>
              <a:rPr lang="en-US" sz="2000" i="1" dirty="0" smtClean="0"/>
              <a:t>http</a:t>
            </a:r>
            <a:r>
              <a:rPr lang="en-US" sz="2000" i="1" dirty="0"/>
              <a:t>://</a:t>
            </a:r>
            <a:r>
              <a:rPr lang="en-US" sz="2000" i="1" dirty="0" smtClean="0"/>
              <a:t>d.android.com/guide/topics/graphics/hardware-accel.html</a:t>
            </a:r>
            <a:endParaRPr lang="en-US" sz="2000" i="1" dirty="0"/>
          </a:p>
        </p:txBody>
      </p:sp>
    </p:spTree>
    <p:extLst>
      <p:ext uri="{BB962C8B-B14F-4D97-AF65-F5344CB8AC3E}">
        <p14:creationId xmlns:p14="http://schemas.microsoft.com/office/powerpoint/2010/main" val="250922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Canvases and Paints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sz="2000" dirty="0" smtClean="0"/>
          </a:p>
          <a:p>
            <a:pPr marL="1143000" lvl="3" indent="0">
              <a:buNone/>
            </a:pPr>
            <a:endParaRPr lang="en-US" sz="2000" dirty="0"/>
          </a:p>
          <a:p>
            <a:pPr marL="1143000" lvl="3" indent="0">
              <a:buNone/>
            </a:pPr>
            <a:endParaRPr lang="en-US" sz="2000" dirty="0" smtClean="0"/>
          </a:p>
          <a:p>
            <a:pPr marL="1143000" lvl="3" indent="0">
              <a:buNone/>
            </a:pPr>
            <a:endParaRPr lang="en-US" sz="2000" dirty="0"/>
          </a:p>
          <a:p>
            <a:pPr marL="1143000" lvl="3" indent="0">
              <a:buNone/>
            </a:pPr>
            <a:endParaRPr lang="en-US" sz="2000" dirty="0" smtClean="0"/>
          </a:p>
          <a:p>
            <a:pPr marL="1143000" lvl="3" indent="0">
              <a:buNone/>
            </a:pPr>
            <a:r>
              <a:rPr lang="en-US" sz="2000" dirty="0" err="1" smtClean="0">
                <a:latin typeface="Courier New" panose="02070309020205020404" pitchFamily="49" charset="0"/>
                <a:cs typeface="Courier New" panose="02070309020205020404" pitchFamily="49" charset="0"/>
              </a:rPr>
              <a:t>setContentView</a:t>
            </a:r>
            <a:r>
              <a:rPr lang="en-US" sz="2000" dirty="0" smtClean="0">
                <a:latin typeface="Courier New" panose="02070309020205020404" pitchFamily="49" charset="0"/>
                <a:cs typeface="Courier New" panose="02070309020205020404" pitchFamily="49" charset="0"/>
              </a:rPr>
              <a:t>(new </a:t>
            </a:r>
            <a:r>
              <a:rPr lang="en-US" sz="2000" dirty="0" err="1">
                <a:latin typeface="Courier New" panose="02070309020205020404" pitchFamily="49" charset="0"/>
                <a:cs typeface="Courier New" panose="02070309020205020404" pitchFamily="49" charset="0"/>
              </a:rPr>
              <a:t>ViewWithRedDot</a:t>
            </a:r>
            <a:r>
              <a:rPr lang="en-US" sz="2000" dirty="0">
                <a:latin typeface="Courier New" panose="02070309020205020404" pitchFamily="49" charset="0"/>
                <a:cs typeface="Courier New" panose="02070309020205020404" pitchFamily="49" charset="0"/>
              </a:rPr>
              <a:t>(this));</a:t>
            </a:r>
          </a:p>
        </p:txBody>
      </p:sp>
    </p:spTree>
    <p:extLst>
      <p:ext uri="{BB962C8B-B14F-4D97-AF65-F5344CB8AC3E}">
        <p14:creationId xmlns:p14="http://schemas.microsoft.com/office/powerpoint/2010/main" val="3408893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Canvases and Paints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200400" y="1272381"/>
            <a:ext cx="2743200" cy="4876800"/>
          </a:xfrm>
        </p:spPr>
      </p:pic>
    </p:spTree>
    <p:extLst>
      <p:ext uri="{BB962C8B-B14F-4D97-AF65-F5344CB8AC3E}">
        <p14:creationId xmlns:p14="http://schemas.microsoft.com/office/powerpoint/2010/main" val="2574838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Understanding the </a:t>
            </a:r>
            <a:r>
              <a:rPr lang="en-US" b="1" dirty="0">
                <a:latin typeface="Courier New" panose="02070309020205020404" pitchFamily="49" charset="0"/>
                <a:cs typeface="Courier New" panose="02070309020205020404" pitchFamily="49" charset="0"/>
              </a:rPr>
              <a:t>Canvas</a:t>
            </a:r>
            <a:r>
              <a:rPr lang="en-US" dirty="0"/>
              <a:t> Object</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The </a:t>
            </a:r>
            <a:r>
              <a:rPr lang="en-US" sz="2000" dirty="0">
                <a:latin typeface="Courier New" panose="02070309020205020404" pitchFamily="49" charset="0"/>
                <a:cs typeface="Courier New" panose="02070309020205020404" pitchFamily="49" charset="0"/>
              </a:rPr>
              <a:t>Canvas</a:t>
            </a:r>
            <a:r>
              <a:rPr lang="en-US" sz="2000" dirty="0"/>
              <a:t> (</a:t>
            </a:r>
            <a:r>
              <a:rPr lang="en-US" sz="2000" dirty="0" err="1">
                <a:latin typeface="Courier New" panose="02070309020205020404" pitchFamily="49" charset="0"/>
                <a:cs typeface="Courier New" panose="02070309020205020404" pitchFamily="49" charset="0"/>
              </a:rPr>
              <a:t>android.graphics.Canvas</a:t>
            </a:r>
            <a:r>
              <a:rPr lang="en-US" sz="2000" dirty="0"/>
              <a:t>) object holds the draw calls, in order, for a rectangle of </a:t>
            </a:r>
            <a:r>
              <a:rPr lang="en-US" sz="2000" dirty="0" smtClean="0"/>
              <a:t>space.</a:t>
            </a:r>
          </a:p>
          <a:p>
            <a:r>
              <a:rPr lang="en-US" sz="2000" dirty="0" smtClean="0"/>
              <a:t>There </a:t>
            </a:r>
            <a:r>
              <a:rPr lang="en-US" sz="2000" dirty="0"/>
              <a:t>are methods available for drawing images, text, and shapes and support for clipping </a:t>
            </a:r>
            <a:r>
              <a:rPr lang="en-US" sz="2000" dirty="0" smtClean="0"/>
              <a:t>regions.</a:t>
            </a:r>
            <a:endParaRPr lang="en-US" sz="2000" dirty="0"/>
          </a:p>
          <a:p>
            <a:r>
              <a:rPr lang="en-US" sz="2000" dirty="0"/>
              <a:t>The dimensions of the </a:t>
            </a:r>
            <a:r>
              <a:rPr lang="en-US" sz="2000" dirty="0">
                <a:latin typeface="Courier New" panose="02070309020205020404" pitchFamily="49" charset="0"/>
                <a:cs typeface="Courier New" panose="02070309020205020404" pitchFamily="49" charset="0"/>
              </a:rPr>
              <a:t>Canvas</a:t>
            </a:r>
            <a:r>
              <a:rPr lang="en-US" sz="2000" dirty="0"/>
              <a:t> are bound by the container </a:t>
            </a:r>
            <a:r>
              <a:rPr lang="en-US" sz="2000" dirty="0" smtClean="0">
                <a:latin typeface="Courier New" panose="02070309020205020404" pitchFamily="49" charset="0"/>
                <a:cs typeface="Courier New" panose="02070309020205020404" pitchFamily="49" charset="0"/>
              </a:rPr>
              <a:t>View</a:t>
            </a:r>
            <a:r>
              <a:rPr lang="en-US" sz="2000" dirty="0" smtClean="0"/>
              <a:t>.</a:t>
            </a:r>
          </a:p>
          <a:p>
            <a:r>
              <a:rPr lang="en-US" sz="2000" dirty="0" smtClean="0"/>
              <a:t>You </a:t>
            </a:r>
            <a:r>
              <a:rPr lang="en-US" sz="2000" dirty="0"/>
              <a:t>can retrieve the size of the </a:t>
            </a:r>
            <a:r>
              <a:rPr lang="en-US" sz="2000" dirty="0">
                <a:latin typeface="Courier New" panose="02070309020205020404" pitchFamily="49" charset="0"/>
                <a:cs typeface="Courier New" panose="02070309020205020404" pitchFamily="49" charset="0"/>
              </a:rPr>
              <a:t>Canvas</a:t>
            </a:r>
            <a:r>
              <a:rPr lang="en-US" sz="2000" dirty="0"/>
              <a:t> using the </a:t>
            </a:r>
            <a:r>
              <a:rPr lang="en-US" sz="2000" dirty="0" err="1">
                <a:latin typeface="Courier New" panose="02070309020205020404" pitchFamily="49" charset="0"/>
                <a:cs typeface="Courier New" panose="02070309020205020404" pitchFamily="49" charset="0"/>
              </a:rPr>
              <a:t>getHeight</a:t>
            </a:r>
            <a:r>
              <a:rPr lang="en-US" sz="2000" dirty="0">
                <a:latin typeface="Courier New" panose="02070309020205020404" pitchFamily="49" charset="0"/>
                <a:cs typeface="Courier New" panose="02070309020205020404" pitchFamily="49" charset="0"/>
              </a:rPr>
              <a:t>()</a:t>
            </a:r>
            <a:r>
              <a:rPr lang="en-US" sz="2000" dirty="0"/>
              <a:t> and </a:t>
            </a:r>
            <a:r>
              <a:rPr lang="en-US" sz="2000" dirty="0" err="1">
                <a:latin typeface="Courier New" panose="02070309020205020404" pitchFamily="49" charset="0"/>
                <a:cs typeface="Courier New" panose="02070309020205020404" pitchFamily="49" charset="0"/>
              </a:rPr>
              <a:t>getWidth</a:t>
            </a:r>
            <a:r>
              <a:rPr lang="en-US" sz="2000" dirty="0">
                <a:latin typeface="Courier New" panose="02070309020205020404" pitchFamily="49" charset="0"/>
                <a:cs typeface="Courier New" panose="02070309020205020404" pitchFamily="49" charset="0"/>
              </a:rPr>
              <a:t>()</a:t>
            </a:r>
            <a:r>
              <a:rPr lang="en-US" sz="2000" dirty="0"/>
              <a:t> </a:t>
            </a:r>
            <a:r>
              <a:rPr lang="en-US" sz="2000" dirty="0" smtClean="0"/>
              <a:t>methods.</a:t>
            </a:r>
            <a:endParaRPr lang="en-US" sz="2000" dirty="0"/>
          </a:p>
        </p:txBody>
      </p:sp>
    </p:spTree>
    <p:extLst>
      <p:ext uri="{BB962C8B-B14F-4D97-AF65-F5344CB8AC3E}">
        <p14:creationId xmlns:p14="http://schemas.microsoft.com/office/powerpoint/2010/main" val="3255286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Pearson PTG Video Product PowerPoint Template 111006">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Black"/>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Pearson PTG Video Product PowerPoint Template 111006</Template>
  <TotalTime>2486</TotalTime>
  <Words>6661</Words>
  <Application>Microsoft Office PowerPoint</Application>
  <PresentationFormat>On-screen Show (4:3)</PresentationFormat>
  <Paragraphs>587</Paragraphs>
  <Slides>63</Slides>
  <Notes>63</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Pearson PTG Video Product PowerPoint Template 111006</vt:lpstr>
      <vt:lpstr>Instructor Notes</vt:lpstr>
      <vt:lpstr>  Advanced AndroidTM Application Development, Fourth Edition  Chapter 22  Developing Android 2D Graphics Applications </vt:lpstr>
      <vt:lpstr>Chapter 22 Overview</vt:lpstr>
      <vt:lpstr>Drawing on the Screen</vt:lpstr>
      <vt:lpstr>Working with Canvases and Paints</vt:lpstr>
      <vt:lpstr>Working with Canvases and Paints</vt:lpstr>
      <vt:lpstr>Working with Canvases and Paints</vt:lpstr>
      <vt:lpstr>Working with Canvases and Paints</vt:lpstr>
      <vt:lpstr>Understanding the Canvas Object</vt:lpstr>
      <vt:lpstr>Understanding the Paint Object</vt:lpstr>
      <vt:lpstr>Working with Paint Color</vt:lpstr>
      <vt:lpstr>Working with Paint Anti-aliasing</vt:lpstr>
      <vt:lpstr>Working with Paint Styles</vt:lpstr>
      <vt:lpstr>Working with Paint Gradients</vt:lpstr>
      <vt:lpstr>Working with Paint Gradients</vt:lpstr>
      <vt:lpstr>Working with Linear Gradients</vt:lpstr>
      <vt:lpstr>Working with Radial Gradients</vt:lpstr>
      <vt:lpstr>Working with Sweep Gradients</vt:lpstr>
      <vt:lpstr>Working with Text</vt:lpstr>
      <vt:lpstr>Using Default Fonts and Typefaces</vt:lpstr>
      <vt:lpstr>Using Default Fonts and Typefaces</vt:lpstr>
      <vt:lpstr>Using Default Fonts and Typefaces</vt:lpstr>
      <vt:lpstr>Using Default Fonts and Typefaces</vt:lpstr>
      <vt:lpstr>Using Default Fonts and Typefaces</vt:lpstr>
      <vt:lpstr>Using Custom Typefaces</vt:lpstr>
      <vt:lpstr>Using Custom Typefaces</vt:lpstr>
      <vt:lpstr>Using Custom Typefaces</vt:lpstr>
      <vt:lpstr>Measuring Text Screen Requirements</vt:lpstr>
      <vt:lpstr>Working with Bitmaps</vt:lpstr>
      <vt:lpstr>Drawing Bitmap Graphics on a Canvas</vt:lpstr>
      <vt:lpstr>Scaling Bitmap Graphics</vt:lpstr>
      <vt:lpstr>Transforming Bitmaps Using Matrixes</vt:lpstr>
      <vt:lpstr>Transforming Bitmaps Using Matrixes</vt:lpstr>
      <vt:lpstr>Transforming Bitmaps Using Matrixes</vt:lpstr>
      <vt:lpstr>Transforming Bitmaps Using Matrixes</vt:lpstr>
      <vt:lpstr>Bitmap Performance Optimizations</vt:lpstr>
      <vt:lpstr>Bitmap Performance Optimizations</vt:lpstr>
      <vt:lpstr>Working with Shapes</vt:lpstr>
      <vt:lpstr>Defining Shape Drawables as XML Resources</vt:lpstr>
      <vt:lpstr>Defining Shape Drawables as XML Resources</vt:lpstr>
      <vt:lpstr>Defining Shape Drawables as XML Resources</vt:lpstr>
      <vt:lpstr>Defining Shape Drawables Programmatically</vt:lpstr>
      <vt:lpstr>Defining Shape Drawables Programmatically</vt:lpstr>
      <vt:lpstr>Drawing Different Shapes</vt:lpstr>
      <vt:lpstr>Drawing Rectangles and Squares</vt:lpstr>
      <vt:lpstr>Drawing Rectangles with Rounded Corners</vt:lpstr>
      <vt:lpstr>Drawing Rectangles with Rounded Corners</vt:lpstr>
      <vt:lpstr>Drawing Rectangles with Rounded Corners</vt:lpstr>
      <vt:lpstr>Drawing Rectangles with Rounded Corners</vt:lpstr>
      <vt:lpstr>Drawing Ovals and Circles</vt:lpstr>
      <vt:lpstr>Drawing Ovals and Circles</vt:lpstr>
      <vt:lpstr>Drawing Arcs</vt:lpstr>
      <vt:lpstr>Drawing Arcs</vt:lpstr>
      <vt:lpstr>Drawing Paths</vt:lpstr>
      <vt:lpstr>Drawing Paths</vt:lpstr>
      <vt:lpstr>Drawing Paths</vt:lpstr>
      <vt:lpstr>Drawing Paths</vt:lpstr>
      <vt:lpstr>Drawing Paths</vt:lpstr>
      <vt:lpstr>Leveraging Hardware Acceleration Features</vt:lpstr>
      <vt:lpstr>Controlling Hardware Acceleration</vt:lpstr>
      <vt:lpstr>Fine-Tuning Hardware Acceleration</vt:lpstr>
      <vt:lpstr>Chapter 22 Summary</vt:lpstr>
      <vt:lpstr>References and More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Notes</dc:title>
  <dc:creator>Joseph Annuzzi, Jr</dc:creator>
  <cp:lastModifiedBy>precinct17x</cp:lastModifiedBy>
  <cp:revision>1022</cp:revision>
  <dcterms:created xsi:type="dcterms:W3CDTF">2006-12-28T22:00:41Z</dcterms:created>
  <dcterms:modified xsi:type="dcterms:W3CDTF">2014-08-24T23:58:18Z</dcterms:modified>
</cp:coreProperties>
</file>