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5"/>
  </p:notesMasterIdLst>
  <p:handoutMasterIdLst>
    <p:handoutMasterId r:id="rId46"/>
  </p:handoutMasterIdLst>
  <p:sldIdLst>
    <p:sldId id="282" r:id="rId2"/>
    <p:sldId id="257" r:id="rId3"/>
    <p:sldId id="256" r:id="rId4"/>
    <p:sldId id="283" r:id="rId5"/>
    <p:sldId id="286" r:id="rId6"/>
    <p:sldId id="305" r:id="rId7"/>
    <p:sldId id="306" r:id="rId8"/>
    <p:sldId id="307" r:id="rId9"/>
    <p:sldId id="308" r:id="rId10"/>
    <p:sldId id="310" r:id="rId11"/>
    <p:sldId id="309" r:id="rId12"/>
    <p:sldId id="287" r:id="rId13"/>
    <p:sldId id="311" r:id="rId14"/>
    <p:sldId id="288" r:id="rId15"/>
    <p:sldId id="289" r:id="rId16"/>
    <p:sldId id="290" r:id="rId17"/>
    <p:sldId id="291" r:id="rId18"/>
    <p:sldId id="292" r:id="rId19"/>
    <p:sldId id="312" r:id="rId20"/>
    <p:sldId id="313" r:id="rId21"/>
    <p:sldId id="293" r:id="rId22"/>
    <p:sldId id="294" r:id="rId23"/>
    <p:sldId id="295" r:id="rId24"/>
    <p:sldId id="296" r:id="rId25"/>
    <p:sldId id="297" r:id="rId26"/>
    <p:sldId id="298" r:id="rId27"/>
    <p:sldId id="314" r:id="rId28"/>
    <p:sldId id="315" r:id="rId29"/>
    <p:sldId id="299" r:id="rId30"/>
    <p:sldId id="316" r:id="rId31"/>
    <p:sldId id="317" r:id="rId32"/>
    <p:sldId id="300" r:id="rId33"/>
    <p:sldId id="301" r:id="rId34"/>
    <p:sldId id="318" r:id="rId35"/>
    <p:sldId id="319" r:id="rId36"/>
    <p:sldId id="302" r:id="rId37"/>
    <p:sldId id="303" r:id="rId38"/>
    <p:sldId id="304" r:id="rId39"/>
    <p:sldId id="320" r:id="rId40"/>
    <p:sldId id="321" r:id="rId41"/>
    <p:sldId id="258" r:id="rId42"/>
    <p:sldId id="284" r:id="rId43"/>
    <p:sldId id="28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3813" autoAdjust="0"/>
  </p:normalViewPr>
  <p:slideViewPr>
    <p:cSldViewPr>
      <p:cViewPr varScale="1">
        <p:scale>
          <a:sx n="85" d="100"/>
          <a:sy n="85" d="100"/>
        </p:scale>
        <p:origin x="-30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can end our animation at any time using the stop()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Although we used an </a:t>
            </a:r>
            <a:r>
              <a:rPr lang="en-US" sz="1200" kern="1200" dirty="0" err="1" smtClean="0">
                <a:solidFill>
                  <a:schemeClr val="tx1"/>
                </a:solidFill>
                <a:effectLst/>
                <a:latin typeface="+mn-lt"/>
                <a:ea typeface="+mn-ea"/>
                <a:cs typeface="+mn-cs"/>
              </a:rPr>
              <a:t>ImageView</a:t>
            </a:r>
            <a:r>
              <a:rPr lang="en-US" sz="1200" kern="1200" dirty="0" smtClean="0">
                <a:solidFill>
                  <a:schemeClr val="tx1"/>
                </a:solidFill>
                <a:effectLst/>
                <a:latin typeface="+mn-lt"/>
                <a:ea typeface="+mn-ea"/>
                <a:cs typeface="+mn-cs"/>
              </a:rPr>
              <a:t> background in this example, you can use a variety of different View controls for animations. For example, you can instead use the </a:t>
            </a:r>
            <a:r>
              <a:rPr lang="en-US" sz="1200" kern="1200" dirty="0" err="1" smtClean="0">
                <a:solidFill>
                  <a:schemeClr val="tx1"/>
                </a:solidFill>
                <a:effectLst/>
                <a:latin typeface="+mn-lt"/>
                <a:ea typeface="+mn-ea"/>
                <a:cs typeface="+mn-cs"/>
              </a:rPr>
              <a:t>ImageSwitcher</a:t>
            </a:r>
            <a:r>
              <a:rPr lang="en-US" sz="1200" kern="1200" dirty="0" smtClean="0">
                <a:solidFill>
                  <a:schemeClr val="tx1"/>
                </a:solidFill>
                <a:effectLst/>
                <a:latin typeface="+mn-lt"/>
                <a:ea typeface="+mn-ea"/>
                <a:cs typeface="+mn-cs"/>
              </a:rPr>
              <a:t> view and change the displayed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resource using a timer. This sort of operation is best done on a separate thread.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animation might look something like this figure—you just have to imagine it moving.</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Rotating a green rectangle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(left) and a </a:t>
            </a:r>
            <a:r>
              <a:rPr lang="en-US" sz="1200" kern="1200" dirty="0" err="1" smtClean="0">
                <a:solidFill>
                  <a:schemeClr val="tx1"/>
                </a:solidFill>
                <a:effectLst/>
                <a:latin typeface="+mn-lt"/>
                <a:ea typeface="+mn-ea"/>
                <a:cs typeface="+mn-cs"/>
              </a:rPr>
              <a:t>TableLayout</a:t>
            </a:r>
            <a:r>
              <a:rPr lang="en-US" sz="1200" kern="1200" dirty="0" smtClean="0">
                <a:solidFill>
                  <a:schemeClr val="tx1"/>
                </a:solidFill>
                <a:effectLst/>
                <a:latin typeface="+mn-lt"/>
                <a:ea typeface="+mn-ea"/>
                <a:cs typeface="+mn-cs"/>
              </a:rPr>
              <a:t> (right).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store animation sequences as specially formatted XML files in the /res/animator/ resource directory. For example, the resource file called /res/animator/spin.xml, shown here, describes a simple 5-second rotation.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programmatically define these animations. The different types of transformations are available as classes in the </a:t>
            </a:r>
            <a:r>
              <a:rPr lang="en-US" sz="1200" kern="1200" dirty="0" err="1" smtClean="0">
                <a:solidFill>
                  <a:schemeClr val="tx1"/>
                </a:solidFill>
                <a:effectLst/>
                <a:latin typeface="+mn-lt"/>
                <a:ea typeface="+mn-ea"/>
                <a:cs typeface="+mn-cs"/>
              </a:rPr>
              <a:t>android.view.animation</a:t>
            </a:r>
            <a:r>
              <a:rPr lang="en-US" sz="1200" kern="1200" dirty="0" smtClean="0">
                <a:solidFill>
                  <a:schemeClr val="tx1"/>
                </a:solidFill>
                <a:effectLst/>
                <a:latin typeface="+mn-lt"/>
                <a:ea typeface="+mn-ea"/>
                <a:cs typeface="+mn-cs"/>
              </a:rPr>
              <a:t> package. For example, you can define the aforementioned rotation animation as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ts val="1100"/>
              </a:lnSpc>
              <a:spcBef>
                <a:spcPts val="0"/>
              </a:spcBef>
              <a:spcAft>
                <a:spcPts val="0"/>
              </a:spcAft>
            </a:pPr>
            <a:r>
              <a:rPr lang="en-US" dirty="0" smtClean="0"/>
              <a:t>Animation transformations can happen simultaneously or sequentially when you set the </a:t>
            </a:r>
            <a:r>
              <a:rPr lang="en-US" dirty="0" err="1" smtClean="0"/>
              <a:t>startOffset</a:t>
            </a:r>
            <a:r>
              <a:rPr lang="en-US" dirty="0" smtClean="0"/>
              <a:t> and duration properties, which control when an animation starts and how long it takes to complete. You can combine animations into the &lt;set&gt; tag (programmatically, using </a:t>
            </a:r>
            <a:r>
              <a:rPr lang="en-US" dirty="0" err="1" smtClean="0"/>
              <a:t>AnimationSet</a:t>
            </a:r>
            <a:r>
              <a:rPr lang="en-US" dirty="0" smtClean="0"/>
              <a:t>) to share properties.</a:t>
            </a:r>
          </a:p>
          <a:p>
            <a:pPr marL="0" marR="0">
              <a:lnSpc>
                <a:spcPts val="1100"/>
              </a:lnSpc>
              <a:spcBef>
                <a:spcPts val="600"/>
              </a:spcBef>
              <a:spcAft>
                <a:spcPts val="0"/>
              </a:spcAft>
            </a:pPr>
            <a:endParaRPr lang="en-US" dirty="0" smtClean="0"/>
          </a:p>
          <a:p>
            <a:pPr marL="0" marR="0">
              <a:lnSpc>
                <a:spcPts val="1100"/>
              </a:lnSpc>
              <a:spcBef>
                <a:spcPts val="600"/>
              </a:spcBef>
              <a:spcAft>
                <a:spcPts val="0"/>
              </a:spcAft>
            </a:pPr>
            <a:r>
              <a:rPr lang="en-US" dirty="0" smtClean="0"/>
              <a:t>For example, this animation resource file /res/animator/grow.xml includes a set of two scale animations. First, we take 2.5 seconds to double in size, and then at 2.5 seconds, we start a second animation to shrink back to our starting size.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Loading animations is made simple using the </a:t>
            </a:r>
            <a:r>
              <a:rPr lang="en-US" sz="1200" kern="1200" dirty="0" err="1" smtClean="0">
                <a:solidFill>
                  <a:schemeClr val="tx1"/>
                </a:solidFill>
                <a:effectLst/>
                <a:latin typeface="+mn-lt"/>
                <a:ea typeface="+mn-ea"/>
                <a:cs typeface="+mn-cs"/>
              </a:rPr>
              <a:t>AnimationUtils</a:t>
            </a:r>
            <a:r>
              <a:rPr lang="en-US" sz="1200" kern="1200" dirty="0" smtClean="0">
                <a:solidFill>
                  <a:schemeClr val="tx1"/>
                </a:solidFill>
                <a:effectLst/>
                <a:latin typeface="+mn-lt"/>
                <a:ea typeface="+mn-ea"/>
                <a:cs typeface="+mn-cs"/>
              </a:rPr>
              <a:t> helper class. This code loads an animation XML resource file called /res/animator/grow.xml and applies it to an </a:t>
            </a:r>
            <a:r>
              <a:rPr lang="en-US" sz="1200" kern="1200" dirty="0" err="1" smtClean="0">
                <a:solidFill>
                  <a:schemeClr val="tx1"/>
                </a:solidFill>
                <a:effectLst/>
                <a:latin typeface="+mn-lt"/>
                <a:ea typeface="+mn-ea"/>
                <a:cs typeface="+mn-cs"/>
              </a:rPr>
              <a:t>ImageView</a:t>
            </a:r>
            <a:r>
              <a:rPr lang="en-US" sz="1200" kern="1200" dirty="0" smtClean="0">
                <a:solidFill>
                  <a:schemeClr val="tx1"/>
                </a:solidFill>
                <a:effectLst/>
                <a:latin typeface="+mn-lt"/>
                <a:ea typeface="+mn-ea"/>
                <a:cs typeface="+mn-cs"/>
              </a:rPr>
              <a:t> whose source resource is a green rectangle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can listen for Animation events, including the animation start, end, and repeat events, by implementing an </a:t>
            </a:r>
            <a:r>
              <a:rPr lang="en-US" sz="1200" kern="1200" dirty="0" err="1" smtClean="0">
                <a:solidFill>
                  <a:schemeClr val="tx1"/>
                </a:solidFill>
                <a:effectLst/>
                <a:latin typeface="+mn-lt"/>
                <a:ea typeface="+mn-ea"/>
                <a:cs typeface="+mn-cs"/>
              </a:rPr>
              <a:t>AnimationListener</a:t>
            </a:r>
            <a:r>
              <a:rPr lang="en-US" sz="1200" kern="1200" dirty="0" smtClean="0">
                <a:solidFill>
                  <a:schemeClr val="tx1"/>
                </a:solidFill>
                <a:effectLst/>
                <a:latin typeface="+mn-lt"/>
                <a:ea typeface="+mn-ea"/>
                <a:cs typeface="+mn-cs"/>
              </a:rPr>
              <a:t> class, such as the </a:t>
            </a:r>
            <a:r>
              <a:rPr lang="en-US" sz="1200" kern="1200" dirty="0" err="1" smtClean="0">
                <a:solidFill>
                  <a:schemeClr val="tx1"/>
                </a:solidFill>
                <a:effectLst/>
                <a:latin typeface="+mn-lt"/>
                <a:ea typeface="+mn-ea"/>
                <a:cs typeface="+mn-cs"/>
              </a:rPr>
              <a:t>MyAnimationListener</a:t>
            </a:r>
            <a:r>
              <a:rPr lang="en-US" sz="1200" kern="1200" dirty="0" smtClean="0">
                <a:solidFill>
                  <a:schemeClr val="tx1"/>
                </a:solidFill>
                <a:effectLst/>
                <a:latin typeface="+mn-lt"/>
                <a:ea typeface="+mn-ea"/>
                <a:cs typeface="+mn-cs"/>
              </a:rPr>
              <a:t> class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then register your </a:t>
            </a:r>
            <a:r>
              <a:rPr lang="en-US" sz="1200" kern="1200" dirty="0" err="1" smtClean="0">
                <a:solidFill>
                  <a:schemeClr val="tx1"/>
                </a:solidFill>
                <a:effectLst/>
                <a:latin typeface="+mn-lt"/>
                <a:ea typeface="+mn-ea"/>
                <a:cs typeface="+mn-cs"/>
              </a:rPr>
              <a:t>AnimationListener</a:t>
            </a:r>
            <a:r>
              <a:rPr lang="en-US" sz="1200" kern="1200" dirty="0" smtClean="0">
                <a:solidFill>
                  <a:schemeClr val="tx1"/>
                </a:solidFill>
                <a:effectLst/>
                <a:latin typeface="+mn-lt"/>
                <a:ea typeface="+mn-ea"/>
                <a:cs typeface="+mn-cs"/>
              </a:rPr>
              <a:t>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Transparency is controlled using alpha transformations. Alpha transformations can be used to fade objects in and out of view or to layer them on the screen.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Alpha values range from 0.0 (fully transparent or invisible) to 1.0 (fully opaque or visible). Alpha animations involve a starting transparency (</a:t>
            </a:r>
            <a:r>
              <a:rPr lang="en-US" sz="1200" kern="1200" dirty="0" err="1" smtClean="0">
                <a:solidFill>
                  <a:schemeClr val="tx1"/>
                </a:solidFill>
                <a:effectLst/>
                <a:latin typeface="+mn-lt"/>
                <a:ea typeface="+mn-ea"/>
                <a:cs typeface="+mn-cs"/>
              </a:rPr>
              <a:t>fromAlpha</a:t>
            </a:r>
            <a:r>
              <a:rPr lang="en-US" sz="1200" kern="1200" dirty="0" smtClean="0">
                <a:solidFill>
                  <a:schemeClr val="tx1"/>
                </a:solidFill>
                <a:effectLst/>
                <a:latin typeface="+mn-lt"/>
                <a:ea typeface="+mn-ea"/>
                <a:cs typeface="+mn-cs"/>
              </a:rPr>
              <a:t>) and an ending transparency (</a:t>
            </a:r>
            <a:r>
              <a:rPr lang="en-US" sz="1200" kern="1200" dirty="0" err="1" smtClean="0">
                <a:solidFill>
                  <a:schemeClr val="tx1"/>
                </a:solidFill>
                <a:effectLst/>
                <a:latin typeface="+mn-lt"/>
                <a:ea typeface="+mn-ea"/>
                <a:cs typeface="+mn-cs"/>
              </a:rPr>
              <a:t>toAlpha</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XML resource file excerpt defines a transparency-change animation, taking 5 seconds to fade in from fully transparent to fully opaque.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Programmatically, you can create this same animation using the </a:t>
            </a:r>
            <a:r>
              <a:rPr lang="en-US" sz="1200" kern="1200" dirty="0" err="1" smtClean="0">
                <a:solidFill>
                  <a:schemeClr val="tx1"/>
                </a:solidFill>
                <a:effectLst/>
                <a:latin typeface="+mn-lt"/>
                <a:ea typeface="+mn-ea"/>
                <a:cs typeface="+mn-cs"/>
              </a:rPr>
              <a:t>AlphaAnimation</a:t>
            </a:r>
            <a:r>
              <a:rPr lang="en-US" sz="1200" kern="1200" dirty="0" smtClean="0">
                <a:solidFill>
                  <a:schemeClr val="tx1"/>
                </a:solidFill>
                <a:effectLst/>
                <a:latin typeface="+mn-lt"/>
                <a:ea typeface="+mn-ea"/>
                <a:cs typeface="+mn-cs"/>
              </a:rPr>
              <a:t> class within the </a:t>
            </a:r>
            <a:r>
              <a:rPr lang="en-US" sz="1200" kern="1200" dirty="0" err="1" smtClean="0">
                <a:solidFill>
                  <a:schemeClr val="tx1"/>
                </a:solidFill>
                <a:effectLst/>
                <a:latin typeface="+mn-lt"/>
                <a:ea typeface="+mn-ea"/>
                <a:cs typeface="+mn-cs"/>
              </a:rPr>
              <a:t>android.view.animation</a:t>
            </a:r>
            <a:r>
              <a:rPr lang="en-US" sz="1200" kern="1200" dirty="0" smtClean="0">
                <a:solidFill>
                  <a:schemeClr val="tx1"/>
                </a:solidFill>
                <a:effectLst/>
                <a:latin typeface="+mn-lt"/>
                <a:ea typeface="+mn-ea"/>
                <a:cs typeface="+mn-cs"/>
              </a:rPr>
              <a:t> package.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rotation operations to spin objects clockwise or counterclockwise around a pivot point in the object’s boundaries.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Rotations are defined in terms of degrees. For example, you might want an object to make one complete clockwise rotation. To do this, you set the </a:t>
            </a:r>
            <a:r>
              <a:rPr lang="en-US" sz="1200" kern="1200" dirty="0" err="1" smtClean="0">
                <a:solidFill>
                  <a:schemeClr val="tx1"/>
                </a:solidFill>
                <a:effectLst/>
                <a:latin typeface="+mn-lt"/>
                <a:ea typeface="+mn-ea"/>
                <a:cs typeface="+mn-cs"/>
              </a:rPr>
              <a:t>fromDegrees</a:t>
            </a:r>
            <a:r>
              <a:rPr lang="en-US" sz="1200" kern="1200" dirty="0" smtClean="0">
                <a:solidFill>
                  <a:schemeClr val="tx1"/>
                </a:solidFill>
                <a:effectLst/>
                <a:latin typeface="+mn-lt"/>
                <a:ea typeface="+mn-ea"/>
                <a:cs typeface="+mn-cs"/>
              </a:rPr>
              <a:t> property to 0 and the </a:t>
            </a:r>
            <a:r>
              <a:rPr lang="en-US" sz="1200" kern="1200" dirty="0" err="1" smtClean="0">
                <a:solidFill>
                  <a:schemeClr val="tx1"/>
                </a:solidFill>
                <a:effectLst/>
                <a:latin typeface="+mn-lt"/>
                <a:ea typeface="+mn-ea"/>
                <a:cs typeface="+mn-cs"/>
              </a:rPr>
              <a:t>toDegrees</a:t>
            </a:r>
            <a:r>
              <a:rPr lang="en-US" sz="1200" kern="1200" dirty="0" smtClean="0">
                <a:solidFill>
                  <a:schemeClr val="tx1"/>
                </a:solidFill>
                <a:effectLst/>
                <a:latin typeface="+mn-lt"/>
                <a:ea typeface="+mn-ea"/>
                <a:cs typeface="+mn-cs"/>
              </a:rPr>
              <a:t> property to 360. To rotate the object counterclockwise instead, you set the </a:t>
            </a:r>
            <a:r>
              <a:rPr lang="en-US" sz="1200" kern="1200" dirty="0" err="1" smtClean="0">
                <a:solidFill>
                  <a:schemeClr val="tx1"/>
                </a:solidFill>
                <a:effectLst/>
                <a:latin typeface="+mn-lt"/>
                <a:ea typeface="+mn-ea"/>
                <a:cs typeface="+mn-cs"/>
              </a:rPr>
              <a:t>toDegrees</a:t>
            </a:r>
            <a:r>
              <a:rPr lang="en-US" sz="1200" kern="1200" dirty="0" smtClean="0">
                <a:solidFill>
                  <a:schemeClr val="tx1"/>
                </a:solidFill>
                <a:effectLst/>
                <a:latin typeface="+mn-lt"/>
                <a:ea typeface="+mn-ea"/>
                <a:cs typeface="+mn-cs"/>
              </a:rPr>
              <a:t> property to –360.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default, the object pivots around the (0,0) coordinate, or the top-left corner of the object. This is great for rotations such as those of a clock’s hands, but much of the time, you want to pivot from the center of the object. You can do this easily by setting the pivot point, which can be a fixed coordinate or a percentage.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XML resource file excerpt shown here defines a rotation animation, taking 5 seconds to make one full clockwise rotation, pivoting from the center of the object.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Programmatically, you can create this same animation using the </a:t>
            </a:r>
            <a:r>
              <a:rPr lang="en-US" sz="1200" kern="1200" dirty="0" err="1" smtClean="0">
                <a:solidFill>
                  <a:schemeClr val="tx1"/>
                </a:solidFill>
                <a:effectLst/>
                <a:latin typeface="+mn-lt"/>
                <a:ea typeface="+mn-ea"/>
                <a:cs typeface="+mn-cs"/>
              </a:rPr>
              <a:t>RotateAnimation</a:t>
            </a:r>
            <a:r>
              <a:rPr lang="en-US" sz="1200" kern="1200" dirty="0" smtClean="0">
                <a:solidFill>
                  <a:schemeClr val="tx1"/>
                </a:solidFill>
                <a:effectLst/>
                <a:latin typeface="+mn-lt"/>
                <a:ea typeface="+mn-ea"/>
                <a:cs typeface="+mn-cs"/>
              </a:rPr>
              <a:t> class in the </a:t>
            </a:r>
            <a:r>
              <a:rPr lang="en-US" sz="1200" kern="1200" dirty="0" err="1" smtClean="0">
                <a:solidFill>
                  <a:schemeClr val="tx1"/>
                </a:solidFill>
                <a:effectLst/>
                <a:latin typeface="+mn-lt"/>
                <a:ea typeface="+mn-ea"/>
                <a:cs typeface="+mn-cs"/>
              </a:rPr>
              <a:t>android.view.animation</a:t>
            </a:r>
            <a:r>
              <a:rPr lang="en-US" sz="1200" kern="1200" dirty="0" smtClean="0">
                <a:solidFill>
                  <a:schemeClr val="tx1"/>
                </a:solidFill>
                <a:effectLst/>
                <a:latin typeface="+mn-lt"/>
                <a:ea typeface="+mn-ea"/>
                <a:cs typeface="+mn-cs"/>
              </a:rPr>
              <a:t> package.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scaling operations to stretch objects vertically and horizontally. Scaling operations are defined as relative scales. Think of the scale value of 1.0 as 100 percent, or full size. To scale to half size, or 50 percent, set the target scale value to 0.5.</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scale horizontally and vertically on different scales or on the same scale (to preserve aspect ratio). You need to set four values for proper scaling: starting scale (</a:t>
            </a:r>
            <a:r>
              <a:rPr lang="en-US" sz="1200" kern="1200" dirty="0" err="1" smtClean="0">
                <a:solidFill>
                  <a:schemeClr val="tx1"/>
                </a:solidFill>
                <a:effectLst/>
                <a:latin typeface="+mn-lt"/>
                <a:ea typeface="+mn-ea"/>
                <a:cs typeface="+mn-cs"/>
              </a:rPr>
              <a:t>fromXScale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fromYScale</a:t>
            </a:r>
            <a:r>
              <a:rPr lang="en-US" sz="1200" kern="1200" dirty="0" smtClean="0">
                <a:solidFill>
                  <a:schemeClr val="tx1"/>
                </a:solidFill>
                <a:effectLst/>
                <a:latin typeface="+mn-lt"/>
                <a:ea typeface="+mn-ea"/>
                <a:cs typeface="+mn-cs"/>
              </a:rPr>
              <a:t>) and target scale (</a:t>
            </a:r>
            <a:r>
              <a:rPr lang="en-US" sz="1200" kern="1200" dirty="0" err="1" smtClean="0">
                <a:solidFill>
                  <a:schemeClr val="tx1"/>
                </a:solidFill>
                <a:effectLst/>
                <a:latin typeface="+mn-lt"/>
                <a:ea typeface="+mn-ea"/>
                <a:cs typeface="+mn-cs"/>
              </a:rPr>
              <a:t>toXScale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toYScale</a:t>
            </a:r>
            <a:r>
              <a:rPr lang="en-US" sz="1200" kern="1200" dirty="0" smtClean="0">
                <a:solidFill>
                  <a:schemeClr val="tx1"/>
                </a:solidFill>
                <a:effectLst/>
                <a:latin typeface="+mn-lt"/>
                <a:ea typeface="+mn-ea"/>
                <a:cs typeface="+mn-cs"/>
              </a:rPr>
              <a:t>). Again, you can use a pivot point to stretch your object from a specific (</a:t>
            </a:r>
            <a:r>
              <a:rPr lang="en-US" sz="1200" i="1" kern="12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coordinate such as the center or another coordinate.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XML resource file excerpt defines a scaling animation, taking 5 seconds to double an object’s size, pivoting from the center of the object.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Programmatically, you can create this same animation using the </a:t>
            </a:r>
            <a:r>
              <a:rPr lang="en-US" sz="1200" kern="1200" dirty="0" err="1" smtClean="0">
                <a:solidFill>
                  <a:schemeClr val="tx1"/>
                </a:solidFill>
                <a:effectLst/>
                <a:latin typeface="+mn-lt"/>
                <a:ea typeface="+mn-ea"/>
                <a:cs typeface="+mn-cs"/>
              </a:rPr>
              <a:t>ScaleAnimation</a:t>
            </a:r>
            <a:r>
              <a:rPr lang="en-US" sz="1200" kern="1200" dirty="0" smtClean="0">
                <a:solidFill>
                  <a:schemeClr val="tx1"/>
                </a:solidFill>
                <a:effectLst/>
                <a:latin typeface="+mn-lt"/>
                <a:ea typeface="+mn-ea"/>
                <a:cs typeface="+mn-cs"/>
              </a:rPr>
              <a:t> class within the </a:t>
            </a:r>
            <a:r>
              <a:rPr lang="en-US" sz="1200" kern="1200" dirty="0" err="1" smtClean="0">
                <a:solidFill>
                  <a:schemeClr val="tx1"/>
                </a:solidFill>
                <a:effectLst/>
                <a:latin typeface="+mn-lt"/>
                <a:ea typeface="+mn-ea"/>
                <a:cs typeface="+mn-cs"/>
              </a:rPr>
              <a:t>android.view.animation</a:t>
            </a:r>
            <a:r>
              <a:rPr lang="en-US" sz="1200" kern="1200" dirty="0" smtClean="0">
                <a:solidFill>
                  <a:schemeClr val="tx1"/>
                </a:solidFill>
                <a:effectLst/>
                <a:latin typeface="+mn-lt"/>
                <a:ea typeface="+mn-ea"/>
                <a:cs typeface="+mn-cs"/>
              </a:rPr>
              <a:t> package.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move objects around using translate operations. Translate operations move an object from one position on the (</a:t>
            </a:r>
            <a:r>
              <a:rPr lang="en-US" sz="1200" i="1" kern="12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coordinate to another position.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perform a translate operation, you must specify the change, or delta, in the object’s coordinates. You can set four values for translations: starting position (</a:t>
            </a:r>
            <a:r>
              <a:rPr lang="en-US" sz="1200" kern="1200" dirty="0" err="1" smtClean="0">
                <a:solidFill>
                  <a:schemeClr val="tx1"/>
                </a:solidFill>
                <a:effectLst/>
                <a:latin typeface="+mn-lt"/>
                <a:ea typeface="+mn-ea"/>
                <a:cs typeface="+mn-cs"/>
              </a:rPr>
              <a:t>fromXDelta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fromYDelta</a:t>
            </a:r>
            <a:r>
              <a:rPr lang="en-US" sz="1200" kern="1200" dirty="0" smtClean="0">
                <a:solidFill>
                  <a:schemeClr val="tx1"/>
                </a:solidFill>
                <a:effectLst/>
                <a:latin typeface="+mn-lt"/>
                <a:ea typeface="+mn-ea"/>
                <a:cs typeface="+mn-cs"/>
              </a:rPr>
              <a:t>) and relative target location (</a:t>
            </a:r>
            <a:r>
              <a:rPr lang="en-US" sz="1200" kern="1200" dirty="0" err="1" smtClean="0">
                <a:solidFill>
                  <a:schemeClr val="tx1"/>
                </a:solidFill>
                <a:effectLst/>
                <a:latin typeface="+mn-lt"/>
                <a:ea typeface="+mn-ea"/>
                <a:cs typeface="+mn-cs"/>
              </a:rPr>
              <a:t>toXDelta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toYDelta</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XML resource file excerpt defines a translate animation, taking 5 seconds to move an object up (negative) by 100 on the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axis. We also set the </a:t>
            </a:r>
            <a:r>
              <a:rPr lang="en-US" sz="1200" kern="1200" dirty="0" err="1" smtClean="0">
                <a:solidFill>
                  <a:schemeClr val="tx1"/>
                </a:solidFill>
                <a:effectLst/>
                <a:latin typeface="+mn-lt"/>
                <a:ea typeface="+mn-ea"/>
                <a:cs typeface="+mn-cs"/>
              </a:rPr>
              <a:t>fillAfter</a:t>
            </a:r>
            <a:r>
              <a:rPr lang="en-US" sz="1200" kern="1200" dirty="0" smtClean="0">
                <a:solidFill>
                  <a:schemeClr val="tx1"/>
                </a:solidFill>
                <a:effectLst/>
                <a:latin typeface="+mn-lt"/>
                <a:ea typeface="+mn-ea"/>
                <a:cs typeface="+mn-cs"/>
              </a:rPr>
              <a:t> property to be true, so the object doesn’t “jump” back to its starting position when the animation finishes.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Programmatically, you can create this same animation using the </a:t>
            </a:r>
            <a:r>
              <a:rPr lang="en-US" sz="1200" kern="1200" dirty="0" err="1" smtClean="0">
                <a:solidFill>
                  <a:schemeClr val="tx1"/>
                </a:solidFill>
                <a:effectLst/>
                <a:latin typeface="+mn-lt"/>
                <a:ea typeface="+mn-ea"/>
                <a:cs typeface="+mn-cs"/>
              </a:rPr>
              <a:t>TranslateAnimation</a:t>
            </a:r>
            <a:r>
              <a:rPr lang="en-US" sz="1200" kern="1200" dirty="0" smtClean="0">
                <a:solidFill>
                  <a:schemeClr val="tx1"/>
                </a:solidFill>
                <a:effectLst/>
                <a:latin typeface="+mn-lt"/>
                <a:ea typeface="+mn-ea"/>
                <a:cs typeface="+mn-cs"/>
              </a:rPr>
              <a:t> class in the </a:t>
            </a:r>
            <a:r>
              <a:rPr lang="en-US" sz="1200" kern="1200" dirty="0" err="1" smtClean="0">
                <a:solidFill>
                  <a:schemeClr val="tx1"/>
                </a:solidFill>
                <a:effectLst/>
                <a:latin typeface="+mn-lt"/>
                <a:ea typeface="+mn-ea"/>
                <a:cs typeface="+mn-cs"/>
              </a:rPr>
              <a:t>android.view.animation</a:t>
            </a:r>
            <a:r>
              <a:rPr lang="en-US" sz="1200" kern="1200" dirty="0" smtClean="0">
                <a:solidFill>
                  <a:schemeClr val="tx1"/>
                </a:solidFill>
                <a:effectLst/>
                <a:latin typeface="+mn-lt"/>
                <a:ea typeface="+mn-ea"/>
                <a:cs typeface="+mn-cs"/>
              </a:rPr>
              <a:t> package.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ValueAnimator</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android.animation.ValueAnimator</a:t>
            </a:r>
            <a:r>
              <a:rPr lang="en-US" sz="1200" kern="1200" dirty="0" smtClean="0">
                <a:solidFill>
                  <a:schemeClr val="tx1"/>
                </a:solidFill>
                <a:effectLst/>
                <a:latin typeface="+mn-lt"/>
                <a:ea typeface="+mn-ea"/>
                <a:cs typeface="+mn-cs"/>
              </a:rPr>
              <a:t>) is the base class for all property animations.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ObjectAnimator</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android.animation.ObjectAnimator</a:t>
            </a:r>
            <a:r>
              <a:rPr lang="en-US" sz="1200" kern="1200" dirty="0" smtClean="0">
                <a:solidFill>
                  <a:schemeClr val="tx1"/>
                </a:solidFill>
                <a:effectLst/>
                <a:latin typeface="+mn-lt"/>
                <a:ea typeface="+mn-ea"/>
                <a:cs typeface="+mn-cs"/>
              </a:rPr>
              <a:t>) is the convenience class for animating a specific target object and property. This is the class you will use most frequently for animating properties on objects like View controls.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ViewPropertyAnimator</a:t>
            </a:r>
            <a:r>
              <a:rPr lang="en-US" sz="1200" kern="1200" dirty="0" smtClean="0">
                <a:solidFill>
                  <a:schemeClr val="tx1"/>
                </a:solidFill>
                <a:effectLst/>
                <a:latin typeface="+mn-lt"/>
                <a:ea typeface="+mn-ea"/>
                <a:cs typeface="+mn-cs"/>
              </a:rPr>
              <a:t> class (</a:t>
            </a:r>
            <a:r>
              <a:rPr lang="en-US" sz="1200" kern="1200" dirty="0" err="1" smtClean="0">
                <a:solidFill>
                  <a:schemeClr val="tx1"/>
                </a:solidFill>
                <a:effectLst/>
                <a:latin typeface="+mn-lt"/>
                <a:ea typeface="+mn-ea"/>
                <a:cs typeface="+mn-cs"/>
              </a:rPr>
              <a:t>android.view.ViewPropertyAnimator</a:t>
            </a:r>
            <a:r>
              <a:rPr lang="en-US" sz="1200" kern="1200" dirty="0" smtClean="0">
                <a:solidFill>
                  <a:schemeClr val="tx1"/>
                </a:solidFill>
                <a:effectLst/>
                <a:latin typeface="+mn-lt"/>
                <a:ea typeface="+mn-ea"/>
                <a:cs typeface="+mn-cs"/>
              </a:rPr>
              <a:t>) enables optimized and easy animation for View objects. The animate() method of View objects provides access to this class, and its performance may be better than that of alternative methods. In fact, the results may be hardware accelerated.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Animator.AnimatorPauseListener</a:t>
            </a:r>
            <a:r>
              <a:rPr lang="en-US" sz="1200" kern="1200" dirty="0" smtClean="0">
                <a:solidFill>
                  <a:schemeClr val="tx1"/>
                </a:solidFill>
                <a:effectLst/>
                <a:latin typeface="+mn-lt"/>
                <a:ea typeface="+mn-ea"/>
                <a:cs typeface="+mn-cs"/>
              </a:rPr>
              <a:t> interface was added in API Level 19 and is used for receiving animation notifications. The </a:t>
            </a:r>
            <a:r>
              <a:rPr lang="en-US" sz="1200" kern="1200" dirty="0" err="1" smtClean="0">
                <a:solidFill>
                  <a:schemeClr val="tx1"/>
                </a:solidFill>
                <a:effectLst/>
                <a:latin typeface="+mn-lt"/>
                <a:ea typeface="+mn-ea"/>
                <a:cs typeface="+mn-cs"/>
              </a:rPr>
              <a:t>onAnimationPause</a:t>
            </a:r>
            <a:r>
              <a:rPr lang="en-US" sz="1200" kern="1200" dirty="0" smtClean="0">
                <a:solidFill>
                  <a:schemeClr val="tx1"/>
                </a:solidFill>
                <a:effectLst/>
                <a:latin typeface="+mn-lt"/>
                <a:ea typeface="+mn-ea"/>
                <a:cs typeface="+mn-cs"/>
              </a:rPr>
              <a:t>() method responds to paused animations, and the </a:t>
            </a:r>
            <a:r>
              <a:rPr lang="en-US" sz="1200" kern="1200" dirty="0" err="1" smtClean="0">
                <a:solidFill>
                  <a:schemeClr val="tx1"/>
                </a:solidFill>
                <a:effectLst/>
                <a:latin typeface="+mn-lt"/>
                <a:ea typeface="+mn-ea"/>
                <a:cs typeface="+mn-cs"/>
              </a:rPr>
              <a:t>onAnimationResume</a:t>
            </a:r>
            <a:r>
              <a:rPr lang="en-US" sz="1200" kern="1200" dirty="0" smtClean="0">
                <a:solidFill>
                  <a:schemeClr val="tx1"/>
                </a:solidFill>
                <a:effectLst/>
                <a:latin typeface="+mn-lt"/>
                <a:ea typeface="+mn-ea"/>
                <a:cs typeface="+mn-cs"/>
              </a:rPr>
              <a:t>() method responds to resumed animations.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RectEvaluator</a:t>
            </a:r>
            <a:r>
              <a:rPr lang="en-US" sz="1200" kern="1200" dirty="0" smtClean="0">
                <a:solidFill>
                  <a:schemeClr val="tx1"/>
                </a:solidFill>
                <a:effectLst/>
                <a:latin typeface="+mn-lt"/>
                <a:ea typeface="+mn-ea"/>
                <a:cs typeface="+mn-cs"/>
              </a:rPr>
              <a:t> class, added in API Level 18, is used to interpolate coordinates of a rectangle.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 are a number of evaluator classes (</a:t>
            </a:r>
            <a:r>
              <a:rPr lang="en-US" sz="1200" kern="1200" dirty="0" err="1" smtClean="0">
                <a:solidFill>
                  <a:schemeClr val="tx1"/>
                </a:solidFill>
                <a:effectLst/>
                <a:latin typeface="+mn-lt"/>
                <a:ea typeface="+mn-ea"/>
                <a:cs typeface="+mn-cs"/>
              </a:rPr>
              <a:t>android.animation</a:t>
            </a:r>
            <a:r>
              <a:rPr lang="en-US" sz="1200" kern="1200" dirty="0" smtClean="0">
                <a:solidFill>
                  <a:schemeClr val="tx1"/>
                </a:solidFill>
                <a:effectLst/>
                <a:latin typeface="+mn-lt"/>
                <a:ea typeface="+mn-ea"/>
                <a:cs typeface="+mn-cs"/>
              </a:rPr>
              <a:t>.*), such as </a:t>
            </a:r>
            <a:r>
              <a:rPr lang="en-US" sz="1200" kern="1200" dirty="0" err="1" smtClean="0">
                <a:solidFill>
                  <a:schemeClr val="tx1"/>
                </a:solidFill>
                <a:effectLst/>
                <a:latin typeface="+mn-lt"/>
                <a:ea typeface="+mn-ea"/>
                <a:cs typeface="+mn-cs"/>
              </a:rPr>
              <a:t>IntEvaluator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FloatEvaluator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ArgbEvaluator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TimeAnimator</a:t>
            </a:r>
            <a:r>
              <a:rPr lang="en-US" sz="1200" kern="1200" dirty="0" smtClean="0">
                <a:solidFill>
                  <a:schemeClr val="tx1"/>
                </a:solidFill>
                <a:effectLst/>
                <a:latin typeface="+mn-lt"/>
                <a:ea typeface="+mn-ea"/>
                <a:cs typeface="+mn-cs"/>
              </a:rPr>
              <a:t>. These enable you to animate any type of property an object can have by defining how to calculate changes in the property over time.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smtClean="0">
                <a:solidFill>
                  <a:schemeClr val="tx1"/>
                </a:solidFill>
                <a:effectLst/>
                <a:latin typeface="+mn-lt"/>
                <a:ea typeface="+mn-ea"/>
                <a:cs typeface="+mn-cs"/>
              </a:rPr>
              <a:t>A duration: The amount of time it takes, in milliseconds, for the animation to complete. This value is set with the </a:t>
            </a:r>
            <a:r>
              <a:rPr lang="en-US" sz="1200" kern="1200" dirty="0" err="1" smtClean="0">
                <a:solidFill>
                  <a:schemeClr val="tx1"/>
                </a:solidFill>
                <a:effectLst/>
                <a:latin typeface="+mn-lt"/>
                <a:ea typeface="+mn-ea"/>
                <a:cs typeface="+mn-cs"/>
              </a:rPr>
              <a:t>android:duration</a:t>
            </a:r>
            <a:r>
              <a:rPr lang="en-US" sz="1200" kern="1200" dirty="0" smtClean="0">
                <a:solidFill>
                  <a:schemeClr val="tx1"/>
                </a:solidFill>
                <a:effectLst/>
                <a:latin typeface="+mn-lt"/>
                <a:ea typeface="+mn-ea"/>
                <a:cs typeface="+mn-cs"/>
              </a:rPr>
              <a:t> attribute.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property name: The name of the property to be modified in the animation. This value is set with the </a:t>
            </a:r>
            <a:r>
              <a:rPr lang="en-US" sz="1200" kern="1200" dirty="0" err="1" smtClean="0">
                <a:solidFill>
                  <a:schemeClr val="tx1"/>
                </a:solidFill>
                <a:effectLst/>
                <a:latin typeface="+mn-lt"/>
                <a:ea typeface="+mn-ea"/>
                <a:cs typeface="+mn-cs"/>
              </a:rPr>
              <a:t>android:propertyName</a:t>
            </a:r>
            <a:r>
              <a:rPr lang="en-US" sz="1200" kern="1200" dirty="0" smtClean="0">
                <a:solidFill>
                  <a:schemeClr val="tx1"/>
                </a:solidFill>
                <a:effectLst/>
                <a:latin typeface="+mn-lt"/>
                <a:ea typeface="+mn-ea"/>
                <a:cs typeface="+mn-cs"/>
              </a:rPr>
              <a:t> attribute. Only properties with getter/setter methods that return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or float should be used, such as set&lt;</a:t>
            </a:r>
            <a:r>
              <a:rPr lang="en-US" sz="1200" kern="1200" dirty="0" err="1" smtClean="0">
                <a:solidFill>
                  <a:schemeClr val="tx1"/>
                </a:solidFill>
                <a:effectLst/>
                <a:latin typeface="+mn-lt"/>
                <a:ea typeface="+mn-ea"/>
                <a:cs typeface="+mn-cs"/>
              </a:rPr>
              <a:t>propertyName</a:t>
            </a:r>
            <a:r>
              <a:rPr lang="en-US" sz="1200" kern="1200" dirty="0" smtClean="0">
                <a:solidFill>
                  <a:schemeClr val="tx1"/>
                </a:solidFill>
                <a:effectLst/>
                <a:latin typeface="+mn-lt"/>
                <a:ea typeface="+mn-ea"/>
                <a:cs typeface="+mn-cs"/>
              </a:rPr>
              <a:t>&gt; or get&lt;</a:t>
            </a:r>
            <a:r>
              <a:rPr lang="en-US" sz="1200" kern="1200" dirty="0" err="1" smtClean="0">
                <a:solidFill>
                  <a:schemeClr val="tx1"/>
                </a:solidFill>
                <a:effectLst/>
                <a:latin typeface="+mn-lt"/>
                <a:ea typeface="+mn-ea"/>
                <a:cs typeface="+mn-cs"/>
              </a:rPr>
              <a:t>propertyName</a:t>
            </a:r>
            <a:r>
              <a:rPr lang="en-US" sz="1200" kern="1200" dirty="0" smtClean="0">
                <a:solidFill>
                  <a:schemeClr val="tx1"/>
                </a:solidFill>
                <a:effectLst/>
                <a:latin typeface="+mn-lt"/>
                <a:ea typeface="+mn-ea"/>
                <a:cs typeface="+mn-cs"/>
              </a:rPr>
              <a:t>&gt;.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repeat count: The number of times this animation should take place. This value is set with the </a:t>
            </a:r>
            <a:r>
              <a:rPr lang="en-US" sz="1200" kern="1200" dirty="0" err="1" smtClean="0">
                <a:solidFill>
                  <a:schemeClr val="tx1"/>
                </a:solidFill>
                <a:effectLst/>
                <a:latin typeface="+mn-lt"/>
                <a:ea typeface="+mn-ea"/>
                <a:cs typeface="+mn-cs"/>
              </a:rPr>
              <a:t>android:repeatCount</a:t>
            </a:r>
            <a:r>
              <a:rPr lang="en-US" sz="1200" kern="1200" dirty="0" smtClean="0">
                <a:solidFill>
                  <a:schemeClr val="tx1"/>
                </a:solidFill>
                <a:effectLst/>
                <a:latin typeface="+mn-lt"/>
                <a:ea typeface="+mn-ea"/>
                <a:cs typeface="+mn-cs"/>
              </a:rPr>
              <a:t> attribute. If you want the animation to repeat without stopping, use –1.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repeat mode: The way the animation repeats. This value is set with the </a:t>
            </a:r>
            <a:r>
              <a:rPr lang="en-US" sz="1200" kern="1200" dirty="0" err="1" smtClean="0">
                <a:solidFill>
                  <a:schemeClr val="tx1"/>
                </a:solidFill>
                <a:effectLst/>
                <a:latin typeface="+mn-lt"/>
                <a:ea typeface="+mn-ea"/>
                <a:cs typeface="+mn-cs"/>
              </a:rPr>
              <a:t>android:repeatMode</a:t>
            </a:r>
            <a:r>
              <a:rPr lang="en-US" sz="1200" kern="1200" dirty="0" smtClean="0">
                <a:solidFill>
                  <a:schemeClr val="tx1"/>
                </a:solidFill>
                <a:effectLst/>
                <a:latin typeface="+mn-lt"/>
                <a:ea typeface="+mn-ea"/>
                <a:cs typeface="+mn-cs"/>
              </a:rPr>
              <a:t> attribute. If you want the animation to repeat by resetting and starting from the beginning, use repeat. If you want the animation to reverse and go back to where it started, use reverse.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value start and stop points: The range of values between which to animate the value of the property. These values are set with the </a:t>
            </a:r>
            <a:r>
              <a:rPr lang="en-US" sz="1200" kern="1200" dirty="0" err="1" smtClean="0">
                <a:solidFill>
                  <a:schemeClr val="tx1"/>
                </a:solidFill>
                <a:effectLst/>
                <a:latin typeface="+mn-lt"/>
                <a:ea typeface="+mn-ea"/>
                <a:cs typeface="+mn-cs"/>
              </a:rPr>
              <a:t>android:valueFrom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android:valueTo</a:t>
            </a:r>
            <a:r>
              <a:rPr lang="en-US" sz="1200" kern="1200" dirty="0" smtClean="0">
                <a:solidFill>
                  <a:schemeClr val="tx1"/>
                </a:solidFill>
                <a:effectLst/>
                <a:latin typeface="+mn-lt"/>
                <a:ea typeface="+mn-ea"/>
                <a:cs typeface="+mn-cs"/>
              </a:rPr>
              <a:t> attributes. If you want to animate from the current value of the property, you need not specify it with the </a:t>
            </a:r>
            <a:r>
              <a:rPr lang="en-US" sz="1200" kern="1200" dirty="0" err="1" smtClean="0">
                <a:solidFill>
                  <a:schemeClr val="tx1"/>
                </a:solidFill>
                <a:effectLst/>
                <a:latin typeface="+mn-lt"/>
                <a:ea typeface="+mn-ea"/>
                <a:cs typeface="+mn-cs"/>
              </a:rPr>
              <a:t>android:valueFrom</a:t>
            </a:r>
            <a:r>
              <a:rPr lang="en-US" sz="1200" kern="1200" dirty="0" smtClean="0">
                <a:solidFill>
                  <a:schemeClr val="tx1"/>
                </a:solidFill>
                <a:effectLst/>
                <a:latin typeface="+mn-lt"/>
                <a:ea typeface="+mn-ea"/>
                <a:cs typeface="+mn-cs"/>
              </a:rPr>
              <a:t> attribute.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value type: This is the data type of the property being animated on. This value is set with the </a:t>
            </a:r>
            <a:r>
              <a:rPr lang="en-US" sz="1200" kern="1200" dirty="0" err="1" smtClean="0">
                <a:solidFill>
                  <a:schemeClr val="tx1"/>
                </a:solidFill>
                <a:effectLst/>
                <a:latin typeface="+mn-lt"/>
                <a:ea typeface="+mn-ea"/>
                <a:cs typeface="+mn-cs"/>
              </a:rPr>
              <a:t>android:valueType</a:t>
            </a:r>
            <a:r>
              <a:rPr lang="en-US" sz="1200" kern="1200" dirty="0" smtClean="0">
                <a:solidFill>
                  <a:schemeClr val="tx1"/>
                </a:solidFill>
                <a:effectLst/>
                <a:latin typeface="+mn-lt"/>
                <a:ea typeface="+mn-ea"/>
                <a:cs typeface="+mn-cs"/>
              </a:rPr>
              <a:t> attribute. XML files support both </a:t>
            </a:r>
            <a:r>
              <a:rPr lang="en-US" sz="1200" kern="1200" dirty="0" err="1" smtClean="0">
                <a:solidFill>
                  <a:schemeClr val="tx1"/>
                </a:solidFill>
                <a:effectLst/>
                <a:latin typeface="+mn-lt"/>
                <a:ea typeface="+mn-ea"/>
                <a:cs typeface="+mn-cs"/>
              </a:rPr>
              <a:t>intType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floatType</a:t>
            </a:r>
            <a:r>
              <a:rPr lang="en-US" sz="1200" kern="1200" dirty="0" smtClean="0">
                <a:solidFill>
                  <a:schemeClr val="tx1"/>
                </a:solidFill>
                <a:effectLst/>
                <a:latin typeface="+mn-lt"/>
                <a:ea typeface="+mn-ea"/>
                <a:cs typeface="+mn-cs"/>
              </a:rPr>
              <a:t>. Other types, such as color values, can be set programmatically. </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example, the resource file shown</a:t>
            </a:r>
            <a:r>
              <a:rPr lang="en-US" sz="1200" kern="1200" baseline="0" dirty="0" smtClean="0">
                <a:solidFill>
                  <a:schemeClr val="tx1"/>
                </a:solidFill>
                <a:effectLst/>
                <a:latin typeface="+mn-lt"/>
                <a:ea typeface="+mn-ea"/>
                <a:cs typeface="+mn-cs"/>
              </a:rPr>
              <a:t> here </a:t>
            </a:r>
            <a:r>
              <a:rPr lang="en-US" sz="1200" kern="1200" dirty="0" smtClean="0">
                <a:solidFill>
                  <a:schemeClr val="tx1"/>
                </a:solidFill>
                <a:effectLst/>
                <a:latin typeface="+mn-lt"/>
                <a:ea typeface="+mn-ea"/>
                <a:cs typeface="+mn-cs"/>
              </a:rPr>
              <a:t>called /res/animator/blinky_anim.xml describes a simple property animation set that modifies the alpha and </a:t>
            </a:r>
            <a:r>
              <a:rPr lang="en-US" sz="1200" kern="1200" dirty="0" err="1" smtClean="0">
                <a:solidFill>
                  <a:schemeClr val="tx1"/>
                </a:solidFill>
                <a:effectLst/>
                <a:latin typeface="+mn-lt"/>
                <a:ea typeface="+mn-ea"/>
                <a:cs typeface="+mn-cs"/>
              </a:rPr>
              <a:t>backgroundColor</a:t>
            </a:r>
            <a:r>
              <a:rPr lang="en-US" sz="1200" kern="1200" dirty="0" smtClean="0">
                <a:solidFill>
                  <a:schemeClr val="tx1"/>
                </a:solidFill>
                <a:effectLst/>
                <a:latin typeface="+mn-lt"/>
                <a:ea typeface="+mn-ea"/>
                <a:cs typeface="+mn-cs"/>
              </a:rPr>
              <a:t> properties of an object over time.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animation set contains two animations that are performed simultaneously. The first animates the alpha property, causing the object to fade in and out of view over the course of 5 seconds, indefinitely, because a </a:t>
            </a:r>
            <a:r>
              <a:rPr lang="en-US" sz="1200" kern="1200" dirty="0" err="1" smtClean="0">
                <a:solidFill>
                  <a:schemeClr val="tx1"/>
                </a:solidFill>
                <a:effectLst/>
                <a:latin typeface="+mn-lt"/>
                <a:ea typeface="+mn-ea"/>
                <a:cs typeface="+mn-cs"/>
              </a:rPr>
              <a:t>repeatCount</a:t>
            </a:r>
            <a:r>
              <a:rPr lang="en-US" sz="1200" kern="1200" dirty="0" smtClean="0">
                <a:solidFill>
                  <a:schemeClr val="tx1"/>
                </a:solidFill>
                <a:effectLst/>
                <a:latin typeface="+mn-lt"/>
                <a:ea typeface="+mn-ea"/>
                <a:cs typeface="+mn-cs"/>
              </a:rPr>
              <a:t> of –1 means to animate continuously and the </a:t>
            </a:r>
            <a:r>
              <a:rPr lang="en-US" sz="1200" kern="1200" dirty="0" err="1" smtClean="0">
                <a:solidFill>
                  <a:schemeClr val="tx1"/>
                </a:solidFill>
                <a:effectLst/>
                <a:latin typeface="+mn-lt"/>
                <a:ea typeface="+mn-ea"/>
                <a:cs typeface="+mn-cs"/>
              </a:rPr>
              <a:t>repeatMode</a:t>
            </a:r>
            <a:r>
              <a:rPr lang="en-US" sz="1200" kern="1200" dirty="0" smtClean="0">
                <a:solidFill>
                  <a:schemeClr val="tx1"/>
                </a:solidFill>
                <a:effectLst/>
                <a:latin typeface="+mn-lt"/>
                <a:ea typeface="+mn-ea"/>
                <a:cs typeface="+mn-cs"/>
              </a:rPr>
              <a:t> causes the animation to reverse itself each time. The second animation happens more slowly, changing the </a:t>
            </a:r>
            <a:r>
              <a:rPr lang="en-US" sz="1200" kern="1200" dirty="0" err="1" smtClean="0">
                <a:solidFill>
                  <a:schemeClr val="tx1"/>
                </a:solidFill>
                <a:effectLst/>
                <a:latin typeface="+mn-lt"/>
                <a:ea typeface="+mn-ea"/>
                <a:cs typeface="+mn-cs"/>
              </a:rPr>
              <a:t>backgroundColor</a:t>
            </a:r>
            <a:r>
              <a:rPr lang="en-US" sz="1200" kern="1200" dirty="0" smtClean="0">
                <a:solidFill>
                  <a:schemeClr val="tx1"/>
                </a:solidFill>
                <a:effectLst/>
                <a:latin typeface="+mn-lt"/>
                <a:ea typeface="+mn-ea"/>
                <a:cs typeface="+mn-cs"/>
              </a:rPr>
              <a:t> attribute of the object between two purple colors, as specified in the </a:t>
            </a:r>
            <a:r>
              <a:rPr lang="en-US" sz="1200" kern="1200" dirty="0" err="1" smtClean="0">
                <a:solidFill>
                  <a:schemeClr val="tx1"/>
                </a:solidFill>
                <a:effectLst/>
                <a:latin typeface="+mn-lt"/>
                <a:ea typeface="+mn-ea"/>
                <a:cs typeface="+mn-cs"/>
              </a:rPr>
              <a:t>valueFrom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valueTo</a:t>
            </a:r>
            <a:r>
              <a:rPr lang="en-US" sz="1200" kern="1200" dirty="0" smtClean="0">
                <a:solidFill>
                  <a:schemeClr val="tx1"/>
                </a:solidFill>
                <a:effectLst/>
                <a:latin typeface="+mn-lt"/>
                <a:ea typeface="+mn-ea"/>
                <a:cs typeface="+mn-cs"/>
              </a:rPr>
              <a:t> attributes of the animation configuration.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also programmatically define property animations. The property animation classes are available in the </a:t>
            </a:r>
            <a:r>
              <a:rPr lang="en-US" sz="1200" kern="1200" dirty="0" err="1" smtClean="0">
                <a:solidFill>
                  <a:schemeClr val="tx1"/>
                </a:solidFill>
                <a:effectLst/>
                <a:latin typeface="+mn-lt"/>
                <a:ea typeface="+mn-ea"/>
                <a:cs typeface="+mn-cs"/>
              </a:rPr>
              <a:t>android.animation</a:t>
            </a:r>
            <a:r>
              <a:rPr lang="en-US" sz="1200" kern="1200" dirty="0" smtClean="0">
                <a:solidFill>
                  <a:schemeClr val="tx1"/>
                </a:solidFill>
                <a:effectLst/>
                <a:latin typeface="+mn-lt"/>
                <a:ea typeface="+mn-ea"/>
                <a:cs typeface="+mn-cs"/>
              </a:rPr>
              <a:t> package. There are also times when you may need to modify an animation defined in XML. For example, here we load the animation set that was defined earlier in XML and set the value type of the </a:t>
            </a:r>
            <a:r>
              <a:rPr lang="en-US" sz="1200" kern="1200" dirty="0" err="1" smtClean="0">
                <a:solidFill>
                  <a:schemeClr val="tx1"/>
                </a:solidFill>
                <a:effectLst/>
                <a:latin typeface="+mn-lt"/>
                <a:ea typeface="+mn-ea"/>
                <a:cs typeface="+mn-cs"/>
              </a:rPr>
              <a:t>objectAnimator</a:t>
            </a:r>
            <a:r>
              <a:rPr lang="en-US" sz="1200" kern="1200" dirty="0" smtClean="0">
                <a:solidFill>
                  <a:schemeClr val="tx1"/>
                </a:solidFill>
                <a:effectLst/>
                <a:latin typeface="+mn-lt"/>
                <a:ea typeface="+mn-ea"/>
                <a:cs typeface="+mn-cs"/>
              </a:rPr>
              <a:t> for the </a:t>
            </a:r>
            <a:r>
              <a:rPr lang="en-US" sz="1200" kern="1200" dirty="0" err="1" smtClean="0">
                <a:solidFill>
                  <a:schemeClr val="tx1"/>
                </a:solidFill>
                <a:effectLst/>
                <a:latin typeface="+mn-lt"/>
                <a:ea typeface="+mn-ea"/>
                <a:cs typeface="+mn-cs"/>
              </a:rPr>
              <a:t>backgroundColor</a:t>
            </a:r>
            <a:r>
              <a:rPr lang="en-US" sz="1200" kern="1200" dirty="0" smtClean="0">
                <a:solidFill>
                  <a:schemeClr val="tx1"/>
                </a:solidFill>
                <a:effectLst/>
                <a:latin typeface="+mn-lt"/>
                <a:ea typeface="+mn-ea"/>
                <a:cs typeface="+mn-cs"/>
              </a:rPr>
              <a:t> attribute to an </a:t>
            </a:r>
            <a:r>
              <a:rPr lang="en-US" sz="1200" kern="1200" dirty="0" err="1" smtClean="0">
                <a:solidFill>
                  <a:schemeClr val="tx1"/>
                </a:solidFill>
                <a:effectLst/>
                <a:latin typeface="+mn-lt"/>
                <a:ea typeface="+mn-ea"/>
                <a:cs typeface="+mn-cs"/>
              </a:rPr>
              <a:t>ArgbEvaluator</a:t>
            </a:r>
            <a:r>
              <a:rPr lang="en-US" sz="1200" kern="1200" dirty="0" smtClean="0">
                <a:solidFill>
                  <a:schemeClr val="tx1"/>
                </a:solidFill>
                <a:effectLst/>
                <a:latin typeface="+mn-lt"/>
                <a:ea typeface="+mn-ea"/>
                <a:cs typeface="+mn-cs"/>
              </a:rPr>
              <a:t>, which can’t be defined via XML.</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use a property animation, you must attach it to an object of your choice. For example, we can attach the property animation we just created to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control (defined in the layout) and start the animation.</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we attach the property animation to a View using the </a:t>
            </a:r>
            <a:r>
              <a:rPr lang="en-US" sz="1200" kern="1200" dirty="0" err="1" smtClean="0">
                <a:solidFill>
                  <a:schemeClr val="tx1"/>
                </a:solidFill>
                <a:effectLst/>
                <a:latin typeface="+mn-lt"/>
                <a:ea typeface="+mn-ea"/>
                <a:cs typeface="+mn-cs"/>
              </a:rPr>
              <a:t>setTarget</a:t>
            </a:r>
            <a:r>
              <a:rPr lang="en-US" sz="1200" kern="1200" dirty="0" smtClean="0">
                <a:solidFill>
                  <a:schemeClr val="tx1"/>
                </a:solidFill>
                <a:effectLst/>
                <a:latin typeface="+mn-lt"/>
                <a:ea typeface="+mn-ea"/>
                <a:cs typeface="+mn-cs"/>
              </a:rPr>
              <a:t>() method and then begin animating with the start() method. </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you are just animating properties of a View control, it is often more efficient and usually easier to use the animate() method. Starting with API Level 12, all View objects have an animate() method that returns a </a:t>
            </a:r>
            <a:r>
              <a:rPr lang="en-US" sz="1200" kern="1200" dirty="0" err="1" smtClean="0">
                <a:solidFill>
                  <a:schemeClr val="tx1"/>
                </a:solidFill>
                <a:effectLst/>
                <a:latin typeface="+mn-lt"/>
                <a:ea typeface="+mn-ea"/>
                <a:cs typeface="+mn-cs"/>
              </a:rPr>
              <a:t>ViewPropertyAnimator</a:t>
            </a:r>
            <a:r>
              <a:rPr lang="en-US" sz="1200" kern="1200" dirty="0" smtClean="0">
                <a:solidFill>
                  <a:schemeClr val="tx1"/>
                </a:solidFill>
                <a:effectLst/>
                <a:latin typeface="+mn-lt"/>
                <a:ea typeface="+mn-ea"/>
                <a:cs typeface="+mn-cs"/>
              </a:rPr>
              <a:t> object. Through this object, a subset of properties can be animated easily and efficiently.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one shows a </a:t>
            </a:r>
            <a:r>
              <a:rPr lang="en-US" sz="1200" kern="1200" dirty="0" err="1" smtClean="0">
                <a:solidFill>
                  <a:schemeClr val="tx1"/>
                </a:solidFill>
                <a:effectLst/>
                <a:latin typeface="+mn-lt"/>
                <a:ea typeface="+mn-ea"/>
                <a:cs typeface="+mn-cs"/>
              </a:rPr>
              <a:t>TextView</a:t>
            </a:r>
            <a:r>
              <a:rPr lang="en-US" sz="1200" kern="1200" dirty="0" smtClean="0">
                <a:solidFill>
                  <a:schemeClr val="tx1"/>
                </a:solidFill>
                <a:effectLst/>
                <a:latin typeface="+mn-lt"/>
                <a:ea typeface="+mn-ea"/>
                <a:cs typeface="+mn-cs"/>
              </a:rPr>
              <a:t> being moved horizontally by 75 pixels and rotated around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axis, both of which take place over 1250 milliseconds. The rotation around the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axis is, indeed, a three-dimensional rotation. The second example shows an entire layout—including all buttons, images, text, indeed, all children—being scaled to 50 percent of its original size with a bounce interpolator, over a duration of 1500 milliseconds.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Here is an example of a </a:t>
            </a:r>
            <a:r>
              <a:rPr lang="en-US" sz="1200" kern="1200" dirty="0" err="1" smtClean="0">
                <a:solidFill>
                  <a:schemeClr val="tx1"/>
                </a:solidFill>
                <a:effectLst/>
                <a:latin typeface="+mn-lt"/>
                <a:ea typeface="+mn-ea"/>
                <a:cs typeface="+mn-cs"/>
              </a:rPr>
              <a:t>ViewPropertyAnimator</a:t>
            </a:r>
            <a:r>
              <a:rPr lang="en-US" sz="1200" kern="1200" dirty="0" smtClean="0">
                <a:solidFill>
                  <a:schemeClr val="tx1"/>
                </a:solidFill>
                <a:effectLst/>
                <a:latin typeface="+mn-lt"/>
                <a:ea typeface="+mn-ea"/>
                <a:cs typeface="+mn-cs"/>
              </a:rPr>
              <a:t> in action.</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err="1" smtClean="0">
                <a:solidFill>
                  <a:schemeClr val="tx1"/>
                </a:solidFill>
                <a:effectLst/>
                <a:latin typeface="+mn-lt"/>
                <a:ea typeface="+mn-ea"/>
                <a:cs typeface="+mn-cs"/>
              </a:rPr>
              <a:t>AccelerateDecelerateInterpolator</a:t>
            </a:r>
            <a:r>
              <a:rPr lang="en-US" sz="1200" kern="1200" dirty="0" smtClean="0">
                <a:solidFill>
                  <a:schemeClr val="tx1"/>
                </a:solidFill>
                <a:effectLst/>
                <a:latin typeface="+mn-lt"/>
                <a:ea typeface="+mn-ea"/>
                <a:cs typeface="+mn-cs"/>
              </a:rPr>
              <a:t>: Animation starts slowly, speeds up, and ends slowly.</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AccelerateInterpolator</a:t>
            </a:r>
            <a:r>
              <a:rPr lang="en-US" sz="1200" kern="1200" dirty="0" smtClean="0">
                <a:solidFill>
                  <a:schemeClr val="tx1"/>
                </a:solidFill>
                <a:effectLst/>
                <a:latin typeface="+mn-lt"/>
                <a:ea typeface="+mn-ea"/>
                <a:cs typeface="+mn-cs"/>
              </a:rPr>
              <a:t>: Animation starts slowly and then accelerates.</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AnticipateInterpolator</a:t>
            </a:r>
            <a:r>
              <a:rPr lang="en-US" sz="1200" kern="1200" dirty="0" smtClean="0">
                <a:solidFill>
                  <a:schemeClr val="tx1"/>
                </a:solidFill>
                <a:effectLst/>
                <a:latin typeface="+mn-lt"/>
                <a:ea typeface="+mn-ea"/>
                <a:cs typeface="+mn-cs"/>
              </a:rPr>
              <a:t>: Animation starts backward, and then flings forward.</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AnticipateOvershootInterpolator</a:t>
            </a:r>
            <a:r>
              <a:rPr lang="en-US" sz="1200" kern="1200" dirty="0" smtClean="0">
                <a:solidFill>
                  <a:schemeClr val="tx1"/>
                </a:solidFill>
                <a:effectLst/>
                <a:latin typeface="+mn-lt"/>
                <a:ea typeface="+mn-ea"/>
                <a:cs typeface="+mn-cs"/>
              </a:rPr>
              <a:t>: Animation starts backward, flings forward, overshoots its destination, and then settles at the destination.</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BounceInterpolator</a:t>
            </a:r>
            <a:r>
              <a:rPr lang="en-US" sz="1200" kern="1200" dirty="0" smtClean="0">
                <a:solidFill>
                  <a:schemeClr val="tx1"/>
                </a:solidFill>
                <a:effectLst/>
                <a:latin typeface="+mn-lt"/>
                <a:ea typeface="+mn-ea"/>
                <a:cs typeface="+mn-cs"/>
              </a:rPr>
              <a:t>: Animation “bounces” into place at its destination.</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CycleInterpolator</a:t>
            </a:r>
            <a:r>
              <a:rPr lang="en-US" sz="1200" kern="1200" dirty="0" smtClean="0">
                <a:solidFill>
                  <a:schemeClr val="tx1"/>
                </a:solidFill>
                <a:effectLst/>
                <a:latin typeface="+mn-lt"/>
                <a:ea typeface="+mn-ea"/>
                <a:cs typeface="+mn-cs"/>
              </a:rPr>
              <a:t>: Animation is repeated a certain number of times, smoothly transitioning from one cycle to the next.</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DecelerateInterpolator</a:t>
            </a:r>
            <a:r>
              <a:rPr lang="en-US" sz="1200" kern="1200" dirty="0" smtClean="0">
                <a:solidFill>
                  <a:schemeClr val="tx1"/>
                </a:solidFill>
                <a:effectLst/>
                <a:latin typeface="+mn-lt"/>
                <a:ea typeface="+mn-ea"/>
                <a:cs typeface="+mn-cs"/>
              </a:rPr>
              <a:t>: Animation begins quickly and then decelerates.</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LinearInterpolator</a:t>
            </a:r>
            <a:r>
              <a:rPr lang="en-US" sz="1200" kern="1200" dirty="0" smtClean="0">
                <a:solidFill>
                  <a:schemeClr val="tx1"/>
                </a:solidFill>
                <a:effectLst/>
                <a:latin typeface="+mn-lt"/>
                <a:ea typeface="+mn-ea"/>
                <a:cs typeface="+mn-cs"/>
              </a:rPr>
              <a:t>: Animation speed is constant throughout.</a:t>
            </a:r>
          </a:p>
          <a:p>
            <a:pPr lvl="0"/>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OvershootInterpolator</a:t>
            </a:r>
            <a:r>
              <a:rPr lang="en-US" sz="1200" kern="1200" dirty="0" smtClean="0">
                <a:solidFill>
                  <a:schemeClr val="tx1"/>
                </a:solidFill>
                <a:effectLst/>
                <a:latin typeface="+mn-lt"/>
                <a:ea typeface="+mn-ea"/>
                <a:cs typeface="+mn-cs"/>
              </a:rPr>
              <a:t>: Animation overshoots its destination, and then settles at the destination.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Animated GIFs store the animation frames in the image, and you simply include these GIFs as you would any other graphic-</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resource. For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animation (frame-by-frame animation), the developer must provide all graphic frames of the animation. However, with view animation (or </a:t>
            </a:r>
            <a:r>
              <a:rPr lang="en-US" sz="1200" kern="1200" dirty="0" err="1" smtClean="0">
                <a:solidFill>
                  <a:schemeClr val="tx1"/>
                </a:solidFill>
                <a:effectLst/>
                <a:latin typeface="+mn-lt"/>
                <a:ea typeface="+mn-ea"/>
                <a:cs typeface="+mn-cs"/>
              </a:rPr>
              <a:t>tweened</a:t>
            </a:r>
            <a:r>
              <a:rPr lang="en-US" sz="1200" kern="1200" dirty="0" smtClean="0">
                <a:solidFill>
                  <a:schemeClr val="tx1"/>
                </a:solidFill>
                <a:effectLst/>
                <a:latin typeface="+mn-lt"/>
                <a:ea typeface="+mn-ea"/>
                <a:cs typeface="+mn-cs"/>
              </a:rPr>
              <a:t> animation), only a single graphic is needed, to which transforms can be programmatically applied. Property animation, or the modification of any object property over a certain time duration, was added in Android 3.0. The Android animation framework also supports numerous interpolators for different animation effects.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41</a:t>
            </a:fld>
            <a:endParaRPr lang="en-US" smtClean="0">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example, we can create the illusion of a genie juggling gifts using a sequence of three images, as shown in this figure.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each frame, the genie remains fixed, but the gifts are repositioned slightly. The smoothness of the animation is controlled by providing an adequate number of frames and choosing the appropriate speed with which to swap them.</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code shown here demonstrates how to load three Bitmap resources (our three genie frames) and create an </a:t>
            </a:r>
            <a:r>
              <a:rPr lang="en-US" sz="1200" kern="1200" dirty="0" err="1" smtClean="0">
                <a:solidFill>
                  <a:schemeClr val="tx1"/>
                </a:solidFill>
                <a:effectLst/>
                <a:latin typeface="+mn-lt"/>
                <a:ea typeface="+mn-ea"/>
                <a:cs typeface="+mn-cs"/>
              </a:rPr>
              <a:t>AnimationDrawable</a:t>
            </a:r>
            <a:r>
              <a:rPr lang="en-US" sz="1200" kern="1200" dirty="0" smtClean="0">
                <a:solidFill>
                  <a:schemeClr val="tx1"/>
                </a:solidFill>
                <a:effectLst/>
                <a:latin typeface="+mn-lt"/>
                <a:ea typeface="+mn-ea"/>
                <a:cs typeface="+mn-cs"/>
              </a:rPr>
              <a:t>. We then set the </a:t>
            </a:r>
            <a:r>
              <a:rPr lang="en-US" sz="1200" kern="1200" dirty="0" err="1" smtClean="0">
                <a:solidFill>
                  <a:schemeClr val="tx1"/>
                </a:solidFill>
                <a:effectLst/>
                <a:latin typeface="+mn-lt"/>
                <a:ea typeface="+mn-ea"/>
                <a:cs typeface="+mn-cs"/>
              </a:rPr>
              <a:t>AnimationDrawable</a:t>
            </a:r>
            <a:r>
              <a:rPr lang="en-US" sz="1200" kern="1200" dirty="0" smtClean="0">
                <a:solidFill>
                  <a:schemeClr val="tx1"/>
                </a:solidFill>
                <a:effectLst/>
                <a:latin typeface="+mn-lt"/>
                <a:ea typeface="+mn-ea"/>
                <a:cs typeface="+mn-cs"/>
              </a:rPr>
              <a:t> as the background resource of an </a:t>
            </a:r>
            <a:r>
              <a:rPr lang="en-US" sz="1200" kern="1200" dirty="0" err="1" smtClean="0">
                <a:solidFill>
                  <a:schemeClr val="tx1"/>
                </a:solidFill>
                <a:effectLst/>
                <a:latin typeface="+mn-lt"/>
                <a:ea typeface="+mn-ea"/>
                <a:cs typeface="+mn-cs"/>
              </a:rPr>
              <a:t>ImageView</a:t>
            </a:r>
            <a:r>
              <a:rPr lang="en-US" sz="1200" kern="1200" dirty="0" smtClean="0">
                <a:solidFill>
                  <a:schemeClr val="tx1"/>
                </a:solidFill>
                <a:effectLst/>
                <a:latin typeface="+mn-lt"/>
                <a:ea typeface="+mn-ea"/>
                <a:cs typeface="+mn-cs"/>
              </a:rPr>
              <a:t> and start the animation.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effectLst/>
                <a:latin typeface="+mn-lt"/>
                <a:ea typeface="+mn-ea"/>
                <a:cs typeface="+mn-cs"/>
              </a:rPr>
              <a:t>setBackground</a:t>
            </a:r>
            <a:r>
              <a:rPr lang="en-US" sz="1200" kern="1200" dirty="0" smtClean="0">
                <a:solidFill>
                  <a:schemeClr val="tx1"/>
                </a:solidFill>
                <a:effectLst/>
                <a:latin typeface="+mn-lt"/>
                <a:ea typeface="+mn-ea"/>
                <a:cs typeface="+mn-cs"/>
              </a:rPr>
              <a:t>() was added in API Level 16 and is used for adding the frame animation as the background.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make the animation loop continuously, we can call the </a:t>
            </a:r>
            <a:r>
              <a:rPr lang="en-US" sz="1200" kern="1200" dirty="0" err="1" smtClean="0">
                <a:solidFill>
                  <a:schemeClr val="tx1"/>
                </a:solidFill>
                <a:effectLst/>
                <a:latin typeface="+mn-lt"/>
                <a:ea typeface="+mn-ea"/>
                <a:cs typeface="+mn-cs"/>
              </a:rPr>
              <a:t>setOneShot</a:t>
            </a:r>
            <a:r>
              <a:rPr lang="en-US" sz="1200" kern="1200" dirty="0" smtClean="0">
                <a:solidFill>
                  <a:schemeClr val="tx1"/>
                </a:solidFill>
                <a:effectLst/>
                <a:latin typeface="+mn-lt"/>
                <a:ea typeface="+mn-ea"/>
                <a:cs typeface="+mn-cs"/>
              </a:rPr>
              <a:t>()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begin the animation, we call the start() method.</a:t>
            </a:r>
            <a:endParaRPr lang="en-US" sz="1200" kern="1200" dirty="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r>
              <a:rPr lang="en-US" dirty="0" err="1" smtClean="0">
                <a:latin typeface="Courier New" panose="02070309020205020404" pitchFamily="49" charset="0"/>
                <a:cs typeface="Courier New" panose="02070309020205020404" pitchFamily="49" charset="0"/>
              </a:rPr>
              <a:t>mAnimation.stop</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8557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19200"/>
            <a:ext cx="2743200" cy="4876800"/>
          </a:xfrm>
        </p:spPr>
      </p:pic>
    </p:spTree>
    <p:extLst>
      <p:ext uri="{BB962C8B-B14F-4D97-AF65-F5344CB8AC3E}">
        <p14:creationId xmlns:p14="http://schemas.microsoft.com/office/powerpoint/2010/main" val="2055719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View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With view animations (also called tween animations), you can provide a single </a:t>
            </a:r>
            <a:r>
              <a:rPr lang="en-US" sz="2000" dirty="0" err="1">
                <a:latin typeface="Courier New" panose="02070309020205020404" pitchFamily="49" charset="0"/>
                <a:cs typeface="Courier New" panose="02070309020205020404" pitchFamily="49" charset="0"/>
              </a:rPr>
              <a:t>Drawable</a:t>
            </a:r>
            <a:r>
              <a:rPr lang="en-US" sz="2000" dirty="0"/>
              <a:t> resource as a </a:t>
            </a:r>
            <a:r>
              <a:rPr lang="en-US" sz="2000" dirty="0">
                <a:latin typeface="Courier New" panose="02070309020205020404" pitchFamily="49" charset="0"/>
                <a:cs typeface="Courier New" panose="02070309020205020404" pitchFamily="49" charset="0"/>
              </a:rPr>
              <a:t>Bitmap</a:t>
            </a:r>
            <a:r>
              <a:rPr lang="en-US" sz="2000" dirty="0"/>
              <a:t> </a:t>
            </a:r>
            <a:r>
              <a:rPr lang="en-US" sz="2000" dirty="0" smtClean="0"/>
              <a:t>graphic, </a:t>
            </a:r>
            <a:r>
              <a:rPr lang="en-US" sz="2000" dirty="0"/>
              <a:t>a </a:t>
            </a:r>
            <a:r>
              <a:rPr lang="en-US" sz="2000" dirty="0" err="1">
                <a:latin typeface="Courier New" panose="02070309020205020404" pitchFamily="49" charset="0"/>
                <a:cs typeface="Courier New" panose="02070309020205020404" pitchFamily="49" charset="0"/>
              </a:rPr>
              <a:t>ShapeDrawable</a:t>
            </a:r>
            <a:r>
              <a:rPr lang="en-US" sz="2000" dirty="0"/>
              <a:t>, a </a:t>
            </a:r>
            <a:r>
              <a:rPr lang="en-US" sz="2000" dirty="0" err="1" smtClean="0">
                <a:latin typeface="Courier New" panose="02070309020205020404" pitchFamily="49" charset="0"/>
                <a:cs typeface="Courier New" panose="02070309020205020404" pitchFamily="49" charset="0"/>
              </a:rPr>
              <a:t>TextView</a:t>
            </a:r>
            <a:r>
              <a:rPr lang="en-US" sz="2000" dirty="0" smtClean="0"/>
              <a:t>, </a:t>
            </a:r>
            <a:r>
              <a:rPr lang="en-US" sz="2000" dirty="0"/>
              <a:t>or any other type of </a:t>
            </a:r>
            <a:r>
              <a:rPr lang="en-US" sz="2000" dirty="0">
                <a:latin typeface="Courier New" panose="02070309020205020404" pitchFamily="49" charset="0"/>
                <a:cs typeface="Courier New" panose="02070309020205020404" pitchFamily="49" charset="0"/>
              </a:rPr>
              <a:t>View</a:t>
            </a:r>
            <a:r>
              <a:rPr lang="en-US" sz="2000" dirty="0"/>
              <a:t> object and the system will automatically render the intermediate frames of the </a:t>
            </a:r>
            <a:r>
              <a:rPr lang="en-US" sz="2000" dirty="0" smtClean="0"/>
              <a:t>animation.</a:t>
            </a:r>
          </a:p>
          <a:p>
            <a:r>
              <a:rPr lang="en-US" sz="2000" dirty="0" smtClean="0"/>
              <a:t>Android </a:t>
            </a:r>
            <a:r>
              <a:rPr lang="en-US" sz="2000" dirty="0"/>
              <a:t>provides </a:t>
            </a:r>
            <a:r>
              <a:rPr lang="en-US" sz="2000" dirty="0" err="1"/>
              <a:t>tweening</a:t>
            </a:r>
            <a:r>
              <a:rPr lang="en-US" sz="2000" dirty="0"/>
              <a:t> support for several common image transformations, including alpha, rotate, scale, and translate </a:t>
            </a:r>
            <a:r>
              <a:rPr lang="en-US" sz="2000" dirty="0" smtClean="0"/>
              <a:t>animations.</a:t>
            </a:r>
          </a:p>
          <a:p>
            <a:r>
              <a:rPr lang="en-US" sz="2000" dirty="0" smtClean="0"/>
              <a:t>You </a:t>
            </a:r>
            <a:r>
              <a:rPr lang="en-US" sz="2000" dirty="0"/>
              <a:t>can apply </a:t>
            </a:r>
            <a:r>
              <a:rPr lang="en-US" sz="2000" dirty="0" err="1"/>
              <a:t>tweened</a:t>
            </a:r>
            <a:r>
              <a:rPr lang="en-US" sz="2000" dirty="0"/>
              <a:t> animation transformations to any </a:t>
            </a:r>
            <a:r>
              <a:rPr lang="en-US" sz="2000" dirty="0">
                <a:latin typeface="Courier New" panose="02070309020205020404" pitchFamily="49" charset="0"/>
                <a:cs typeface="Courier New" panose="02070309020205020404" pitchFamily="49" charset="0"/>
              </a:rPr>
              <a:t>View</a:t>
            </a:r>
            <a:r>
              <a:rPr lang="en-US" sz="2000" dirty="0"/>
              <a:t>, whether it is an </a:t>
            </a:r>
            <a:r>
              <a:rPr lang="en-US" sz="2000" dirty="0" err="1">
                <a:latin typeface="Courier New" panose="02070309020205020404" pitchFamily="49" charset="0"/>
                <a:cs typeface="Courier New" panose="02070309020205020404" pitchFamily="49" charset="0"/>
              </a:rPr>
              <a:t>ImageView</a:t>
            </a:r>
            <a:r>
              <a:rPr lang="en-US" sz="2000" dirty="0"/>
              <a:t> with a </a:t>
            </a:r>
            <a:r>
              <a:rPr lang="en-US" sz="2000" dirty="0">
                <a:latin typeface="Courier New" panose="02070309020205020404" pitchFamily="49" charset="0"/>
                <a:cs typeface="Courier New" panose="02070309020205020404" pitchFamily="49" charset="0"/>
              </a:rPr>
              <a:t>Bitmap</a:t>
            </a:r>
            <a:r>
              <a:rPr lang="en-US" sz="2000" dirty="0"/>
              <a:t>, a </a:t>
            </a:r>
            <a:r>
              <a:rPr lang="en-US" sz="2000" dirty="0" err="1">
                <a:latin typeface="Courier New" panose="02070309020205020404" pitchFamily="49" charset="0"/>
                <a:cs typeface="Courier New" panose="02070309020205020404" pitchFamily="49" charset="0"/>
              </a:rPr>
              <a:t>ShapeDrawable</a:t>
            </a:r>
            <a:r>
              <a:rPr lang="en-US" sz="2000" dirty="0"/>
              <a:t>, or a layout such as a </a:t>
            </a:r>
            <a:r>
              <a:rPr lang="en-US" sz="2000" dirty="0" err="1" smtClean="0">
                <a:latin typeface="Courier New" panose="02070309020205020404" pitchFamily="49" charset="0"/>
                <a:cs typeface="Courier New" panose="02070309020205020404" pitchFamily="49" charset="0"/>
              </a:rPr>
              <a:t>TableLayout</a:t>
            </a:r>
            <a:r>
              <a:rPr lang="en-US" sz="2000" dirty="0" smtClean="0"/>
              <a:t>.</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View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52179" y="1143000"/>
            <a:ext cx="5839642" cy="4983162"/>
          </a:xfrm>
        </p:spPr>
      </p:pic>
    </p:spTree>
    <p:extLst>
      <p:ext uri="{BB962C8B-B14F-4D97-AF65-F5344CB8AC3E}">
        <p14:creationId xmlns:p14="http://schemas.microsoft.com/office/powerpoint/2010/main" val="1203282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a:t>
            </a:r>
            <a:r>
              <a:rPr lang="en-US" dirty="0" err="1"/>
              <a:t>Tweening</a:t>
            </a:r>
            <a:r>
              <a:rPr lang="en-US" dirty="0"/>
              <a:t>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define </a:t>
            </a:r>
            <a:r>
              <a:rPr lang="en-US" sz="2000" dirty="0" err="1"/>
              <a:t>tweening</a:t>
            </a:r>
            <a:r>
              <a:rPr lang="en-US" sz="2000" dirty="0"/>
              <a:t> transformations as XML resource files or </a:t>
            </a:r>
            <a:r>
              <a:rPr lang="en-US" sz="2000" dirty="0" smtClean="0"/>
              <a:t>programmatically.</a:t>
            </a:r>
          </a:p>
          <a:p>
            <a:r>
              <a:rPr lang="en-US" sz="2000" dirty="0" smtClean="0"/>
              <a:t>All </a:t>
            </a:r>
            <a:r>
              <a:rPr lang="en-US" sz="2000" dirty="0" err="1"/>
              <a:t>tweened</a:t>
            </a:r>
            <a:r>
              <a:rPr lang="en-US" sz="2000" dirty="0"/>
              <a:t> animations share some common properties, including when to start, how long to animate, and whether to return to the starting state upon </a:t>
            </a:r>
            <a:r>
              <a:rPr lang="en-US" sz="2000" dirty="0" smtClean="0"/>
              <a:t>completion.</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a:t>
            </a:r>
            <a:r>
              <a:rPr lang="en-US" dirty="0" err="1"/>
              <a:t>Tweened</a:t>
            </a:r>
            <a:r>
              <a:rPr lang="en-US" dirty="0"/>
              <a:t> Animations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xml version="1.0" encoding="utf-8" ?&gt;</a:t>
            </a:r>
          </a:p>
          <a:p>
            <a:pPr marL="381000" lvl="1" indent="0">
              <a:buNone/>
            </a:pPr>
            <a:r>
              <a:rPr lang="en-US" dirty="0">
                <a:latin typeface="Courier New" panose="02070309020205020404" pitchFamily="49" charset="0"/>
                <a:cs typeface="Courier New" panose="02070309020205020404" pitchFamily="49" charset="0"/>
              </a:rPr>
              <a:t>&lt;set </a:t>
            </a:r>
            <a:r>
              <a:rPr lang="en-US" dirty="0" err="1">
                <a:latin typeface="Courier New" panose="02070309020205020404" pitchFamily="49" charset="0"/>
                <a:cs typeface="Courier New" panose="02070309020205020404" pitchFamily="49" charset="0"/>
              </a:rPr>
              <a:t>xmlns:android</a:t>
            </a:r>
            <a:r>
              <a:rPr lang="en-US" dirty="0">
                <a:latin typeface="Courier New" panose="02070309020205020404" pitchFamily="49" charset="0"/>
                <a:cs typeface="Courier New" panose="02070309020205020404" pitchFamily="49" charset="0"/>
              </a:rPr>
              <a:t>="http://schemas.android.com/</a:t>
            </a:r>
            <a:r>
              <a:rPr lang="en-US" dirty="0" err="1">
                <a:latin typeface="Courier New" panose="02070309020205020404" pitchFamily="49" charset="0"/>
                <a:cs typeface="Courier New" panose="02070309020205020404" pitchFamily="49" charset="0"/>
              </a:rPr>
              <a:t>apk</a:t>
            </a:r>
            <a:r>
              <a:rPr lang="en-US" dirty="0">
                <a:latin typeface="Courier New" panose="02070309020205020404" pitchFamily="49" charset="0"/>
                <a:cs typeface="Courier New" panose="02070309020205020404" pitchFamily="49" charset="0"/>
              </a:rPr>
              <a:t>/res/android"</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android:shareInterpolator</a:t>
            </a:r>
            <a:r>
              <a:rPr lang="en-US" dirty="0">
                <a:latin typeface="Courier New" panose="02070309020205020404" pitchFamily="49" charset="0"/>
                <a:cs typeface="Courier New" panose="02070309020205020404" pitchFamily="49" charset="0"/>
              </a:rPr>
              <a:t>="false"&gt;</a:t>
            </a:r>
          </a:p>
          <a:p>
            <a:pPr marL="381000" lvl="1" indent="0">
              <a:buNone/>
            </a:pPr>
            <a:r>
              <a:rPr lang="en-US" dirty="0">
                <a:latin typeface="Courier New" panose="02070309020205020404" pitchFamily="49" charset="0"/>
                <a:cs typeface="Courier New" panose="02070309020205020404" pitchFamily="49" charset="0"/>
              </a:rPr>
              <a:t>    &lt;rotate</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android:fromDegrees</a:t>
            </a:r>
            <a:r>
              <a:rPr lang="en-US" dirty="0">
                <a:latin typeface="Courier New" panose="02070309020205020404" pitchFamily="49" charset="0"/>
                <a:cs typeface="Courier New" panose="02070309020205020404" pitchFamily="49" charset="0"/>
              </a:rPr>
              <a:t>="0"</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android:toDegrees</a:t>
            </a:r>
            <a:r>
              <a:rPr lang="en-US" dirty="0">
                <a:latin typeface="Courier New" panose="02070309020205020404" pitchFamily="49" charset="0"/>
                <a:cs typeface="Courier New" panose="02070309020205020404" pitchFamily="49" charset="0"/>
              </a:rPr>
              <a:t>="360"</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android:pivotX</a:t>
            </a:r>
            <a:r>
              <a:rPr lang="en-US" dirty="0">
                <a:latin typeface="Courier New" panose="02070309020205020404" pitchFamily="49" charset="0"/>
                <a:cs typeface="Courier New" panose="02070309020205020404" pitchFamily="49" charset="0"/>
              </a:rPr>
              <a:t>="50%"</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android:pivotY</a:t>
            </a:r>
            <a:r>
              <a:rPr lang="en-US" dirty="0">
                <a:latin typeface="Courier New" panose="02070309020205020404" pitchFamily="49" charset="0"/>
                <a:cs typeface="Courier New" panose="02070309020205020404" pitchFamily="49" charset="0"/>
              </a:rPr>
              <a:t>="50%"</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android:duration</a:t>
            </a:r>
            <a:r>
              <a:rPr lang="en-US" dirty="0">
                <a:latin typeface="Courier New" panose="02070309020205020404" pitchFamily="49" charset="0"/>
                <a:cs typeface="Courier New" panose="02070309020205020404" pitchFamily="49" charset="0"/>
              </a:rPr>
              <a:t>="5000" /&gt;</a:t>
            </a:r>
          </a:p>
          <a:p>
            <a:pPr marL="381000" lvl="1" indent="0">
              <a:buNone/>
            </a:pPr>
            <a:r>
              <a:rPr lang="en-US" dirty="0">
                <a:latin typeface="Courier New" panose="02070309020205020404" pitchFamily="49" charset="0"/>
                <a:cs typeface="Courier New" panose="02070309020205020404" pitchFamily="49" charset="0"/>
              </a:rPr>
              <a:t>&lt;/set&gt;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a:t>
            </a:r>
            <a:r>
              <a:rPr lang="en-US" dirty="0" err="1"/>
              <a:t>Tweened</a:t>
            </a:r>
            <a:r>
              <a:rPr lang="en-US" dirty="0"/>
              <a:t> Animations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762000" lvl="2"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android.view.animation.RotateAnimation</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RotateAnimation</a:t>
            </a:r>
            <a:r>
              <a:rPr lang="en-US" dirty="0">
                <a:latin typeface="Courier New" panose="02070309020205020404" pitchFamily="49" charset="0"/>
                <a:cs typeface="Courier New" panose="02070309020205020404" pitchFamily="49" charset="0"/>
              </a:rPr>
              <a:t> rotate = new </a:t>
            </a:r>
            <a:r>
              <a:rPr lang="en-US" dirty="0" err="1">
                <a:latin typeface="Courier New" panose="02070309020205020404" pitchFamily="49" charset="0"/>
                <a:cs typeface="Courier New" panose="02070309020205020404" pitchFamily="49" charset="0"/>
              </a:rPr>
              <a:t>RotateAnimation</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0, 360, </a:t>
            </a:r>
            <a:r>
              <a:rPr lang="en-US" dirty="0" err="1">
                <a:latin typeface="Courier New" panose="02070309020205020404" pitchFamily="49" charset="0"/>
                <a:cs typeface="Courier New" panose="02070309020205020404" pitchFamily="49" charset="0"/>
              </a:rPr>
              <a:t>RotateAnimation.RELATIVE_TO_SELF</a:t>
            </a:r>
            <a:r>
              <a:rPr lang="en-US" dirty="0">
                <a:latin typeface="Courier New" panose="02070309020205020404" pitchFamily="49" charset="0"/>
                <a:cs typeface="Courier New" panose="02070309020205020404" pitchFamily="49" charset="0"/>
              </a:rPr>
              <a:t>, 0.5f,</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RotateAnimation.RELATIVE_TO_SELF</a:t>
            </a:r>
            <a:r>
              <a:rPr lang="en-US" dirty="0">
                <a:latin typeface="Courier New" panose="02070309020205020404" pitchFamily="49" charset="0"/>
                <a:cs typeface="Courier New" panose="02070309020205020404" pitchFamily="49" charset="0"/>
              </a:rPr>
              <a:t>, 0.5f);</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err="1">
                <a:latin typeface="Courier New" panose="02070309020205020404" pitchFamily="49" charset="0"/>
                <a:cs typeface="Courier New" panose="02070309020205020404" pitchFamily="49" charset="0"/>
              </a:rPr>
              <a:t>rotate.setDuration</a:t>
            </a:r>
            <a:r>
              <a:rPr lang="en-US" dirty="0">
                <a:latin typeface="Courier New" panose="02070309020205020404" pitchFamily="49" charset="0"/>
                <a:cs typeface="Courier New" panose="02070309020205020404" pitchFamily="49" charset="0"/>
              </a:rPr>
              <a:t>(5000);</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Simultaneous and Sequential </a:t>
            </a:r>
            <a:r>
              <a:rPr lang="en-US" dirty="0" err="1"/>
              <a:t>Tweened</a:t>
            </a:r>
            <a:r>
              <a:rPr lang="en-US" dirty="0"/>
              <a:t>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371600" lvl="3" indent="0">
              <a:buNone/>
            </a:pPr>
            <a:r>
              <a:rPr lang="en-US" sz="1200" dirty="0">
                <a:latin typeface="Courier New" panose="02070309020205020404" pitchFamily="49" charset="0"/>
                <a:cs typeface="Courier New" panose="02070309020205020404" pitchFamily="49" charset="0"/>
              </a:rPr>
              <a:t>&lt;?xml version="1.0" encoding="utf-8" ?&gt;</a:t>
            </a:r>
          </a:p>
          <a:p>
            <a:pPr marL="1371600" lvl="3" indent="0">
              <a:buNone/>
            </a:pPr>
            <a:r>
              <a:rPr lang="en-US" sz="1200" dirty="0">
                <a:latin typeface="Courier New" panose="02070309020205020404" pitchFamily="49" charset="0"/>
                <a:cs typeface="Courier New" panose="02070309020205020404" pitchFamily="49" charset="0"/>
              </a:rPr>
              <a:t>&lt;set </a:t>
            </a:r>
            <a:r>
              <a:rPr lang="en-US" sz="1200" dirty="0" err="1">
                <a:latin typeface="Courier New" panose="02070309020205020404" pitchFamily="49" charset="0"/>
                <a:cs typeface="Courier New" panose="02070309020205020404" pitchFamily="49" charset="0"/>
              </a:rPr>
              <a:t>xmlns:android</a:t>
            </a:r>
            <a:r>
              <a:rPr lang="en-US" sz="1200" dirty="0">
                <a:latin typeface="Courier New" panose="02070309020205020404" pitchFamily="49" charset="0"/>
                <a:cs typeface="Courier New" panose="02070309020205020404" pitchFamily="49" charset="0"/>
              </a:rPr>
              <a:t>=http://schemas.android.com/apk/res/android</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android:shareInterpolator</a:t>
            </a:r>
            <a:r>
              <a:rPr lang="en-US" sz="1200" dirty="0">
                <a:latin typeface="Courier New" panose="02070309020205020404" pitchFamily="49" charset="0"/>
                <a:cs typeface="Courier New" panose="02070309020205020404" pitchFamily="49" charset="0"/>
              </a:rPr>
              <a:t>="false"&gt;</a:t>
            </a:r>
          </a:p>
          <a:p>
            <a:pPr marL="1371600" lvl="3" indent="0">
              <a:buNone/>
            </a:pPr>
            <a:r>
              <a:rPr lang="en-US" sz="1200" dirty="0">
                <a:latin typeface="Courier New" panose="02070309020205020404" pitchFamily="49" charset="0"/>
                <a:cs typeface="Courier New" panose="02070309020205020404" pitchFamily="49" charset="0"/>
              </a:rPr>
              <a:t>    &lt;scale</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android:pivotX</a:t>
            </a:r>
            <a:r>
              <a:rPr lang="en-US" sz="1200" dirty="0">
                <a:latin typeface="Courier New" panose="02070309020205020404" pitchFamily="49" charset="0"/>
                <a:cs typeface="Courier New" panose="02070309020205020404" pitchFamily="49" charset="0"/>
              </a:rPr>
              <a:t>="50%"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android:pivotY</a:t>
            </a:r>
            <a:r>
              <a:rPr lang="en-US" sz="1200" dirty="0">
                <a:latin typeface="Courier New" panose="02070309020205020404" pitchFamily="49" charset="0"/>
                <a:cs typeface="Courier New" panose="02070309020205020404" pitchFamily="49" charset="0"/>
              </a:rPr>
              <a:t>="50%"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android:fromXScale</a:t>
            </a:r>
            <a:r>
              <a:rPr lang="en-US" sz="1200" dirty="0">
                <a:latin typeface="Courier New" panose="02070309020205020404" pitchFamily="49" charset="0"/>
                <a:cs typeface="Courier New" panose="02070309020205020404" pitchFamily="49" charset="0"/>
              </a:rPr>
              <a:t>="1.0"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android:fromYScale</a:t>
            </a:r>
            <a:r>
              <a:rPr lang="en-US" sz="1200" dirty="0">
                <a:latin typeface="Courier New" panose="02070309020205020404" pitchFamily="49" charset="0"/>
                <a:cs typeface="Courier New" panose="02070309020205020404" pitchFamily="49" charset="0"/>
              </a:rPr>
              <a:t>="1.0"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android:toXScale</a:t>
            </a:r>
            <a:r>
              <a:rPr lang="en-US" sz="1200" dirty="0">
                <a:latin typeface="Courier New" panose="02070309020205020404" pitchFamily="49" charset="0"/>
                <a:cs typeface="Courier New" panose="02070309020205020404" pitchFamily="49" charset="0"/>
              </a:rPr>
              <a:t>="2.0"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android:toYScale</a:t>
            </a:r>
            <a:r>
              <a:rPr lang="en-US" sz="1200" dirty="0">
                <a:latin typeface="Courier New" panose="02070309020205020404" pitchFamily="49" charset="0"/>
                <a:cs typeface="Courier New" panose="02070309020205020404" pitchFamily="49" charset="0"/>
              </a:rPr>
              <a:t>="2.0"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android:duration</a:t>
            </a:r>
            <a:r>
              <a:rPr lang="en-US" sz="1200" dirty="0">
                <a:latin typeface="Courier New" panose="02070309020205020404" pitchFamily="49" charset="0"/>
                <a:cs typeface="Courier New" panose="02070309020205020404" pitchFamily="49" charset="0"/>
              </a:rPr>
              <a:t>="2500" /&gt;</a:t>
            </a:r>
          </a:p>
          <a:p>
            <a:pPr marL="1371600" lvl="3" indent="0">
              <a:buNone/>
            </a:pPr>
            <a:r>
              <a:rPr lang="en-US" sz="1200" dirty="0">
                <a:latin typeface="Courier New" panose="02070309020205020404" pitchFamily="49" charset="0"/>
                <a:cs typeface="Courier New" panose="02070309020205020404" pitchFamily="49" charset="0"/>
              </a:rPr>
              <a:t>    &lt;scale</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android:startOffset</a:t>
            </a:r>
            <a:r>
              <a:rPr lang="en-US" sz="1200" dirty="0">
                <a:latin typeface="Courier New" panose="02070309020205020404" pitchFamily="49" charset="0"/>
                <a:cs typeface="Courier New" panose="02070309020205020404" pitchFamily="49" charset="0"/>
              </a:rPr>
              <a:t>="2500"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android:duration</a:t>
            </a:r>
            <a:r>
              <a:rPr lang="en-US" sz="1200" dirty="0">
                <a:latin typeface="Courier New" panose="02070309020205020404" pitchFamily="49" charset="0"/>
                <a:cs typeface="Courier New" panose="02070309020205020404" pitchFamily="49" charset="0"/>
              </a:rPr>
              <a:t>="2500"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android:pivotX</a:t>
            </a:r>
            <a:r>
              <a:rPr lang="en-US" sz="1200" dirty="0">
                <a:latin typeface="Courier New" panose="02070309020205020404" pitchFamily="49" charset="0"/>
                <a:cs typeface="Courier New" panose="02070309020205020404" pitchFamily="49" charset="0"/>
              </a:rPr>
              <a:t>="50%"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android:pivotY</a:t>
            </a:r>
            <a:r>
              <a:rPr lang="en-US" sz="1200" dirty="0">
                <a:latin typeface="Courier New" panose="02070309020205020404" pitchFamily="49" charset="0"/>
                <a:cs typeface="Courier New" panose="02070309020205020404" pitchFamily="49" charset="0"/>
              </a:rPr>
              <a:t>="50%"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android:fromXScale</a:t>
            </a:r>
            <a:r>
              <a:rPr lang="en-US" sz="1200" dirty="0">
                <a:latin typeface="Courier New" panose="02070309020205020404" pitchFamily="49" charset="0"/>
                <a:cs typeface="Courier New" panose="02070309020205020404" pitchFamily="49" charset="0"/>
              </a:rPr>
              <a:t>="1.0"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android:fromYScale</a:t>
            </a:r>
            <a:r>
              <a:rPr lang="en-US" sz="1200" dirty="0">
                <a:latin typeface="Courier New" panose="02070309020205020404" pitchFamily="49" charset="0"/>
                <a:cs typeface="Courier New" panose="02070309020205020404" pitchFamily="49" charset="0"/>
              </a:rPr>
              <a:t>="1.0"</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android:toXScale</a:t>
            </a:r>
            <a:r>
              <a:rPr lang="en-US" sz="1200" dirty="0">
                <a:latin typeface="Courier New" panose="02070309020205020404" pitchFamily="49" charset="0"/>
                <a:cs typeface="Courier New" panose="02070309020205020404" pitchFamily="49" charset="0"/>
              </a:rPr>
              <a:t>="0.5"</a:t>
            </a:r>
          </a:p>
          <a:p>
            <a:pPr marL="13716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android:toYScale</a:t>
            </a:r>
            <a:r>
              <a:rPr lang="en-US" sz="1200" dirty="0">
                <a:latin typeface="Courier New" panose="02070309020205020404" pitchFamily="49" charset="0"/>
                <a:cs typeface="Courier New" panose="02070309020205020404" pitchFamily="49" charset="0"/>
              </a:rPr>
              <a:t>="0.5" /&gt;</a:t>
            </a:r>
          </a:p>
          <a:p>
            <a:pPr marL="1371600" lvl="3" indent="0">
              <a:buNone/>
            </a:pPr>
            <a:r>
              <a:rPr lang="en-US" sz="1200" dirty="0">
                <a:latin typeface="Courier New" panose="02070309020205020404" pitchFamily="49" charset="0"/>
                <a:cs typeface="Courier New" panose="02070309020205020404" pitchFamily="49" charset="0"/>
              </a:rPr>
              <a:t>&lt;/set&gt;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android.view.animation.Animation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android.view.animation.AnimationUtils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 iView = (</a:t>
            </a: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(R.id.ImageView1);</a:t>
            </a:r>
          </a:p>
          <a:p>
            <a:pPr marL="0" indent="0">
              <a:buNone/>
            </a:pPr>
            <a:r>
              <a:rPr lang="en-US" dirty="0" err="1">
                <a:latin typeface="Courier New" panose="02070309020205020404" pitchFamily="49" charset="0"/>
                <a:cs typeface="Courier New" panose="02070309020205020404" pitchFamily="49" charset="0"/>
              </a:rPr>
              <a:t>iView.setImageResource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R.drawable.green_rect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Animation an = </a:t>
            </a:r>
            <a:r>
              <a:rPr lang="en-US" dirty="0" err="1">
                <a:latin typeface="Courier New" panose="02070309020205020404" pitchFamily="49" charset="0"/>
                <a:cs typeface="Courier New" panose="02070309020205020404" pitchFamily="49" charset="0"/>
              </a:rPr>
              <a:t>AnimationUtils.loadAnimation</a:t>
            </a:r>
            <a:r>
              <a:rPr lang="en-US" dirty="0">
                <a:latin typeface="Courier New" panose="02070309020205020404" pitchFamily="49" charset="0"/>
                <a:cs typeface="Courier New" panose="02070309020205020404" pitchFamily="49" charset="0"/>
              </a:rPr>
              <a:t>(this, </a:t>
            </a:r>
            <a:r>
              <a:rPr lang="en-US" dirty="0" err="1">
                <a:latin typeface="Courier New" panose="02070309020205020404" pitchFamily="49" charset="0"/>
                <a:cs typeface="Courier New" panose="02070309020205020404" pitchFamily="49" charset="0"/>
              </a:rPr>
              <a:t>R.anim.grow</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iView.startAnimation</a:t>
            </a:r>
            <a:r>
              <a:rPr lang="en-US" dirty="0">
                <a:latin typeface="Courier New" panose="02070309020205020404" pitchFamily="49" charset="0"/>
                <a:cs typeface="Courier New" panose="02070309020205020404" pitchFamily="49" charset="0"/>
              </a:rPr>
              <a:t>(an);</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0"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MyAnimationListener</a:t>
            </a:r>
            <a:r>
              <a:rPr lang="en-US" dirty="0">
                <a:latin typeface="Courier New" panose="02070309020205020404" pitchFamily="49" charset="0"/>
                <a:cs typeface="Courier New" panose="02070309020205020404" pitchFamily="49" charset="0"/>
              </a:rPr>
              <a:t> implements </a:t>
            </a:r>
            <a:r>
              <a:rPr lang="en-US" dirty="0" err="1">
                <a:latin typeface="Courier New" panose="02070309020205020404" pitchFamily="49" charset="0"/>
                <a:cs typeface="Courier New" panose="02070309020205020404" pitchFamily="49" charset="0"/>
              </a:rPr>
              <a:t>Animation.AnimationListener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onAnimationEnd</a:t>
            </a:r>
            <a:r>
              <a:rPr lang="en-US" dirty="0">
                <a:latin typeface="Courier New" panose="02070309020205020404" pitchFamily="49" charset="0"/>
                <a:cs typeface="Courier New" panose="02070309020205020404" pitchFamily="49" charset="0"/>
              </a:rPr>
              <a:t>(Animation animation) {</a:t>
            </a:r>
          </a:p>
          <a:p>
            <a:pPr marL="0" indent="0">
              <a:buNone/>
            </a:pPr>
            <a:r>
              <a:rPr lang="en-US" dirty="0">
                <a:latin typeface="Courier New" panose="02070309020205020404" pitchFamily="49" charset="0"/>
                <a:cs typeface="Courier New" panose="02070309020205020404" pitchFamily="49" charset="0"/>
              </a:rPr>
              <a:t>        // Do at end of animation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onAnimationRepeat</a:t>
            </a:r>
            <a:r>
              <a:rPr lang="en-US" dirty="0">
                <a:latin typeface="Courier New" panose="02070309020205020404" pitchFamily="49" charset="0"/>
                <a:cs typeface="Courier New" panose="02070309020205020404" pitchFamily="49" charset="0"/>
              </a:rPr>
              <a:t>(Animation animation) {</a:t>
            </a:r>
          </a:p>
          <a:p>
            <a:pPr marL="0" indent="0">
              <a:buNone/>
            </a:pPr>
            <a:r>
              <a:rPr lang="en-US" dirty="0">
                <a:latin typeface="Courier New" panose="02070309020205020404" pitchFamily="49" charset="0"/>
                <a:cs typeface="Courier New" panose="02070309020205020404" pitchFamily="49" charset="0"/>
              </a:rPr>
              <a:t>        // Do each time the animation loops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onAnimationStart</a:t>
            </a:r>
            <a:r>
              <a:rPr lang="en-US" dirty="0">
                <a:latin typeface="Courier New" panose="02070309020205020404" pitchFamily="49" charset="0"/>
                <a:cs typeface="Courier New" panose="02070309020205020404" pitchFamily="49" charset="0"/>
              </a:rPr>
              <a:t>(Animation animation) {</a:t>
            </a:r>
          </a:p>
          <a:p>
            <a:pPr marL="0" indent="0">
              <a:buNone/>
            </a:pPr>
            <a:r>
              <a:rPr lang="en-US" dirty="0">
                <a:latin typeface="Courier New" panose="02070309020205020404" pitchFamily="49" charset="0"/>
                <a:cs typeface="Courier New" panose="02070309020205020404" pitchFamily="49" charset="0"/>
              </a:rPr>
              <a:t>        // Do at start of animation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24741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23</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Working with Animation</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Loading Animations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smtClean="0"/>
          </a:p>
          <a:p>
            <a:pPr marL="381000" lvl="1" indent="0">
              <a:buNone/>
            </a:pPr>
            <a:r>
              <a:rPr lang="en-US" sz="1800" dirty="0" err="1" smtClean="0">
                <a:latin typeface="Courier New" panose="02070309020205020404" pitchFamily="49" charset="0"/>
                <a:cs typeface="Courier New" panose="02070309020205020404" pitchFamily="49" charset="0"/>
              </a:rPr>
              <a:t>an.setAnimationListener</a:t>
            </a:r>
            <a:r>
              <a:rPr lang="en-US" sz="1800" dirty="0" smtClean="0">
                <a:latin typeface="Courier New" panose="02070309020205020404" pitchFamily="49" charset="0"/>
                <a:cs typeface="Courier New" panose="02070309020205020404" pitchFamily="49" charset="0"/>
              </a:rPr>
              <a:t>(new </a:t>
            </a:r>
            <a:r>
              <a:rPr lang="en-US" sz="1800" dirty="0" err="1">
                <a:latin typeface="Courier New" panose="02070309020205020404" pitchFamily="49" charset="0"/>
                <a:cs typeface="Courier New" panose="02070309020205020404" pitchFamily="49" charset="0"/>
              </a:rPr>
              <a:t>MyAnimationListener</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6858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Exploring the Four Different </a:t>
            </a:r>
            <a:r>
              <a:rPr lang="en-US" dirty="0" err="1"/>
              <a:t>Tweening</a:t>
            </a:r>
            <a:r>
              <a:rPr lang="en-US" dirty="0"/>
              <a:t>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let’s look at each of the four types of </a:t>
            </a:r>
            <a:r>
              <a:rPr lang="en-US" sz="2000" dirty="0" err="1"/>
              <a:t>tweening</a:t>
            </a:r>
            <a:r>
              <a:rPr lang="en-US" sz="2000" dirty="0"/>
              <a:t> transformations </a:t>
            </a:r>
            <a:r>
              <a:rPr lang="en-US" sz="2000" dirty="0" smtClean="0"/>
              <a:t>individually.</a:t>
            </a:r>
          </a:p>
          <a:p>
            <a:r>
              <a:rPr lang="en-US" sz="2000" dirty="0" smtClean="0"/>
              <a:t>These </a:t>
            </a:r>
            <a:r>
              <a:rPr lang="en-US" sz="2000" dirty="0"/>
              <a:t>types </a:t>
            </a:r>
            <a:r>
              <a:rPr lang="en-US" sz="2000" dirty="0" smtClean="0"/>
              <a:t>are</a:t>
            </a:r>
            <a:endParaRPr lang="en-US" sz="2000" dirty="0"/>
          </a:p>
          <a:p>
            <a:pPr lvl="1"/>
            <a:r>
              <a:rPr lang="en-US" sz="2000" dirty="0"/>
              <a:t>Transparency changes (alpha)</a:t>
            </a:r>
          </a:p>
          <a:p>
            <a:pPr lvl="1"/>
            <a:r>
              <a:rPr lang="en-US" sz="2000" dirty="0"/>
              <a:t>Rotations (rotate)</a:t>
            </a:r>
          </a:p>
          <a:p>
            <a:pPr lvl="1"/>
            <a:r>
              <a:rPr lang="en-US" sz="2000" dirty="0"/>
              <a:t>Scaling (scale)</a:t>
            </a:r>
          </a:p>
          <a:p>
            <a:pPr lvl="1"/>
            <a:r>
              <a:rPr lang="en-US" sz="2000" dirty="0"/>
              <a:t>Movement (translate</a:t>
            </a:r>
            <a:r>
              <a:rPr lang="en-US" sz="2000" dirty="0" smtClean="0"/>
              <a:t>)</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Alpha Transparency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1600200" lvl="4"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alpha</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android:fromAlpha</a:t>
            </a:r>
            <a:r>
              <a:rPr lang="en-US" dirty="0">
                <a:latin typeface="Courier New" panose="02070309020205020404" pitchFamily="49" charset="0"/>
                <a:cs typeface="Courier New" panose="02070309020205020404" pitchFamily="49" charset="0"/>
              </a:rPr>
              <a:t>="0.0"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android:toAlpha</a:t>
            </a:r>
            <a:r>
              <a:rPr lang="en-US" dirty="0">
                <a:latin typeface="Courier New" panose="02070309020205020404" pitchFamily="49" charset="0"/>
                <a:cs typeface="Courier New" panose="02070309020205020404" pitchFamily="49" charset="0"/>
              </a:rPr>
              <a:t>="1.0"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android:duration</a:t>
            </a:r>
            <a:r>
              <a:rPr lang="en-US" dirty="0">
                <a:latin typeface="Courier New" panose="02070309020205020404" pitchFamily="49" charset="0"/>
                <a:cs typeface="Courier New" panose="02070309020205020404" pitchFamily="49" charset="0"/>
              </a:rPr>
              <a:t>="5000"&gt;</a:t>
            </a:r>
          </a:p>
          <a:p>
            <a:pPr marL="1600200" lvl="4" indent="0">
              <a:buNone/>
            </a:pPr>
            <a:r>
              <a:rPr lang="en-US" dirty="0">
                <a:latin typeface="Courier New" panose="02070309020205020404" pitchFamily="49" charset="0"/>
                <a:cs typeface="Courier New" panose="02070309020205020404" pitchFamily="49" charset="0"/>
              </a:rPr>
              <a:t>&lt;/alpha&gt;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Rotating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1600200" lvl="4"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rotate</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android:fromDegrees</a:t>
            </a:r>
            <a:r>
              <a:rPr lang="en-US" dirty="0">
                <a:latin typeface="Courier New" panose="02070309020205020404" pitchFamily="49" charset="0"/>
                <a:cs typeface="Courier New" panose="02070309020205020404" pitchFamily="49" charset="0"/>
              </a:rPr>
              <a:t>="0"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android:toDegrees</a:t>
            </a:r>
            <a:r>
              <a:rPr lang="en-US" dirty="0">
                <a:latin typeface="Courier New" panose="02070309020205020404" pitchFamily="49" charset="0"/>
                <a:cs typeface="Courier New" panose="02070309020205020404" pitchFamily="49" charset="0"/>
              </a:rPr>
              <a:t>="360"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android:pivotX</a:t>
            </a:r>
            <a:r>
              <a:rPr lang="en-US" dirty="0">
                <a:latin typeface="Courier New" panose="02070309020205020404" pitchFamily="49" charset="0"/>
                <a:cs typeface="Courier New" panose="02070309020205020404" pitchFamily="49" charset="0"/>
              </a:rPr>
              <a:t>="50%"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android:pivotY</a:t>
            </a:r>
            <a:r>
              <a:rPr lang="en-US" dirty="0">
                <a:latin typeface="Courier New" panose="02070309020205020404" pitchFamily="49" charset="0"/>
                <a:cs typeface="Courier New" panose="02070309020205020404" pitchFamily="49" charset="0"/>
              </a:rPr>
              <a:t>="50%"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android:duration</a:t>
            </a:r>
            <a:r>
              <a:rPr lang="en-US" dirty="0">
                <a:latin typeface="Courier New" panose="02070309020205020404" pitchFamily="49" charset="0"/>
                <a:cs typeface="Courier New" panose="02070309020205020404" pitchFamily="49" charset="0"/>
              </a:rPr>
              <a:t>="5000"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Scaling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1600200" lvl="4"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scale</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android:pivotX</a:t>
            </a:r>
            <a:r>
              <a:rPr lang="en-US" dirty="0">
                <a:latin typeface="Courier New" panose="02070309020205020404" pitchFamily="49" charset="0"/>
                <a:cs typeface="Courier New" panose="02070309020205020404" pitchFamily="49" charset="0"/>
              </a:rPr>
              <a:t>="50%"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android:pivotY</a:t>
            </a:r>
            <a:r>
              <a:rPr lang="en-US" dirty="0">
                <a:latin typeface="Courier New" panose="02070309020205020404" pitchFamily="49" charset="0"/>
                <a:cs typeface="Courier New" panose="02070309020205020404" pitchFamily="49" charset="0"/>
              </a:rPr>
              <a:t>="50%"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android:fromXScale</a:t>
            </a:r>
            <a:r>
              <a:rPr lang="en-US" dirty="0">
                <a:latin typeface="Courier New" panose="02070309020205020404" pitchFamily="49" charset="0"/>
                <a:cs typeface="Courier New" panose="02070309020205020404" pitchFamily="49" charset="0"/>
              </a:rPr>
              <a:t>="1.0"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android:fromYScale</a:t>
            </a:r>
            <a:r>
              <a:rPr lang="en-US" dirty="0">
                <a:latin typeface="Courier New" panose="02070309020205020404" pitchFamily="49" charset="0"/>
                <a:cs typeface="Courier New" panose="02070309020205020404" pitchFamily="49" charset="0"/>
              </a:rPr>
              <a:t>="1.0"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android:toXScale</a:t>
            </a:r>
            <a:r>
              <a:rPr lang="en-US" dirty="0">
                <a:latin typeface="Courier New" panose="02070309020205020404" pitchFamily="49" charset="0"/>
                <a:cs typeface="Courier New" panose="02070309020205020404" pitchFamily="49" charset="0"/>
              </a:rPr>
              <a:t>="2.0"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android:toYScale</a:t>
            </a:r>
            <a:r>
              <a:rPr lang="en-US" dirty="0">
                <a:latin typeface="Courier New" panose="02070309020205020404" pitchFamily="49" charset="0"/>
                <a:cs typeface="Courier New" panose="02070309020205020404" pitchFamily="49" charset="0"/>
              </a:rPr>
              <a:t>="2.0"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android:duration</a:t>
            </a:r>
            <a:r>
              <a:rPr lang="en-US" dirty="0">
                <a:latin typeface="Courier New" panose="02070309020205020404" pitchFamily="49" charset="0"/>
                <a:cs typeface="Courier New" panose="02070309020205020404" pitchFamily="49" charset="0"/>
              </a:rPr>
              <a:t>="5000" /&gt;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Moving Transformations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1600200" lvl="4" indent="0">
              <a:buNone/>
            </a:pPr>
            <a:endParaRPr lang="en-US" dirty="0">
              <a:latin typeface="Courier New" panose="02070309020205020404" pitchFamily="49" charset="0"/>
              <a:cs typeface="Courier New" panose="02070309020205020404" pitchFamily="49" charset="0"/>
            </a:endParaRPr>
          </a:p>
          <a:p>
            <a:pPr marL="1600200" lvl="4"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translate </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android:toYDelta</a:t>
            </a:r>
            <a:r>
              <a:rPr lang="en-US" dirty="0">
                <a:latin typeface="Courier New" panose="02070309020205020404" pitchFamily="49" charset="0"/>
                <a:cs typeface="Courier New" panose="02070309020205020404" pitchFamily="49" charset="0"/>
              </a:rPr>
              <a:t>="-100"</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android:fillAfter</a:t>
            </a:r>
            <a:r>
              <a:rPr lang="en-US" dirty="0">
                <a:latin typeface="Courier New" panose="02070309020205020404" pitchFamily="49" charset="0"/>
                <a:cs typeface="Courier New" panose="02070309020205020404" pitchFamily="49" charset="0"/>
              </a:rPr>
              <a:t>="true"</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android:duration</a:t>
            </a:r>
            <a:r>
              <a:rPr lang="en-US" dirty="0">
                <a:latin typeface="Courier New" panose="02070309020205020404" pitchFamily="49" charset="0"/>
                <a:cs typeface="Courier New" panose="02070309020205020404" pitchFamily="49" charset="0"/>
              </a:rPr>
              <a:t>="2500" /&gt;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Property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Introduced in Android API Level 11 and refined in Android API Level 12, property animation is the capability to animate any object property over </a:t>
            </a:r>
            <a:r>
              <a:rPr lang="en-US" sz="2000" dirty="0" smtClean="0"/>
              <a:t>time.</a:t>
            </a:r>
          </a:p>
          <a:p>
            <a:r>
              <a:rPr lang="en-US" sz="2000" dirty="0" smtClean="0"/>
              <a:t>The </a:t>
            </a:r>
            <a:r>
              <a:rPr lang="en-US" sz="2000" dirty="0"/>
              <a:t>property animation system is much more flexible and robust than the features available in view </a:t>
            </a:r>
            <a:r>
              <a:rPr lang="en-US" sz="2000" dirty="0" smtClean="0"/>
              <a:t>animations.</a:t>
            </a:r>
          </a:p>
          <a:p>
            <a:r>
              <a:rPr lang="en-US" sz="2000" dirty="0" smtClean="0"/>
              <a:t>Unlike </a:t>
            </a:r>
            <a:r>
              <a:rPr lang="en-US" sz="2000" dirty="0"/>
              <a:t>view animations, when property animation is used, the properties of the object (such as a </a:t>
            </a:r>
            <a:r>
              <a:rPr lang="en-US" sz="2000" dirty="0">
                <a:latin typeface="Courier New" panose="02070309020205020404" pitchFamily="49" charset="0"/>
                <a:cs typeface="Courier New" panose="02070309020205020404" pitchFamily="49" charset="0"/>
              </a:rPr>
              <a:t>View</a:t>
            </a:r>
            <a:r>
              <a:rPr lang="en-US" sz="2000" dirty="0"/>
              <a:t> control) are actually modified over the course of time, as opposed to just drawn with the underlying object remaining </a:t>
            </a:r>
            <a:r>
              <a:rPr lang="en-US" sz="2000" dirty="0" smtClean="0"/>
              <a:t>unchanged.</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Property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Property animation can be configured in the following ways:</a:t>
            </a:r>
          </a:p>
          <a:p>
            <a:pPr lvl="1"/>
            <a:r>
              <a:rPr lang="en-US" sz="2000" dirty="0"/>
              <a:t>Animations can be applied to value or object </a:t>
            </a:r>
            <a:r>
              <a:rPr lang="en-US" sz="2000" dirty="0" smtClean="0"/>
              <a:t>types.</a:t>
            </a:r>
            <a:endParaRPr lang="en-US" sz="2000" dirty="0"/>
          </a:p>
          <a:p>
            <a:pPr lvl="1"/>
            <a:r>
              <a:rPr lang="en-US" sz="2000" dirty="0"/>
              <a:t>Animations can use the various interpolators available on the </a:t>
            </a:r>
            <a:r>
              <a:rPr lang="en-US" sz="2000" dirty="0" smtClean="0"/>
              <a:t>platform.</a:t>
            </a:r>
            <a:endParaRPr lang="en-US" sz="2000" dirty="0"/>
          </a:p>
          <a:p>
            <a:pPr lvl="1"/>
            <a:r>
              <a:rPr lang="en-US" sz="2000" dirty="0"/>
              <a:t>Animations can be defined in sets, with multiple attributes changing simultaneously or in </a:t>
            </a:r>
            <a:r>
              <a:rPr lang="en-US" sz="2000" dirty="0" smtClean="0"/>
              <a:t>sequence.</a:t>
            </a:r>
            <a:endParaRPr lang="en-US" sz="2000" dirty="0"/>
          </a:p>
          <a:p>
            <a:pPr lvl="1"/>
            <a:r>
              <a:rPr lang="en-US" sz="2000" dirty="0"/>
              <a:t>Animations are created separately from the target objects to which they are applied, and they can be </a:t>
            </a:r>
            <a:r>
              <a:rPr lang="en-US" sz="2000" dirty="0" smtClean="0"/>
              <a:t>reused.</a:t>
            </a:r>
            <a:endParaRPr lang="en-US" sz="2000" dirty="0"/>
          </a:p>
          <a:p>
            <a:pPr lvl="1"/>
            <a:r>
              <a:rPr lang="en-US" sz="2000" dirty="0"/>
              <a:t>Animation duration, repeat count (a number or infinite), repeat behavior (repeat from the beginning or reverse), and other animation characteristics can be set as </a:t>
            </a:r>
            <a:r>
              <a:rPr lang="en-US" sz="2000" dirty="0" smtClean="0"/>
              <a:t>needed.</a:t>
            </a:r>
            <a:endParaRPr lang="en-US" sz="2000" dirty="0"/>
          </a:p>
        </p:txBody>
      </p:sp>
    </p:spTree>
    <p:extLst>
      <p:ext uri="{BB962C8B-B14F-4D97-AF65-F5344CB8AC3E}">
        <p14:creationId xmlns:p14="http://schemas.microsoft.com/office/powerpoint/2010/main" val="2880907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Property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There are several important classes you’ll want to be aware of for property animation:</a:t>
            </a:r>
          </a:p>
          <a:p>
            <a:pPr lvl="1"/>
            <a:r>
              <a:rPr lang="en-US" sz="2000" dirty="0" smtClean="0"/>
              <a:t>The </a:t>
            </a:r>
            <a:r>
              <a:rPr lang="en-US" sz="2000" dirty="0" err="1">
                <a:latin typeface="Courier New" panose="02070309020205020404" pitchFamily="49" charset="0"/>
                <a:cs typeface="Courier New" panose="02070309020205020404" pitchFamily="49" charset="0"/>
              </a:rPr>
              <a:t>ValueAnimator</a:t>
            </a:r>
            <a:r>
              <a:rPr lang="en-US" sz="2000" dirty="0"/>
              <a:t> class (</a:t>
            </a:r>
            <a:r>
              <a:rPr lang="en-US" sz="2000" dirty="0" err="1">
                <a:latin typeface="Courier New" panose="02070309020205020404" pitchFamily="49" charset="0"/>
                <a:cs typeface="Courier New" panose="02070309020205020404" pitchFamily="49" charset="0"/>
              </a:rPr>
              <a:t>android.animation.ValueAnimator</a:t>
            </a:r>
            <a:r>
              <a:rPr lang="en-US" sz="2000" dirty="0"/>
              <a:t>) </a:t>
            </a:r>
            <a:endParaRPr lang="en-US" sz="2000" dirty="0" smtClean="0"/>
          </a:p>
          <a:p>
            <a:pPr lvl="1"/>
            <a:r>
              <a:rPr lang="en-US" sz="2000" dirty="0" smtClean="0"/>
              <a:t>The </a:t>
            </a:r>
            <a:r>
              <a:rPr lang="en-US" sz="2000" dirty="0" err="1">
                <a:latin typeface="Courier New" panose="02070309020205020404" pitchFamily="49" charset="0"/>
                <a:cs typeface="Courier New" panose="02070309020205020404" pitchFamily="49" charset="0"/>
              </a:rPr>
              <a:t>ObjectAnimator</a:t>
            </a:r>
            <a:r>
              <a:rPr lang="en-US" sz="2000" dirty="0"/>
              <a:t> class (</a:t>
            </a:r>
            <a:r>
              <a:rPr lang="en-US" sz="2000" dirty="0" err="1">
                <a:latin typeface="Courier New" panose="02070309020205020404" pitchFamily="49" charset="0"/>
                <a:cs typeface="Courier New" panose="02070309020205020404" pitchFamily="49" charset="0"/>
              </a:rPr>
              <a:t>android.animation.ObjectAnimator</a:t>
            </a:r>
            <a:r>
              <a:rPr lang="en-US" sz="2000" dirty="0" smtClean="0"/>
              <a:t>) </a:t>
            </a:r>
            <a:endParaRPr lang="en-US" sz="2000" dirty="0"/>
          </a:p>
          <a:p>
            <a:pPr lvl="1"/>
            <a:r>
              <a:rPr lang="en-US" sz="2000" dirty="0"/>
              <a:t>The </a:t>
            </a:r>
            <a:r>
              <a:rPr lang="en-US" sz="2000" dirty="0" err="1">
                <a:latin typeface="Courier New" panose="02070309020205020404" pitchFamily="49" charset="0"/>
                <a:cs typeface="Courier New" panose="02070309020205020404" pitchFamily="49" charset="0"/>
              </a:rPr>
              <a:t>ViewPropertyAnimator</a:t>
            </a:r>
            <a:r>
              <a:rPr lang="en-US" sz="2000" dirty="0"/>
              <a:t> class (</a:t>
            </a:r>
            <a:r>
              <a:rPr lang="en-US" sz="2000" dirty="0" err="1">
                <a:latin typeface="Courier New" panose="02070309020205020404" pitchFamily="49" charset="0"/>
                <a:cs typeface="Courier New" panose="02070309020205020404" pitchFamily="49" charset="0"/>
              </a:rPr>
              <a:t>android.view.ViewPropertyAnimator</a:t>
            </a:r>
            <a:r>
              <a:rPr lang="en-US" sz="2000" dirty="0"/>
              <a:t>) </a:t>
            </a:r>
            <a:endParaRPr lang="en-US" sz="2000" dirty="0" smtClean="0"/>
          </a:p>
          <a:p>
            <a:pPr lvl="1"/>
            <a:r>
              <a:rPr lang="en-US" sz="2000" dirty="0" smtClean="0"/>
              <a:t>The </a:t>
            </a:r>
            <a:r>
              <a:rPr lang="en-US" sz="2000" dirty="0" err="1" smtClean="0">
                <a:latin typeface="Courier New" panose="02070309020205020404" pitchFamily="49" charset="0"/>
                <a:cs typeface="Courier New" panose="02070309020205020404" pitchFamily="49" charset="0"/>
              </a:rPr>
              <a:t>Animator.AnimatorPauseListener</a:t>
            </a:r>
            <a:r>
              <a:rPr lang="en-US" sz="2000" dirty="0"/>
              <a:t> </a:t>
            </a:r>
            <a:r>
              <a:rPr lang="en-US" sz="2000" dirty="0" smtClean="0"/>
              <a:t>interface</a:t>
            </a:r>
          </a:p>
          <a:p>
            <a:pPr lvl="1"/>
            <a:r>
              <a:rPr lang="en-US" sz="2000" dirty="0" smtClean="0"/>
              <a:t>The </a:t>
            </a:r>
            <a:r>
              <a:rPr lang="en-US" sz="2000" dirty="0" err="1">
                <a:latin typeface="Courier New" panose="02070309020205020404" pitchFamily="49" charset="0"/>
                <a:cs typeface="Courier New" panose="02070309020205020404" pitchFamily="49" charset="0"/>
              </a:rPr>
              <a:t>RectEvaluator</a:t>
            </a:r>
            <a:r>
              <a:rPr lang="en-US" sz="2000" dirty="0"/>
              <a:t> </a:t>
            </a:r>
            <a:r>
              <a:rPr lang="en-US" sz="2000" dirty="0" smtClean="0"/>
              <a:t>class</a:t>
            </a:r>
            <a:endParaRPr lang="en-US" sz="2000" dirty="0"/>
          </a:p>
          <a:p>
            <a:r>
              <a:rPr lang="en-US" sz="2000" dirty="0"/>
              <a:t>There are a number of evaluator classes (</a:t>
            </a:r>
            <a:r>
              <a:rPr lang="en-US" sz="2000" dirty="0" err="1">
                <a:latin typeface="Courier New" panose="02070309020205020404" pitchFamily="49" charset="0"/>
                <a:cs typeface="Courier New" panose="02070309020205020404" pitchFamily="49" charset="0"/>
              </a:rPr>
              <a:t>android.animation</a:t>
            </a:r>
            <a:r>
              <a:rPr lang="en-US" sz="2000" dirty="0">
                <a:latin typeface="Courier New" panose="02070309020205020404" pitchFamily="49" charset="0"/>
                <a:cs typeface="Courier New" panose="02070309020205020404" pitchFamily="49" charset="0"/>
              </a:rPr>
              <a:t>.*</a:t>
            </a:r>
            <a:r>
              <a:rPr lang="en-US" sz="2000" dirty="0"/>
              <a:t>), such as </a:t>
            </a:r>
            <a:r>
              <a:rPr lang="en-US" sz="2000" dirty="0" err="1">
                <a:latin typeface="Courier New" panose="02070309020205020404" pitchFamily="49" charset="0"/>
                <a:cs typeface="Courier New" panose="02070309020205020404" pitchFamily="49" charset="0"/>
              </a:rPr>
              <a:t>IntEvaluator</a:t>
            </a:r>
            <a:r>
              <a:rPr lang="en-US" sz="2000" dirty="0"/>
              <a:t>, </a:t>
            </a:r>
            <a:r>
              <a:rPr lang="en-US" sz="2000" dirty="0" err="1">
                <a:latin typeface="Courier New" panose="02070309020205020404" pitchFamily="49" charset="0"/>
                <a:cs typeface="Courier New" panose="02070309020205020404" pitchFamily="49" charset="0"/>
              </a:rPr>
              <a:t>FloatEvaluator</a:t>
            </a:r>
            <a:r>
              <a:rPr lang="en-US" sz="2000" dirty="0"/>
              <a:t>, </a:t>
            </a:r>
            <a:r>
              <a:rPr lang="en-US" sz="2000" dirty="0" err="1">
                <a:latin typeface="Courier New" panose="02070309020205020404" pitchFamily="49" charset="0"/>
                <a:cs typeface="Courier New" panose="02070309020205020404" pitchFamily="49" charset="0"/>
              </a:rPr>
              <a:t>ArgbEvaluator</a:t>
            </a:r>
            <a:r>
              <a:rPr lang="en-US" sz="2000" dirty="0"/>
              <a:t>, and </a:t>
            </a:r>
            <a:r>
              <a:rPr lang="en-US" sz="2000" dirty="0" err="1" smtClean="0">
                <a:latin typeface="Courier New" panose="02070309020205020404" pitchFamily="49" charset="0"/>
                <a:cs typeface="Courier New" panose="02070309020205020404" pitchFamily="49" charset="0"/>
              </a:rPr>
              <a:t>TimeAnimator</a:t>
            </a:r>
            <a:r>
              <a:rPr lang="en-US" sz="2000" dirty="0" smtClean="0"/>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4961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Property Animations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Property animation sets can be configured via XML, much like view </a:t>
            </a:r>
            <a:r>
              <a:rPr lang="en-US" sz="2000" dirty="0" smtClean="0"/>
              <a:t>animations.</a:t>
            </a:r>
          </a:p>
          <a:p>
            <a:r>
              <a:rPr lang="en-US" sz="2000" dirty="0" smtClean="0"/>
              <a:t>You </a:t>
            </a:r>
            <a:r>
              <a:rPr lang="en-US" sz="2000" dirty="0"/>
              <a:t>can store property animation sequences as specially formatted XML files in the </a:t>
            </a:r>
            <a:r>
              <a:rPr lang="en-US" sz="2000" dirty="0">
                <a:latin typeface="Courier New" panose="02070309020205020404" pitchFamily="49" charset="0"/>
                <a:cs typeface="Courier New" panose="02070309020205020404" pitchFamily="49" charset="0"/>
              </a:rPr>
              <a:t>/res/animator/</a:t>
            </a:r>
            <a:r>
              <a:rPr lang="en-US" sz="2000" dirty="0"/>
              <a:t> resource directory. </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23</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Animating Your Applications</a:t>
            </a:r>
          </a:p>
          <a:p>
            <a:pPr eaLnBrk="1" hangingPunct="1"/>
            <a:r>
              <a:rPr lang="en-US" sz="2400" dirty="0"/>
              <a:t>Working with Different Interpolators</a:t>
            </a:r>
          </a:p>
          <a:p>
            <a:pPr eaLnBrk="1" hangingPunct="1"/>
            <a:r>
              <a:rPr lang="en-US" sz="2400" dirty="0"/>
              <a:t>Animating </a:t>
            </a:r>
            <a:r>
              <a:rPr lang="en-US" sz="2400" dirty="0">
                <a:latin typeface="Courier New" panose="02070309020205020404" pitchFamily="49" charset="0"/>
                <a:cs typeface="Courier New" panose="02070309020205020404" pitchFamily="49" charset="0"/>
              </a:rPr>
              <a:t>Activity</a:t>
            </a:r>
            <a:r>
              <a:rPr lang="en-US" sz="2400" dirty="0"/>
              <a:t> Launch</a:t>
            </a:r>
          </a:p>
          <a:p>
            <a:pPr eaLnBrk="1" hangingPunct="1"/>
            <a:r>
              <a:rPr lang="en-US" sz="2400" dirty="0"/>
              <a:t>State Animations with Scenes and </a:t>
            </a:r>
            <a:r>
              <a:rPr lang="en-US" sz="2400" dirty="0" smtClean="0"/>
              <a:t>Transitions</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Property Animations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 property animation has a number of attributes, </a:t>
            </a:r>
            <a:r>
              <a:rPr lang="en-US" sz="2000" dirty="0" smtClean="0"/>
              <a:t>including</a:t>
            </a:r>
            <a:endParaRPr lang="en-US" sz="2000" dirty="0"/>
          </a:p>
          <a:p>
            <a:pPr lvl="1"/>
            <a:r>
              <a:rPr lang="en-US" sz="2000" dirty="0"/>
              <a:t>A </a:t>
            </a:r>
            <a:r>
              <a:rPr lang="en-US" sz="2000" dirty="0" smtClean="0"/>
              <a:t>duration</a:t>
            </a:r>
            <a:endParaRPr lang="en-US" sz="2000" dirty="0"/>
          </a:p>
          <a:p>
            <a:pPr lvl="1"/>
            <a:r>
              <a:rPr lang="en-US" sz="2000" dirty="0"/>
              <a:t>A property </a:t>
            </a:r>
            <a:r>
              <a:rPr lang="en-US" sz="2000" dirty="0" smtClean="0"/>
              <a:t>name</a:t>
            </a:r>
            <a:endParaRPr lang="en-US" sz="2000" dirty="0"/>
          </a:p>
          <a:p>
            <a:pPr lvl="1"/>
            <a:r>
              <a:rPr lang="en-US" sz="2000" dirty="0"/>
              <a:t>The repeat </a:t>
            </a:r>
            <a:r>
              <a:rPr lang="en-US" sz="2000" dirty="0" smtClean="0"/>
              <a:t>count </a:t>
            </a:r>
            <a:endParaRPr lang="en-US" sz="2000" dirty="0"/>
          </a:p>
          <a:p>
            <a:pPr lvl="1"/>
            <a:r>
              <a:rPr lang="en-US" sz="2000" dirty="0"/>
              <a:t>The repeat </a:t>
            </a:r>
            <a:r>
              <a:rPr lang="en-US" sz="2000" dirty="0" smtClean="0"/>
              <a:t>mode</a:t>
            </a:r>
            <a:endParaRPr lang="en-US" sz="2000" dirty="0"/>
          </a:p>
          <a:p>
            <a:pPr lvl="1"/>
            <a:r>
              <a:rPr lang="en-US" sz="2000" dirty="0"/>
              <a:t>The value start and stop </a:t>
            </a:r>
            <a:r>
              <a:rPr lang="en-US" sz="2000" dirty="0" smtClean="0"/>
              <a:t>points</a:t>
            </a:r>
          </a:p>
          <a:p>
            <a:pPr lvl="1"/>
            <a:r>
              <a:rPr lang="en-US" sz="2000" dirty="0" smtClean="0"/>
              <a:t>The </a:t>
            </a:r>
            <a:r>
              <a:rPr lang="en-US" sz="2000" dirty="0"/>
              <a:t>value </a:t>
            </a:r>
            <a:r>
              <a:rPr lang="en-US" sz="2000" dirty="0" smtClean="0"/>
              <a:t>type</a:t>
            </a:r>
            <a:endParaRPr lang="en-US" sz="2000" dirty="0"/>
          </a:p>
        </p:txBody>
      </p:sp>
    </p:spTree>
    <p:extLst>
      <p:ext uri="{BB962C8B-B14F-4D97-AF65-F5344CB8AC3E}">
        <p14:creationId xmlns:p14="http://schemas.microsoft.com/office/powerpoint/2010/main" val="413264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Property Animations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609600" lvl="1" indent="0">
              <a:buNone/>
            </a:pPr>
            <a:r>
              <a:rPr lang="en-US" sz="1400" dirty="0">
                <a:latin typeface="Courier New" panose="02070309020205020404" pitchFamily="49" charset="0"/>
                <a:cs typeface="Courier New" panose="02070309020205020404" pitchFamily="49" charset="0"/>
              </a:rPr>
              <a:t>&lt;?xml version="1.0" encoding="utf-8" ?&gt;</a:t>
            </a:r>
          </a:p>
          <a:p>
            <a:pPr marL="609600" lvl="1" indent="0">
              <a:buNone/>
            </a:pPr>
            <a:r>
              <a:rPr lang="en-US" sz="1400" dirty="0">
                <a:latin typeface="Courier New" panose="02070309020205020404" pitchFamily="49" charset="0"/>
                <a:cs typeface="Courier New" panose="02070309020205020404" pitchFamily="49" charset="0"/>
              </a:rPr>
              <a:t>&lt;set </a:t>
            </a:r>
            <a:r>
              <a:rPr lang="en-US" sz="1400" dirty="0" err="1">
                <a:latin typeface="Courier New" panose="02070309020205020404" pitchFamily="49" charset="0"/>
                <a:cs typeface="Courier New" panose="02070309020205020404" pitchFamily="49" charset="0"/>
              </a:rPr>
              <a:t>xmlns:android</a:t>
            </a:r>
            <a:r>
              <a:rPr lang="en-US" sz="1400" dirty="0">
                <a:latin typeface="Courier New" panose="02070309020205020404" pitchFamily="49" charset="0"/>
                <a:cs typeface="Courier New" panose="02070309020205020404" pitchFamily="49" charset="0"/>
              </a:rPr>
              <a:t>="http://schemas.android.com/</a:t>
            </a:r>
            <a:r>
              <a:rPr lang="en-US" sz="1400" dirty="0" err="1">
                <a:latin typeface="Courier New" panose="02070309020205020404" pitchFamily="49" charset="0"/>
                <a:cs typeface="Courier New" panose="02070309020205020404" pitchFamily="49" charset="0"/>
              </a:rPr>
              <a:t>apk</a:t>
            </a:r>
            <a:r>
              <a:rPr lang="en-US" sz="1400" dirty="0">
                <a:latin typeface="Courier New" panose="02070309020205020404" pitchFamily="49" charset="0"/>
                <a:cs typeface="Courier New" panose="02070309020205020404" pitchFamily="49" charset="0"/>
              </a:rPr>
              <a:t>/res/android"</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android:ordering</a:t>
            </a:r>
            <a:r>
              <a:rPr lang="en-US" sz="1400" dirty="0">
                <a:latin typeface="Courier New" panose="02070309020205020404" pitchFamily="49" charset="0"/>
                <a:cs typeface="Courier New" panose="02070309020205020404" pitchFamily="49" charset="0"/>
              </a:rPr>
              <a:t>="together" &gt;</a:t>
            </a:r>
          </a:p>
          <a:p>
            <a:pPr marL="609600" lvl="1"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objectAnimator</a:t>
            </a:r>
            <a:endParaRPr lang="en-US" sz="1400" dirty="0">
              <a:latin typeface="Courier New" panose="02070309020205020404" pitchFamily="49" charset="0"/>
              <a:cs typeface="Courier New" panose="02070309020205020404" pitchFamily="49" charset="0"/>
            </a:endParaRP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android:duration</a:t>
            </a:r>
            <a:r>
              <a:rPr lang="en-US" sz="1400" dirty="0">
                <a:latin typeface="Courier New" panose="02070309020205020404" pitchFamily="49" charset="0"/>
                <a:cs typeface="Courier New" panose="02070309020205020404" pitchFamily="49" charset="0"/>
              </a:rPr>
              <a:t>="2500"</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android:propertyName</a:t>
            </a:r>
            <a:r>
              <a:rPr lang="en-US" sz="1400" dirty="0">
                <a:latin typeface="Courier New" panose="02070309020205020404" pitchFamily="49" charset="0"/>
                <a:cs typeface="Courier New" panose="02070309020205020404" pitchFamily="49" charset="0"/>
              </a:rPr>
              <a:t>="alpha"</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android:repeatCount</a:t>
            </a:r>
            <a:r>
              <a:rPr lang="en-US" sz="1400" dirty="0">
                <a:latin typeface="Courier New" panose="02070309020205020404" pitchFamily="49" charset="0"/>
                <a:cs typeface="Courier New" panose="02070309020205020404" pitchFamily="49" charset="0"/>
              </a:rPr>
              <a:t>="-1"</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android:repeatMode</a:t>
            </a:r>
            <a:r>
              <a:rPr lang="en-US" sz="1400" dirty="0">
                <a:latin typeface="Courier New" panose="02070309020205020404" pitchFamily="49" charset="0"/>
                <a:cs typeface="Courier New" panose="02070309020205020404" pitchFamily="49" charset="0"/>
              </a:rPr>
              <a:t>="reverse"</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android:valueFrom</a:t>
            </a:r>
            <a:r>
              <a:rPr lang="en-US" sz="1400" dirty="0">
                <a:latin typeface="Courier New" panose="02070309020205020404" pitchFamily="49" charset="0"/>
                <a:cs typeface="Courier New" panose="02070309020205020404" pitchFamily="49" charset="0"/>
              </a:rPr>
              <a:t>="0"</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android:valueTo</a:t>
            </a:r>
            <a:r>
              <a:rPr lang="en-US" sz="1400" dirty="0">
                <a:latin typeface="Courier New" panose="02070309020205020404" pitchFamily="49" charset="0"/>
                <a:cs typeface="Courier New" panose="02070309020205020404" pitchFamily="49" charset="0"/>
              </a:rPr>
              <a:t>="1"</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android:valueType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floatType</a:t>
            </a:r>
            <a:r>
              <a:rPr lang="en-US" sz="1400" dirty="0">
                <a:latin typeface="Courier New" panose="02070309020205020404" pitchFamily="49" charset="0"/>
                <a:cs typeface="Courier New" panose="02070309020205020404" pitchFamily="49" charset="0"/>
              </a:rPr>
              <a:t>" /&gt;</a:t>
            </a:r>
          </a:p>
          <a:p>
            <a:pPr marL="609600" lvl="1"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objectAnimator</a:t>
            </a:r>
            <a:endParaRPr lang="en-US" sz="1400" dirty="0">
              <a:latin typeface="Courier New" panose="02070309020205020404" pitchFamily="49" charset="0"/>
              <a:cs typeface="Courier New" panose="02070309020205020404" pitchFamily="49" charset="0"/>
            </a:endParaRP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android:duration</a:t>
            </a:r>
            <a:r>
              <a:rPr lang="en-US" sz="1400" dirty="0">
                <a:latin typeface="Courier New" panose="02070309020205020404" pitchFamily="49" charset="0"/>
                <a:cs typeface="Courier New" panose="02070309020205020404" pitchFamily="49" charset="0"/>
              </a:rPr>
              <a:t>="7500"</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android:propertyName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backgroundColor</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android:repeatCount</a:t>
            </a:r>
            <a:r>
              <a:rPr lang="en-US" sz="1400" dirty="0">
                <a:latin typeface="Courier New" panose="02070309020205020404" pitchFamily="49" charset="0"/>
                <a:cs typeface="Courier New" panose="02070309020205020404" pitchFamily="49" charset="0"/>
              </a:rPr>
              <a:t>="-1"</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android:repeatMode</a:t>
            </a:r>
            <a:r>
              <a:rPr lang="en-US" sz="1400" dirty="0">
                <a:latin typeface="Courier New" panose="02070309020205020404" pitchFamily="49" charset="0"/>
                <a:cs typeface="Courier New" panose="02070309020205020404" pitchFamily="49" charset="0"/>
              </a:rPr>
              <a:t>="reverse"</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android:valueFrom</a:t>
            </a:r>
            <a:r>
              <a:rPr lang="en-US" sz="1400" dirty="0">
                <a:latin typeface="Courier New" panose="02070309020205020404" pitchFamily="49" charset="0"/>
                <a:cs typeface="Courier New" panose="02070309020205020404" pitchFamily="49" charset="0"/>
              </a:rPr>
              <a:t>="#2E0854"</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android:valueTo</a:t>
            </a:r>
            <a:r>
              <a:rPr lang="en-US" sz="1400" dirty="0">
                <a:latin typeface="Courier New" panose="02070309020205020404" pitchFamily="49" charset="0"/>
                <a:cs typeface="Courier New" panose="02070309020205020404" pitchFamily="49" charset="0"/>
              </a:rPr>
              <a:t>="#BF5FFF" /&gt;</a:t>
            </a:r>
          </a:p>
          <a:p>
            <a:pPr marL="609600" lvl="1" indent="0">
              <a:buNone/>
            </a:pPr>
            <a:r>
              <a:rPr lang="en-US" sz="1400" dirty="0">
                <a:latin typeface="Courier New" panose="02070309020205020404" pitchFamily="49" charset="0"/>
                <a:cs typeface="Courier New" panose="02070309020205020404" pitchFamily="49" charset="0"/>
              </a:rPr>
              <a:t>&lt;/set&gt;</a:t>
            </a:r>
          </a:p>
        </p:txBody>
      </p:sp>
    </p:spTree>
    <p:extLst>
      <p:ext uri="{BB962C8B-B14F-4D97-AF65-F5344CB8AC3E}">
        <p14:creationId xmlns:p14="http://schemas.microsoft.com/office/powerpoint/2010/main" val="3745742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and Modifying Property Animations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400" dirty="0" smtClean="0">
              <a:latin typeface="Courier New" panose="02070309020205020404" pitchFamily="49" charset="0"/>
              <a:cs typeface="Courier New" panose="02070309020205020404" pitchFamily="49" charset="0"/>
            </a:endParaRPr>
          </a:p>
          <a:p>
            <a:pPr marL="381000" lvl="1" indent="0">
              <a:buNone/>
            </a:pPr>
            <a:endParaRPr lang="en-US" sz="1400" dirty="0">
              <a:latin typeface="Courier New" panose="02070309020205020404" pitchFamily="49" charset="0"/>
              <a:cs typeface="Courier New" panose="02070309020205020404" pitchFamily="49" charset="0"/>
            </a:endParaRPr>
          </a:p>
          <a:p>
            <a:pPr marL="381000" lvl="1" indent="0">
              <a:buNone/>
            </a:pPr>
            <a:r>
              <a:rPr lang="en-US" sz="1400" dirty="0" err="1" smtClean="0">
                <a:latin typeface="Courier New" panose="02070309020205020404" pitchFamily="49" charset="0"/>
                <a:cs typeface="Courier New" panose="02070309020205020404" pitchFamily="49" charset="0"/>
              </a:rPr>
              <a:t>AnimatorSet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set = (</a:t>
            </a:r>
            <a:r>
              <a:rPr lang="en-US" sz="1400" dirty="0" err="1">
                <a:latin typeface="Courier New" panose="02070309020205020404" pitchFamily="49" charset="0"/>
                <a:cs typeface="Courier New" panose="02070309020205020404" pitchFamily="49" charset="0"/>
              </a:rPr>
              <a:t>AnimatorSet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AnimatorInflater.loadAnimator</a:t>
            </a:r>
            <a:r>
              <a:rPr lang="en-US" sz="1400" dirty="0">
                <a:latin typeface="Courier New" panose="02070309020205020404" pitchFamily="49" charset="0"/>
                <a:cs typeface="Courier New" panose="02070309020205020404" pitchFamily="49" charset="0"/>
              </a:rPr>
              <a:t>(this,</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R.animator.blinky_anim</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&lt;Animator&gt; animations = </a:t>
            </a:r>
            <a:r>
              <a:rPr lang="en-US" sz="1400" dirty="0" err="1">
                <a:latin typeface="Courier New" panose="02070309020205020404" pitchFamily="49" charset="0"/>
                <a:cs typeface="Courier New" panose="02070309020205020404" pitchFamily="49" charset="0"/>
              </a:rPr>
              <a:t>set.getChildAnimations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for (Animator </a:t>
            </a:r>
            <a:r>
              <a:rPr lang="en-US" sz="1400" dirty="0" err="1">
                <a:latin typeface="Courier New" panose="02070309020205020404" pitchFamily="49" charset="0"/>
                <a:cs typeface="Courier New" panose="02070309020205020404" pitchFamily="49" charset="0"/>
              </a:rPr>
              <a:t>animator</a:t>
            </a:r>
            <a:r>
              <a:rPr lang="en-US" sz="1400" dirty="0">
                <a:latin typeface="Courier New" panose="02070309020205020404" pitchFamily="49" charset="0"/>
                <a:cs typeface="Courier New" panose="02070309020205020404" pitchFamily="49" charset="0"/>
              </a:rPr>
              <a:t> : animations) {</a:t>
            </a:r>
          </a:p>
          <a:p>
            <a:pPr marL="381000" lvl="1" indent="0">
              <a:buNone/>
            </a:pPr>
            <a:r>
              <a:rPr lang="en-US" sz="1400" dirty="0">
                <a:latin typeface="Courier New" panose="02070309020205020404" pitchFamily="49" charset="0"/>
                <a:cs typeface="Courier New" panose="02070309020205020404" pitchFamily="49" charset="0"/>
              </a:rPr>
              <a:t>    if (animator </a:t>
            </a:r>
            <a:r>
              <a:rPr lang="en-US" sz="1400" dirty="0" err="1">
                <a:latin typeface="Courier New" panose="02070309020205020404" pitchFamily="49" charset="0"/>
                <a:cs typeface="Courier New" panose="02070309020205020404" pitchFamily="49" charset="0"/>
              </a:rPr>
              <a:t>instanceof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ObjectAnimator</a:t>
            </a: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ObjectAnimator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anim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ObjectAnimator</a:t>
            </a:r>
            <a:r>
              <a:rPr lang="en-US" sz="1400" dirty="0">
                <a:latin typeface="Courier New" panose="02070309020205020404" pitchFamily="49" charset="0"/>
                <a:cs typeface="Courier New" panose="02070309020205020404" pitchFamily="49" charset="0"/>
              </a:rPr>
              <a:t>) animator;</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anim.getPropertyName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compareTo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backgroundColor</a:t>
            </a:r>
            <a:r>
              <a:rPr lang="en-US" sz="1400" dirty="0">
                <a:latin typeface="Courier New" panose="02070309020205020404" pitchFamily="49" charset="0"/>
                <a:cs typeface="Courier New" panose="02070309020205020404" pitchFamily="49" charset="0"/>
              </a:rPr>
              <a:t>") == 0)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anim.setEvaluator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ArgbEvaluator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set.setInterpolator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LinearInterpolator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Property Animations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762000" lvl="2" indent="0">
              <a:buNone/>
            </a:pPr>
            <a:r>
              <a:rPr lang="en-US" dirty="0" err="1" smtClean="0">
                <a:latin typeface="Courier New" panose="02070309020205020404" pitchFamily="49" charset="0"/>
                <a:cs typeface="Courier New" panose="02070309020205020404" pitchFamily="49" charset="0"/>
              </a:rPr>
              <a:t>TextView</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TextView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R.id.myText</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set.setTarget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tv</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set.start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Property Animations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1400" dirty="0" smtClean="0">
              <a:latin typeface="Courier New" panose="02070309020205020404" pitchFamily="49" charset="0"/>
              <a:cs typeface="Courier New" panose="02070309020205020404" pitchFamily="49" charset="0"/>
            </a:endParaRPr>
          </a:p>
          <a:p>
            <a:pPr marL="381000" lvl="1" indent="0">
              <a:buNone/>
            </a:pPr>
            <a:endParaRPr lang="en-US" sz="1400" dirty="0">
              <a:latin typeface="Courier New" panose="02070309020205020404" pitchFamily="49" charset="0"/>
              <a:cs typeface="Courier New" panose="02070309020205020404" pitchFamily="49" charset="0"/>
            </a:endParaRPr>
          </a:p>
          <a:p>
            <a:pPr marL="381000" lvl="1" indent="0">
              <a:buNone/>
            </a:pPr>
            <a:r>
              <a:rPr lang="en-US" sz="1400" dirty="0" err="1" smtClean="0">
                <a:latin typeface="Courier New" panose="02070309020205020404" pitchFamily="49" charset="0"/>
                <a:cs typeface="Courier New" panose="02070309020205020404" pitchFamily="49" charset="0"/>
              </a:rPr>
              <a:t>tv.animate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translationXBy</a:t>
            </a:r>
            <a:r>
              <a:rPr lang="en-US" sz="1400" dirty="0">
                <a:latin typeface="Courier New" panose="02070309020205020404" pitchFamily="49" charset="0"/>
                <a:cs typeface="Courier New" panose="02070309020205020404" pitchFamily="49" charset="0"/>
              </a:rPr>
              <a:t>(75f).</a:t>
            </a:r>
            <a:r>
              <a:rPr lang="en-US" sz="1400" dirty="0" err="1">
                <a:latin typeface="Courier New" panose="02070309020205020404" pitchFamily="49" charset="0"/>
                <a:cs typeface="Courier New" panose="02070309020205020404" pitchFamily="49" charset="0"/>
              </a:rPr>
              <a:t>rotationXBy</a:t>
            </a:r>
            <a:r>
              <a:rPr lang="en-US" sz="1400" dirty="0">
                <a:latin typeface="Courier New" panose="02070309020205020404" pitchFamily="49" charset="0"/>
                <a:cs typeface="Courier New" panose="02070309020205020404" pitchFamily="49" charset="0"/>
              </a:rPr>
              <a:t>(720).</a:t>
            </a:r>
            <a:r>
              <a:rPr lang="en-US" sz="1400" dirty="0" err="1">
                <a:latin typeface="Courier New" panose="02070309020205020404" pitchFamily="49" charset="0"/>
                <a:cs typeface="Courier New" panose="02070309020205020404" pitchFamily="49" charset="0"/>
              </a:rPr>
              <a:t>setDuration</a:t>
            </a:r>
            <a:r>
              <a:rPr lang="en-US" sz="1400" dirty="0">
                <a:latin typeface="Courier New" panose="02070309020205020404" pitchFamily="49" charset="0"/>
                <a:cs typeface="Courier New" panose="02070309020205020404" pitchFamily="49" charset="0"/>
              </a:rPr>
              <a:t>(1250);</a:t>
            </a:r>
          </a:p>
          <a:p>
            <a:pPr marL="381000" lvl="1" indent="0">
              <a:buNone/>
            </a:pPr>
            <a:r>
              <a:rPr lang="en-US" sz="1400" dirty="0" err="1">
                <a:latin typeface="Courier New" panose="02070309020205020404" pitchFamily="49" charset="0"/>
                <a:cs typeface="Courier New" panose="02070309020205020404" pitchFamily="49" charset="0"/>
              </a:rPr>
              <a:t>layout.animate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scaleX</a:t>
            </a:r>
            <a:r>
              <a:rPr lang="en-US" sz="1400" dirty="0">
                <a:latin typeface="Courier New" panose="02070309020205020404" pitchFamily="49" charset="0"/>
                <a:cs typeface="Courier New" panose="02070309020205020404" pitchFamily="49" charset="0"/>
              </a:rPr>
              <a:t>(0.5f)</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scaleY</a:t>
            </a:r>
            <a:r>
              <a:rPr lang="en-US" sz="1400" dirty="0">
                <a:latin typeface="Courier New" panose="02070309020205020404" pitchFamily="49" charset="0"/>
                <a:cs typeface="Courier New" panose="02070309020205020404" pitchFamily="49" charset="0"/>
              </a:rPr>
              <a:t>(0.5f)</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setInterpolator</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BounceInterpolator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setDuration</a:t>
            </a:r>
            <a:r>
              <a:rPr lang="en-US" sz="1400" dirty="0">
                <a:latin typeface="Courier New" panose="02070309020205020404" pitchFamily="49" charset="0"/>
                <a:cs typeface="Courier New" panose="02070309020205020404" pitchFamily="49" charset="0"/>
              </a:rPr>
              <a:t>(1500);</a:t>
            </a:r>
          </a:p>
        </p:txBody>
      </p:sp>
    </p:spTree>
    <p:extLst>
      <p:ext uri="{BB962C8B-B14F-4D97-AF65-F5344CB8AC3E}">
        <p14:creationId xmlns:p14="http://schemas.microsoft.com/office/powerpoint/2010/main" val="1133677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Starting Property Animations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1133677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Different Interpolators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 interpolator determines the rate at which an animation happens in </a:t>
            </a:r>
            <a:r>
              <a:rPr lang="en-US" dirty="0" smtClean="0"/>
              <a:t>time.</a:t>
            </a:r>
          </a:p>
          <a:p>
            <a:r>
              <a:rPr lang="en-US" dirty="0" smtClean="0"/>
              <a:t>Interpolators </a:t>
            </a:r>
            <a:r>
              <a:rPr lang="en-US" dirty="0"/>
              <a:t>apply to both view and property </a:t>
            </a:r>
            <a:r>
              <a:rPr lang="en-US" dirty="0" smtClean="0"/>
              <a:t>animations.</a:t>
            </a:r>
          </a:p>
          <a:p>
            <a:r>
              <a:rPr lang="en-US" dirty="0" smtClean="0"/>
              <a:t>A </a:t>
            </a:r>
            <a:r>
              <a:rPr lang="en-US" dirty="0"/>
              <a:t>number of different interpolators are provided as part of the Android SDK </a:t>
            </a:r>
            <a:r>
              <a:rPr lang="en-US" dirty="0" smtClean="0"/>
              <a:t>framework, including</a:t>
            </a:r>
          </a:p>
          <a:p>
            <a:pPr lvl="1"/>
            <a:r>
              <a:rPr lang="en-US" dirty="0" err="1" smtClean="0">
                <a:latin typeface="Courier New" panose="02070309020205020404" pitchFamily="49" charset="0"/>
                <a:cs typeface="Courier New" panose="02070309020205020404" pitchFamily="49" charset="0"/>
              </a:rPr>
              <a:t>AccelerateDecelerateInterpolator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AccelerateInterpolator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AnticipateInterpolator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AnticipateOvershootInterpolator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BounceInterpolator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CycleInterpolator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DecelerateInterpolator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LinearInterpolator</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OvershootInterpolator</a:t>
            </a:r>
            <a:endParaRPr lang="en-US" dirty="0">
              <a:latin typeface="Courier New" panose="02070309020205020404" pitchFamily="49" charset="0"/>
              <a:cs typeface="Courier New" panose="02070309020205020404" pitchFamily="49" charset="0"/>
            </a:endParaRPr>
          </a:p>
          <a:p>
            <a:r>
              <a:rPr lang="en-US" dirty="0"/>
              <a:t>You can specify the interpolator used by an animation programmatically using the </a:t>
            </a:r>
            <a:r>
              <a:rPr lang="en-US" dirty="0" err="1">
                <a:latin typeface="Courier New" panose="02070309020205020404" pitchFamily="49" charset="0"/>
                <a:cs typeface="Courier New" panose="02070309020205020404" pitchFamily="49" charset="0"/>
              </a:rPr>
              <a:t>setInterpolator</a:t>
            </a:r>
            <a:r>
              <a:rPr lang="en-US" dirty="0">
                <a:latin typeface="Courier New" panose="02070309020205020404" pitchFamily="49" charset="0"/>
                <a:cs typeface="Courier New" panose="02070309020205020404" pitchFamily="49" charset="0"/>
              </a:rPr>
              <a:t>()</a:t>
            </a:r>
            <a:r>
              <a:rPr lang="en-US" dirty="0"/>
              <a:t> method or in the animation XML resource using the </a:t>
            </a:r>
            <a:r>
              <a:rPr lang="en-US" dirty="0" err="1">
                <a:latin typeface="Courier New" panose="02070309020205020404" pitchFamily="49" charset="0"/>
                <a:cs typeface="Courier New" panose="02070309020205020404" pitchFamily="49" charset="0"/>
              </a:rPr>
              <a:t>android:interpolator</a:t>
            </a:r>
            <a:r>
              <a:rPr lang="en-US" dirty="0"/>
              <a:t> </a:t>
            </a:r>
            <a:r>
              <a:rPr lang="en-US" dirty="0" smtClean="0"/>
              <a:t>attribute.</a:t>
            </a:r>
            <a:endParaRPr lang="en-US"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Animating </a:t>
            </a:r>
            <a:r>
              <a:rPr lang="en-US" b="1" dirty="0">
                <a:latin typeface="Courier New" panose="02070309020205020404" pitchFamily="49" charset="0"/>
                <a:cs typeface="Courier New" panose="02070309020205020404" pitchFamily="49" charset="0"/>
              </a:rPr>
              <a:t>Activity</a:t>
            </a:r>
            <a:r>
              <a:rPr lang="en-US" dirty="0"/>
              <a:t> Launch</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API Level 16 introduced the new </a:t>
            </a:r>
            <a:r>
              <a:rPr lang="en-US" sz="2000" dirty="0" err="1">
                <a:latin typeface="Courier New" panose="02070309020205020404" pitchFamily="49" charset="0"/>
                <a:cs typeface="Courier New" panose="02070309020205020404" pitchFamily="49" charset="0"/>
              </a:rPr>
              <a:t>ActivityOptions</a:t>
            </a:r>
            <a:r>
              <a:rPr lang="en-US" sz="2000" dirty="0"/>
              <a:t> class which allows you to animate an </a:t>
            </a:r>
            <a:r>
              <a:rPr lang="en-US" sz="2000" dirty="0">
                <a:latin typeface="Courier New" panose="02070309020205020404" pitchFamily="49" charset="0"/>
                <a:cs typeface="Courier New" panose="02070309020205020404" pitchFamily="49" charset="0"/>
              </a:rPr>
              <a:t>Activity</a:t>
            </a:r>
            <a:r>
              <a:rPr lang="en-US" sz="2000" dirty="0"/>
              <a:t> launch using custom or zoom </a:t>
            </a:r>
            <a:r>
              <a:rPr lang="en-US" sz="2000" dirty="0" smtClean="0"/>
              <a:t>animations.</a:t>
            </a:r>
          </a:p>
          <a:p>
            <a:r>
              <a:rPr lang="en-US" sz="2000" dirty="0" smtClean="0"/>
              <a:t>There </a:t>
            </a:r>
            <a:r>
              <a:rPr lang="en-US" sz="2000" dirty="0"/>
              <a:t>are three animation methods available for this class: </a:t>
            </a:r>
            <a:r>
              <a:rPr lang="en-US" sz="2000" dirty="0" err="1">
                <a:latin typeface="Courier New" panose="02070309020205020404" pitchFamily="49" charset="0"/>
                <a:cs typeface="Courier New" panose="02070309020205020404" pitchFamily="49" charset="0"/>
              </a:rPr>
              <a:t>makeCustomAnimation</a:t>
            </a:r>
            <a:r>
              <a:rPr lang="en-US" sz="2000" dirty="0">
                <a:latin typeface="Courier New" panose="02070309020205020404" pitchFamily="49" charset="0"/>
                <a:cs typeface="Courier New" panose="02070309020205020404" pitchFamily="49" charset="0"/>
              </a:rPr>
              <a:t>()</a:t>
            </a:r>
            <a:r>
              <a:rPr lang="en-US" sz="2000" dirty="0"/>
              <a:t>, </a:t>
            </a:r>
            <a:r>
              <a:rPr lang="en-US" sz="2000" dirty="0" err="1">
                <a:latin typeface="Courier New" panose="02070309020205020404" pitchFamily="49" charset="0"/>
                <a:cs typeface="Courier New" panose="02070309020205020404" pitchFamily="49" charset="0"/>
              </a:rPr>
              <a:t>makeScaleUpAnimation</a:t>
            </a:r>
            <a:r>
              <a:rPr lang="en-US" sz="2000" dirty="0">
                <a:latin typeface="Courier New" panose="02070309020205020404" pitchFamily="49" charset="0"/>
                <a:cs typeface="Courier New" panose="02070309020205020404" pitchFamily="49" charset="0"/>
              </a:rPr>
              <a:t>()</a:t>
            </a:r>
            <a:r>
              <a:rPr lang="en-US" sz="2000" dirty="0"/>
              <a:t>, and</a:t>
            </a:r>
            <a:r>
              <a:rPr lang="en-US" sz="2000" dirty="0">
                <a:latin typeface="+mj-lt"/>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makeThumbnailScaleUpAnimation</a:t>
            </a:r>
            <a:r>
              <a:rPr lang="en-US" sz="2000" dirty="0" smtClean="0">
                <a:latin typeface="Courier New" panose="02070309020205020404" pitchFamily="49" charset="0"/>
                <a:cs typeface="Courier New" panose="02070309020205020404" pitchFamily="49" charset="0"/>
              </a:rPr>
              <a:t>()</a:t>
            </a:r>
            <a:r>
              <a:rPr lang="en-US" sz="2000" dirty="0" smtClean="0"/>
              <a:t>.</a:t>
            </a:r>
          </a:p>
          <a:p>
            <a:r>
              <a:rPr lang="en-US" sz="2000" dirty="0" smtClean="0"/>
              <a:t>The </a:t>
            </a:r>
            <a:r>
              <a:rPr lang="en-US" sz="2000" dirty="0"/>
              <a:t>custom method allows you to use an animation resource file for controlling the </a:t>
            </a:r>
            <a:r>
              <a:rPr lang="en-US" sz="2000" dirty="0" smtClean="0"/>
              <a:t>animation.</a:t>
            </a:r>
          </a:p>
          <a:p>
            <a:r>
              <a:rPr lang="en-US" sz="2000" dirty="0" smtClean="0"/>
              <a:t>The </a:t>
            </a:r>
            <a:r>
              <a:rPr lang="en-US" sz="2000" dirty="0"/>
              <a:t>scale-up method allows you to choose the location on the screen where you want the animation to originate from, and the thumbnail scale-up method allows you to choose a </a:t>
            </a:r>
            <a:r>
              <a:rPr lang="en-US" sz="2000" dirty="0">
                <a:latin typeface="Courier New" panose="02070309020205020404" pitchFamily="49" charset="0"/>
                <a:cs typeface="Courier New" panose="02070309020205020404" pitchFamily="49" charset="0"/>
              </a:rPr>
              <a:t>Bitmap</a:t>
            </a:r>
            <a:r>
              <a:rPr lang="en-US" sz="2000" dirty="0"/>
              <a:t> object to scale up from a particular location on the </a:t>
            </a:r>
            <a:r>
              <a:rPr lang="en-US" sz="2000" dirty="0" smtClean="0"/>
              <a:t>screen.</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State Animations with Scenes and Transitions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Many applications require different UI states at particular usability points within an </a:t>
            </a:r>
            <a:r>
              <a:rPr lang="en-US" sz="2000" dirty="0" smtClean="0"/>
              <a:t>application.</a:t>
            </a:r>
          </a:p>
          <a:p>
            <a:r>
              <a:rPr lang="en-US" sz="2000" dirty="0" smtClean="0"/>
              <a:t>Certain </a:t>
            </a:r>
            <a:r>
              <a:rPr lang="en-US" sz="2000" dirty="0"/>
              <a:t>visual components of a particular state are frequently reused throughout the user flow within the application, but not all components are needed across different </a:t>
            </a:r>
            <a:r>
              <a:rPr lang="en-US" sz="2000" dirty="0" smtClean="0"/>
              <a:t>states.</a:t>
            </a:r>
            <a:endParaRPr lang="en-US" sz="2000" dirty="0"/>
          </a:p>
          <a:p>
            <a:r>
              <a:rPr lang="en-US" sz="2000" dirty="0"/>
              <a:t>The new </a:t>
            </a:r>
            <a:r>
              <a:rPr lang="en-US" sz="2000" dirty="0" err="1">
                <a:latin typeface="Courier New" panose="02070309020205020404" pitchFamily="49" charset="0"/>
                <a:cs typeface="Courier New" panose="02070309020205020404" pitchFamily="49" charset="0"/>
              </a:rPr>
              <a:t>android.transition</a:t>
            </a:r>
            <a:r>
              <a:rPr lang="en-US" sz="2000" dirty="0"/>
              <a:t> framework, introduced with Android KitKat (API Level 19), is a way to define different scene states of your UI, and to animate between those defined states using definable </a:t>
            </a:r>
            <a:r>
              <a:rPr lang="en-US" sz="2000" dirty="0" smtClean="0"/>
              <a:t>transitions.</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State Animations with Scenes and Transitions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Scene state transitions are generally accomplished in the following manner:</a:t>
            </a:r>
          </a:p>
          <a:p>
            <a:pPr lvl="1">
              <a:buFont typeface="+mj-lt"/>
              <a:buAutoNum type="arabicPeriod"/>
            </a:pPr>
            <a:r>
              <a:rPr lang="en-US" sz="2000" dirty="0" smtClean="0"/>
              <a:t>Begin </a:t>
            </a:r>
            <a:r>
              <a:rPr lang="en-US" sz="2000" dirty="0"/>
              <a:t>with a UI component state </a:t>
            </a:r>
            <a:r>
              <a:rPr lang="en-US" sz="2000" dirty="0" err="1">
                <a:latin typeface="Courier New" panose="02070309020205020404" pitchFamily="49" charset="0"/>
                <a:cs typeface="Courier New" panose="02070309020205020404" pitchFamily="49" charset="0"/>
              </a:rPr>
              <a:t>ViewGroup</a:t>
            </a:r>
            <a:r>
              <a:rPr lang="en-US" sz="2000" dirty="0"/>
              <a:t> that needs </a:t>
            </a:r>
            <a:r>
              <a:rPr lang="en-US" sz="2000" dirty="0" smtClean="0"/>
              <a:t>animating.</a:t>
            </a:r>
            <a:endParaRPr lang="en-US" sz="2000" dirty="0"/>
          </a:p>
          <a:p>
            <a:pPr lvl="1">
              <a:buFont typeface="+mj-lt"/>
              <a:buAutoNum type="arabicPeriod"/>
            </a:pPr>
            <a:r>
              <a:rPr lang="en-US" sz="2000" dirty="0" smtClean="0"/>
              <a:t>Determine </a:t>
            </a:r>
            <a:r>
              <a:rPr lang="en-US" sz="2000" dirty="0"/>
              <a:t>the next </a:t>
            </a:r>
            <a:r>
              <a:rPr lang="en-US" sz="2000" dirty="0">
                <a:latin typeface="Courier New" panose="02070309020205020404" pitchFamily="49" charset="0"/>
                <a:cs typeface="Courier New" panose="02070309020205020404" pitchFamily="49" charset="0"/>
              </a:rPr>
              <a:t>Scene</a:t>
            </a:r>
            <a:r>
              <a:rPr lang="en-US" sz="2000" dirty="0"/>
              <a:t> layout to transition </a:t>
            </a:r>
            <a:r>
              <a:rPr lang="en-US" sz="2000" dirty="0" smtClean="0"/>
              <a:t>to.</a:t>
            </a:r>
            <a:endParaRPr lang="en-US" sz="2000" dirty="0"/>
          </a:p>
          <a:p>
            <a:pPr lvl="1">
              <a:buFont typeface="+mj-lt"/>
              <a:buAutoNum type="arabicPeriod"/>
            </a:pPr>
            <a:r>
              <a:rPr lang="en-US" sz="2000" dirty="0" smtClean="0"/>
              <a:t>Determine </a:t>
            </a:r>
            <a:r>
              <a:rPr lang="en-US" sz="2000" dirty="0"/>
              <a:t>the transition type for the animation such as </a:t>
            </a:r>
            <a:r>
              <a:rPr lang="en-US" sz="2000" dirty="0">
                <a:latin typeface="Courier New" panose="02070309020205020404" pitchFamily="49" charset="0"/>
                <a:cs typeface="Courier New" panose="02070309020205020404" pitchFamily="49" charset="0"/>
              </a:rPr>
              <a:t>Fade</a:t>
            </a:r>
            <a:r>
              <a:rPr lang="en-US" sz="2000" dirty="0"/>
              <a:t> or </a:t>
            </a:r>
            <a:r>
              <a:rPr lang="en-US" sz="2000" dirty="0" err="1">
                <a:latin typeface="Courier New" panose="02070309020205020404" pitchFamily="49" charset="0"/>
                <a:cs typeface="Courier New" panose="02070309020205020404" pitchFamily="49" charset="0"/>
              </a:rPr>
              <a:t>ChangeBounds</a:t>
            </a:r>
            <a:r>
              <a:rPr lang="en-US" sz="2000" dirty="0"/>
              <a:t> and use a </a:t>
            </a:r>
            <a:r>
              <a:rPr lang="en-US" sz="2000" dirty="0" err="1">
                <a:latin typeface="Courier New" panose="02070309020205020404" pitchFamily="49" charset="0"/>
                <a:cs typeface="Courier New" panose="02070309020205020404" pitchFamily="49" charset="0"/>
              </a:rPr>
              <a:t>TransitionManager</a:t>
            </a:r>
            <a:r>
              <a:rPr lang="en-US" sz="2000" dirty="0"/>
              <a:t> to manage the scene </a:t>
            </a:r>
            <a:r>
              <a:rPr lang="en-US" sz="2000" dirty="0" smtClean="0"/>
              <a:t>transition.</a:t>
            </a:r>
            <a:endParaRPr lang="en-US" sz="2000" dirty="0"/>
          </a:p>
          <a:p>
            <a:pPr lvl="1">
              <a:buFont typeface="+mj-lt"/>
              <a:buAutoNum type="arabicPeriod"/>
            </a:pPr>
            <a:r>
              <a:rPr lang="en-US" sz="2000" dirty="0" smtClean="0"/>
              <a:t>Perform </a:t>
            </a:r>
            <a:r>
              <a:rPr lang="en-US" sz="2000" dirty="0"/>
              <a:t>the transition using the </a:t>
            </a:r>
            <a:r>
              <a:rPr lang="en-US" sz="2000" dirty="0">
                <a:latin typeface="Courier New" panose="02070309020205020404" pitchFamily="49" charset="0"/>
                <a:cs typeface="Courier New" panose="02070309020205020404" pitchFamily="49" charset="0"/>
              </a:rPr>
              <a:t>go()</a:t>
            </a:r>
            <a:r>
              <a:rPr lang="en-US" sz="2000" dirty="0"/>
              <a:t> or </a:t>
            </a:r>
            <a:r>
              <a:rPr lang="en-US" sz="2000" dirty="0" err="1">
                <a:latin typeface="Courier New" panose="02070309020205020404" pitchFamily="49" charset="0"/>
                <a:cs typeface="Courier New" panose="02070309020205020404" pitchFamily="49" charset="0"/>
              </a:rPr>
              <a:t>transitionTo</a:t>
            </a:r>
            <a:r>
              <a:rPr lang="en-US" sz="2000" dirty="0">
                <a:latin typeface="Courier New" panose="02070309020205020404" pitchFamily="49" charset="0"/>
                <a:cs typeface="Courier New" panose="02070309020205020404" pitchFamily="49" charset="0"/>
              </a:rPr>
              <a:t>()</a:t>
            </a:r>
            <a:r>
              <a:rPr lang="en-US" sz="2000" dirty="0"/>
              <a:t> method and include the </a:t>
            </a:r>
            <a:r>
              <a:rPr lang="en-US" sz="2000" dirty="0">
                <a:latin typeface="Courier New" panose="02070309020205020404" pitchFamily="49" charset="0"/>
                <a:cs typeface="Courier New" panose="02070309020205020404" pitchFamily="49" charset="0"/>
              </a:rPr>
              <a:t>Scene</a:t>
            </a:r>
            <a:r>
              <a:rPr lang="en-US" sz="2000" dirty="0"/>
              <a:t> for transitioning </a:t>
            </a:r>
            <a:r>
              <a:rPr lang="en-US" sz="2000" dirty="0" smtClean="0"/>
              <a:t>to.</a:t>
            </a:r>
            <a:endParaRPr lang="en-US" sz="2000" dirty="0"/>
          </a:p>
        </p:txBody>
      </p:sp>
    </p:spTree>
    <p:extLst>
      <p:ext uri="{BB962C8B-B14F-4D97-AF65-F5344CB8AC3E}">
        <p14:creationId xmlns:p14="http://schemas.microsoft.com/office/powerpoint/2010/main" val="91034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Animating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platform supports several types of graphics animation:</a:t>
            </a:r>
          </a:p>
          <a:p>
            <a:pPr lvl="1"/>
            <a:r>
              <a:rPr lang="en-US" sz="2000" dirty="0"/>
              <a:t>Animated GIF images</a:t>
            </a:r>
          </a:p>
          <a:p>
            <a:pPr lvl="1"/>
            <a:r>
              <a:rPr lang="en-US" sz="2000" dirty="0" err="1"/>
              <a:t>Drawable</a:t>
            </a:r>
            <a:r>
              <a:rPr lang="en-US" sz="2000" dirty="0"/>
              <a:t> animation (frame-by-frame animation)</a:t>
            </a:r>
          </a:p>
          <a:p>
            <a:pPr lvl="1"/>
            <a:r>
              <a:rPr lang="en-US" sz="2000" dirty="0"/>
              <a:t>View animation (</a:t>
            </a:r>
            <a:r>
              <a:rPr lang="en-US" sz="2000" dirty="0" err="1"/>
              <a:t>tweened</a:t>
            </a:r>
            <a:r>
              <a:rPr lang="en-US" sz="2000" dirty="0"/>
              <a:t> animation)</a:t>
            </a:r>
          </a:p>
          <a:p>
            <a:pPr lvl="1"/>
            <a:r>
              <a:rPr lang="en-US" sz="2000" dirty="0"/>
              <a:t>Property animation</a:t>
            </a:r>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State Animations with Scenes and Transitions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may also define transitions using XML files included within your resources </a:t>
            </a:r>
            <a:r>
              <a:rPr lang="en-US" sz="2000" dirty="0" smtClean="0"/>
              <a:t>directory.</a:t>
            </a:r>
          </a:p>
          <a:p>
            <a:r>
              <a:rPr lang="en-US" sz="2000" dirty="0" smtClean="0"/>
              <a:t>These </a:t>
            </a:r>
            <a:r>
              <a:rPr lang="en-US" sz="2000" dirty="0"/>
              <a:t>files would reside under </a:t>
            </a:r>
            <a:r>
              <a:rPr lang="en-US" sz="2000" dirty="0">
                <a:latin typeface="Courier New" panose="02070309020205020404" pitchFamily="49" charset="0"/>
                <a:cs typeface="Courier New" panose="02070309020205020404" pitchFamily="49" charset="0"/>
              </a:rPr>
              <a:t>res/transition</a:t>
            </a:r>
            <a:r>
              <a:rPr lang="en-US" sz="2000" dirty="0"/>
              <a:t> and require including </a:t>
            </a:r>
            <a:r>
              <a:rPr lang="en-US" sz="2000" dirty="0">
                <a:latin typeface="Courier New" panose="02070309020205020404" pitchFamily="49" charset="0"/>
                <a:cs typeface="Courier New" panose="02070309020205020404" pitchFamily="49" charset="0"/>
              </a:rPr>
              <a:t>&lt;transition&gt;</a:t>
            </a:r>
            <a:r>
              <a:rPr lang="en-US" sz="2000" dirty="0"/>
              <a:t> and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transitionManager</a:t>
            </a:r>
            <a:r>
              <a:rPr lang="en-US" sz="2000" dirty="0">
                <a:latin typeface="Courier New" panose="02070309020205020404" pitchFamily="49" charset="0"/>
                <a:cs typeface="Courier New" panose="02070309020205020404" pitchFamily="49" charset="0"/>
              </a:rPr>
              <a:t>&gt;</a:t>
            </a:r>
            <a:r>
              <a:rPr lang="en-US" sz="2000" dirty="0"/>
              <a:t> tag elements for controlling the state animations between </a:t>
            </a:r>
            <a:r>
              <a:rPr lang="en-US" sz="2000" dirty="0" smtClean="0"/>
              <a:t>scenes.</a:t>
            </a:r>
            <a:endParaRPr lang="en-US" sz="2000" dirty="0"/>
          </a:p>
        </p:txBody>
      </p:sp>
    </p:spTree>
    <p:extLst>
      <p:ext uri="{BB962C8B-B14F-4D97-AF65-F5344CB8AC3E}">
        <p14:creationId xmlns:p14="http://schemas.microsoft.com/office/powerpoint/2010/main" val="2422357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23</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animate applications.</a:t>
            </a:r>
          </a:p>
          <a:p>
            <a:pPr eaLnBrk="1" hangingPunct="1"/>
            <a:r>
              <a:rPr lang="en-US" sz="2400" dirty="0" smtClean="0"/>
              <a:t>We have learned how to work with different interpolators.</a:t>
            </a:r>
          </a:p>
          <a:p>
            <a:pPr eaLnBrk="1" hangingPunct="1"/>
            <a:r>
              <a:rPr lang="en-US" sz="2400" dirty="0" smtClean="0"/>
              <a:t>We have learned about animating an </a:t>
            </a:r>
            <a:r>
              <a:rPr lang="en-US" sz="2400" dirty="0" smtClean="0">
                <a:latin typeface="Courier New" panose="02070309020205020404" pitchFamily="49" charset="0"/>
                <a:cs typeface="Courier New" panose="02070309020205020404" pitchFamily="49" charset="0"/>
              </a:rPr>
              <a:t>Activity</a:t>
            </a:r>
            <a:r>
              <a:rPr lang="en-US" sz="2400" dirty="0" smtClean="0"/>
              <a:t> launch.</a:t>
            </a:r>
          </a:p>
          <a:p>
            <a:pPr eaLnBrk="1" hangingPunct="1"/>
            <a:r>
              <a:rPr lang="en-US" sz="2400" dirty="0" smtClean="0"/>
              <a:t>We have learned about state animations with scenes and </a:t>
            </a:r>
            <a:r>
              <a:rPr lang="en-US" sz="2400" dirty="0"/>
              <a:t>t</a:t>
            </a:r>
            <a:r>
              <a:rPr lang="en-US" sz="2400" dirty="0" smtClean="0"/>
              <a:t>ransitions.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SDK Reference documentation on the </a:t>
            </a:r>
            <a:r>
              <a:rPr lang="en-US" sz="2000" dirty="0" err="1">
                <a:latin typeface="Courier New" panose="02070309020205020404" pitchFamily="49" charset="0"/>
                <a:cs typeface="Courier New" panose="02070309020205020404" pitchFamily="49" charset="0"/>
              </a:rPr>
              <a:t>android.animation</a:t>
            </a:r>
            <a:r>
              <a:rPr lang="en-US" sz="2000" dirty="0"/>
              <a:t> package:</a:t>
            </a:r>
          </a:p>
          <a:p>
            <a:pPr lvl="1"/>
            <a:r>
              <a:rPr lang="en-US" sz="2000" i="1" dirty="0" smtClean="0"/>
              <a:t>http</a:t>
            </a:r>
            <a:r>
              <a:rPr lang="en-US" sz="2000" i="1" dirty="0"/>
              <a:t>://d.android.com/reference/android/animation/package-summary.html</a:t>
            </a:r>
          </a:p>
          <a:p>
            <a:r>
              <a:rPr lang="en-US" sz="2000" dirty="0"/>
              <a:t>Android SDK Reference documentation on the </a:t>
            </a:r>
            <a:r>
              <a:rPr lang="en-US" sz="2000" dirty="0" err="1">
                <a:latin typeface="Courier New" panose="02070309020205020404" pitchFamily="49" charset="0"/>
                <a:cs typeface="Courier New" panose="02070309020205020404" pitchFamily="49" charset="0"/>
              </a:rPr>
              <a:t>android.view.animation</a:t>
            </a:r>
            <a:r>
              <a:rPr lang="en-US" sz="2000" dirty="0"/>
              <a:t> package:</a:t>
            </a:r>
          </a:p>
          <a:p>
            <a:pPr lvl="1"/>
            <a:r>
              <a:rPr lang="en-US" sz="2000" i="1" dirty="0" smtClean="0"/>
              <a:t>http</a:t>
            </a:r>
            <a:r>
              <a:rPr lang="en-US" sz="2000" i="1" dirty="0"/>
              <a:t>://d.android.com/reference/android/view/animation/package-summary.html</a:t>
            </a:r>
          </a:p>
          <a:p>
            <a:r>
              <a:rPr lang="en-US" sz="2000" dirty="0"/>
              <a:t>Android API Guides: “Animation and Graphics”:</a:t>
            </a:r>
          </a:p>
          <a:p>
            <a:pPr lvl="1"/>
            <a:r>
              <a:rPr lang="en-US" sz="2000" i="1" dirty="0" smtClean="0"/>
              <a:t>http</a:t>
            </a:r>
            <a:r>
              <a:rPr lang="en-US" sz="2000" i="1" dirty="0"/>
              <a:t>://developer.android.com/guide/topics/graphics/index.html</a:t>
            </a:r>
          </a:p>
          <a:p>
            <a:r>
              <a:rPr lang="en-US" sz="2000" dirty="0"/>
              <a:t>Android Training: “Adding Animations”:</a:t>
            </a:r>
          </a:p>
          <a:p>
            <a:pPr lvl="1"/>
            <a:r>
              <a:rPr lang="en-US" sz="2000" i="1" dirty="0" smtClean="0"/>
              <a:t>http</a:t>
            </a:r>
            <a:r>
              <a:rPr lang="en-US" sz="2000" i="1" dirty="0"/>
              <a:t>://</a:t>
            </a:r>
            <a:r>
              <a:rPr lang="en-US" sz="2000" i="1" dirty="0" smtClean="0"/>
              <a:t>developer.android.com/training/animation/index.html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 </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Android </a:t>
            </a:r>
            <a:r>
              <a:rPr lang="en-US" sz="1800" dirty="0"/>
              <a:t>SDK Reference documentation on the </a:t>
            </a:r>
            <a:r>
              <a:rPr lang="en-US" sz="1800" dirty="0" err="1">
                <a:latin typeface="Courier New" panose="02070309020205020404" pitchFamily="49" charset="0"/>
                <a:cs typeface="Courier New" panose="02070309020205020404" pitchFamily="49" charset="0"/>
              </a:rPr>
              <a:t>ActivityOptions</a:t>
            </a:r>
            <a:r>
              <a:rPr lang="en-US" sz="1800" dirty="0"/>
              <a:t> package:</a:t>
            </a:r>
          </a:p>
          <a:p>
            <a:pPr lvl="1"/>
            <a:r>
              <a:rPr lang="en-US" sz="1800" i="1" dirty="0" smtClean="0"/>
              <a:t>http</a:t>
            </a:r>
            <a:r>
              <a:rPr lang="en-US" sz="1800" i="1" dirty="0"/>
              <a:t>://d.android.com/reference/android/app/ActivityOptions.html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TransitionManager</a:t>
            </a:r>
            <a:r>
              <a:rPr lang="en-US" sz="1800" dirty="0"/>
              <a:t> package:</a:t>
            </a:r>
          </a:p>
          <a:p>
            <a:pPr lvl="1"/>
            <a:r>
              <a:rPr lang="en-US" sz="1800" i="1" dirty="0" smtClean="0"/>
              <a:t>http</a:t>
            </a:r>
            <a:r>
              <a:rPr lang="en-US" sz="1800" i="1" dirty="0"/>
              <a:t>://d.android.com/reference/android/transition/TransitionManager.html</a:t>
            </a:r>
          </a:p>
          <a:p>
            <a:r>
              <a:rPr lang="en-US" sz="1800" dirty="0"/>
              <a:t>Android SDK Reference documentation on the </a:t>
            </a:r>
            <a:r>
              <a:rPr lang="en-US" sz="1800" dirty="0">
                <a:latin typeface="Courier New" panose="02070309020205020404" pitchFamily="49" charset="0"/>
                <a:cs typeface="Courier New" panose="02070309020205020404" pitchFamily="49" charset="0"/>
              </a:rPr>
              <a:t>Transition</a:t>
            </a:r>
            <a:r>
              <a:rPr lang="en-US" sz="1800" dirty="0"/>
              <a:t> package:</a:t>
            </a:r>
          </a:p>
          <a:p>
            <a:pPr lvl="1"/>
            <a:r>
              <a:rPr lang="en-US" sz="1800" i="1" dirty="0" smtClean="0"/>
              <a:t>http</a:t>
            </a:r>
            <a:r>
              <a:rPr lang="en-US" sz="1800" i="1" dirty="0"/>
              <a:t>://d.android.com/reference/android/transition/Transition.html</a:t>
            </a:r>
          </a:p>
          <a:p>
            <a:r>
              <a:rPr lang="en-US" sz="1800" dirty="0"/>
              <a:t>YouTube Android Developers Channel: “</a:t>
            </a:r>
            <a:r>
              <a:rPr lang="en-US" sz="1800" dirty="0" err="1"/>
              <a:t>DevBytes</a:t>
            </a:r>
            <a:r>
              <a:rPr lang="en-US" sz="1800" dirty="0"/>
              <a:t>: </a:t>
            </a:r>
            <a:r>
              <a:rPr lang="en-US" sz="1800" dirty="0" err="1"/>
              <a:t>ListView</a:t>
            </a:r>
            <a:r>
              <a:rPr lang="en-US" sz="1800" dirty="0"/>
              <a:t> Expanding Cells Animation”:</a:t>
            </a:r>
          </a:p>
          <a:p>
            <a:pPr lvl="1"/>
            <a:r>
              <a:rPr lang="en-US" sz="1800" i="1" dirty="0" smtClean="0"/>
              <a:t>http</a:t>
            </a:r>
            <a:r>
              <a:rPr lang="en-US" sz="1800" i="1" dirty="0"/>
              <a:t>://</a:t>
            </a:r>
            <a:r>
              <a:rPr lang="en-US" sz="1800" i="1" dirty="0" smtClean="0"/>
              <a:t>www.youtube.com/watch?v=mwE61B56pVQ</a:t>
            </a:r>
            <a:endParaRPr lang="en-US" sz="1800" i="1" dirty="0"/>
          </a:p>
        </p:txBody>
      </p:sp>
    </p:spTree>
    <p:extLst>
      <p:ext uri="{BB962C8B-B14F-4D97-AF65-F5344CB8AC3E}">
        <p14:creationId xmlns:p14="http://schemas.microsoft.com/office/powerpoint/2010/main" val="166577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think of </a:t>
            </a:r>
            <a:r>
              <a:rPr lang="en-US" sz="2000" dirty="0" err="1"/>
              <a:t>drawable</a:t>
            </a:r>
            <a:r>
              <a:rPr lang="en-US" sz="2000" dirty="0"/>
              <a:t> animation as a digital flipbook in which a series of similar images display on the screen in a sequence, each subtly different from the </a:t>
            </a:r>
            <a:r>
              <a:rPr lang="en-US" sz="2000" dirty="0" smtClean="0"/>
              <a:t>last.</a:t>
            </a:r>
          </a:p>
          <a:p>
            <a:r>
              <a:rPr lang="en-US" sz="2000" dirty="0" smtClean="0"/>
              <a:t>When </a:t>
            </a:r>
            <a:r>
              <a:rPr lang="en-US" sz="2000" dirty="0"/>
              <a:t>you display these images quickly, they give the illusion of </a:t>
            </a:r>
            <a:r>
              <a:rPr lang="en-US" sz="2000" dirty="0" smtClean="0"/>
              <a:t>movement.</a:t>
            </a:r>
          </a:p>
          <a:p>
            <a:r>
              <a:rPr lang="en-US" sz="2000" dirty="0" smtClean="0"/>
              <a:t>This </a:t>
            </a:r>
            <a:r>
              <a:rPr lang="en-US" sz="2000" dirty="0"/>
              <a:t>technique is called frame-by-frame animation and is often used on the Web in the form of animated GIF </a:t>
            </a:r>
            <a:r>
              <a:rPr lang="en-US" sz="2000" dirty="0" smtClean="0"/>
              <a:t>images.</a:t>
            </a:r>
            <a:endParaRPr lang="en-US" sz="2000" dirty="0"/>
          </a:p>
          <a:p>
            <a:r>
              <a:rPr lang="en-US" sz="2000" dirty="0"/>
              <a:t>Frame-by-frame animation is best used for complicated graphics transformations that are not easily implemented </a:t>
            </a:r>
            <a:r>
              <a:rPr lang="en-US" sz="2000" dirty="0" smtClean="0"/>
              <a:t>programmatically.</a:t>
            </a:r>
            <a:endParaRPr lang="en-US" sz="2000" dirty="0"/>
          </a:p>
        </p:txBody>
      </p:sp>
    </p:spTree>
    <p:extLst>
      <p:ext uri="{BB962C8B-B14F-4D97-AF65-F5344CB8AC3E}">
        <p14:creationId xmlns:p14="http://schemas.microsoft.com/office/powerpoint/2010/main" val="109283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304" y="1371601"/>
            <a:ext cx="5961392" cy="4678362"/>
          </a:xfrm>
        </p:spPr>
      </p:pic>
    </p:spTree>
    <p:extLst>
      <p:ext uri="{BB962C8B-B14F-4D97-AF65-F5344CB8AC3E}">
        <p14:creationId xmlns:p14="http://schemas.microsoft.com/office/powerpoint/2010/main" val="50615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609600" lvl="1" indent="0">
              <a:buNone/>
            </a:pP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(R.id.ImageView1);</a:t>
            </a:r>
          </a:p>
          <a:p>
            <a:pPr marL="609600" lvl="1" indent="0">
              <a:buNone/>
            </a:pPr>
            <a:r>
              <a:rPr lang="en-US" sz="1400" dirty="0">
                <a:latin typeface="Courier New" panose="02070309020205020404" pitchFamily="49" charset="0"/>
                <a:cs typeface="Courier New" panose="02070309020205020404" pitchFamily="49" charset="0"/>
              </a:rPr>
              <a:t> </a:t>
            </a:r>
          </a:p>
          <a:p>
            <a:pPr marL="609600" lvl="1" indent="0">
              <a:buNone/>
            </a:pP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 frame1 = (</a:t>
            </a: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getResources</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getDrawable</a:t>
            </a:r>
            <a:r>
              <a:rPr lang="en-US" sz="1400" dirty="0">
                <a:latin typeface="Courier New" panose="02070309020205020404" pitchFamily="49" charset="0"/>
                <a:cs typeface="Courier New" panose="02070309020205020404" pitchFamily="49" charset="0"/>
              </a:rPr>
              <a:t>(R.drawable.f1);</a:t>
            </a:r>
          </a:p>
          <a:p>
            <a:pPr marL="609600" lvl="1" indent="0">
              <a:buNone/>
            </a:pP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 frame2 = (</a:t>
            </a: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getResources</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getDrawable</a:t>
            </a:r>
            <a:r>
              <a:rPr lang="en-US" sz="1400" dirty="0">
                <a:latin typeface="Courier New" panose="02070309020205020404" pitchFamily="49" charset="0"/>
                <a:cs typeface="Courier New" panose="02070309020205020404" pitchFamily="49" charset="0"/>
              </a:rPr>
              <a:t>(R.drawable.f2);</a:t>
            </a:r>
          </a:p>
          <a:p>
            <a:pPr marL="609600" lvl="1" indent="0">
              <a:buNone/>
            </a:pP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 frame3 = (</a:t>
            </a:r>
            <a:r>
              <a:rPr lang="en-US" sz="1400" dirty="0" err="1">
                <a:latin typeface="Courier New" panose="02070309020205020404" pitchFamily="49" charset="0"/>
                <a:cs typeface="Courier New" panose="02070309020205020404" pitchFamily="49" charset="0"/>
              </a:rPr>
              <a:t>BitmapDrawable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getResources</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getDrawable</a:t>
            </a:r>
            <a:r>
              <a:rPr lang="en-US" sz="1400" dirty="0">
                <a:latin typeface="Courier New" panose="02070309020205020404" pitchFamily="49" charset="0"/>
                <a:cs typeface="Courier New" panose="02070309020205020404" pitchFamily="49" charset="0"/>
              </a:rPr>
              <a:t>(R.drawable.f3);</a:t>
            </a:r>
          </a:p>
          <a:p>
            <a:pPr marL="609600" lvl="1" indent="0">
              <a:buNone/>
            </a:pPr>
            <a:r>
              <a:rPr lang="en-US" sz="1400" dirty="0">
                <a:latin typeface="Courier New" panose="02070309020205020404" pitchFamily="49" charset="0"/>
                <a:cs typeface="Courier New" panose="02070309020205020404" pitchFamily="49" charset="0"/>
              </a:rPr>
              <a:t> </a:t>
            </a:r>
          </a:p>
          <a:p>
            <a:pPr marL="609600" lvl="1"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reasonableDuration</a:t>
            </a:r>
            <a:r>
              <a:rPr lang="en-US" sz="1400" dirty="0">
                <a:latin typeface="Courier New" panose="02070309020205020404" pitchFamily="49" charset="0"/>
                <a:cs typeface="Courier New" panose="02070309020205020404" pitchFamily="49" charset="0"/>
              </a:rPr>
              <a:t> = 250;</a:t>
            </a:r>
          </a:p>
          <a:p>
            <a:pPr marL="609600" lvl="1" indent="0">
              <a:buNone/>
            </a:pPr>
            <a:r>
              <a:rPr lang="en-US" sz="1400" dirty="0" err="1">
                <a:latin typeface="Courier New" panose="02070309020205020404" pitchFamily="49" charset="0"/>
                <a:cs typeface="Courier New" panose="02070309020205020404" pitchFamily="49" charset="0"/>
              </a:rPr>
              <a:t>AnimationDrawable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mFrameAnimation</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AnimationDrawable</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p>
          <a:p>
            <a:pPr marL="609600" lvl="1" indent="0">
              <a:buNone/>
            </a:pPr>
            <a:r>
              <a:rPr lang="en-US" sz="1400" dirty="0" err="1">
                <a:latin typeface="Courier New" panose="02070309020205020404" pitchFamily="49" charset="0"/>
                <a:cs typeface="Courier New" panose="02070309020205020404" pitchFamily="49" charset="0"/>
              </a:rPr>
              <a:t>mFrameAnimation.addFrame</a:t>
            </a:r>
            <a:r>
              <a:rPr lang="en-US" sz="1400" dirty="0">
                <a:latin typeface="Courier New" panose="02070309020205020404" pitchFamily="49" charset="0"/>
                <a:cs typeface="Courier New" panose="02070309020205020404" pitchFamily="49" charset="0"/>
              </a:rPr>
              <a:t>(frame1, </a:t>
            </a:r>
            <a:r>
              <a:rPr lang="en-US" sz="1400" dirty="0" err="1">
                <a:latin typeface="Courier New" panose="02070309020205020404" pitchFamily="49" charset="0"/>
                <a:cs typeface="Courier New" panose="02070309020205020404" pitchFamily="49" charset="0"/>
              </a:rPr>
              <a:t>reasonableDuration</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err="1">
                <a:latin typeface="Courier New" panose="02070309020205020404" pitchFamily="49" charset="0"/>
                <a:cs typeface="Courier New" panose="02070309020205020404" pitchFamily="49" charset="0"/>
              </a:rPr>
              <a:t>mFrameAnimation.addFrame</a:t>
            </a:r>
            <a:r>
              <a:rPr lang="en-US" sz="1400" dirty="0">
                <a:latin typeface="Courier New" panose="02070309020205020404" pitchFamily="49" charset="0"/>
                <a:cs typeface="Courier New" panose="02070309020205020404" pitchFamily="49" charset="0"/>
              </a:rPr>
              <a:t>(frame2, </a:t>
            </a:r>
            <a:r>
              <a:rPr lang="en-US" sz="1400" dirty="0" err="1">
                <a:latin typeface="Courier New" panose="02070309020205020404" pitchFamily="49" charset="0"/>
                <a:cs typeface="Courier New" panose="02070309020205020404" pitchFamily="49" charset="0"/>
              </a:rPr>
              <a:t>reasonableDuration</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err="1">
                <a:latin typeface="Courier New" panose="02070309020205020404" pitchFamily="49" charset="0"/>
                <a:cs typeface="Courier New" panose="02070309020205020404" pitchFamily="49" charset="0"/>
              </a:rPr>
              <a:t>mFrameAnimation.addFrame</a:t>
            </a:r>
            <a:r>
              <a:rPr lang="en-US" sz="1400" dirty="0">
                <a:latin typeface="Courier New" panose="02070309020205020404" pitchFamily="49" charset="0"/>
                <a:cs typeface="Courier New" panose="02070309020205020404" pitchFamily="49" charset="0"/>
              </a:rPr>
              <a:t>(frame3, </a:t>
            </a:r>
            <a:r>
              <a:rPr lang="en-US" sz="1400" dirty="0" err="1">
                <a:latin typeface="Courier New" panose="02070309020205020404" pitchFamily="49" charset="0"/>
                <a:cs typeface="Courier New" panose="02070309020205020404" pitchFamily="49" charset="0"/>
              </a:rPr>
              <a:t>reasonableDuration</a:t>
            </a:r>
            <a:r>
              <a:rPr lang="en-US" sz="1400" dirty="0">
                <a:latin typeface="Courier New" panose="02070309020205020404" pitchFamily="49" charset="0"/>
                <a:cs typeface="Courier New" panose="02070309020205020404" pitchFamily="49" charset="0"/>
              </a:rPr>
              <a:t>);</a:t>
            </a:r>
          </a:p>
          <a:p>
            <a:pPr marL="609600" lvl="1" indent="0">
              <a:buNone/>
            </a:pPr>
            <a:r>
              <a:rPr lang="en-US" sz="1400" dirty="0">
                <a:latin typeface="Courier New" panose="02070309020205020404" pitchFamily="49" charset="0"/>
                <a:cs typeface="Courier New" panose="02070309020205020404" pitchFamily="49" charset="0"/>
              </a:rPr>
              <a:t> </a:t>
            </a:r>
          </a:p>
          <a:p>
            <a:pPr marL="609600" lvl="1" indent="0">
              <a:buNone/>
            </a:pPr>
            <a:r>
              <a:rPr lang="en-US" sz="1400" dirty="0" err="1">
                <a:latin typeface="Courier New" panose="02070309020205020404" pitchFamily="49" charset="0"/>
                <a:cs typeface="Courier New" panose="02070309020205020404" pitchFamily="49" charset="0"/>
              </a:rPr>
              <a:t>img.setBackground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mFrameAnimation</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74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r>
              <a:rPr lang="en-US" sz="2000" dirty="0" err="1" smtClean="0">
                <a:latin typeface="Courier New" panose="02070309020205020404" pitchFamily="49" charset="0"/>
                <a:cs typeface="Courier New" panose="02070309020205020404" pitchFamily="49" charset="0"/>
              </a:rPr>
              <a:t>mAnimation.setOneShot</a:t>
            </a:r>
            <a:r>
              <a:rPr lang="en-US" sz="2000" dirty="0" smtClean="0">
                <a:latin typeface="Courier New" panose="02070309020205020404" pitchFamily="49" charset="0"/>
                <a:cs typeface="Courier New" panose="02070309020205020404" pitchFamily="49" charset="0"/>
              </a:rPr>
              <a:t>(false</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5194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dirty="0" err="1"/>
              <a:t>Drawable</a:t>
            </a:r>
            <a:r>
              <a:rPr lang="en-US" dirty="0"/>
              <a:t> Animation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r>
              <a:rPr lang="en-US" dirty="0" err="1" smtClean="0">
                <a:latin typeface="Courier New" panose="02070309020205020404" pitchFamily="49" charset="0"/>
                <a:cs typeface="Courier New" panose="02070309020205020404" pitchFamily="49" charset="0"/>
              </a:rPr>
              <a:t>mAnimation.start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60234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2607</TotalTime>
  <Words>5952</Words>
  <Application>Microsoft Office PowerPoint</Application>
  <PresentationFormat>On-screen Show (4:3)</PresentationFormat>
  <Paragraphs>494</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Pearson PTG Video Product PowerPoint Template 111006</vt:lpstr>
      <vt:lpstr>Instructor Notes</vt:lpstr>
      <vt:lpstr>  Advanced AndroidTM Application Development, Fourth Edition  Chapter 23  Working with Animation </vt:lpstr>
      <vt:lpstr>Chapter 23 Overview</vt:lpstr>
      <vt:lpstr>Animating Your Applications</vt:lpstr>
      <vt:lpstr>Working with Drawable Animation</vt:lpstr>
      <vt:lpstr>Working with Drawable Animation</vt:lpstr>
      <vt:lpstr>Working with Drawable Animation</vt:lpstr>
      <vt:lpstr>Working with Drawable Animation</vt:lpstr>
      <vt:lpstr>Working with Drawable Animation</vt:lpstr>
      <vt:lpstr>Working with Drawable Animation</vt:lpstr>
      <vt:lpstr>Working with Drawable Animation</vt:lpstr>
      <vt:lpstr>Working with View Animations</vt:lpstr>
      <vt:lpstr>Working with View Animations</vt:lpstr>
      <vt:lpstr>Defining Tweening Transformations</vt:lpstr>
      <vt:lpstr>Defining Tweened Animations as XML Resources</vt:lpstr>
      <vt:lpstr>Defining Tweened Animations Programmatically</vt:lpstr>
      <vt:lpstr>Defining Simultaneous and Sequential Tweened Animations</vt:lpstr>
      <vt:lpstr>Loading Animations</vt:lpstr>
      <vt:lpstr>Loading Animations</vt:lpstr>
      <vt:lpstr>Loading Animations</vt:lpstr>
      <vt:lpstr>Exploring the Four Different Tweening Transformations</vt:lpstr>
      <vt:lpstr>Working with Alpha Transparency Transformations</vt:lpstr>
      <vt:lpstr>Working with Rotating Transformations</vt:lpstr>
      <vt:lpstr>Working with Scaling Transformations</vt:lpstr>
      <vt:lpstr>Working with Moving Transformations</vt:lpstr>
      <vt:lpstr>Working with Property Animation</vt:lpstr>
      <vt:lpstr>Working with Property Animation</vt:lpstr>
      <vt:lpstr>Working with Property Animation</vt:lpstr>
      <vt:lpstr>Defining Property Animations as XML Resources</vt:lpstr>
      <vt:lpstr>Defining Property Animations as XML Resources</vt:lpstr>
      <vt:lpstr>Defining Property Animations as XML Resources</vt:lpstr>
      <vt:lpstr>Defining and Modifying Property Animations Programmatically</vt:lpstr>
      <vt:lpstr>Starting Property Animations Programmatically</vt:lpstr>
      <vt:lpstr>Starting Property Animations Programmatically</vt:lpstr>
      <vt:lpstr>Starting Property Animations Programmatically</vt:lpstr>
      <vt:lpstr>Working with Different Interpolators</vt:lpstr>
      <vt:lpstr>Animating Activity Launch</vt:lpstr>
      <vt:lpstr>State Animations with Scenes and Transitions</vt:lpstr>
      <vt:lpstr>State Animations with Scenes and Transitions</vt:lpstr>
      <vt:lpstr>State Animations with Scenes and Transitions</vt:lpstr>
      <vt:lpstr>Chapter 23 Summary</vt:lpstr>
      <vt:lpstr>References and More Information</vt:lpstr>
      <vt:lpstr>References and More Information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958</cp:revision>
  <dcterms:created xsi:type="dcterms:W3CDTF">2006-12-28T22:00:41Z</dcterms:created>
  <dcterms:modified xsi:type="dcterms:W3CDTF">2014-08-25T00:01:23Z</dcterms:modified>
</cp:coreProperties>
</file>