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1"/>
  </p:notesMasterIdLst>
  <p:handoutMasterIdLst>
    <p:handoutMasterId r:id="rId92"/>
  </p:handoutMasterIdLst>
  <p:sldIdLst>
    <p:sldId id="282" r:id="rId2"/>
    <p:sldId id="257" r:id="rId3"/>
    <p:sldId id="256" r:id="rId4"/>
    <p:sldId id="283" r:id="rId5"/>
    <p:sldId id="310" r:id="rId6"/>
    <p:sldId id="286" r:id="rId7"/>
    <p:sldId id="311" r:id="rId8"/>
    <p:sldId id="312" r:id="rId9"/>
    <p:sldId id="287" r:id="rId10"/>
    <p:sldId id="313" r:id="rId11"/>
    <p:sldId id="314" r:id="rId12"/>
    <p:sldId id="288" r:id="rId13"/>
    <p:sldId id="289" r:id="rId14"/>
    <p:sldId id="290" r:id="rId15"/>
    <p:sldId id="315" r:id="rId16"/>
    <p:sldId id="316" r:id="rId17"/>
    <p:sldId id="317" r:id="rId18"/>
    <p:sldId id="291" r:id="rId19"/>
    <p:sldId id="318" r:id="rId20"/>
    <p:sldId id="319" r:id="rId21"/>
    <p:sldId id="320" r:id="rId22"/>
    <p:sldId id="292" r:id="rId23"/>
    <p:sldId id="321" r:id="rId24"/>
    <p:sldId id="322" r:id="rId25"/>
    <p:sldId id="323" r:id="rId26"/>
    <p:sldId id="324" r:id="rId27"/>
    <p:sldId id="325" r:id="rId28"/>
    <p:sldId id="326" r:id="rId29"/>
    <p:sldId id="327" r:id="rId30"/>
    <p:sldId id="293" r:id="rId31"/>
    <p:sldId id="328" r:id="rId32"/>
    <p:sldId id="294" r:id="rId33"/>
    <p:sldId id="329" r:id="rId34"/>
    <p:sldId id="295" r:id="rId35"/>
    <p:sldId id="296" r:id="rId36"/>
    <p:sldId id="330" r:id="rId37"/>
    <p:sldId id="331" r:id="rId38"/>
    <p:sldId id="332" r:id="rId39"/>
    <p:sldId id="297" r:id="rId40"/>
    <p:sldId id="333" r:id="rId41"/>
    <p:sldId id="334" r:id="rId42"/>
    <p:sldId id="298" r:id="rId43"/>
    <p:sldId id="335" r:id="rId44"/>
    <p:sldId id="337" r:id="rId45"/>
    <p:sldId id="299" r:id="rId46"/>
    <p:sldId id="338" r:id="rId47"/>
    <p:sldId id="339" r:id="rId48"/>
    <p:sldId id="340" r:id="rId49"/>
    <p:sldId id="341" r:id="rId50"/>
    <p:sldId id="300" r:id="rId51"/>
    <p:sldId id="342" r:id="rId52"/>
    <p:sldId id="343" r:id="rId53"/>
    <p:sldId id="344" r:id="rId54"/>
    <p:sldId id="301" r:id="rId55"/>
    <p:sldId id="302" r:id="rId56"/>
    <p:sldId id="345" r:id="rId57"/>
    <p:sldId id="346" r:id="rId58"/>
    <p:sldId id="303" r:id="rId59"/>
    <p:sldId id="347" r:id="rId60"/>
    <p:sldId id="348" r:id="rId61"/>
    <p:sldId id="349" r:id="rId62"/>
    <p:sldId id="350" r:id="rId63"/>
    <p:sldId id="304" r:id="rId64"/>
    <p:sldId id="305" r:id="rId65"/>
    <p:sldId id="354" r:id="rId66"/>
    <p:sldId id="355" r:id="rId67"/>
    <p:sldId id="356" r:id="rId68"/>
    <p:sldId id="357" r:id="rId69"/>
    <p:sldId id="358" r:id="rId70"/>
    <p:sldId id="359" r:id="rId71"/>
    <p:sldId id="306" r:id="rId72"/>
    <p:sldId id="353" r:id="rId73"/>
    <p:sldId id="307" r:id="rId74"/>
    <p:sldId id="308" r:id="rId75"/>
    <p:sldId id="360" r:id="rId76"/>
    <p:sldId id="361" r:id="rId77"/>
    <p:sldId id="362" r:id="rId78"/>
    <p:sldId id="363" r:id="rId79"/>
    <p:sldId id="364" r:id="rId80"/>
    <p:sldId id="365" r:id="rId81"/>
    <p:sldId id="366" r:id="rId82"/>
    <p:sldId id="367" r:id="rId83"/>
    <p:sldId id="368" r:id="rId84"/>
    <p:sldId id="369" r:id="rId85"/>
    <p:sldId id="309" r:id="rId86"/>
    <p:sldId id="352" r:id="rId87"/>
    <p:sldId id="258" r:id="rId88"/>
    <p:sldId id="284" r:id="rId89"/>
    <p:sldId id="285"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3525" autoAdjust="0"/>
  </p:normalViewPr>
  <p:slideViewPr>
    <p:cSldViewPr>
      <p:cViewPr varScale="1">
        <p:scale>
          <a:sx n="85" d="100"/>
          <a:sy n="85" d="100"/>
        </p:scale>
        <p:origin x="-30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first step to drawing fancy 3D graphics on the screen is to create your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This involves extending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and implementing callbacks for </a:t>
            </a:r>
            <a:r>
              <a:rPr lang="en-US" sz="1200" kern="1200" dirty="0" err="1" smtClean="0">
                <a:solidFill>
                  <a:schemeClr val="tx1"/>
                </a:solidFill>
                <a:effectLst/>
                <a:latin typeface="+mn-lt"/>
                <a:ea typeface="+mn-ea"/>
                <a:cs typeface="+mn-cs"/>
              </a:rPr>
              <a:t>SurfaceHolder.Callback</a:t>
            </a:r>
            <a:r>
              <a:rPr lang="en-US" sz="1200" kern="1200" dirty="0" smtClean="0">
                <a:solidFill>
                  <a:schemeClr val="tx1"/>
                </a:solidFill>
                <a:effectLst/>
                <a:latin typeface="+mn-lt"/>
                <a:ea typeface="+mn-ea"/>
                <a:cs typeface="+mn-cs"/>
              </a:rPr>
              <a:t>. Shown here is an empty implementation that we will complete shortly.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in the constructor, the </a:t>
            </a:r>
            <a:r>
              <a:rPr lang="en-US" sz="1200" kern="1200" dirty="0" err="1" smtClean="0">
                <a:solidFill>
                  <a:schemeClr val="tx1"/>
                </a:solidFill>
                <a:effectLst/>
                <a:latin typeface="+mn-lt"/>
                <a:ea typeface="+mn-ea"/>
                <a:cs typeface="+mn-cs"/>
              </a:rPr>
              <a:t>getHolder</a:t>
            </a:r>
            <a:r>
              <a:rPr lang="en-US" sz="1200" kern="1200" dirty="0" smtClean="0">
                <a:solidFill>
                  <a:schemeClr val="tx1"/>
                </a:solidFill>
                <a:effectLst/>
                <a:latin typeface="+mn-lt"/>
                <a:ea typeface="+mn-ea"/>
                <a:cs typeface="+mn-cs"/>
              </a:rPr>
              <a:t>() method is called to get and store the </a:t>
            </a:r>
            <a:r>
              <a:rPr lang="en-US" sz="1200" kern="1200" dirty="0" err="1" smtClean="0">
                <a:solidFill>
                  <a:schemeClr val="tx1"/>
                </a:solidFill>
                <a:effectLst/>
                <a:latin typeface="+mn-lt"/>
                <a:ea typeface="+mn-ea"/>
                <a:cs typeface="+mn-cs"/>
              </a:rPr>
              <a:t>SurfaceHolder</a:t>
            </a:r>
            <a:r>
              <a:rPr lang="en-US" sz="1200" kern="1200" dirty="0" smtClean="0">
                <a:solidFill>
                  <a:schemeClr val="tx1"/>
                </a:solidFill>
                <a:effectLst/>
                <a:latin typeface="+mn-lt"/>
                <a:ea typeface="+mn-ea"/>
                <a:cs typeface="+mn-cs"/>
              </a:rPr>
              <a:t>. Because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implements the </a:t>
            </a:r>
            <a:r>
              <a:rPr lang="en-US" sz="1200" kern="1200" dirty="0" err="1" smtClean="0">
                <a:solidFill>
                  <a:schemeClr val="tx1"/>
                </a:solidFill>
                <a:effectLst/>
                <a:latin typeface="+mn-lt"/>
                <a:ea typeface="+mn-ea"/>
                <a:cs typeface="+mn-cs"/>
              </a:rPr>
              <a:t>SurfaceHolder.Callback</a:t>
            </a:r>
            <a:r>
              <a:rPr lang="en-US" sz="1200" kern="1200" dirty="0" smtClean="0">
                <a:solidFill>
                  <a:schemeClr val="tx1"/>
                </a:solidFill>
                <a:effectLst/>
                <a:latin typeface="+mn-lt"/>
                <a:ea typeface="+mn-ea"/>
                <a:cs typeface="+mn-cs"/>
              </a:rPr>
              <a:t> interface, this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is assigned for receiving callbacks for those events.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class is initialized and set as the content View for the Activity as shown.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Although setting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as the entire content View works fine, it isn’t flexible if you want other functionality on the screen besides the 3D area. One way to place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on your screen and still have the benefits of using an XML layout file is to use one of the container widgets, such as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 and add this View to it. For instance, consider this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 definition, which can exist anywhere in a layout.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puts a 100 x 100 density-independent pixel square container somewhere on the screen, depending on the rest of the layout.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code uses the identifier for this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 to place the child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in the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this example, </a:t>
            </a:r>
            <a:r>
              <a:rPr lang="en-US" sz="1200" kern="1200" dirty="0" err="1" smtClean="0">
                <a:solidFill>
                  <a:schemeClr val="tx1"/>
                </a:solidFill>
                <a:effectLst/>
                <a:latin typeface="+mn-lt"/>
                <a:ea typeface="+mn-ea"/>
                <a:cs typeface="+mn-cs"/>
              </a:rPr>
              <a:t>R.layout.constrained</a:t>
            </a:r>
            <a:r>
              <a:rPr lang="en-US" sz="1200" kern="1200" dirty="0" smtClean="0">
                <a:solidFill>
                  <a:schemeClr val="tx1"/>
                </a:solidFill>
                <a:effectLst/>
                <a:latin typeface="+mn-lt"/>
                <a:ea typeface="+mn-ea"/>
                <a:cs typeface="+mn-cs"/>
              </a:rPr>
              <a:t> is our layout resource, which contains the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 with the particular identifier we used. You will see why this works regardless of what is drawn in the OpenGL surface as we continue through the initialization of OpenGL ES on Android.</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won’t bother creating the OpenGL thread until </a:t>
            </a:r>
            <a:r>
              <a:rPr lang="en-US" sz="1200" kern="1200" dirty="0" err="1" smtClean="0">
                <a:solidFill>
                  <a:schemeClr val="tx1"/>
                </a:solidFill>
                <a:effectLst/>
                <a:latin typeface="+mn-lt"/>
                <a:ea typeface="+mn-ea"/>
                <a:cs typeface="+mn-cs"/>
              </a:rPr>
              <a:t>surfaceCreated</a:t>
            </a:r>
            <a:r>
              <a:rPr lang="en-US" sz="1200" kern="1200" dirty="0" smtClean="0">
                <a:solidFill>
                  <a:schemeClr val="tx1"/>
                </a:solidFill>
                <a:effectLst/>
                <a:latin typeface="+mn-lt"/>
                <a:ea typeface="+mn-ea"/>
                <a:cs typeface="+mn-cs"/>
              </a:rPr>
              <a:t>() is called. This is an example implementation of </a:t>
            </a:r>
            <a:r>
              <a:rPr lang="en-US" sz="1200" kern="1200" dirty="0" err="1" smtClean="0">
                <a:solidFill>
                  <a:schemeClr val="tx1"/>
                </a:solidFill>
                <a:effectLst/>
                <a:latin typeface="+mn-lt"/>
                <a:ea typeface="+mn-ea"/>
                <a:cs typeface="+mn-cs"/>
              </a:rPr>
              <a:t>surfaceCreated</a:t>
            </a:r>
            <a:r>
              <a:rPr lang="en-US" sz="1200" kern="1200" dirty="0" smtClean="0">
                <a:solidFill>
                  <a:schemeClr val="tx1"/>
                </a:solidFill>
                <a:effectLst/>
                <a:latin typeface="+mn-lt"/>
                <a:ea typeface="+mn-ea"/>
                <a:cs typeface="+mn-cs"/>
              </a:rPr>
              <a:t>(), which starts up the OpenGL thread.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promised, little more than launching the thread takes place here.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is passed to the thread. This is done because the OpenGL calls need to know which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to draw upon.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BasicGLThread</a:t>
            </a:r>
            <a:r>
              <a:rPr lang="en-US" sz="1200" kern="1200" dirty="0" smtClean="0">
                <a:solidFill>
                  <a:schemeClr val="tx1"/>
                </a:solidFill>
                <a:effectLst/>
                <a:latin typeface="+mn-lt"/>
                <a:ea typeface="+mn-ea"/>
                <a:cs typeface="+mn-cs"/>
              </a:rPr>
              <a:t> class is an implementation of a Thread that contains the code we run in the OpenGL thread described. The following code block shows which functionality is placed where. The </a:t>
            </a:r>
            <a:r>
              <a:rPr lang="en-US" sz="1200" kern="1200" dirty="0" err="1" smtClean="0">
                <a:solidFill>
                  <a:schemeClr val="tx1"/>
                </a:solidFill>
                <a:effectLst/>
                <a:latin typeface="+mn-lt"/>
                <a:ea typeface="+mn-ea"/>
                <a:cs typeface="+mn-cs"/>
              </a:rPr>
              <a:t>BasicGLThread</a:t>
            </a:r>
            <a:r>
              <a:rPr lang="en-US" sz="1200" kern="1200" dirty="0" smtClean="0">
                <a:solidFill>
                  <a:schemeClr val="tx1"/>
                </a:solidFill>
                <a:effectLst/>
                <a:latin typeface="+mn-lt"/>
                <a:ea typeface="+mn-ea"/>
                <a:cs typeface="+mn-cs"/>
              </a:rPr>
              <a:t> is placed as a private member of the Activity class.</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During creation,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is saved for later use. In the run() method, EGL and GL are initialized, which we describe later. Then, the drawing code is executed either once or, as shown here, in a loop. Finally, the thread can safely be stopped from outside the thread with a call to the </a:t>
            </a:r>
            <a:r>
              <a:rPr lang="en-US" sz="1200" kern="1200" dirty="0" err="1" smtClean="0">
                <a:solidFill>
                  <a:schemeClr val="tx1"/>
                </a:solidFill>
                <a:effectLst/>
                <a:latin typeface="+mn-lt"/>
                <a:ea typeface="+mn-ea"/>
                <a:cs typeface="+mn-cs"/>
              </a:rPr>
              <a:t>requestStop</a:t>
            </a:r>
            <a:r>
              <a:rPr lang="en-US" sz="1200" kern="1200" dirty="0" smtClean="0">
                <a:solidFill>
                  <a:schemeClr val="tx1"/>
                </a:solidFill>
                <a:effectLst/>
                <a:latin typeface="+mn-lt"/>
                <a:ea typeface="+mn-ea"/>
                <a:cs typeface="+mn-cs"/>
              </a:rPr>
              <a:t>() method. This also cleans up the OpenGL resources. More on this is found in the “Cleaning Up OpenGL ES” section.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SDK provides some utility classes for use with OpenGL ES. The first of these is the </a:t>
            </a:r>
            <a:r>
              <a:rPr lang="en-US" sz="1200" kern="1200" dirty="0" err="1" smtClean="0">
                <a:solidFill>
                  <a:schemeClr val="tx1"/>
                </a:solidFill>
                <a:effectLst/>
                <a:latin typeface="+mn-lt"/>
                <a:ea typeface="+mn-ea"/>
                <a:cs typeface="+mn-cs"/>
              </a:rPr>
              <a:t>GLDebugHelper</a:t>
            </a:r>
            <a:r>
              <a:rPr lang="en-US" sz="1200" kern="1200" dirty="0" smtClean="0">
                <a:solidFill>
                  <a:schemeClr val="tx1"/>
                </a:solidFill>
                <a:effectLst/>
                <a:latin typeface="+mn-lt"/>
                <a:ea typeface="+mn-ea"/>
                <a:cs typeface="+mn-cs"/>
              </a:rPr>
              <a:t> class. OpenGL calls don’t directly return errors. Instead, they set an error internally that can be queried. You can use the </a:t>
            </a:r>
            <a:r>
              <a:rPr lang="en-US" sz="1200" kern="1200" dirty="0" err="1" smtClean="0">
                <a:solidFill>
                  <a:schemeClr val="tx1"/>
                </a:solidFill>
                <a:effectLst/>
                <a:latin typeface="+mn-lt"/>
                <a:ea typeface="+mn-ea"/>
                <a:cs typeface="+mn-cs"/>
              </a:rPr>
              <a:t>GLDebugHelper</a:t>
            </a:r>
            <a:r>
              <a:rPr lang="en-US" sz="1200" kern="1200" dirty="0" smtClean="0">
                <a:solidFill>
                  <a:schemeClr val="tx1"/>
                </a:solidFill>
                <a:effectLst/>
                <a:latin typeface="+mn-lt"/>
                <a:ea typeface="+mn-ea"/>
                <a:cs typeface="+mn-cs"/>
              </a:rPr>
              <a:t> class to wrap all EGL and GL calls and have the wrapper check for errors and throw an exception. The first call for getting the EGL object uses this wrapper, as shown here.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the EGL10 object is retrieved and wrapped. Turning on the CONFIG_CHECK_GL_ERROR flag checks for all GL errors. In addition, the wrapper makes sure all our GL and EGL calls are made from the correct thread because CONFIG_CHECK_THREAD is enabled.</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we can proceed with initializing the display, as shown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default display, EGL10.EGL_DEFAULT_DISPLAY, is configured by the internals of the Android implementation of OpenGL 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we have the display, we can initialize EGL and get the version of the implementation.</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current GL version varies by device. With the display initialized, we can request which configuration is closest to the one we require.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configuration works on the emulator and the current hardware. If you are unsure that the configuration you’ve chosen works with your application’s target platforms, this is a good way to check the resulting list of configurations.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we can create the EGL surface based on this configuration.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Recall that we stored our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for use later. Here, we use it to pass the native Android surface to EGL so they can be linked correctly.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still need to get the EGL context before we can finalize and get our instance of the GL object.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we have our display, surface, and context, we can get our GL object.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Once again, we use </a:t>
            </a:r>
            <a:r>
              <a:rPr lang="en-US" sz="1200" kern="1200" dirty="0" err="1" smtClean="0">
                <a:solidFill>
                  <a:schemeClr val="tx1"/>
                </a:solidFill>
                <a:effectLst/>
                <a:latin typeface="+mn-lt"/>
                <a:ea typeface="+mn-ea"/>
                <a:cs typeface="+mn-cs"/>
              </a:rPr>
              <a:t>GLDebugHelper</a:t>
            </a:r>
            <a:r>
              <a:rPr lang="en-US" sz="1200" kern="1200" dirty="0" smtClean="0">
                <a:solidFill>
                  <a:schemeClr val="tx1"/>
                </a:solidFill>
                <a:effectLst/>
                <a:latin typeface="+mn-lt"/>
                <a:ea typeface="+mn-ea"/>
                <a:cs typeface="+mn-cs"/>
              </a:rPr>
              <a:t> to wrap the GL object so that it checks errors and confirms the thread for us. This completes the initialization of EGL on Android. Next, we can initialize GL to set up our projection and other rendering options.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the fun begins. We have EGL fully initialized, and we have a valid GL object, so we can initialize our drawing space. For this example, we won’t be drawing anything complex. We leave most options at their default values.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Typically, one of the first calls made to initialize GL is to set the viewport. Here is an example of how to set the viewport to the same dimensions as our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location of the surface on the screen is determined internally by EGL. We also use the width and height of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to determine the aspect ratio for GL to render in. In this code, we complete the configuration of a basic GL projection setup.</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Android SDK provides a few helpers similar to those found in GLUT (OpenGL Utility Toolkit). Here, we use one of them to define a perspective in terms of the vertical angle of view, aspect ratio, and near and far clipping planes. The </a:t>
            </a:r>
            <a:r>
              <a:rPr lang="en-US" sz="1200" kern="1200" dirty="0" err="1" smtClean="0">
                <a:solidFill>
                  <a:schemeClr val="tx1"/>
                </a:solidFill>
                <a:effectLst/>
                <a:latin typeface="+mn-lt"/>
                <a:ea typeface="+mn-ea"/>
                <a:cs typeface="+mn-cs"/>
              </a:rPr>
              <a:t>gluPerspective</a:t>
            </a:r>
            <a:r>
              <a:rPr lang="en-US" sz="1200" kern="1200" dirty="0" smtClean="0">
                <a:solidFill>
                  <a:schemeClr val="tx1"/>
                </a:solidFill>
                <a:effectLst/>
                <a:latin typeface="+mn-lt"/>
                <a:ea typeface="+mn-ea"/>
                <a:cs typeface="+mn-cs"/>
              </a:rPr>
              <a:t>() method is useful for configuring the projection matrix, which transforms the 3D scene into a flat surface. Finally, we clear the screen to gray.</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EGL and GL are initialized, objects can be drawn to the screen. For this example, to demonstrate that we’ve set up everything to actually draw, we put a simple three-vertex flat surface (in layman’s terms, a triangle) on the screen. Here is some sample code to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it looks like something is missing, you are correct. This code doesn’t actually show the draw command for the triangle. However, it does use an Android SDK utility method to transform the model view matrix with the intuitive </a:t>
            </a:r>
            <a:r>
              <a:rPr lang="en-US" sz="1200" kern="1200" dirty="0" err="1" smtClean="0">
                <a:solidFill>
                  <a:schemeClr val="tx1"/>
                </a:solidFill>
                <a:effectLst/>
                <a:latin typeface="+mn-lt"/>
                <a:ea typeface="+mn-ea"/>
                <a:cs typeface="+mn-cs"/>
              </a:rPr>
              <a:t>gluLookAt</a:t>
            </a:r>
            <a:r>
              <a:rPr lang="en-US" sz="1200" kern="1200" dirty="0" smtClean="0">
                <a:solidFill>
                  <a:schemeClr val="tx1"/>
                </a:solidFill>
                <a:effectLst/>
                <a:latin typeface="+mn-lt"/>
                <a:ea typeface="+mn-ea"/>
                <a:cs typeface="+mn-cs"/>
              </a:rPr>
              <a:t>() method. Here, it sets the eye point 10 units away from the origin and looks toward the origin. The up value is, as usual, set to the positive </a:t>
            </a:r>
            <a:r>
              <a:rPr lang="en-US" sz="1200" i="1" kern="1200" dirty="0" smtClean="0">
                <a:solidFill>
                  <a:schemeClr val="tx1"/>
                </a:solidFill>
                <a:effectLst/>
                <a:latin typeface="+mn-lt"/>
                <a:ea typeface="+mn-ea"/>
                <a:cs typeface="+mn-cs"/>
              </a:rPr>
              <a:t>y</a:t>
            </a:r>
            <a:r>
              <a:rPr lang="en-US" sz="120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axis. In the loop, notice that the identity matrix is not assigned. This gives the </a:t>
            </a:r>
            <a:r>
              <a:rPr lang="en-US" sz="1200" kern="1200" dirty="0" err="1" smtClean="0">
                <a:solidFill>
                  <a:schemeClr val="tx1"/>
                </a:solidFill>
                <a:effectLst/>
                <a:latin typeface="+mn-lt"/>
                <a:ea typeface="+mn-ea"/>
                <a:cs typeface="+mn-cs"/>
              </a:rPr>
              <a:t>glRotatef</a:t>
            </a:r>
            <a:r>
              <a:rPr lang="en-US" sz="1200" kern="1200" dirty="0" smtClean="0">
                <a:solidFill>
                  <a:schemeClr val="tx1"/>
                </a:solidFill>
                <a:effectLst/>
                <a:latin typeface="+mn-lt"/>
                <a:ea typeface="+mn-ea"/>
                <a:cs typeface="+mn-cs"/>
              </a:rPr>
              <a:t>() method a compounding effect, causing the triangle to rotate in a counterclockwise direction.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launched, a screen similar to the one in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figure should display.</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now have a working OpenGL ES environment in the Android SDK. We continue from this point to talk more about drawing in the environment.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 is one for converting a float array into a </a:t>
            </a:r>
            <a:r>
              <a:rPr lang="en-US" sz="1200" kern="1200" dirty="0" err="1" smtClean="0">
                <a:solidFill>
                  <a:schemeClr val="tx1"/>
                </a:solidFill>
                <a:effectLst/>
                <a:latin typeface="+mn-lt"/>
                <a:ea typeface="+mn-ea"/>
                <a:cs typeface="+mn-cs"/>
              </a:rPr>
              <a:t>FloatBuffer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creates a buffer of 32-bit float values with a stride of 0. You can then store the resulting </a:t>
            </a:r>
            <a:r>
              <a:rPr lang="en-US" sz="1200" kern="1200" dirty="0" err="1" smtClean="0">
                <a:solidFill>
                  <a:schemeClr val="tx1"/>
                </a:solidFill>
                <a:effectLst/>
                <a:latin typeface="+mn-lt"/>
                <a:ea typeface="+mn-ea"/>
                <a:cs typeface="+mn-cs"/>
              </a:rPr>
              <a:t>FloatBuffer</a:t>
            </a:r>
            <a:r>
              <a:rPr lang="en-US" sz="1200" kern="1200" dirty="0" smtClean="0">
                <a:solidFill>
                  <a:schemeClr val="tx1"/>
                </a:solidFill>
                <a:effectLst/>
                <a:latin typeface="+mn-lt"/>
                <a:ea typeface="+mn-ea"/>
                <a:cs typeface="+mn-cs"/>
              </a:rPr>
              <a:t> and assign it to OpenGL calls.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Here is an example of doing this, using the triangle we showed previously.</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With the buffer assigned, we can now draw the triangle, as shown here.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have to enable the GL_VERTEX_ARRAY state, though you can do this in GL configuration, as it is required to draw anything with OpenGL ES. We then assign the vertex buffer through a call to </a:t>
            </a:r>
            <a:r>
              <a:rPr lang="en-US" sz="1200" kern="1200" dirty="0" err="1" smtClean="0">
                <a:solidFill>
                  <a:schemeClr val="tx1"/>
                </a:solidFill>
                <a:effectLst/>
                <a:latin typeface="+mn-lt"/>
                <a:ea typeface="+mn-ea"/>
                <a:cs typeface="+mn-cs"/>
              </a:rPr>
              <a:t>glVertexPointer</a:t>
            </a:r>
            <a:r>
              <a:rPr lang="en-US" sz="1200" kern="1200" dirty="0" smtClean="0">
                <a:solidFill>
                  <a:schemeClr val="tx1"/>
                </a:solidFill>
                <a:effectLst/>
                <a:latin typeface="+mn-lt"/>
                <a:ea typeface="+mn-ea"/>
                <a:cs typeface="+mn-cs"/>
              </a:rPr>
              <a:t>(), also telling GL that we’re using float values. Fixed-point values, through GL_FIXED, can also be used and might be faster with some Android implementations. Finally, a call to </a:t>
            </a:r>
            <a:r>
              <a:rPr lang="en-US" sz="1200" kern="1200" dirty="0" err="1" smtClean="0">
                <a:solidFill>
                  <a:schemeClr val="tx1"/>
                </a:solidFill>
                <a:effectLst/>
                <a:latin typeface="+mn-lt"/>
                <a:ea typeface="+mn-ea"/>
                <a:cs typeface="+mn-cs"/>
              </a:rPr>
              <a:t>glDrawArrays</a:t>
            </a:r>
            <a:r>
              <a:rPr lang="en-US" sz="1200" kern="1200" dirty="0" smtClean="0">
                <a:solidFill>
                  <a:schemeClr val="tx1"/>
                </a:solidFill>
                <a:effectLst/>
                <a:latin typeface="+mn-lt"/>
                <a:ea typeface="+mn-ea"/>
                <a:cs typeface="+mn-cs"/>
              </a:rPr>
              <a:t>() is made to draw the triangles using three vertices from the vertex buffer.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OpenGL ES, you can use an array of colors to individually assign colors to each vertex that is drawn. This is accomplished by calling the </a:t>
            </a:r>
            <a:r>
              <a:rPr lang="en-US" sz="1200" kern="1200" dirty="0" err="1" smtClean="0">
                <a:solidFill>
                  <a:schemeClr val="tx1"/>
                </a:solidFill>
                <a:effectLst/>
                <a:latin typeface="+mn-lt"/>
                <a:ea typeface="+mn-ea"/>
                <a:cs typeface="+mn-cs"/>
              </a:rPr>
              <a:t>glColorPointer</a:t>
            </a:r>
            <a:r>
              <a:rPr lang="en-US" sz="1200" kern="1200" dirty="0" smtClean="0">
                <a:solidFill>
                  <a:schemeClr val="tx1"/>
                </a:solidFill>
                <a:effectLst/>
                <a:latin typeface="+mn-lt"/>
                <a:ea typeface="+mn-ea"/>
                <a:cs typeface="+mn-cs"/>
              </a:rPr>
              <a:t>() method with a buffer of colors. This code sets up a small buffer of colors for three vertices.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With the buffer available, we can now use it to color our triangle, as shown in the code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the client state for GL_COLOR_ARRAY is enabled. Then, calling the </a:t>
            </a:r>
            <a:r>
              <a:rPr lang="en-US" sz="1200" kern="1200" dirty="0" err="1" smtClean="0">
                <a:solidFill>
                  <a:schemeClr val="tx1"/>
                </a:solidFill>
                <a:effectLst/>
                <a:latin typeface="+mn-lt"/>
                <a:ea typeface="+mn-ea"/>
                <a:cs typeface="+mn-cs"/>
              </a:rPr>
              <a:t>glColorPointer</a:t>
            </a:r>
            <a:r>
              <a:rPr lang="en-US" sz="1200" kern="1200" dirty="0" smtClean="0">
                <a:solidFill>
                  <a:schemeClr val="tx1"/>
                </a:solidFill>
                <a:effectLst/>
                <a:latin typeface="+mn-lt"/>
                <a:ea typeface="+mn-ea"/>
                <a:cs typeface="+mn-cs"/>
              </a:rPr>
              <a:t> method sets the preceding color buffer created. </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call to draw() draws the triangle like the colorful one seen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 is some code that draws an OpenGL cube using just eight defined vertices.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The code results in </a:t>
            </a:r>
            <a:r>
              <a:rPr lang="en-US" sz="1200" kern="1200" dirty="0" smtClean="0">
                <a:solidFill>
                  <a:schemeClr val="tx1"/>
                </a:solidFill>
                <a:effectLst/>
                <a:latin typeface="+mn-lt"/>
                <a:ea typeface="+mn-ea"/>
                <a:cs typeface="+mn-cs"/>
              </a:rPr>
              <a:t>a solid cube with no shading (left) and the same cube with only lines (right).</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 is some code for enabling simple lighting.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enables lighting, enables GL_LIGHT0, and then sets the color and brightness of the light. Finally, the light is positioned in 3D space. In addition, we enable GL_COLOR_MATERIAL so the color set for drawing the objects is used with the lighting. We also enable the smooth shading model, which helps remove the visual transition between triangles on the same face. You can use color material definitions for fancier lighting and more realistic-looking surfaces.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 is the drawing code for our cube, assuming we now have a full vertex array of all 24 points and an index array defining the order in which they should be drawn.</a:t>
            </a:r>
          </a:p>
          <a:p>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Notice that the normal array and normal mode are now turned on. Without this, the lighting won’t look right. As with the other arrays, this has to be assigned through a fixed buffer in Java, as this code demonstrates.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code shown here uses one of the helper methods we talked about previously to create a </a:t>
            </a:r>
            <a:r>
              <a:rPr lang="en-US" sz="1200" kern="1200" dirty="0" err="1" smtClean="0">
                <a:solidFill>
                  <a:schemeClr val="tx1"/>
                </a:solidFill>
                <a:effectLst/>
                <a:latin typeface="+mn-lt"/>
                <a:ea typeface="+mn-ea"/>
                <a:cs typeface="+mn-cs"/>
              </a:rPr>
              <a:t>FloatBuffer</a:t>
            </a:r>
            <a:r>
              <a:rPr lang="en-US" sz="1200" kern="1200" dirty="0" smtClean="0">
                <a:solidFill>
                  <a:schemeClr val="tx1"/>
                </a:solidFill>
                <a:effectLst/>
                <a:latin typeface="+mn-lt"/>
                <a:ea typeface="+mn-ea"/>
                <a:cs typeface="+mn-cs"/>
              </a:rPr>
              <a:t>. We use a floating-point array for the </a:t>
            </a:r>
            <a:r>
              <a:rPr lang="en-US" sz="1200" kern="1200" dirty="0" err="1" smtClean="0">
                <a:solidFill>
                  <a:schemeClr val="tx1"/>
                </a:solidFill>
                <a:effectLst/>
                <a:latin typeface="+mn-lt"/>
                <a:ea typeface="+mn-ea"/>
                <a:cs typeface="+mn-cs"/>
              </a:rPr>
              <a:t>normals</a:t>
            </a:r>
            <a:r>
              <a:rPr lang="en-US" sz="1200" kern="1200" dirty="0" smtClean="0">
                <a:solidFill>
                  <a:schemeClr val="tx1"/>
                </a:solidFill>
                <a:effectLst/>
                <a:latin typeface="+mn-lt"/>
                <a:ea typeface="+mn-ea"/>
                <a:cs typeface="+mn-cs"/>
              </a:rPr>
              <a:t>. This also shows the </a:t>
            </a:r>
            <a:r>
              <a:rPr lang="en-US" sz="1200" kern="1200" dirty="0" err="1" smtClean="0">
                <a:solidFill>
                  <a:schemeClr val="tx1"/>
                </a:solidFill>
                <a:effectLst/>
                <a:latin typeface="+mn-lt"/>
                <a:ea typeface="+mn-ea"/>
                <a:cs typeface="+mn-cs"/>
              </a:rPr>
              <a:t>normals</a:t>
            </a:r>
            <a:r>
              <a:rPr lang="en-US" sz="1200" kern="1200" dirty="0" smtClean="0">
                <a:solidFill>
                  <a:schemeClr val="tx1"/>
                </a:solidFill>
                <a:effectLst/>
                <a:latin typeface="+mn-lt"/>
                <a:ea typeface="+mn-ea"/>
                <a:cs typeface="+mn-cs"/>
              </a:rPr>
              <a:t> and how each vertex must have one. (Recall that we now have 24 vertices for the cube.) You can create various lighting effects by making the </a:t>
            </a:r>
            <a:r>
              <a:rPr lang="en-US" sz="1200" kern="1200" dirty="0" err="1" smtClean="0">
                <a:solidFill>
                  <a:schemeClr val="tx1"/>
                </a:solidFill>
                <a:effectLst/>
                <a:latin typeface="+mn-lt"/>
                <a:ea typeface="+mn-ea"/>
                <a:cs typeface="+mn-cs"/>
              </a:rPr>
              <a:t>normals</a:t>
            </a:r>
            <a:r>
              <a:rPr lang="en-US" sz="1200" kern="1200" dirty="0" smtClean="0">
                <a:solidFill>
                  <a:schemeClr val="tx1"/>
                </a:solidFill>
                <a:effectLst/>
                <a:latin typeface="+mn-lt"/>
                <a:ea typeface="+mn-ea"/>
                <a:cs typeface="+mn-cs"/>
              </a:rPr>
              <a:t> not actually perpendicular to the surface, but for more accurate lighting, it’s usually better to just increase the polygon count of your objects or add textures.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the solid cube, now shaded to show depth better.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Texturing surfaces, or putting images on surfaces, is a rather lengthy and complex topic. It’s enough for our purposes to focus on learning how to texture with Android, so we will use the previously lit and colored cube and texture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texturing needs to be enabled, as shown in the code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enables texturing and creates an internally named slot for one texture.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use this slot to tell OpenGL what texture we operate on in the next block of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You’ve probably begun to wonder what happened to Android-specific code. Well, it’s back. OpenGL ES needs bitmaps to use as textures. Luckily for us, Android comes with a Bitmap class that can read in nearly any format of image, including PNG, GIF, and JPG files. You can do this straight from a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resource identifier, too, as demonstrated in the preceding code. OpenGL requires that textures be square and have sides that are powers of 2, such as 64 x 64 or 256 x 256. Because the source image might or might not be in one of these exact sizes, we scale it again with just a single Android method call. If the source image isn’t square, though, the original aspect ratio is not kept. Sometimes it is easier to scale down with the original aspect ratio and add colored padding around the edges of the image instead of stretching it, but this is beyond the scope of this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GLUtils.texImage2D() assigns an Android Bitmap to an OpenGL texture. OpenGL keeps the image internally, so we can clean up the Bitmap objects with a call to the recycle() method.</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OpenGL ES knows about the texture, the next step is to tell it where to draw the texture. You can accomplish this by using a texture coordinate buffer. This is similar to all the other buffer arrays in that it must be assigned to a fixed Java buffer and enabled. Here is the code to do this with our cube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promised, this code creates a fixed buffer for the texture coordinates. We set the same ones on each face of the cube, so each vertex has a texture coordinate assigned to it (0,0 is the lower-left portion of the texture and 1,1 is the upper-right). Next, we enable the GL_TEXTURE_COORD_ARRAY state and then tell OpenGL which buffer to use. Finally, we draw the cube.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we left the code the same as before, which produces the output you see in the figure 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left. The coloring does still apply, even with textures. If coloring is not applied, the output looks like what you see in the figure on the right.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SDK provides a helper class for running code on another thread. The Handler class can allow a piece of code to run on a target thread—the thread that the Handler was instantiated in. For the purpose of this example, you do this in the Activity class.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enables the OpenGL thread to execute code on the Activity thread by calling the post() method of the Handler. This enables us to act on other View objects on the screen that we can’t act on from outside of the Activity thread on the OpenGL thread.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this example, the frame rate of the scene rendered is calculated in the OpenGL thread and then posted back to the Activity thread. Here is a method that does just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calculateAndDisplayFPS</a:t>
            </a:r>
            <a:r>
              <a:rPr lang="en-US" sz="1200" kern="1200" dirty="0" smtClean="0">
                <a:solidFill>
                  <a:schemeClr val="tx1"/>
                </a:solidFill>
                <a:effectLst/>
                <a:latin typeface="+mn-lt"/>
                <a:ea typeface="+mn-ea"/>
                <a:cs typeface="+mn-cs"/>
              </a:rPr>
              <a:t>() method is called from within the animation loop of the OpenGL thread. The math is fairly straightforward: the number of frames divided by the duration of those frames in seconds. Then, we take that and post it to the Handler for the Activity thread by creating a new Runnable object that applies a String to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that holds the current frame rate.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doing this for every iteration causes performance to drop substantially. Instead, a counter tracks the number of frames drawn, and we do the calculation and display every time the duration of </a:t>
            </a:r>
            <a:r>
              <a:rPr lang="en-US" sz="1200" kern="1200" dirty="0" err="1" smtClean="0">
                <a:solidFill>
                  <a:schemeClr val="tx1"/>
                </a:solidFill>
                <a:effectLst/>
                <a:latin typeface="+mn-lt"/>
                <a:ea typeface="+mn-ea"/>
                <a:cs typeface="+mn-cs"/>
              </a:rPr>
              <a:t>mSkipTime</a:t>
            </a:r>
            <a:r>
              <a:rPr lang="en-US" sz="1200" kern="1200" dirty="0" smtClean="0">
                <a:solidFill>
                  <a:schemeClr val="tx1"/>
                </a:solidFill>
                <a:effectLst/>
                <a:latin typeface="+mn-lt"/>
                <a:ea typeface="+mn-ea"/>
                <a:cs typeface="+mn-cs"/>
              </a:rPr>
              <a:t> has gone by. A value of 5000 milliseconds has worked well to avoid influencing the performance too much by simply measuring the performance.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the display with the frame rate.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let’s look at the reverse situation. We want the main application thread to communicate with the OpenGL thread. We can use a Handler to post code to the OpenGL thread for execution. However, if we are not going to execute any OpenGL code, we aren’t required to run it in the OpenGL thread context. Instead, we can add a key event handler to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to either speed up or stop the animation in the OpenGL thread.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needs to be the current focus before it receives key events. A couple of method calls configure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Setting focusable for both touch modes enables key events to come in regardless of the mode.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within the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key event handlers need to be implemented. First, we implement a handler for toggling the frame rate on and off. Shown 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 sample implementation of the </a:t>
            </a:r>
            <a:r>
              <a:rPr lang="en-US" sz="1200" kern="1200" dirty="0" err="1" smtClean="0">
                <a:solidFill>
                  <a:schemeClr val="tx1"/>
                </a:solidFill>
                <a:effectLst/>
                <a:latin typeface="+mn-lt"/>
                <a:ea typeface="+mn-ea"/>
                <a:cs typeface="+mn-cs"/>
              </a:rPr>
              <a:t>onKeyDown</a:t>
            </a:r>
            <a:r>
              <a:rPr lang="en-US" sz="1200" kern="1200" dirty="0" smtClean="0">
                <a:solidFill>
                  <a:schemeClr val="tx1"/>
                </a:solidFill>
                <a:effectLst/>
                <a:latin typeface="+mn-lt"/>
                <a:ea typeface="+mn-ea"/>
                <a:cs typeface="+mn-cs"/>
              </a:rPr>
              <a:t>() method override.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the user presses the F key, a call to the </a:t>
            </a:r>
            <a:r>
              <a:rPr lang="en-US" sz="1200" kern="1200" dirty="0" err="1" smtClean="0">
                <a:solidFill>
                  <a:schemeClr val="tx1"/>
                </a:solidFill>
                <a:effectLst/>
                <a:latin typeface="+mn-lt"/>
                <a:ea typeface="+mn-ea"/>
                <a:cs typeface="+mn-cs"/>
              </a:rPr>
              <a:t>toggleFPSDisplay</a:t>
            </a:r>
            <a:r>
              <a:rPr lang="en-US" sz="1200" kern="1200" dirty="0" smtClean="0">
                <a:solidFill>
                  <a:schemeClr val="tx1"/>
                </a:solidFill>
                <a:effectLst/>
                <a:latin typeface="+mn-lt"/>
                <a:ea typeface="+mn-ea"/>
                <a:cs typeface="+mn-cs"/>
              </a:rPr>
              <a:t>() method of the OpenGL ES thread is made. This merely changes the state of the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flag and then updates the text field status. The </a:t>
            </a:r>
            <a:r>
              <a:rPr lang="en-US" sz="1200" kern="1200" dirty="0" err="1" smtClean="0">
                <a:solidFill>
                  <a:schemeClr val="tx1"/>
                </a:solidFill>
                <a:effectLst/>
                <a:latin typeface="+mn-lt"/>
                <a:ea typeface="+mn-ea"/>
                <a:cs typeface="+mn-cs"/>
              </a:rPr>
              <a:t>onKeyDown</a:t>
            </a:r>
            <a:r>
              <a:rPr lang="en-US" sz="1200" kern="1200" dirty="0" smtClean="0">
                <a:solidFill>
                  <a:schemeClr val="tx1"/>
                </a:solidFill>
                <a:effectLst/>
                <a:latin typeface="+mn-lt"/>
                <a:ea typeface="+mn-ea"/>
                <a:cs typeface="+mn-cs"/>
              </a:rPr>
              <a:t>() method is called multiple times if the key is held, toggling the display until the key is released. There are multiple methods to prevent this, such as just handling it within </a:t>
            </a:r>
            <a:r>
              <a:rPr lang="en-US" sz="1200" kern="1200" dirty="0" err="1" smtClean="0">
                <a:solidFill>
                  <a:schemeClr val="tx1"/>
                </a:solidFill>
                <a:effectLst/>
                <a:latin typeface="+mn-lt"/>
                <a:ea typeface="+mn-ea"/>
                <a:cs typeface="+mn-cs"/>
              </a:rPr>
              <a:t>onKeyUp</a:t>
            </a:r>
            <a:r>
              <a:rPr lang="en-US" sz="1200" kern="1200" dirty="0" smtClean="0">
                <a:solidFill>
                  <a:schemeClr val="tx1"/>
                </a:solidFill>
                <a:effectLst/>
                <a:latin typeface="+mn-lt"/>
                <a:ea typeface="+mn-ea"/>
                <a:cs typeface="+mn-cs"/>
              </a:rPr>
              <a:t>() or using different keys to enable and disable the state.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next control we provide to the user is the ability to pause the animation while the P key is held down. Add this case statement to </a:t>
            </a:r>
            <a:r>
              <a:rPr lang="en-US" sz="1200" kern="1200" dirty="0" err="1" smtClean="0">
                <a:solidFill>
                  <a:schemeClr val="tx1"/>
                </a:solidFill>
                <a:effectLst/>
                <a:latin typeface="+mn-lt"/>
                <a:ea typeface="+mn-ea"/>
                <a:cs typeface="+mn-cs"/>
              </a:rPr>
              <a:t>onKeyDown</a:t>
            </a:r>
            <a:r>
              <a:rPr lang="en-US" sz="1200" kern="1200" dirty="0" smtClean="0">
                <a:solidFill>
                  <a:schemeClr val="tx1"/>
                </a:solidFill>
                <a:effectLst/>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the state is forced to false regardless of how many times </a:t>
            </a:r>
            <a:r>
              <a:rPr lang="en-US" sz="1200" kern="1200" dirty="0" err="1" smtClean="0">
                <a:solidFill>
                  <a:schemeClr val="tx1"/>
                </a:solidFill>
                <a:effectLst/>
                <a:latin typeface="+mn-lt"/>
                <a:ea typeface="+mn-ea"/>
                <a:cs typeface="+mn-cs"/>
              </a:rPr>
              <a:t>onKeyDown</a:t>
            </a:r>
            <a:r>
              <a:rPr lang="en-US" sz="1200" kern="1200" dirty="0" smtClean="0">
                <a:solidFill>
                  <a:schemeClr val="tx1"/>
                </a:solidFill>
                <a:effectLst/>
                <a:latin typeface="+mn-lt"/>
                <a:ea typeface="+mn-ea"/>
                <a:cs typeface="+mn-cs"/>
              </a:rPr>
              <a:t>() is called.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an implementation of </a:t>
            </a:r>
            <a:r>
              <a:rPr lang="en-US" sz="1200" kern="1200" dirty="0" err="1" smtClean="0">
                <a:solidFill>
                  <a:schemeClr val="tx1"/>
                </a:solidFill>
                <a:effectLst/>
                <a:latin typeface="+mn-lt"/>
                <a:ea typeface="+mn-ea"/>
                <a:cs typeface="+mn-cs"/>
              </a:rPr>
              <a:t>onKeyUp</a:t>
            </a:r>
            <a:r>
              <a:rPr lang="en-US" sz="1200" kern="1200" dirty="0" smtClean="0">
                <a:solidFill>
                  <a:schemeClr val="tx1"/>
                </a:solidFill>
                <a:effectLst/>
                <a:latin typeface="+mn-lt"/>
                <a:ea typeface="+mn-ea"/>
                <a:cs typeface="+mn-cs"/>
              </a:rPr>
              <a:t>() is needed to resume the animation when the user lifts his or her finger.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the value is forced and set to true so that when the user lifts his or her finger off the key, the animation resumes regardless of the current state. An if statement around the inner part of the entire while() animation loop can pause the entire rendering in this example.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It is necessary for your application to clean up OpenGL when your application is done using it. This happens when the application quits or the Activity has changed in some way. The recommended process for gracefully shutting down OpenGL is to reset the surface and context, destroy the surface and context you configured, and then terminate the EGL instance. You can do this with the code shown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a:t>
            </a:r>
            <a:r>
              <a:rPr lang="en-US" sz="1200" kern="1200" dirty="0" err="1" smtClean="0">
                <a:solidFill>
                  <a:schemeClr val="tx1"/>
                </a:solidFill>
                <a:effectLst/>
                <a:latin typeface="+mn-lt"/>
                <a:ea typeface="+mn-ea"/>
                <a:cs typeface="+mn-cs"/>
              </a:rPr>
              <a:t>eglMakeCurrent</a:t>
            </a:r>
            <a:r>
              <a:rPr lang="en-US" sz="1200" kern="1200" dirty="0" smtClean="0">
                <a:solidFill>
                  <a:schemeClr val="tx1"/>
                </a:solidFill>
                <a:effectLst/>
                <a:latin typeface="+mn-lt"/>
                <a:ea typeface="+mn-ea"/>
                <a:cs typeface="+mn-cs"/>
              </a:rPr>
              <a:t>() removes the surface and context that were used. Next, </a:t>
            </a:r>
            <a:r>
              <a:rPr lang="en-US" sz="1200" kern="1200" dirty="0" err="1" smtClean="0">
                <a:solidFill>
                  <a:schemeClr val="tx1"/>
                </a:solidFill>
                <a:effectLst/>
                <a:latin typeface="+mn-lt"/>
                <a:ea typeface="+mn-ea"/>
                <a:cs typeface="+mn-cs"/>
              </a:rPr>
              <a:t>eglDestroySurface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eglDestroyContext</a:t>
            </a:r>
            <a:r>
              <a:rPr lang="en-US" sz="1200" kern="1200" dirty="0" smtClean="0">
                <a:solidFill>
                  <a:schemeClr val="tx1"/>
                </a:solidFill>
                <a:effectLst/>
                <a:latin typeface="+mn-lt"/>
                <a:ea typeface="+mn-ea"/>
                <a:cs typeface="+mn-cs"/>
              </a:rPr>
              <a:t>() release any resources held by OpenGL for the surface and the context. Finally, OpenGL is terminated through a call to </a:t>
            </a:r>
            <a:r>
              <a:rPr lang="en-US" sz="1200" kern="1200" dirty="0" err="1" smtClean="0">
                <a:solidFill>
                  <a:schemeClr val="tx1"/>
                </a:solidFill>
                <a:effectLst/>
                <a:latin typeface="+mn-lt"/>
                <a:ea typeface="+mn-ea"/>
                <a:cs typeface="+mn-cs"/>
              </a:rPr>
              <a:t>eglTerminate</a:t>
            </a:r>
            <a:r>
              <a:rPr lang="en-US" sz="1200" kern="1200" dirty="0" smtClean="0">
                <a:solidFill>
                  <a:schemeClr val="tx1"/>
                </a:solidFill>
                <a:effectLst/>
                <a:latin typeface="+mn-lt"/>
                <a:ea typeface="+mn-ea"/>
                <a:cs typeface="+mn-cs"/>
              </a:rPr>
              <a:t>(). If OpenGL runs in a separate thread, the thread can now be terminated as well.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up to the application to clean up OpenGL properly. There are no helper methods available for managing all of it automatically in the Android lifecycle as there are with Cursor objects and the like.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code </a:t>
            </a:r>
            <a:r>
              <a:rPr lang="en-US" sz="1200" kern="1200" smtClean="0">
                <a:solidFill>
                  <a:schemeClr val="tx1"/>
                </a:solidFill>
                <a:effectLst/>
                <a:latin typeface="+mn-lt"/>
                <a:ea typeface="+mn-ea"/>
                <a:cs typeface="+mn-cs"/>
              </a:rPr>
              <a:t>shown here, </a:t>
            </a:r>
            <a:r>
              <a:rPr lang="en-US" sz="1200" kern="1200" dirty="0" smtClean="0">
                <a:solidFill>
                  <a:schemeClr val="tx1"/>
                </a:solidFill>
                <a:effectLst/>
                <a:latin typeface="+mn-lt"/>
                <a:ea typeface="+mn-ea"/>
                <a:cs typeface="+mn-cs"/>
              </a:rPr>
              <a:t>and on the</a:t>
            </a:r>
            <a:r>
              <a:rPr lang="en-US" sz="1200" kern="1200" baseline="0" dirty="0" smtClean="0">
                <a:solidFill>
                  <a:schemeClr val="tx1"/>
                </a:solidFill>
                <a:effectLst/>
                <a:latin typeface="+mn-lt"/>
                <a:ea typeface="+mn-ea"/>
                <a:cs typeface="+mn-cs"/>
              </a:rPr>
              <a:t> next </a:t>
            </a:r>
            <a:r>
              <a:rPr lang="en-US" sz="1200" kern="1200" baseline="0" smtClean="0">
                <a:solidFill>
                  <a:schemeClr val="tx1"/>
                </a:solidFill>
                <a:effectLst/>
                <a:latin typeface="+mn-lt"/>
                <a:ea typeface="+mn-ea"/>
                <a:cs typeface="+mn-cs"/>
              </a:rPr>
              <a:t>four slides, </a:t>
            </a:r>
            <a:r>
              <a:rPr lang="en-US" sz="1200" kern="1200" smtClean="0">
                <a:solidFill>
                  <a:schemeClr val="tx1"/>
                </a:solidFill>
                <a:effectLst/>
                <a:latin typeface="+mn-lt"/>
                <a:ea typeface="+mn-ea"/>
                <a:cs typeface="+mn-cs"/>
              </a:rPr>
              <a:t>demonstrate </a:t>
            </a:r>
            <a:r>
              <a:rPr lang="en-US" sz="1200" kern="1200" dirty="0" smtClean="0">
                <a:solidFill>
                  <a:schemeClr val="tx1"/>
                </a:solidFill>
                <a:effectLst/>
                <a:latin typeface="+mn-lt"/>
                <a:ea typeface="+mn-ea"/>
                <a:cs typeface="+mn-cs"/>
              </a:rPr>
              <a:t>an entire Activity that duplicates the colorful triangle we drew earlier.</a:t>
            </a:r>
          </a:p>
          <a:p>
            <a:pPr eaLnBrk="1" hangingPunct="1"/>
            <a:endParaRPr lang="en-US" sz="1200" kern="1200" dirty="0" smtClean="0">
              <a:solidFill>
                <a:schemeClr val="tx1"/>
              </a:solidFill>
              <a:effectLst/>
              <a:latin typeface="+mn-lt"/>
              <a:ea typeface="+mn-ea"/>
              <a:cs typeface="+mn-cs"/>
            </a:endParaRPr>
          </a:p>
          <a:p>
            <a:pPr eaLnBrk="1" hangingPunct="1"/>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As you can see, this code demonstrates creating a new </a:t>
            </a:r>
            <a:r>
              <a:rPr lang="en-US" sz="1200" kern="1200" dirty="0" err="1" smtClean="0">
                <a:solidFill>
                  <a:schemeClr val="tx1"/>
                </a:solidFill>
                <a:effectLst/>
                <a:latin typeface="+mn-lt"/>
                <a:ea typeface="+mn-ea"/>
                <a:cs typeface="+mn-cs"/>
              </a:rPr>
              <a:t>GLSurfaceView</a:t>
            </a:r>
            <a:r>
              <a:rPr lang="en-US" sz="1200" kern="1200" dirty="0" smtClean="0">
                <a:solidFill>
                  <a:schemeClr val="tx1"/>
                </a:solidFill>
                <a:effectLst/>
                <a:latin typeface="+mn-lt"/>
                <a:ea typeface="+mn-ea"/>
                <a:cs typeface="+mn-cs"/>
              </a:rPr>
              <a:t> and a new </a:t>
            </a:r>
            <a:r>
              <a:rPr lang="en-US" sz="1200" kern="1200" dirty="0" err="1" smtClean="0">
                <a:solidFill>
                  <a:schemeClr val="tx1"/>
                </a:solidFill>
                <a:effectLst/>
                <a:latin typeface="+mn-lt"/>
                <a:ea typeface="+mn-ea"/>
                <a:cs typeface="+mn-cs"/>
              </a:rPr>
              <a:t>GLSurfaceView.Renderer</a:t>
            </a:r>
            <a:r>
              <a:rPr lang="en-US" sz="1200" kern="1200" dirty="0" smtClean="0">
                <a:solidFill>
                  <a:schemeClr val="tx1"/>
                </a:solidFill>
                <a:effectLst/>
                <a:latin typeface="+mn-lt"/>
                <a:ea typeface="+mn-ea"/>
                <a:cs typeface="+mn-cs"/>
              </a:rPr>
              <a:t>. The end result, with proper implementation of the triangle drawing class (included with the book code and discussed earlier), is a spinning triangle that the user can pause with the press of the P key. The </a:t>
            </a:r>
            <a:r>
              <a:rPr lang="en-US" sz="1200" kern="1200" dirty="0" err="1" smtClean="0">
                <a:solidFill>
                  <a:schemeClr val="tx1"/>
                </a:solidFill>
                <a:effectLst/>
                <a:latin typeface="+mn-lt"/>
                <a:ea typeface="+mn-ea"/>
                <a:cs typeface="+mn-cs"/>
              </a:rPr>
              <a:t>GLSurfaceView</a:t>
            </a:r>
            <a:r>
              <a:rPr lang="en-US" sz="1200" kern="1200" dirty="0" smtClean="0">
                <a:solidFill>
                  <a:schemeClr val="tx1"/>
                </a:solidFill>
                <a:effectLst/>
                <a:latin typeface="+mn-lt"/>
                <a:ea typeface="+mn-ea"/>
                <a:cs typeface="+mn-cs"/>
              </a:rPr>
              <a:t> implementation contains its own Renderer, which is less generic than assigning it externally, but with the key handling we implemented. The two classes must work closely together.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GLSurfaceView</a:t>
            </a:r>
            <a:r>
              <a:rPr lang="en-US" sz="1200" kern="1200" dirty="0" smtClean="0">
                <a:solidFill>
                  <a:schemeClr val="tx1"/>
                </a:solidFill>
                <a:effectLst/>
                <a:latin typeface="+mn-lt"/>
                <a:ea typeface="+mn-ea"/>
                <a:cs typeface="+mn-cs"/>
              </a:rPr>
              <a:t> implements key handling by overriding the </a:t>
            </a:r>
            <a:r>
              <a:rPr lang="en-US" sz="1200" kern="1200" dirty="0" err="1" smtClean="0">
                <a:solidFill>
                  <a:schemeClr val="tx1"/>
                </a:solidFill>
                <a:effectLst/>
                <a:latin typeface="+mn-lt"/>
                <a:ea typeface="+mn-ea"/>
                <a:cs typeface="+mn-cs"/>
              </a:rPr>
              <a:t>onKeyDown</a:t>
            </a:r>
            <a:r>
              <a:rPr lang="en-US" sz="1200" kern="1200" dirty="0" smtClean="0">
                <a:solidFill>
                  <a:schemeClr val="tx1"/>
                </a:solidFill>
                <a:effectLst/>
                <a:latin typeface="+mn-lt"/>
                <a:ea typeface="+mn-ea"/>
                <a:cs typeface="+mn-cs"/>
              </a:rPr>
              <a:t>() method of the regular View class. The action is passed on to the Renderer through a helper method called </a:t>
            </a:r>
            <a:r>
              <a:rPr lang="en-US" sz="1200" kern="1200" dirty="0" err="1" smtClean="0">
                <a:solidFill>
                  <a:schemeClr val="tx1"/>
                </a:solidFill>
                <a:effectLst/>
                <a:latin typeface="+mn-lt"/>
                <a:ea typeface="+mn-ea"/>
                <a:cs typeface="+mn-cs"/>
              </a:rPr>
              <a:t>queueEvent</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queueEvent</a:t>
            </a:r>
            <a:r>
              <a:rPr lang="en-US" sz="1200" kern="1200" dirty="0" smtClean="0">
                <a:solidFill>
                  <a:schemeClr val="tx1"/>
                </a:solidFill>
                <a:effectLst/>
                <a:latin typeface="+mn-lt"/>
                <a:ea typeface="+mn-ea"/>
                <a:cs typeface="+mn-cs"/>
              </a:rPr>
              <a:t>() method passes the Runnable object on to the Renderer thread held by the </a:t>
            </a:r>
            <a:r>
              <a:rPr lang="en-US" sz="1200" kern="1200" dirty="0" err="1" smtClean="0">
                <a:solidFill>
                  <a:schemeClr val="tx1"/>
                </a:solidFill>
                <a:effectLst/>
                <a:latin typeface="+mn-lt"/>
                <a:ea typeface="+mn-ea"/>
                <a:cs typeface="+mn-cs"/>
              </a:rPr>
              <a:t>GLSurfaceView</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the Renderer implementation provides the drawing in the </a:t>
            </a:r>
            <a:r>
              <a:rPr lang="en-US" sz="1200" kern="1200" dirty="0" err="1" smtClean="0">
                <a:solidFill>
                  <a:schemeClr val="tx1"/>
                </a:solidFill>
                <a:effectLst/>
                <a:latin typeface="+mn-lt"/>
                <a:ea typeface="+mn-ea"/>
                <a:cs typeface="+mn-cs"/>
              </a:rPr>
              <a:t>onDrawFrame</a:t>
            </a:r>
            <a:r>
              <a:rPr lang="en-US" sz="1200" kern="1200" dirty="0" smtClean="0">
                <a:solidFill>
                  <a:schemeClr val="tx1"/>
                </a:solidFill>
                <a:effectLst/>
                <a:latin typeface="+mn-lt"/>
                <a:ea typeface="+mn-ea"/>
                <a:cs typeface="+mn-cs"/>
              </a:rPr>
              <a:t>() method. This is either called continuously or on demand, depending on the render mode set via a call to the </a:t>
            </a:r>
            <a:r>
              <a:rPr lang="en-US" sz="1200" kern="1200" dirty="0" err="1" smtClean="0">
                <a:solidFill>
                  <a:schemeClr val="tx1"/>
                </a:solidFill>
                <a:effectLst/>
                <a:latin typeface="+mn-lt"/>
                <a:ea typeface="+mn-ea"/>
                <a:cs typeface="+mn-cs"/>
              </a:rPr>
              <a:t>GLSurfaceView.setRenderMode</a:t>
            </a:r>
            <a:r>
              <a:rPr lang="en-US" sz="1200" kern="1200" dirty="0" smtClean="0">
                <a:solidFill>
                  <a:schemeClr val="tx1"/>
                </a:solidFill>
                <a:effectLst/>
                <a:latin typeface="+mn-lt"/>
                <a:ea typeface="+mn-ea"/>
                <a:cs typeface="+mn-cs"/>
              </a:rPr>
              <a:t>() method. The implementation of </a:t>
            </a:r>
            <a:r>
              <a:rPr lang="en-US" sz="1200" kern="1200" dirty="0" err="1" smtClean="0">
                <a:solidFill>
                  <a:schemeClr val="tx1"/>
                </a:solidFill>
                <a:effectLst/>
                <a:latin typeface="+mn-lt"/>
                <a:ea typeface="+mn-ea"/>
                <a:cs typeface="+mn-cs"/>
              </a:rPr>
              <a:t>onSurfaceChanged</a:t>
            </a:r>
            <a:r>
              <a:rPr lang="en-US" sz="1200" kern="1200" dirty="0" smtClean="0">
                <a:solidFill>
                  <a:schemeClr val="tx1"/>
                </a:solidFill>
                <a:effectLst/>
                <a:latin typeface="+mn-lt"/>
                <a:ea typeface="+mn-ea"/>
                <a:cs typeface="+mn-cs"/>
              </a:rPr>
              <a:t>() is now where we set up the screen projection—an appropriate place because this method is called on orientation or size changes of the surface. Then, in </a:t>
            </a:r>
            <a:r>
              <a:rPr lang="en-US" sz="1200" kern="1200" dirty="0" err="1" smtClean="0">
                <a:solidFill>
                  <a:schemeClr val="tx1"/>
                </a:solidFill>
                <a:effectLst/>
                <a:latin typeface="+mn-lt"/>
                <a:ea typeface="+mn-ea"/>
                <a:cs typeface="+mn-cs"/>
              </a:rPr>
              <a:t>onSurfaceCreated</a:t>
            </a:r>
            <a:r>
              <a:rPr lang="en-US" sz="1200" kern="1200" dirty="0" smtClean="0">
                <a:solidFill>
                  <a:schemeClr val="tx1"/>
                </a:solidFill>
                <a:effectLst/>
                <a:latin typeface="+mn-lt"/>
                <a:ea typeface="+mn-ea"/>
                <a:cs typeface="+mn-cs"/>
              </a:rPr>
              <a:t>(), the basic GL configuration is performed, including setting client states and static data, such as the model view.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EGL configuration is now performed internally to </a:t>
            </a:r>
            <a:r>
              <a:rPr lang="en-US" sz="1200" kern="1200" dirty="0" err="1" smtClean="0">
                <a:solidFill>
                  <a:schemeClr val="tx1"/>
                </a:solidFill>
                <a:effectLst/>
                <a:latin typeface="+mn-lt"/>
                <a:ea typeface="+mn-ea"/>
                <a:cs typeface="+mn-cs"/>
              </a:rPr>
              <a:t>GLSurfaceView</a:t>
            </a:r>
            <a:r>
              <a:rPr lang="en-US" sz="1200" kern="1200" dirty="0" smtClean="0">
                <a:solidFill>
                  <a:schemeClr val="tx1"/>
                </a:solidFill>
                <a:effectLst/>
                <a:latin typeface="+mn-lt"/>
                <a:ea typeface="+mn-ea"/>
                <a:cs typeface="+mn-cs"/>
              </a:rPr>
              <a:t>, so the application need not worry about it. If, however, the application needs to perform custom configuration of the EGL, the </a:t>
            </a:r>
            <a:r>
              <a:rPr lang="en-US" sz="1200" kern="1200" dirty="0" err="1" smtClean="0">
                <a:solidFill>
                  <a:schemeClr val="tx1"/>
                </a:solidFill>
                <a:effectLst/>
                <a:latin typeface="+mn-lt"/>
                <a:ea typeface="+mn-ea"/>
                <a:cs typeface="+mn-cs"/>
              </a:rPr>
              <a:t>EGLConfig</a:t>
            </a:r>
            <a:r>
              <a:rPr lang="en-US" sz="1200" kern="1200" dirty="0" smtClean="0">
                <a:solidFill>
                  <a:schemeClr val="tx1"/>
                </a:solidFill>
                <a:effectLst/>
                <a:latin typeface="+mn-lt"/>
                <a:ea typeface="+mn-ea"/>
                <a:cs typeface="+mn-cs"/>
              </a:rPr>
              <a:t> object is passed to the </a:t>
            </a:r>
            <a:r>
              <a:rPr lang="en-US" sz="1200" kern="1200" dirty="0" err="1" smtClean="0">
                <a:solidFill>
                  <a:schemeClr val="tx1"/>
                </a:solidFill>
                <a:effectLst/>
                <a:latin typeface="+mn-lt"/>
                <a:ea typeface="+mn-ea"/>
                <a:cs typeface="+mn-cs"/>
              </a:rPr>
              <a:t>onSurfaceCreated</a:t>
            </a:r>
            <a:r>
              <a:rPr lang="en-US" sz="1200" kern="1200" dirty="0" smtClean="0">
                <a:solidFill>
                  <a:schemeClr val="tx1"/>
                </a:solidFill>
                <a:effectLst/>
                <a:latin typeface="+mn-lt"/>
                <a:ea typeface="+mn-ea"/>
                <a:cs typeface="+mn-cs"/>
              </a:rPr>
              <a:t>() method and is used to perform such custom configuration.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choose to use this method to bring up a GL surface on Android, the implementation of the rendering code doesn’t need to change at all.</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If you’re going to use the Android OpenGL ES 2.0 APIs and aren’t planning on supporting alternate code paths, you need to specify two items in your manifest file: your application requires Android 2.2 or higher using the &lt;uses-</a:t>
            </a:r>
            <a:r>
              <a:rPr lang="en-US" sz="1200" kern="1200" dirty="0" err="1" smtClean="0">
                <a:solidFill>
                  <a:schemeClr val="tx1"/>
                </a:solidFill>
                <a:effectLst/>
                <a:latin typeface="+mn-lt"/>
                <a:ea typeface="+mn-ea"/>
                <a:cs typeface="+mn-cs"/>
              </a:rPr>
              <a:t>sdk</a:t>
            </a:r>
            <a:r>
              <a:rPr lang="en-US" sz="1200" kern="1200" dirty="0" smtClean="0">
                <a:solidFill>
                  <a:schemeClr val="tx1"/>
                </a:solidFill>
                <a:effectLst/>
                <a:latin typeface="+mn-lt"/>
                <a:ea typeface="+mn-ea"/>
                <a:cs typeface="+mn-cs"/>
              </a:rPr>
              <a:t>&gt; tag, and it requires OpenGL ES 2.0 using the &lt;uses-feature&gt; tag.</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Start by creating your custom </a:t>
            </a:r>
            <a:r>
              <a:rPr lang="en-US" sz="1200" kern="1200" dirty="0" err="1" smtClean="0">
                <a:solidFill>
                  <a:schemeClr val="tx1"/>
                </a:solidFill>
                <a:effectLst/>
                <a:latin typeface="+mn-lt"/>
                <a:ea typeface="+mn-ea"/>
                <a:cs typeface="+mn-cs"/>
              </a:rPr>
              <a:t>SurfaceView</a:t>
            </a:r>
            <a:r>
              <a:rPr lang="en-US" sz="1200" kern="1200" dirty="0" smtClean="0">
                <a:solidFill>
                  <a:schemeClr val="tx1"/>
                </a:solidFill>
                <a:effectLst/>
                <a:latin typeface="+mn-lt"/>
                <a:ea typeface="+mn-ea"/>
                <a:cs typeface="+mn-cs"/>
              </a:rPr>
              <a:t>, which you usually do within the Activity class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as shown.</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Of course, you need to implement the CustomGL2SurfaceView class. In our sample ­project, we did this as an inner class of the Activity, for convenience.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most important line of code here is the call to the </a:t>
            </a:r>
            <a:r>
              <a:rPr lang="en-US" sz="1200" kern="1200" dirty="0" err="1" smtClean="0">
                <a:solidFill>
                  <a:schemeClr val="tx1"/>
                </a:solidFill>
                <a:effectLst/>
                <a:latin typeface="+mn-lt"/>
                <a:ea typeface="+mn-ea"/>
                <a:cs typeface="+mn-cs"/>
              </a:rPr>
              <a:t>setEGLContextClientVersion</a:t>
            </a:r>
            <a:r>
              <a:rPr lang="en-US" sz="1200" kern="1200" dirty="0" smtClean="0">
                <a:solidFill>
                  <a:schemeClr val="tx1"/>
                </a:solidFill>
                <a:effectLst/>
                <a:latin typeface="+mn-lt"/>
                <a:ea typeface="+mn-ea"/>
                <a:cs typeface="+mn-cs"/>
              </a:rPr>
              <a:t>() method. This call is made in order to request an EGL context for OpenGL ES 1.x (when the parameter is 1) or OpenGL ES 2.x (when the parameter is 2). Then the ­custom Renderer is 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Although it might seem confusing, the Renderer methods take GL10 objects. How, then, are you to make OpenGL ES 2.0 calls? The answer turns out to be simple: the GLES20 class is entirely static. Just ignore the GL10 parameters and make calls directly to the GLES20 class.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CustomRenderer</a:t>
            </a:r>
            <a:r>
              <a:rPr lang="en-US" sz="1200" kern="1200" dirty="0" smtClean="0">
                <a:solidFill>
                  <a:schemeClr val="tx1"/>
                </a:solidFill>
                <a:effectLst/>
                <a:latin typeface="+mn-lt"/>
                <a:ea typeface="+mn-ea"/>
                <a:cs typeface="+mn-cs"/>
              </a:rPr>
              <a:t> class starts out by initializing the vertices, much as we did earlier. Then, when the </a:t>
            </a:r>
            <a:r>
              <a:rPr lang="en-US" sz="1200" kern="1200" dirty="0" err="1" smtClean="0">
                <a:solidFill>
                  <a:schemeClr val="tx1"/>
                </a:solidFill>
                <a:effectLst/>
                <a:latin typeface="+mn-lt"/>
                <a:ea typeface="+mn-ea"/>
                <a:cs typeface="+mn-cs"/>
              </a:rPr>
              <a:t>onSurfaceCreate</a:t>
            </a:r>
            <a:r>
              <a:rPr lang="en-US" sz="1200" kern="1200" dirty="0" smtClean="0">
                <a:solidFill>
                  <a:schemeClr val="tx1"/>
                </a:solidFill>
                <a:effectLst/>
                <a:latin typeface="+mn-lt"/>
                <a:ea typeface="+mn-ea"/>
                <a:cs typeface="+mn-cs"/>
              </a:rPr>
              <a:t>() method is called, we can initialize the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program as shown.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two resource identifiers, </a:t>
            </a:r>
            <a:r>
              <a:rPr lang="en-US" sz="1200" kern="1200" dirty="0" err="1" smtClean="0">
                <a:solidFill>
                  <a:schemeClr val="tx1"/>
                </a:solidFill>
                <a:effectLst/>
                <a:latin typeface="+mn-lt"/>
                <a:ea typeface="+mn-ea"/>
                <a:cs typeface="+mn-cs"/>
              </a:rPr>
              <a:t>simple_vertex</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simple_fragment</a:t>
            </a:r>
            <a:r>
              <a:rPr lang="en-US" sz="1200" kern="1200" dirty="0" smtClean="0">
                <a:solidFill>
                  <a:schemeClr val="tx1"/>
                </a:solidFill>
                <a:effectLst/>
                <a:latin typeface="+mn-lt"/>
                <a:ea typeface="+mn-ea"/>
                <a:cs typeface="+mn-cs"/>
              </a:rPr>
              <a:t>, simply reference two text files stored as raw resources. Now, let’s look at the initialization of the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process does not change substantially for different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 Recall that OpenGL ES 2.0 requires both a vertex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and a fragment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First, we load the text for each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and compile both of them. Then, we create a new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program reference, attach both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 to it, assign an attribute position to our only input parameter, and link the program. Finally, checks are made to confirm that the program linked successfully.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loading of each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is handled by our </a:t>
            </a:r>
            <a:r>
              <a:rPr lang="en-US" sz="1200" kern="1200" dirty="0" err="1" smtClean="0">
                <a:solidFill>
                  <a:schemeClr val="tx1"/>
                </a:solidFill>
                <a:effectLst/>
                <a:latin typeface="+mn-lt"/>
                <a:ea typeface="+mn-ea"/>
                <a:cs typeface="+mn-cs"/>
              </a:rPr>
              <a:t>loadAndCompileShader</a:t>
            </a:r>
            <a:r>
              <a:rPr lang="en-US" sz="1200" kern="1200" dirty="0" smtClean="0">
                <a:solidFill>
                  <a:schemeClr val="tx1"/>
                </a:solidFill>
                <a:effectLst/>
                <a:latin typeface="+mn-lt"/>
                <a:ea typeface="+mn-ea"/>
                <a:cs typeface="+mn-cs"/>
              </a:rPr>
              <a:t>() method. Here is a sample implementation of this method.</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loadAndCompileShader</a:t>
            </a:r>
            <a:r>
              <a:rPr lang="en-US" sz="1200" kern="1200" dirty="0" smtClean="0">
                <a:solidFill>
                  <a:schemeClr val="tx1"/>
                </a:solidFill>
                <a:effectLst/>
                <a:latin typeface="+mn-lt"/>
                <a:ea typeface="+mn-ea"/>
                <a:cs typeface="+mn-cs"/>
              </a:rPr>
              <a:t>() method reads in the raw resource as a string. Then the source is handed over to GLES20 via a call to the </a:t>
            </a:r>
            <a:r>
              <a:rPr lang="en-US" sz="1200" kern="1200" dirty="0" err="1" smtClean="0">
                <a:solidFill>
                  <a:schemeClr val="tx1"/>
                </a:solidFill>
                <a:effectLst/>
                <a:latin typeface="+mn-lt"/>
                <a:ea typeface="+mn-ea"/>
                <a:cs typeface="+mn-cs"/>
              </a:rPr>
              <a:t>glShaderSource</a:t>
            </a:r>
            <a:r>
              <a:rPr lang="en-US" sz="1200" kern="1200" dirty="0" smtClean="0">
                <a:solidFill>
                  <a:schemeClr val="tx1"/>
                </a:solidFill>
                <a:effectLst/>
                <a:latin typeface="+mn-lt"/>
                <a:ea typeface="+mn-ea"/>
                <a:cs typeface="+mn-cs"/>
              </a:rPr>
              <a:t>() method. Finally, the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is compiled with a call to </a:t>
            </a:r>
            <a:r>
              <a:rPr lang="en-US" sz="1200" kern="1200" dirty="0" err="1" smtClean="0">
                <a:solidFill>
                  <a:schemeClr val="tx1"/>
                </a:solidFill>
                <a:effectLst/>
                <a:latin typeface="+mn-lt"/>
                <a:ea typeface="+mn-ea"/>
                <a:cs typeface="+mn-cs"/>
              </a:rPr>
              <a:t>glCompileShader</a:t>
            </a:r>
            <a:r>
              <a:rPr lang="en-US" sz="1200" kern="1200" dirty="0" smtClean="0">
                <a:solidFill>
                  <a:schemeClr val="tx1"/>
                </a:solidFill>
                <a:effectLst/>
                <a:latin typeface="+mn-lt"/>
                <a:ea typeface="+mn-ea"/>
                <a:cs typeface="+mn-cs"/>
              </a:rPr>
              <a:t>(). The result is checked to make sure the compile was successful. OpenGL ES 2.0 holds the binary results internally so that they can be used later during linking.</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onSurfaceChanged</a:t>
            </a:r>
            <a:r>
              <a:rPr lang="en-US" sz="1200" kern="1200" dirty="0" smtClean="0">
                <a:solidFill>
                  <a:schemeClr val="tx1"/>
                </a:solidFill>
                <a:effectLst/>
                <a:latin typeface="+mn-lt"/>
                <a:ea typeface="+mn-ea"/>
                <a:cs typeface="+mn-cs"/>
              </a:rPr>
              <a:t>() method should look quite familiar—it changes little. The viewport is reconfigured for the new display metrics and then the clear color is set. Note again that you can simply use the static GLES20 calls rather than the GL10 parameter.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we’re ready to render the triangle. The scene is rendered each time the system calls our </a:t>
            </a:r>
            <a:r>
              <a:rPr lang="en-US" sz="1200" kern="1200" dirty="0" err="1" smtClean="0">
                <a:solidFill>
                  <a:schemeClr val="tx1"/>
                </a:solidFill>
                <a:effectLst/>
                <a:latin typeface="+mn-lt"/>
                <a:ea typeface="+mn-ea"/>
                <a:cs typeface="+mn-cs"/>
              </a:rPr>
              <a:t>onDrawFrame</a:t>
            </a:r>
            <a:r>
              <a:rPr lang="en-US" sz="1200" kern="1200" dirty="0" smtClean="0">
                <a:solidFill>
                  <a:schemeClr val="tx1"/>
                </a:solidFill>
                <a:effectLst/>
                <a:latin typeface="+mn-lt"/>
                <a:ea typeface="+mn-ea"/>
                <a:cs typeface="+mn-cs"/>
              </a:rPr>
              <a:t>() implementation.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code should also appear familiar. The primary difference here is the call to the </a:t>
            </a:r>
            <a:r>
              <a:rPr lang="en-US" sz="1200" kern="1200" dirty="0" err="1" smtClean="0">
                <a:solidFill>
                  <a:schemeClr val="tx1"/>
                </a:solidFill>
                <a:effectLst/>
                <a:latin typeface="+mn-lt"/>
                <a:ea typeface="+mn-ea"/>
                <a:cs typeface="+mn-cs"/>
              </a:rPr>
              <a:t>glUseProgram</a:t>
            </a:r>
            <a:r>
              <a:rPr lang="en-US" sz="1200" kern="1200" dirty="0" smtClean="0">
                <a:solidFill>
                  <a:schemeClr val="tx1"/>
                </a:solidFill>
                <a:effectLst/>
                <a:latin typeface="+mn-lt"/>
                <a:ea typeface="+mn-ea"/>
                <a:cs typeface="+mn-cs"/>
              </a:rPr>
              <a:t>() method, where we must pass in the numeric identifier of the program we compiled and linked. The final result is simply a static (motionless) triangle on the screen. It’s not very exciting, considering the amount of code required. The flexibility of the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 is powerful, but many applications don’t need the extra flexibility that comes with using OpenGL ES 2.0, either.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now, you might be wondering what the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 look like. Because the resource system of Android just uses the part of the filename before the extension, we decided to name our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files very clearly so we could easily tell what they were: </a:t>
            </a:r>
            <a:r>
              <a:rPr lang="en-US" sz="1200" kern="1200" dirty="0" err="1" smtClean="0">
                <a:solidFill>
                  <a:schemeClr val="tx1"/>
                </a:solidFill>
                <a:effectLst/>
                <a:latin typeface="+mn-lt"/>
                <a:ea typeface="+mn-ea"/>
                <a:cs typeface="+mn-cs"/>
              </a:rPr>
              <a:t>simple_vertex.shader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simple_fragment.shader</a:t>
            </a:r>
            <a:r>
              <a:rPr lang="en-US" sz="1200" kern="1200" dirty="0" smtClean="0">
                <a:solidFill>
                  <a:schemeClr val="tx1"/>
                </a:solidFill>
                <a:effectLst/>
                <a:latin typeface="+mn-lt"/>
                <a:ea typeface="+mn-ea"/>
                <a:cs typeface="+mn-cs"/>
              </a:rPr>
              <a:t>. These are two of the simplest </a:t>
            </a:r>
            <a:r>
              <a:rPr lang="en-US" sz="1200" kern="1200" dirty="0" err="1" smtClean="0">
                <a:solidFill>
                  <a:schemeClr val="tx1"/>
                </a:solidFill>
                <a:effectLst/>
                <a:latin typeface="+mn-lt"/>
                <a:ea typeface="+mn-ea"/>
                <a:cs typeface="+mn-cs"/>
              </a:rPr>
              <a:t>shaders</a:t>
            </a:r>
            <a:r>
              <a:rPr lang="en-US" sz="1200" kern="1200" dirty="0" smtClean="0">
                <a:solidFill>
                  <a:schemeClr val="tx1"/>
                </a:solidFill>
                <a:effectLst/>
                <a:latin typeface="+mn-lt"/>
                <a:ea typeface="+mn-ea"/>
                <a:cs typeface="+mn-cs"/>
              </a:rPr>
              <a:t> one can define.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First, let’s look at the vertex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because it’s first in the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has a single input, </a:t>
            </a:r>
            <a:r>
              <a:rPr lang="en-US" sz="1200" kern="1200" dirty="0" err="1" smtClean="0">
                <a:solidFill>
                  <a:schemeClr val="tx1"/>
                </a:solidFill>
                <a:effectLst/>
                <a:latin typeface="+mn-lt"/>
                <a:ea typeface="+mn-ea"/>
                <a:cs typeface="+mn-cs"/>
              </a:rPr>
              <a:t>vPosition</a:t>
            </a:r>
            <a:r>
              <a:rPr lang="en-US" sz="1200" kern="1200" dirty="0" smtClean="0">
                <a:solidFill>
                  <a:schemeClr val="tx1"/>
                </a:solidFill>
                <a:effectLst/>
                <a:latin typeface="+mn-lt"/>
                <a:ea typeface="+mn-ea"/>
                <a:cs typeface="+mn-cs"/>
              </a:rPr>
              <a:t>, which is simply assigned to the output. No transformations are applied, and we’re not doing any texturing.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let’s turn our attention to the fragment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is even simpler. It’s assigning a fixed color to the output. In this case, it’s assigning green to the output.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Shader</a:t>
            </a:r>
            <a:r>
              <a:rPr lang="en-US" sz="1200" kern="1200" dirty="0" smtClean="0">
                <a:solidFill>
                  <a:schemeClr val="tx1"/>
                </a:solidFill>
                <a:effectLst/>
                <a:latin typeface="+mn-lt"/>
                <a:ea typeface="+mn-ea"/>
                <a:cs typeface="+mn-cs"/>
              </a:rPr>
              <a:t> definitions can be quite complex. Implementing lighting, texturing, fog effects, and other interesting OpenGL ES 2.0 features that can’t be fashioned using the fixed pipeline of OpenGL ES 1.x is far beyond the scope of this book.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87</a:t>
            </a:fld>
            <a:endParaRPr lang="en-US" smtClean="0">
              <a:latin typeface="Calibri"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Ensuring Device Compatibility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lvl="0"/>
            <a:r>
              <a:rPr lang="en-US" sz="2000" dirty="0"/>
              <a:t>If the application requires OpenGL ES 1.0, you do not need to declare any </a:t>
            </a:r>
            <a:r>
              <a:rPr lang="en-US" sz="2000" dirty="0">
                <a:latin typeface="Courier New" panose="02070309020205020404" pitchFamily="49" charset="0"/>
                <a:cs typeface="Courier New" panose="02070309020205020404" pitchFamily="49" charset="0"/>
              </a:rPr>
              <a:t>&lt;uses-feature&gt;</a:t>
            </a:r>
            <a:r>
              <a:rPr lang="en-US" sz="2000" dirty="0"/>
              <a:t> tag, as this is the default for all applications. All Android devices support OpenGL ES </a:t>
            </a:r>
            <a:r>
              <a:rPr lang="en-US" sz="2000" dirty="0" smtClean="0"/>
              <a:t>1.0.</a:t>
            </a:r>
            <a:endParaRPr lang="en-US" sz="2000" dirty="0"/>
          </a:p>
          <a:p>
            <a:pPr lvl="0"/>
            <a:r>
              <a:rPr lang="en-US" sz="2000" dirty="0"/>
              <a:t>If the application requires OpenGL ES 1.1, you should declare a </a:t>
            </a:r>
            <a:r>
              <a:rPr lang="en-US" sz="2000" dirty="0">
                <a:latin typeface="Courier New" panose="02070309020205020404" pitchFamily="49" charset="0"/>
                <a:cs typeface="Courier New" panose="02070309020205020404" pitchFamily="49" charset="0"/>
              </a:rPr>
              <a:t>&lt;uses-feature&gt;</a:t>
            </a:r>
            <a:r>
              <a:rPr lang="en-US" sz="2000" dirty="0"/>
              <a:t> tag as follows: </a:t>
            </a:r>
            <a:r>
              <a:rPr lang="en-US" sz="2000" dirty="0">
                <a:latin typeface="Courier New" panose="02070309020205020404" pitchFamily="49" charset="0"/>
                <a:cs typeface="Courier New" panose="02070309020205020404" pitchFamily="49" charset="0"/>
              </a:rPr>
              <a:t>&lt;uses-feature </a:t>
            </a:r>
            <a:r>
              <a:rPr lang="en-US" sz="2000" dirty="0" err="1">
                <a:latin typeface="Courier New" panose="02070309020205020404" pitchFamily="49" charset="0"/>
                <a:cs typeface="Courier New" panose="02070309020205020404" pitchFamily="49" charset="0"/>
              </a:rPr>
              <a:t>android:glEsVersion</a:t>
            </a:r>
            <a:r>
              <a:rPr lang="en-US" sz="2000" dirty="0">
                <a:latin typeface="Courier New" panose="02070309020205020404" pitchFamily="49" charset="0"/>
                <a:cs typeface="Courier New" panose="02070309020205020404" pitchFamily="49" charset="0"/>
              </a:rPr>
              <a:t>="0x00010001" </a:t>
            </a:r>
            <a:r>
              <a:rPr lang="en-US" sz="2000" dirty="0" smtClean="0">
                <a:latin typeface="Courier New" panose="02070309020205020404" pitchFamily="49" charset="0"/>
                <a:cs typeface="Courier New" panose="02070309020205020404" pitchFamily="49" charset="0"/>
              </a:rPr>
              <a:t>/&gt;</a:t>
            </a:r>
            <a:r>
              <a:rPr lang="en-US" sz="2000" dirty="0" smtClean="0"/>
              <a:t>.</a:t>
            </a:r>
            <a:endParaRPr lang="en-US" sz="2000" dirty="0"/>
          </a:p>
          <a:p>
            <a:pPr lvl="0"/>
            <a:r>
              <a:rPr lang="en-US" sz="2000" dirty="0"/>
              <a:t>If the application requires OpenGL ES 2.0, you should declare a </a:t>
            </a:r>
            <a:r>
              <a:rPr lang="en-US" sz="2000" dirty="0">
                <a:latin typeface="Courier New" panose="02070309020205020404" pitchFamily="49" charset="0"/>
                <a:cs typeface="Courier New" panose="02070309020205020404" pitchFamily="49" charset="0"/>
              </a:rPr>
              <a:t>&lt;uses-feature&gt;</a:t>
            </a:r>
            <a:r>
              <a:rPr lang="en-US" sz="2000" dirty="0"/>
              <a:t> tag as follows: </a:t>
            </a:r>
            <a:r>
              <a:rPr lang="en-US" sz="2000" dirty="0">
                <a:latin typeface="Courier New" panose="02070309020205020404" pitchFamily="49" charset="0"/>
                <a:cs typeface="Courier New" panose="02070309020205020404" pitchFamily="49" charset="0"/>
              </a:rPr>
              <a:t>&lt;uses-feature </a:t>
            </a:r>
            <a:r>
              <a:rPr lang="en-US" sz="2000" dirty="0" err="1">
                <a:latin typeface="Courier New" panose="02070309020205020404" pitchFamily="49" charset="0"/>
                <a:cs typeface="Courier New" panose="02070309020205020404" pitchFamily="49" charset="0"/>
              </a:rPr>
              <a:t>android:glEsVersion</a:t>
            </a:r>
            <a:r>
              <a:rPr lang="en-US" sz="2000" dirty="0">
                <a:latin typeface="Courier New" panose="02070309020205020404" pitchFamily="49" charset="0"/>
                <a:cs typeface="Courier New" panose="02070309020205020404" pitchFamily="49" charset="0"/>
              </a:rPr>
              <a:t>="0x00020000" </a:t>
            </a:r>
            <a:r>
              <a:rPr lang="en-US" sz="2000" dirty="0" smtClean="0">
                <a:latin typeface="Courier New" panose="02070309020205020404" pitchFamily="49" charset="0"/>
                <a:cs typeface="Courier New" panose="02070309020205020404" pitchFamily="49" charset="0"/>
              </a:rPr>
              <a:t>/&gt;</a:t>
            </a:r>
            <a:r>
              <a:rPr lang="en-US" sz="2000" dirty="0" smtClean="0"/>
              <a:t>.</a:t>
            </a:r>
            <a:endParaRPr lang="en-US" sz="2000" dirty="0"/>
          </a:p>
          <a:p>
            <a:r>
              <a:rPr lang="en-US" sz="2000" dirty="0"/>
              <a:t>If the application requires OpenGL ES 3.0, you should declare a </a:t>
            </a:r>
            <a:r>
              <a:rPr lang="en-US" sz="2000" dirty="0">
                <a:latin typeface="Courier New" panose="02070309020205020404" pitchFamily="49" charset="0"/>
                <a:cs typeface="Courier New" panose="02070309020205020404" pitchFamily="49" charset="0"/>
              </a:rPr>
              <a:t>&lt;uses-feature&gt;</a:t>
            </a:r>
            <a:r>
              <a:rPr lang="en-US" sz="2000" dirty="0"/>
              <a:t> tag as follows: </a:t>
            </a:r>
            <a:r>
              <a:rPr lang="en-US" sz="2000" dirty="0">
                <a:latin typeface="Courier New" panose="02070309020205020404" pitchFamily="49" charset="0"/>
                <a:cs typeface="Courier New" panose="02070309020205020404" pitchFamily="49" charset="0"/>
              </a:rPr>
              <a:t>&lt;uses-feature </a:t>
            </a:r>
            <a:r>
              <a:rPr lang="en-US" sz="2000" dirty="0" err="1">
                <a:latin typeface="Courier New" panose="02070309020205020404" pitchFamily="49" charset="0"/>
                <a:cs typeface="Courier New" panose="02070309020205020404" pitchFamily="49" charset="0"/>
              </a:rPr>
              <a:t>android:glEsVersion</a:t>
            </a:r>
            <a:r>
              <a:rPr lang="en-US" sz="2000" dirty="0">
                <a:latin typeface="Courier New" panose="02070309020205020404" pitchFamily="49" charset="0"/>
                <a:cs typeface="Courier New" panose="02070309020205020404" pitchFamily="49" charset="0"/>
              </a:rPr>
              <a:t>="0x00030000" </a:t>
            </a:r>
            <a:r>
              <a:rPr lang="en-US" sz="2000" dirty="0" smtClean="0">
                <a:latin typeface="Courier New" panose="02070309020205020404" pitchFamily="49" charset="0"/>
                <a:cs typeface="Courier New" panose="02070309020205020404" pitchFamily="49" charset="0"/>
              </a:rPr>
              <a:t>/&gt;</a:t>
            </a:r>
            <a:r>
              <a:rPr lang="en-US" sz="2000" dirty="0" smtClean="0"/>
              <a:t>.</a:t>
            </a:r>
            <a:endParaRPr lang="en-US" sz="2000" dirty="0"/>
          </a:p>
        </p:txBody>
      </p:sp>
    </p:spTree>
    <p:extLst>
      <p:ext uri="{BB962C8B-B14F-4D97-AF65-F5344CB8AC3E}">
        <p14:creationId xmlns:p14="http://schemas.microsoft.com/office/powerpoint/2010/main" val="2225126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Ensuring Device Compatibility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Only one OpenGL ES version should be listed in the Android manifest </a:t>
            </a:r>
            <a:r>
              <a:rPr lang="en-US" sz="2000" dirty="0" smtClean="0"/>
              <a:t>file.</a:t>
            </a:r>
          </a:p>
          <a:p>
            <a:r>
              <a:rPr lang="en-US" sz="2000" dirty="0" smtClean="0"/>
              <a:t>Applications </a:t>
            </a:r>
            <a:r>
              <a:rPr lang="en-US" sz="2000" dirty="0"/>
              <a:t>that can function using different versions of OpenGL ES by checking for the supported graphics libraries at runtime should specify the lowest version supported by their </a:t>
            </a:r>
            <a:r>
              <a:rPr lang="en-US" sz="2000" dirty="0" smtClean="0"/>
              <a:t>application.</a:t>
            </a:r>
          </a:p>
          <a:p>
            <a:r>
              <a:rPr lang="en-US" sz="2000" dirty="0" smtClean="0"/>
              <a:t>It’s </a:t>
            </a:r>
            <a:r>
              <a:rPr lang="en-US" sz="2000" dirty="0"/>
              <a:t>also safe to assume that if a platform supports a newer version of OpenGL ES, such as 3.0, it also supports all older versions (such as 2.0, 1.1, and 1.0</a:t>
            </a:r>
            <a:r>
              <a:rPr lang="en-US" sz="2000" dirty="0" smtClean="0"/>
              <a:t>).</a:t>
            </a:r>
            <a:endParaRPr lang="en-US" sz="2000" dirty="0"/>
          </a:p>
        </p:txBody>
      </p:sp>
    </p:spTree>
    <p:extLst>
      <p:ext uri="{BB962C8B-B14F-4D97-AF65-F5344CB8AC3E}">
        <p14:creationId xmlns:p14="http://schemas.microsoft.com/office/powerpoint/2010/main" val="2225126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OpenGL ES APIs in the Android SDK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Using OpenGL ES on Android is a mix of using Android </a:t>
            </a:r>
            <a:r>
              <a:rPr lang="en-US" sz="1800" dirty="0">
                <a:latin typeface="Courier New" panose="02070309020205020404" pitchFamily="49" charset="0"/>
                <a:cs typeface="Courier New" panose="02070309020205020404" pitchFamily="49" charset="0"/>
              </a:rPr>
              <a:t>View</a:t>
            </a:r>
            <a:r>
              <a:rPr lang="en-US" sz="1800" dirty="0"/>
              <a:t> object concepts and regular OpenGL ES </a:t>
            </a:r>
            <a:r>
              <a:rPr lang="en-US" sz="1800" dirty="0" smtClean="0"/>
              <a:t>concepts.</a:t>
            </a:r>
          </a:p>
          <a:p>
            <a:r>
              <a:rPr lang="en-US" sz="1800" dirty="0" smtClean="0"/>
              <a:t>There </a:t>
            </a:r>
            <a:r>
              <a:rPr lang="en-US" sz="1800" dirty="0"/>
              <a:t>are a number of different ways to initialize and use the OpenGL ES functionality provided as part of the Android SDK:</a:t>
            </a:r>
          </a:p>
          <a:p>
            <a:pPr lvl="1"/>
            <a:r>
              <a:rPr lang="en-US" sz="1800" dirty="0"/>
              <a:t>Developers can implement their own OpenGL ES solutions, handling the initialization of EGL and GL, managing a separate worker thread for OpenGL ES calls, and drawing on a </a:t>
            </a:r>
            <a:r>
              <a:rPr lang="en-US" sz="1800" dirty="0" err="1">
                <a:latin typeface="Courier New" panose="02070309020205020404" pitchFamily="49" charset="0"/>
                <a:cs typeface="Courier New" panose="02070309020205020404" pitchFamily="49" charset="0"/>
              </a:rPr>
              <a:t>SurfaceView</a:t>
            </a:r>
            <a:r>
              <a:rPr lang="en-US" sz="1800" dirty="0"/>
              <a:t> </a:t>
            </a:r>
            <a:r>
              <a:rPr lang="en-US" sz="1800" dirty="0" smtClean="0"/>
              <a:t>control.</a:t>
            </a:r>
            <a:endParaRPr lang="en-US" sz="1800" dirty="0"/>
          </a:p>
          <a:p>
            <a:pPr lvl="1"/>
            <a:r>
              <a:rPr lang="en-US" sz="1800" dirty="0"/>
              <a:t>As of Android API Level 3, developers can take advantage of the </a:t>
            </a:r>
            <a:r>
              <a:rPr lang="en-US" sz="1800" dirty="0" err="1">
                <a:latin typeface="Courier New" panose="02070309020205020404" pitchFamily="49" charset="0"/>
                <a:cs typeface="Courier New" panose="02070309020205020404" pitchFamily="49" charset="0"/>
              </a:rPr>
              <a:t>GLSurfaceView</a:t>
            </a:r>
            <a:r>
              <a:rPr lang="en-US" sz="1800" dirty="0"/>
              <a:t> and </a:t>
            </a:r>
            <a:r>
              <a:rPr lang="en-US" sz="1800" dirty="0" err="1">
                <a:latin typeface="Courier New" panose="02070309020205020404" pitchFamily="49" charset="0"/>
                <a:cs typeface="Courier New" panose="02070309020205020404" pitchFamily="49" charset="0"/>
              </a:rPr>
              <a:t>GLSurfaceView.Renderer</a:t>
            </a:r>
            <a:r>
              <a:rPr lang="en-US" sz="1800" dirty="0"/>
              <a:t> classes to help handle EGL initialization and </a:t>
            </a:r>
            <a:r>
              <a:rPr lang="en-US" sz="1800" dirty="0" smtClean="0"/>
              <a:t>threading.</a:t>
            </a:r>
          </a:p>
          <a:p>
            <a:pPr lvl="2"/>
            <a:r>
              <a:rPr lang="en-US" sz="1800" dirty="0" smtClean="0"/>
              <a:t>Calls </a:t>
            </a:r>
            <a:r>
              <a:rPr lang="en-US" sz="1800" dirty="0"/>
              <a:t>are made into a user-defined </a:t>
            </a:r>
            <a:r>
              <a:rPr lang="en-US" sz="1800" dirty="0">
                <a:latin typeface="Courier New" panose="02070309020205020404" pitchFamily="49" charset="0"/>
                <a:cs typeface="Courier New" panose="02070309020205020404" pitchFamily="49" charset="0"/>
              </a:rPr>
              <a:t>Renderer</a:t>
            </a:r>
            <a:r>
              <a:rPr lang="en-US" sz="1800" dirty="0"/>
              <a:t> </a:t>
            </a:r>
            <a:r>
              <a:rPr lang="en-US" sz="1800" dirty="0" smtClean="0"/>
              <a:t>class.</a:t>
            </a:r>
          </a:p>
          <a:p>
            <a:pPr lvl="2"/>
            <a:r>
              <a:rPr lang="en-US" sz="1800" dirty="0" smtClean="0"/>
              <a:t>The </a:t>
            </a:r>
            <a:r>
              <a:rPr lang="en-US" sz="1800" dirty="0">
                <a:latin typeface="Courier New" panose="02070309020205020404" pitchFamily="49" charset="0"/>
                <a:cs typeface="Courier New" panose="02070309020205020404" pitchFamily="49" charset="0"/>
              </a:rPr>
              <a:t>Renderer</a:t>
            </a:r>
            <a:r>
              <a:rPr lang="en-US" sz="1800" dirty="0"/>
              <a:t> class handles the drawing and GL initialization and is run outside of the UI thread</a:t>
            </a:r>
            <a:r>
              <a:rPr lang="en-US" sz="1800" dirty="0" smtClean="0"/>
              <a:t>.</a:t>
            </a:r>
            <a:endParaRPr lang="en-US" sz="18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OpenGL ES Tasks Manually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We have provided a custom implementation leveraging OpenGL without using </a:t>
            </a:r>
            <a:r>
              <a:rPr lang="en-US" sz="1800" dirty="0" err="1">
                <a:latin typeface="Courier New" panose="02070309020205020404" pitchFamily="49" charset="0"/>
                <a:cs typeface="Courier New" panose="02070309020205020404" pitchFamily="49" charset="0"/>
              </a:rPr>
              <a:t>GLSurfaceView</a:t>
            </a:r>
            <a:r>
              <a:rPr lang="en-US" sz="1800" dirty="0"/>
              <a:t> for users who need to develop for Android versions previous to Android 1.5 or who have a need for tighter control of the rendering pipeline and </a:t>
            </a:r>
            <a:r>
              <a:rPr lang="en-US" sz="1800" dirty="0" smtClean="0"/>
              <a:t>initialization.</a:t>
            </a:r>
          </a:p>
          <a:p>
            <a:r>
              <a:rPr lang="en-US" sz="1800" dirty="0" smtClean="0"/>
              <a:t>The </a:t>
            </a:r>
            <a:r>
              <a:rPr lang="en-US" sz="1800" dirty="0"/>
              <a:t>following steps to initialize OpenGL ES enable you to start drawing on the screen via the OpenGL interface:</a:t>
            </a:r>
          </a:p>
          <a:p>
            <a:pPr lvl="1">
              <a:buFont typeface="+mj-lt"/>
              <a:buAutoNum type="arabicPeriod"/>
            </a:pPr>
            <a:r>
              <a:rPr lang="en-US" sz="1800" dirty="0" smtClean="0"/>
              <a:t>Initialize </a:t>
            </a:r>
            <a:r>
              <a:rPr lang="en-US" sz="1800" dirty="0" err="1">
                <a:latin typeface="Courier New" panose="02070309020205020404" pitchFamily="49" charset="0"/>
                <a:cs typeface="Courier New" panose="02070309020205020404" pitchFamily="49" charset="0"/>
              </a:rPr>
              <a:t>SurfaceView</a:t>
            </a:r>
            <a:r>
              <a:rPr lang="en-US" sz="1800" dirty="0"/>
              <a:t> with a surface of type </a:t>
            </a:r>
            <a:r>
              <a:rPr lang="en-US" sz="1800" dirty="0" smtClean="0">
                <a:latin typeface="Courier New" panose="02070309020205020404" pitchFamily="49" charset="0"/>
                <a:cs typeface="Courier New" panose="02070309020205020404" pitchFamily="49" charset="0"/>
              </a:rPr>
              <a:t>SURFACE_TYPE_GPU</a:t>
            </a:r>
            <a:r>
              <a:rPr lang="en-US" sz="1800" dirty="0" smtClean="0"/>
              <a:t>.</a:t>
            </a:r>
            <a:endParaRPr lang="en-US" sz="1800" dirty="0"/>
          </a:p>
          <a:p>
            <a:pPr lvl="1">
              <a:buFont typeface="+mj-lt"/>
              <a:buAutoNum type="arabicPeriod"/>
            </a:pPr>
            <a:r>
              <a:rPr lang="en-US" sz="1800" dirty="0" smtClean="0"/>
              <a:t>Start </a:t>
            </a:r>
            <a:r>
              <a:rPr lang="en-US" sz="1800" dirty="0"/>
              <a:t>a thread for OpenGL; all OpenGL calls are performed on this </a:t>
            </a:r>
            <a:r>
              <a:rPr lang="en-US" sz="1800" dirty="0" smtClean="0"/>
              <a:t>thread.</a:t>
            </a:r>
            <a:endParaRPr lang="en-US" sz="1800" dirty="0"/>
          </a:p>
          <a:p>
            <a:pPr lvl="1">
              <a:buFont typeface="+mj-lt"/>
              <a:buAutoNum type="arabicPeriod"/>
            </a:pPr>
            <a:r>
              <a:rPr lang="en-US" sz="1800" dirty="0" smtClean="0"/>
              <a:t>Initialize EGL.</a:t>
            </a:r>
            <a:endParaRPr lang="en-US" sz="1800" dirty="0"/>
          </a:p>
          <a:p>
            <a:pPr lvl="1">
              <a:buFont typeface="+mj-lt"/>
              <a:buAutoNum type="arabicPeriod"/>
            </a:pPr>
            <a:r>
              <a:rPr lang="en-US" sz="1800" dirty="0" smtClean="0"/>
              <a:t>Initialize GL.</a:t>
            </a:r>
            <a:endParaRPr lang="en-US" sz="1800" dirty="0"/>
          </a:p>
          <a:p>
            <a:pPr lvl="1">
              <a:buFont typeface="+mj-lt"/>
              <a:buAutoNum type="arabicPeriod"/>
            </a:pPr>
            <a:r>
              <a:rPr lang="en-US" sz="1800" dirty="0" smtClean="0"/>
              <a:t>Start </a:t>
            </a:r>
            <a:r>
              <a:rPr lang="en-US" sz="1800" dirty="0"/>
              <a:t>drawing!</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err="1">
                <a:latin typeface="Courier New" panose="02070309020205020404" pitchFamily="49" charset="0"/>
                <a:cs typeface="Courier New" panose="02070309020205020404" pitchFamily="49" charset="0"/>
              </a:rPr>
              <a:t>SurfaceView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990600" lvl="2" indent="0">
              <a:buNone/>
            </a:pPr>
            <a:r>
              <a:rPr lang="en-US" sz="1400" dirty="0">
                <a:latin typeface="Courier New" panose="02070309020205020404" pitchFamily="49" charset="0"/>
                <a:cs typeface="Courier New" panose="02070309020205020404" pitchFamily="49" charset="0"/>
              </a:rPr>
              <a:t>private class </a:t>
            </a:r>
            <a:r>
              <a:rPr lang="en-US" sz="1400" dirty="0" err="1">
                <a:latin typeface="Courier New" panose="02070309020205020404" pitchFamily="49" charset="0"/>
                <a:cs typeface="Courier New" panose="02070309020205020404" pitchFamily="49" charset="0"/>
              </a:rPr>
              <a:t>BasicGLSurfaceView</a:t>
            </a:r>
            <a:endParaRPr lang="en-US" sz="1400" dirty="0">
              <a:latin typeface="Courier New" panose="02070309020205020404" pitchFamily="49" charset="0"/>
              <a:cs typeface="Courier New" panose="02070309020205020404" pitchFamily="49" charset="0"/>
            </a:endParaRPr>
          </a:p>
          <a:p>
            <a:pPr marL="990600" lvl="2" indent="0">
              <a:buNone/>
            </a:pP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SurfaceView</a:t>
            </a:r>
            <a:endParaRPr lang="en-US" sz="1400" dirty="0">
              <a:latin typeface="Courier New" panose="02070309020205020404" pitchFamily="49" charset="0"/>
              <a:cs typeface="Courier New" panose="02070309020205020404" pitchFamily="49" charset="0"/>
            </a:endParaRPr>
          </a:p>
          <a:p>
            <a:pPr marL="990600" lvl="2" indent="0">
              <a:buNone/>
            </a:pP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SurfaceHolder.Callback</a:t>
            </a: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SurfaceHolder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mAndroidHolder</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BasicGLSurfaceView</a:t>
            </a:r>
            <a:r>
              <a:rPr lang="en-US" sz="1400" dirty="0">
                <a:latin typeface="Courier New" panose="02070309020205020404" pitchFamily="49" charset="0"/>
                <a:cs typeface="Courier New" panose="02070309020205020404" pitchFamily="49" charset="0"/>
              </a:rPr>
              <a:t>(Context context) {</a:t>
            </a:r>
          </a:p>
          <a:p>
            <a:pPr marL="990600" lvl="2" indent="0">
              <a:buNone/>
            </a:pPr>
            <a:r>
              <a:rPr lang="en-US" sz="1400" dirty="0">
                <a:latin typeface="Courier New" panose="02070309020205020404" pitchFamily="49" charset="0"/>
                <a:cs typeface="Courier New" panose="02070309020205020404" pitchFamily="49" charset="0"/>
              </a:rPr>
              <a:t>        super(context);</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mAndroidHolder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getHolder</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mAndroidHolder.addCallback</a:t>
            </a:r>
            <a:r>
              <a:rPr lang="en-US" sz="1400" dirty="0">
                <a:latin typeface="Courier New" panose="02070309020205020404" pitchFamily="49" charset="0"/>
                <a:cs typeface="Courier New" panose="02070309020205020404" pitchFamily="49" charset="0"/>
              </a:rPr>
              <a:t>(this);</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surfaceChanged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SurfaceHolder</a:t>
            </a:r>
            <a:r>
              <a:rPr lang="en-US" sz="1400" dirty="0">
                <a:latin typeface="Courier New" panose="02070309020205020404" pitchFamily="49" charset="0"/>
                <a:cs typeface="Courier New" panose="02070309020205020404" pitchFamily="49" charset="0"/>
              </a:rPr>
              <a:t> holder,</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format,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width,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height) {}</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surfaceCreated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SurfaceHolder</a:t>
            </a:r>
            <a:r>
              <a:rPr lang="en-US" sz="1400" dirty="0">
                <a:latin typeface="Courier New" panose="02070309020205020404" pitchFamily="49" charset="0"/>
                <a:cs typeface="Courier New" panose="02070309020205020404" pitchFamily="49" charset="0"/>
              </a:rPr>
              <a:t> holder) {}</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surfaceDestroyed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SurfaceHolder</a:t>
            </a:r>
            <a:r>
              <a:rPr lang="en-US" sz="1400" dirty="0">
                <a:latin typeface="Courier New" panose="02070309020205020404" pitchFamily="49" charset="0"/>
                <a:cs typeface="Courier New" panose="02070309020205020404" pitchFamily="49" charset="0"/>
              </a:rPr>
              <a:t> holder) {}</a:t>
            </a:r>
          </a:p>
          <a:p>
            <a:pPr marL="990600" lvl="2"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err="1">
                <a:latin typeface="Courier New" panose="02070309020205020404" pitchFamily="49" charset="0"/>
                <a:cs typeface="Courier New" panose="02070309020205020404" pitchFamily="49" charset="0"/>
              </a:rPr>
              <a:t>SurfaceView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381000" lvl="1" indent="0">
              <a:buNone/>
            </a:pPr>
            <a:r>
              <a:rPr lang="en-US" sz="1800" dirty="0" smtClean="0">
                <a:latin typeface="Courier New" panose="02070309020205020404" pitchFamily="49" charset="0"/>
                <a:cs typeface="Courier New" panose="02070309020205020404" pitchFamily="49" charset="0"/>
              </a:rPr>
              <a:t>protected </a:t>
            </a:r>
            <a:r>
              <a:rPr lang="en-US" sz="1800" dirty="0">
                <a:latin typeface="Courier New" panose="02070309020205020404" pitchFamily="49" charset="0"/>
                <a:cs typeface="Courier New" panose="02070309020205020404" pitchFamily="49" charset="0"/>
              </a:rPr>
              <a:t>void </a:t>
            </a:r>
            <a:r>
              <a:rPr lang="en-US" sz="1800" dirty="0" err="1">
                <a:latin typeface="Courier New" panose="02070309020205020404" pitchFamily="49" charset="0"/>
                <a:cs typeface="Courier New" panose="02070309020205020404" pitchFamily="49" charset="0"/>
              </a:rPr>
              <a:t>onCreate</a:t>
            </a:r>
            <a:r>
              <a:rPr lang="en-US" sz="1800" dirty="0">
                <a:latin typeface="Courier New" panose="02070309020205020404" pitchFamily="49" charset="0"/>
                <a:cs typeface="Courier New" panose="02070309020205020404" pitchFamily="49" charset="0"/>
              </a:rPr>
              <a:t>(Bundle </a:t>
            </a:r>
            <a:r>
              <a:rPr lang="en-US" sz="1800" dirty="0" err="1">
                <a:latin typeface="Courier New" panose="02070309020205020404" pitchFamily="49" charset="0"/>
                <a:cs typeface="Courier New" panose="02070309020205020404" pitchFamily="49" charset="0"/>
              </a:rPr>
              <a:t>savedInstanceState</a:t>
            </a: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super.onCreate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savedInstanceState</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mAndroidSurface</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BasicGLSurfaceView</a:t>
            </a:r>
            <a:r>
              <a:rPr lang="en-US" sz="1800" dirty="0">
                <a:latin typeface="Courier New" panose="02070309020205020404" pitchFamily="49" charset="0"/>
                <a:cs typeface="Courier New" panose="02070309020205020404" pitchFamily="49" charset="0"/>
              </a:rPr>
              <a:t>(this);</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setContentView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mAndroidSurface</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8555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err="1">
                <a:latin typeface="Courier New" panose="02070309020205020404" pitchFamily="49" charset="0"/>
                <a:cs typeface="Courier New" panose="02070309020205020404" pitchFamily="49" charset="0"/>
              </a:rPr>
              <a:t>SurfaceView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1143000" lvl="3" indent="0">
              <a:buNone/>
            </a:pP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FrameLayout</a:t>
            </a:r>
            <a:endParaRPr lang="en-US" dirty="0">
              <a:latin typeface="Courier New" panose="02070309020205020404" pitchFamily="49" charset="0"/>
              <a:cs typeface="Courier New" panose="02070309020205020404" pitchFamily="49" charset="0"/>
            </a:endParaRP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android:id</a:t>
            </a:r>
            <a:r>
              <a:rPr lang="en-US" dirty="0">
                <a:latin typeface="Courier New" panose="02070309020205020404" pitchFamily="49" charset="0"/>
                <a:cs typeface="Courier New" panose="02070309020205020404" pitchFamily="49" charset="0"/>
              </a:rPr>
              <a:t>="@+id/</a:t>
            </a:r>
            <a:r>
              <a:rPr lang="en-US" dirty="0" err="1">
                <a:latin typeface="Courier New" panose="02070309020205020404" pitchFamily="49" charset="0"/>
                <a:cs typeface="Courier New" panose="02070309020205020404" pitchFamily="49" charset="0"/>
              </a:rPr>
              <a:t>gl_container</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android:layout_height</a:t>
            </a:r>
            <a:r>
              <a:rPr lang="en-US" dirty="0">
                <a:latin typeface="Courier New" panose="02070309020205020404" pitchFamily="49" charset="0"/>
                <a:cs typeface="Courier New" panose="02070309020205020404" pitchFamily="49" charset="0"/>
              </a:rPr>
              <a:t>="100dp"</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android:layout_width</a:t>
            </a:r>
            <a:r>
              <a:rPr lang="en-US" dirty="0">
                <a:latin typeface="Courier New" panose="02070309020205020404" pitchFamily="49" charset="0"/>
                <a:cs typeface="Courier New" panose="02070309020205020404" pitchFamily="49" charset="0"/>
              </a:rPr>
              <a:t>="100dp" /&gt;</a:t>
            </a:r>
          </a:p>
        </p:txBody>
      </p:sp>
    </p:spTree>
    <p:extLst>
      <p:ext uri="{BB962C8B-B14F-4D97-AF65-F5344CB8AC3E}">
        <p14:creationId xmlns:p14="http://schemas.microsoft.com/office/powerpoint/2010/main" val="3129410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err="1">
                <a:latin typeface="Courier New" panose="02070309020205020404" pitchFamily="49" charset="0"/>
                <a:cs typeface="Courier New" panose="02070309020205020404" pitchFamily="49" charset="0"/>
              </a:rPr>
              <a:t>SurfaceView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762000" lvl="2" indent="0">
              <a:buNone/>
            </a:pPr>
            <a:r>
              <a:rPr lang="en-US" sz="1800" dirty="0" err="1" smtClean="0">
                <a:latin typeface="Courier New" panose="02070309020205020404" pitchFamily="49" charset="0"/>
                <a:cs typeface="Courier New" panose="02070309020205020404" pitchFamily="49" charset="0"/>
              </a:rPr>
              <a:t>mAndroidSurface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new </a:t>
            </a:r>
            <a:r>
              <a:rPr lang="en-US" sz="1800" dirty="0" err="1">
                <a:latin typeface="Courier New" panose="02070309020205020404" pitchFamily="49" charset="0"/>
                <a:cs typeface="Courier New" panose="02070309020205020404" pitchFamily="49" charset="0"/>
              </a:rPr>
              <a:t>TextureGLSurfaceView</a:t>
            </a:r>
            <a:r>
              <a:rPr lang="en-US" sz="1800" dirty="0">
                <a:latin typeface="Courier New" panose="02070309020205020404" pitchFamily="49" charset="0"/>
                <a:cs typeface="Courier New" panose="02070309020205020404" pitchFamily="49" charset="0"/>
              </a:rPr>
              <a:t>(this);</a:t>
            </a:r>
          </a:p>
          <a:p>
            <a:pPr marL="762000" lvl="2" indent="0">
              <a:buNone/>
            </a:pPr>
            <a:r>
              <a:rPr lang="en-US" sz="1800" dirty="0" err="1">
                <a:latin typeface="Courier New" panose="02070309020205020404" pitchFamily="49" charset="0"/>
                <a:cs typeface="Courier New" panose="02070309020205020404" pitchFamily="49" charset="0"/>
              </a:rPr>
              <a:t>setContentView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R.layout.constrained</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err="1">
                <a:latin typeface="Courier New" panose="02070309020205020404" pitchFamily="49" charset="0"/>
                <a:cs typeface="Courier New" panose="02070309020205020404" pitchFamily="49" charset="0"/>
              </a:rPr>
              <a:t>FrameLayout</a:t>
            </a:r>
            <a:r>
              <a:rPr lang="en-US" sz="1800" dirty="0">
                <a:latin typeface="Courier New" panose="02070309020205020404" pitchFamily="49" charset="0"/>
                <a:cs typeface="Courier New" panose="02070309020205020404" pitchFamily="49" charset="0"/>
              </a:rPr>
              <a:t> v = (</a:t>
            </a:r>
            <a:r>
              <a:rPr lang="en-US" sz="1800" dirty="0" err="1">
                <a:latin typeface="Courier New" panose="02070309020205020404" pitchFamily="49" charset="0"/>
                <a:cs typeface="Courier New" panose="02070309020205020404" pitchFamily="49" charset="0"/>
              </a:rPr>
              <a:t>FrameLayout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findViewById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R.id.gl_container</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err="1">
                <a:latin typeface="Courier New" panose="02070309020205020404" pitchFamily="49" charset="0"/>
                <a:cs typeface="Courier New" panose="02070309020205020404" pitchFamily="49" charset="0"/>
              </a:rPr>
              <a:t>v.addView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mAndroidSurface</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29410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Your OpenGL ES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In Android, you can update the screen only from the main thread of your application, sometimes referred to as the UI </a:t>
            </a:r>
            <a:r>
              <a:rPr lang="en-US" dirty="0" smtClean="0"/>
              <a:t>thread.</a:t>
            </a:r>
          </a:p>
          <a:p>
            <a:r>
              <a:rPr lang="en-US" dirty="0" smtClean="0"/>
              <a:t>The </a:t>
            </a:r>
            <a:r>
              <a:rPr lang="en-US" dirty="0" err="1">
                <a:latin typeface="Courier New" panose="02070309020205020404" pitchFamily="49" charset="0"/>
                <a:cs typeface="Courier New" panose="02070309020205020404" pitchFamily="49" charset="0"/>
              </a:rPr>
              <a:t>SurfaceView</a:t>
            </a:r>
            <a:r>
              <a:rPr lang="en-US" dirty="0"/>
              <a:t> widget, however, is used so that we can offload graphics processing to a secondary thread, which can update this part of the </a:t>
            </a:r>
            <a:r>
              <a:rPr lang="en-US" dirty="0" smtClean="0"/>
              <a:t>screen.</a:t>
            </a:r>
          </a:p>
          <a:p>
            <a:pPr lvl="1"/>
            <a:r>
              <a:rPr lang="en-US" dirty="0" smtClean="0"/>
              <a:t>This </a:t>
            </a:r>
            <a:r>
              <a:rPr lang="en-US" dirty="0"/>
              <a:t>is our OpenGL </a:t>
            </a:r>
            <a:r>
              <a:rPr lang="en-US" dirty="0" smtClean="0"/>
              <a:t>thread.</a:t>
            </a:r>
          </a:p>
          <a:p>
            <a:pPr lvl="1"/>
            <a:r>
              <a:rPr lang="en-US" dirty="0" smtClean="0"/>
              <a:t>Like </a:t>
            </a:r>
            <a:r>
              <a:rPr lang="en-US" dirty="0"/>
              <a:t>updating the screen from the UI thread, all OpenGL calls must be in the same </a:t>
            </a:r>
            <a:r>
              <a:rPr lang="en-US" dirty="0" smtClean="0"/>
              <a:t>thread.</a:t>
            </a:r>
            <a:endParaRPr lang="en-US" dirty="0"/>
          </a:p>
          <a:p>
            <a:r>
              <a:rPr lang="en-US" dirty="0"/>
              <a:t>Recall that the </a:t>
            </a:r>
            <a:r>
              <a:rPr lang="en-US" dirty="0" err="1">
                <a:latin typeface="Courier New" panose="02070309020205020404" pitchFamily="49" charset="0"/>
                <a:cs typeface="Courier New" panose="02070309020205020404" pitchFamily="49" charset="0"/>
              </a:rPr>
              <a:t>SurfaceView</a:t>
            </a:r>
            <a:r>
              <a:rPr lang="en-US" dirty="0"/>
              <a:t> presented also implemented the </a:t>
            </a:r>
            <a:r>
              <a:rPr lang="en-US" dirty="0" err="1">
                <a:latin typeface="Courier New" panose="02070309020205020404" pitchFamily="49" charset="0"/>
                <a:cs typeface="Courier New" panose="02070309020205020404" pitchFamily="49" charset="0"/>
              </a:rPr>
              <a:t>SurfaceHolder.Callback</a:t>
            </a:r>
            <a:r>
              <a:rPr lang="en-US" dirty="0"/>
              <a:t> interface. You can access the underlying surface of the </a:t>
            </a:r>
            <a:r>
              <a:rPr lang="en-US" dirty="0" err="1">
                <a:latin typeface="Courier New" panose="02070309020205020404" pitchFamily="49" charset="0"/>
                <a:cs typeface="Courier New" panose="02070309020205020404" pitchFamily="49" charset="0"/>
              </a:rPr>
              <a:t>SurfaceView</a:t>
            </a:r>
            <a:r>
              <a:rPr lang="en-US" dirty="0"/>
              <a:t> only after calling </a:t>
            </a:r>
            <a:r>
              <a:rPr lang="en-US" dirty="0" err="1">
                <a:latin typeface="Courier New" panose="02070309020205020404" pitchFamily="49" charset="0"/>
                <a:cs typeface="Courier New" panose="02070309020205020404" pitchFamily="49" charset="0"/>
              </a:rPr>
              <a:t>surfaceCreated</a:t>
            </a:r>
            <a:r>
              <a:rPr lang="en-US" dirty="0">
                <a:latin typeface="Courier New" panose="02070309020205020404" pitchFamily="49" charset="0"/>
                <a:cs typeface="Courier New" panose="02070309020205020404" pitchFamily="49" charset="0"/>
              </a:rPr>
              <a:t>()</a:t>
            </a:r>
            <a:r>
              <a:rPr lang="en-US" dirty="0"/>
              <a:t> and before calling </a:t>
            </a:r>
            <a:r>
              <a:rPr lang="en-US" dirty="0" err="1">
                <a:latin typeface="Courier New" panose="02070309020205020404" pitchFamily="49" charset="0"/>
                <a:cs typeface="Courier New" panose="02070309020205020404" pitchFamily="49" charset="0"/>
              </a:rPr>
              <a:t>surfaceDestroyed</a:t>
            </a:r>
            <a:r>
              <a:rPr lang="en-US" dirty="0" smtClean="0">
                <a:latin typeface="Courier New" panose="02070309020205020404" pitchFamily="49" charset="0"/>
                <a:cs typeface="Courier New" panose="02070309020205020404" pitchFamily="49" charset="0"/>
              </a:rPr>
              <a:t>()</a:t>
            </a:r>
            <a:r>
              <a:rPr lang="en-US" dirty="0" smtClean="0"/>
              <a:t>.</a:t>
            </a:r>
          </a:p>
          <a:p>
            <a:r>
              <a:rPr lang="en-US" dirty="0" smtClean="0"/>
              <a:t>Between </a:t>
            </a:r>
            <a:r>
              <a:rPr lang="en-US" dirty="0"/>
              <a:t>these two calls is the only time that we have a valid surface for our OpenGL instance to draw </a:t>
            </a:r>
            <a:r>
              <a:rPr lang="en-US" dirty="0" smtClean="0"/>
              <a:t>to.</a:t>
            </a:r>
            <a:endParaRPr lang="en-US"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Your OpenGL ES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381000" lvl="1" indent="0">
              <a:buNone/>
            </a:pP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surfaceCreated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SurfaceHolder</a:t>
            </a:r>
            <a:r>
              <a:rPr lang="en-US" sz="2000" dirty="0">
                <a:latin typeface="Courier New" panose="02070309020205020404" pitchFamily="49" charset="0"/>
                <a:cs typeface="Courier New" panose="02070309020205020404" pitchFamily="49" charset="0"/>
              </a:rPr>
              <a:t> holder) {</a:t>
            </a:r>
          </a:p>
          <a:p>
            <a:pPr marL="3810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mGLThread</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BasicGLThread</a:t>
            </a:r>
            <a:r>
              <a:rPr lang="en-US" sz="2000" dirty="0">
                <a:latin typeface="Courier New" panose="02070309020205020404" pitchFamily="49" charset="0"/>
                <a:cs typeface="Courier New" panose="02070309020205020404" pitchFamily="49" charset="0"/>
              </a:rPr>
              <a:t>(this);</a:t>
            </a:r>
          </a:p>
          <a:p>
            <a:pPr marL="3810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mGLThread.start</a:t>
            </a:r>
            <a:r>
              <a:rPr lang="en-US" sz="2000" dirty="0">
                <a:latin typeface="Courier New" panose="02070309020205020404" pitchFamily="49" charset="0"/>
                <a:cs typeface="Courier New" panose="02070309020205020404" pitchFamily="49" charset="0"/>
              </a:rPr>
              <a:t>();</a:t>
            </a:r>
          </a:p>
          <a:p>
            <a:pPr marL="381000" lvl="1"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0169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24</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Developing Android 3D Graphics Applications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Your OpenGL ES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400" dirty="0" smtClean="0"/>
          </a:p>
          <a:p>
            <a:pPr marL="1600200" lvl="4" indent="0">
              <a:buNone/>
            </a:pPr>
            <a:endParaRPr lang="en-US" sz="1400" dirty="0">
              <a:latin typeface="Courier New" panose="02070309020205020404" pitchFamily="49" charset="0"/>
              <a:cs typeface="Courier New" panose="02070309020205020404" pitchFamily="49" charset="0"/>
            </a:endParaRPr>
          </a:p>
          <a:p>
            <a:pPr marL="1600200" lvl="4" indent="0">
              <a:buNone/>
            </a:pPr>
            <a:r>
              <a:rPr lang="en-US" sz="1400" dirty="0" smtClean="0">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BasicGLThread</a:t>
            </a:r>
            <a:r>
              <a:rPr lang="en-US" sz="1400" dirty="0">
                <a:latin typeface="Courier New" panose="02070309020205020404" pitchFamily="49" charset="0"/>
                <a:cs typeface="Courier New" panose="02070309020205020404" pitchFamily="49" charset="0"/>
              </a:rPr>
              <a:t> extends Thread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SurfaceView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sv</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BasicGLThread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SurfaceView</a:t>
            </a:r>
            <a:r>
              <a:rPr lang="en-US" sz="1400" dirty="0">
                <a:latin typeface="Courier New" panose="02070309020205020404" pitchFamily="49" charset="0"/>
                <a:cs typeface="Courier New" panose="02070309020205020404" pitchFamily="49" charset="0"/>
              </a:rPr>
              <a:t> view)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sv</a:t>
            </a:r>
            <a:r>
              <a:rPr lang="en-US" sz="1400" dirty="0">
                <a:latin typeface="Courier New" panose="02070309020205020404" pitchFamily="49" charset="0"/>
                <a:cs typeface="Courier New" panose="02070309020205020404" pitchFamily="49" charset="0"/>
              </a:rPr>
              <a:t> = view;</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mDone</a:t>
            </a:r>
            <a:r>
              <a:rPr lang="en-US" sz="1400" dirty="0">
                <a:latin typeface="Courier New" panose="02070309020205020404" pitchFamily="49" charset="0"/>
                <a:cs typeface="Courier New" panose="02070309020205020404" pitchFamily="49" charset="0"/>
              </a:rPr>
              <a:t> = false;</a:t>
            </a:r>
          </a:p>
          <a:p>
            <a:pPr marL="1600200" lvl="4" indent="0">
              <a:buNone/>
            </a:pPr>
            <a:r>
              <a:rPr lang="en-US" sz="1400" dirty="0">
                <a:latin typeface="Courier New" panose="02070309020205020404" pitchFamily="49" charset="0"/>
                <a:cs typeface="Courier New" panose="02070309020205020404" pitchFamily="49" charset="0"/>
              </a:rPr>
              <a:t>    public void run()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initEGL</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initGL</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mDone</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 drawing code</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smtClean="0"/>
              <a:t>….</a:t>
            </a:r>
            <a:endParaRPr lang="en-US" sz="1400" dirty="0"/>
          </a:p>
        </p:txBody>
      </p:sp>
    </p:spTree>
    <p:extLst>
      <p:ext uri="{BB962C8B-B14F-4D97-AF65-F5344CB8AC3E}">
        <p14:creationId xmlns:p14="http://schemas.microsoft.com/office/powerpoint/2010/main" val="214016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Your OpenGL ES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400" dirty="0" smtClean="0"/>
              <a:t>….</a:t>
            </a:r>
          </a:p>
          <a:p>
            <a:pPr marL="1600200" lvl="4"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requestStop</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mDone</a:t>
            </a:r>
            <a:r>
              <a:rPr lang="en-US" sz="1400" dirty="0">
                <a:latin typeface="Courier New" panose="02070309020205020404" pitchFamily="49" charset="0"/>
                <a:cs typeface="Courier New" panose="02070309020205020404" pitchFamily="49" charset="0"/>
              </a:rPr>
              <a:t> = true;</a:t>
            </a:r>
          </a:p>
          <a:p>
            <a:pPr marL="1600200" lvl="4" indent="0">
              <a:buNone/>
            </a:pPr>
            <a:r>
              <a:rPr lang="en-US" sz="1400" dirty="0">
                <a:latin typeface="Courier New" panose="02070309020205020404" pitchFamily="49" charset="0"/>
                <a:cs typeface="Courier New" panose="02070309020205020404" pitchFamily="49" charset="0"/>
              </a:rPr>
              <a:t>        try {</a:t>
            </a:r>
          </a:p>
          <a:p>
            <a:pPr marL="1600200" lvl="4" indent="0">
              <a:buNone/>
            </a:pPr>
            <a:r>
              <a:rPr lang="en-US" sz="1400" dirty="0">
                <a:latin typeface="Courier New" panose="02070309020205020404" pitchFamily="49" charset="0"/>
                <a:cs typeface="Courier New" panose="02070309020205020404" pitchFamily="49" charset="0"/>
              </a:rPr>
              <a:t>            join();</a:t>
            </a:r>
          </a:p>
          <a:p>
            <a:pPr marL="1600200" lvl="4"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InterruptedException</a:t>
            </a:r>
            <a:r>
              <a:rPr lang="en-US" sz="1400" dirty="0">
                <a:latin typeface="Courier New" panose="02070309020205020404" pitchFamily="49" charset="0"/>
                <a:cs typeface="Courier New" panose="02070309020205020404" pitchFamily="49" charset="0"/>
              </a:rPr>
              <a:t> e)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("GL", "failed to stop </a:t>
            </a:r>
            <a:r>
              <a:rPr lang="en-US" sz="1400" dirty="0" err="1">
                <a:latin typeface="Courier New" panose="02070309020205020404" pitchFamily="49" charset="0"/>
                <a:cs typeface="Courier New" panose="02070309020205020404" pitchFamily="49" charset="0"/>
              </a:rPr>
              <a:t>gl</a:t>
            </a:r>
            <a:r>
              <a:rPr lang="en-US" sz="1400" dirty="0">
                <a:latin typeface="Courier New" panose="02070309020205020404" pitchFamily="49" charset="0"/>
                <a:cs typeface="Courier New" panose="02070309020205020404" pitchFamily="49" charset="0"/>
              </a:rPr>
              <a:t> thread", e);</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cleanupGL</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cleanupGL</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initGL</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initEGL</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 main OpenGL variables</a:t>
            </a:r>
          </a:p>
          <a:p>
            <a:pPr marL="1600200" lvl="4"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0169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first step with most OpenGL implementations is to initialize EGL, or the native </a:t>
            </a:r>
            <a:r>
              <a:rPr lang="en-US" sz="1800" dirty="0" smtClean="0"/>
              <a:t>hardware.</a:t>
            </a:r>
          </a:p>
          <a:p>
            <a:r>
              <a:rPr lang="en-US" sz="1800" dirty="0" smtClean="0"/>
              <a:t>You </a:t>
            </a:r>
            <a:r>
              <a:rPr lang="en-US" sz="1800" dirty="0"/>
              <a:t>do this in basically the same way each time, and this is a good block of code to write once and </a:t>
            </a:r>
            <a:r>
              <a:rPr lang="en-US" sz="1800" dirty="0" smtClean="0"/>
              <a:t>reuse.</a:t>
            </a:r>
          </a:p>
          <a:p>
            <a:r>
              <a:rPr lang="en-US" sz="1800" dirty="0" smtClean="0"/>
              <a:t>The </a:t>
            </a:r>
            <a:r>
              <a:rPr lang="en-US" sz="1800" dirty="0"/>
              <a:t>following steps must be performed to initialize EGL on Android:</a:t>
            </a:r>
          </a:p>
          <a:p>
            <a:pPr lvl="1">
              <a:buFont typeface="+mj-lt"/>
              <a:buAutoNum type="arabicPeriod"/>
            </a:pPr>
            <a:r>
              <a:rPr lang="en-US" sz="1800" dirty="0" smtClean="0"/>
              <a:t>Get the EGL object.</a:t>
            </a:r>
          </a:p>
          <a:p>
            <a:pPr lvl="1">
              <a:buFont typeface="+mj-lt"/>
              <a:buAutoNum type="arabicPeriod"/>
            </a:pPr>
            <a:r>
              <a:rPr lang="en-US" sz="1800" dirty="0" smtClean="0"/>
              <a:t>Initialize </a:t>
            </a:r>
            <a:r>
              <a:rPr lang="en-US" sz="1800" dirty="0"/>
              <a:t>the </a:t>
            </a:r>
            <a:r>
              <a:rPr lang="en-US" sz="1800" dirty="0" smtClean="0"/>
              <a:t>display.</a:t>
            </a:r>
            <a:endParaRPr lang="en-US" sz="1800" dirty="0"/>
          </a:p>
          <a:p>
            <a:pPr lvl="1">
              <a:buFont typeface="+mj-lt"/>
              <a:buAutoNum type="arabicPeriod"/>
            </a:pPr>
            <a:r>
              <a:rPr lang="en-US" sz="1800" dirty="0" smtClean="0"/>
              <a:t>Get </a:t>
            </a:r>
            <a:r>
              <a:rPr lang="en-US" sz="1800" dirty="0"/>
              <a:t>a </a:t>
            </a:r>
            <a:r>
              <a:rPr lang="en-US" sz="1800" dirty="0" smtClean="0"/>
              <a:t>configuration.</a:t>
            </a:r>
            <a:endParaRPr lang="en-US" sz="1800" dirty="0"/>
          </a:p>
          <a:p>
            <a:pPr lvl="1">
              <a:buFont typeface="+mj-lt"/>
              <a:buAutoNum type="arabicPeriod"/>
            </a:pPr>
            <a:r>
              <a:rPr lang="en-US" sz="1800" dirty="0" smtClean="0"/>
              <a:t>Link </a:t>
            </a:r>
            <a:r>
              <a:rPr lang="en-US" sz="1800" dirty="0"/>
              <a:t>the </a:t>
            </a:r>
            <a:r>
              <a:rPr lang="en-US" sz="1800" dirty="0" err="1">
                <a:latin typeface="Courier New" panose="02070309020205020404" pitchFamily="49" charset="0"/>
                <a:cs typeface="Courier New" panose="02070309020205020404" pitchFamily="49" charset="0"/>
              </a:rPr>
              <a:t>EGLSurface</a:t>
            </a:r>
            <a:r>
              <a:rPr lang="en-US" sz="1800" dirty="0"/>
              <a:t> to an Android </a:t>
            </a:r>
            <a:r>
              <a:rPr lang="en-US" sz="1800" dirty="0" err="1" smtClean="0">
                <a:latin typeface="Courier New" panose="02070309020205020404" pitchFamily="49" charset="0"/>
                <a:cs typeface="Courier New" panose="02070309020205020404" pitchFamily="49" charset="0"/>
              </a:rPr>
              <a:t>SurfaceView</a:t>
            </a:r>
            <a:r>
              <a:rPr lang="en-US" sz="1800" dirty="0" smtClean="0"/>
              <a:t>.</a:t>
            </a:r>
            <a:endParaRPr lang="en-US" sz="1800" dirty="0"/>
          </a:p>
          <a:p>
            <a:pPr lvl="1">
              <a:buFont typeface="+mj-lt"/>
              <a:buAutoNum type="arabicPeriod"/>
            </a:pPr>
            <a:r>
              <a:rPr lang="en-US" sz="1800" dirty="0" smtClean="0"/>
              <a:t>Create </a:t>
            </a:r>
            <a:r>
              <a:rPr lang="en-US" sz="1800" dirty="0"/>
              <a:t>the EGL </a:t>
            </a:r>
            <a:r>
              <a:rPr lang="en-US" sz="1800" dirty="0" smtClean="0"/>
              <a:t>context.</a:t>
            </a:r>
            <a:endParaRPr lang="en-US" sz="1800" dirty="0"/>
          </a:p>
          <a:p>
            <a:pPr lvl="1">
              <a:buFont typeface="+mj-lt"/>
              <a:buAutoNum type="arabicPeriod"/>
            </a:pPr>
            <a:r>
              <a:rPr lang="en-US" sz="1800" dirty="0" smtClean="0"/>
              <a:t>Tell </a:t>
            </a:r>
            <a:r>
              <a:rPr lang="en-US" sz="1800" dirty="0"/>
              <a:t>EGL which display, surface, and context to </a:t>
            </a:r>
            <a:r>
              <a:rPr lang="en-US" sz="1800" dirty="0" smtClean="0"/>
              <a:t>use.</a:t>
            </a:r>
            <a:endParaRPr lang="en-US" sz="1800" dirty="0"/>
          </a:p>
          <a:p>
            <a:pPr lvl="1">
              <a:buFont typeface="+mj-lt"/>
              <a:buAutoNum type="arabicPeriod"/>
            </a:pPr>
            <a:r>
              <a:rPr lang="en-US" sz="1800" dirty="0" smtClean="0"/>
              <a:t>Get </a:t>
            </a:r>
            <a:r>
              <a:rPr lang="en-US" sz="1800" dirty="0"/>
              <a:t>our GL object for use in </a:t>
            </a:r>
            <a:r>
              <a:rPr lang="en-US" sz="1800" dirty="0" smtClean="0"/>
              <a:t>rendering.</a:t>
            </a:r>
            <a:endParaRPr lang="en-US" sz="18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r>
              <a:rPr lang="en-US" sz="1800" dirty="0" err="1" smtClean="0">
                <a:latin typeface="Courier New" panose="02070309020205020404" pitchFamily="49" charset="0"/>
                <a:cs typeface="Courier New" panose="02070309020205020404" pitchFamily="49" charset="0"/>
              </a:rPr>
              <a:t>mEGL</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(EGL10) </a:t>
            </a:r>
            <a:r>
              <a:rPr lang="en-US" sz="1800" dirty="0" err="1">
                <a:latin typeface="Courier New" panose="02070309020205020404" pitchFamily="49" charset="0"/>
                <a:cs typeface="Courier New" panose="02070309020205020404" pitchFamily="49" charset="0"/>
              </a:rPr>
              <a:t>GLDebugHelper.wrap</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EGLContext.getEGL</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GLDebugHelper.CONFIG_CHECK_GL_ERROR</a:t>
            </a:r>
            <a:r>
              <a:rPr lang="en-US" sz="1800" dirty="0">
                <a:latin typeface="Courier New" panose="02070309020205020404" pitchFamily="49" charset="0"/>
                <a:cs typeface="Courier New" panose="02070309020205020404" pitchFamily="49" charset="0"/>
              </a:rPr>
              <a:t> |</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GLDebugHelper.CONFIG_CHECK_THREAD</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    null);</a:t>
            </a:r>
          </a:p>
        </p:txBody>
      </p:sp>
    </p:spTree>
    <p:extLst>
      <p:ext uri="{BB962C8B-B14F-4D97-AF65-F5344CB8AC3E}">
        <p14:creationId xmlns:p14="http://schemas.microsoft.com/office/powerpoint/2010/main" val="3994016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a:p>
          <a:p>
            <a:pPr marL="762000" lvl="2" indent="0">
              <a:buNone/>
            </a:pPr>
            <a:r>
              <a:rPr lang="en-US" dirty="0" err="1" smtClean="0">
                <a:latin typeface="Courier New" panose="02070309020205020404" pitchFamily="49" charset="0"/>
                <a:cs typeface="Courier New" panose="02070309020205020404" pitchFamily="49" charset="0"/>
              </a:rPr>
              <a:t>mGLDisplay</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mEGL.eglGetDisplay</a:t>
            </a:r>
            <a:r>
              <a:rPr lang="en-US" dirty="0" smtClean="0">
                <a:latin typeface="Courier New" panose="02070309020205020404" pitchFamily="49" charset="0"/>
                <a:cs typeface="Courier New" panose="02070309020205020404" pitchFamily="49" charset="0"/>
              </a:rPr>
              <a:t>(EGL10.EGL_DEFAULT_DISPLAY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1258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762000" lvl="2" indent="0">
              <a:buNone/>
            </a:pPr>
            <a:r>
              <a:rPr lang="en-US" sz="1800" dirty="0" err="1" smtClean="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curGLVersion</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[2];</a:t>
            </a:r>
          </a:p>
          <a:p>
            <a:pPr marL="762000" lvl="2" indent="0">
              <a:buNone/>
            </a:pPr>
            <a:r>
              <a:rPr lang="en-US" sz="1800" dirty="0" err="1">
                <a:latin typeface="Courier New" panose="02070309020205020404" pitchFamily="49" charset="0"/>
                <a:cs typeface="Courier New" panose="02070309020205020404" pitchFamily="49" charset="0"/>
              </a:rPr>
              <a:t>mEGL.eglInitialize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mGLDisplay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curGLVersion</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1258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a:p>
          <a:p>
            <a:pPr marL="1143000" lvl="3" indent="0">
              <a:buNone/>
            </a:pPr>
            <a:endParaRPr lang="en-US" sz="1800" dirty="0" smtClean="0"/>
          </a:p>
          <a:p>
            <a:pPr marL="762000" lvl="2" indent="0">
              <a:buNone/>
            </a:pP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mConfigSpec</a:t>
            </a:r>
            <a:r>
              <a:rPr lang="en-US" dirty="0">
                <a:latin typeface="Courier New" panose="02070309020205020404" pitchFamily="49" charset="0"/>
                <a:cs typeface="Courier New" panose="02070309020205020404" pitchFamily="49" charset="0"/>
              </a:rPr>
              <a:t> = { EGL10.EGL_RED_SIZE, 5,</a:t>
            </a:r>
          </a:p>
          <a:p>
            <a:pPr marL="762000" lvl="2" indent="0">
              <a:buNone/>
            </a:pPr>
            <a:r>
              <a:rPr lang="en-US" dirty="0">
                <a:latin typeface="Courier New" panose="02070309020205020404" pitchFamily="49" charset="0"/>
                <a:cs typeface="Courier New" panose="02070309020205020404" pitchFamily="49" charset="0"/>
              </a:rPr>
              <a:t>                      EGL10.EGL_GREEN_SIZE, 6,</a:t>
            </a:r>
          </a:p>
          <a:p>
            <a:pPr marL="762000" lvl="2" indent="0">
              <a:buNone/>
            </a:pPr>
            <a:r>
              <a:rPr lang="en-US" dirty="0">
                <a:latin typeface="Courier New" panose="02070309020205020404" pitchFamily="49" charset="0"/>
                <a:cs typeface="Courier New" panose="02070309020205020404" pitchFamily="49" charset="0"/>
              </a:rPr>
              <a:t>                      EGL10.EGL_BLUE_SIZE, 5,</a:t>
            </a:r>
          </a:p>
          <a:p>
            <a:pPr marL="762000" lvl="2" indent="0">
              <a:buNone/>
            </a:pPr>
            <a:r>
              <a:rPr lang="en-US" dirty="0">
                <a:latin typeface="Courier New" panose="02070309020205020404" pitchFamily="49" charset="0"/>
                <a:cs typeface="Courier New" panose="02070309020205020404" pitchFamily="49" charset="0"/>
              </a:rPr>
              <a:t>                      EGL10.EGL_DEPTH_SIZE, 16,</a:t>
            </a:r>
          </a:p>
          <a:p>
            <a:pPr marL="762000" lvl="2" indent="0">
              <a:buNone/>
            </a:pPr>
            <a:r>
              <a:rPr lang="en-US" dirty="0">
                <a:latin typeface="Courier New" panose="02070309020205020404" pitchFamily="49" charset="0"/>
                <a:cs typeface="Courier New" panose="02070309020205020404" pitchFamily="49" charset="0"/>
              </a:rPr>
              <a:t>                      EGL10.EGL_NONE };</a:t>
            </a:r>
          </a:p>
          <a:p>
            <a:pPr marL="762000" lvl="2" indent="0">
              <a:buNone/>
            </a:pPr>
            <a:r>
              <a:rPr lang="en-US" dirty="0" err="1">
                <a:latin typeface="Courier New" panose="02070309020205020404" pitchFamily="49" charset="0"/>
                <a:cs typeface="Courier New" panose="02070309020205020404" pitchFamily="49" charset="0"/>
              </a:rPr>
              <a:t>EGLConfig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configs</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EGLConfig</a:t>
            </a:r>
            <a:r>
              <a:rPr lang="en-US" dirty="0">
                <a:latin typeface="Courier New" panose="02070309020205020404" pitchFamily="49" charset="0"/>
                <a:cs typeface="Courier New" panose="02070309020205020404" pitchFamily="49" charset="0"/>
              </a:rPr>
              <a:t>[1];</a:t>
            </a:r>
          </a:p>
          <a:p>
            <a:pPr marL="762000" lvl="2"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num_config</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a:t>
            </a:r>
          </a:p>
          <a:p>
            <a:pPr marL="762000" lvl="2" indent="0">
              <a:buNone/>
            </a:pPr>
            <a:r>
              <a:rPr lang="en-US" dirty="0" err="1">
                <a:latin typeface="Courier New" panose="02070309020205020404" pitchFamily="49" charset="0"/>
                <a:cs typeface="Courier New" panose="02070309020205020404" pitchFamily="49" charset="0"/>
              </a:rPr>
              <a:t>mEGL.eglChooseConfig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mConfigSpec</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configs</a:t>
            </a:r>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num_config</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mGLConfig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configs</a:t>
            </a: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1081258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381000" lvl="1" indent="0">
              <a:buNone/>
            </a:pPr>
            <a:r>
              <a:rPr lang="en-US" sz="1800" dirty="0" err="1" smtClean="0">
                <a:latin typeface="Courier New" panose="02070309020205020404" pitchFamily="49" charset="0"/>
                <a:cs typeface="Courier New" panose="02070309020205020404" pitchFamily="49" charset="0"/>
              </a:rPr>
              <a:t>mGLSurface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mEGL.eglCreateWindowSurface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mGLDisplay</a:t>
            </a: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mGLConfig</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sv.getHolder</a:t>
            </a:r>
            <a:r>
              <a:rPr lang="en-US" sz="1800" dirty="0">
                <a:latin typeface="Courier New" panose="02070309020205020404" pitchFamily="49" charset="0"/>
                <a:cs typeface="Courier New" panose="02070309020205020404" pitchFamily="49" charset="0"/>
              </a:rPr>
              <a:t>(), null);</a:t>
            </a:r>
          </a:p>
          <a:p>
            <a:pPr marL="2514600" lvl="6" indent="0">
              <a:buNone/>
            </a:pPr>
            <a:endParaRPr lang="en-US" sz="1800" dirty="0"/>
          </a:p>
        </p:txBody>
      </p:sp>
    </p:spTree>
    <p:extLst>
      <p:ext uri="{BB962C8B-B14F-4D97-AF65-F5344CB8AC3E}">
        <p14:creationId xmlns:p14="http://schemas.microsoft.com/office/powerpoint/2010/main" val="2492164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762000" lvl="2" indent="0">
              <a:buNone/>
            </a:pPr>
            <a:r>
              <a:rPr lang="en-US" sz="1800" dirty="0" err="1" smtClean="0">
                <a:latin typeface="Courier New" panose="02070309020205020404" pitchFamily="49" charset="0"/>
                <a:cs typeface="Courier New" panose="02070309020205020404" pitchFamily="49" charset="0"/>
              </a:rPr>
              <a:t>mGLContext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mEGL.eglCreateContext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mGLDisplay</a:t>
            </a:r>
            <a:r>
              <a:rPr lang="en-US" sz="1800" dirty="0">
                <a:latin typeface="Courier New" panose="02070309020205020404" pitchFamily="49" charset="0"/>
                <a:cs typeface="Courier New" panose="02070309020205020404" pitchFamily="49" charset="0"/>
              </a:rPr>
              <a:t>, </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mGLConfig</a:t>
            </a:r>
            <a:r>
              <a:rPr lang="en-US" sz="1800" dirty="0">
                <a:latin typeface="Courier New" panose="02070309020205020404" pitchFamily="49" charset="0"/>
                <a:cs typeface="Courier New" panose="02070309020205020404" pitchFamily="49" charset="0"/>
              </a:rPr>
              <a:t>, EGL10.EGL_NO_CONTEXT, null);</a:t>
            </a:r>
          </a:p>
        </p:txBody>
      </p:sp>
    </p:spTree>
    <p:extLst>
      <p:ext uri="{BB962C8B-B14F-4D97-AF65-F5344CB8AC3E}">
        <p14:creationId xmlns:p14="http://schemas.microsoft.com/office/powerpoint/2010/main" val="2394309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EGL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381000" lvl="1" indent="0">
              <a:buNone/>
            </a:pPr>
            <a:r>
              <a:rPr lang="en-US" dirty="0" err="1" smtClean="0">
                <a:latin typeface="Courier New" panose="02070309020205020404" pitchFamily="49" charset="0"/>
                <a:cs typeface="Courier New" panose="02070309020205020404" pitchFamily="49" charset="0"/>
              </a:rPr>
              <a:t>mEGL.eglMakeCurrent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mGLSurface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mGLSurface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mGLContext</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mGL</a:t>
            </a:r>
            <a:r>
              <a:rPr lang="en-US" dirty="0">
                <a:latin typeface="Courier New" panose="02070309020205020404" pitchFamily="49" charset="0"/>
                <a:cs typeface="Courier New" panose="02070309020205020404" pitchFamily="49" charset="0"/>
              </a:rPr>
              <a:t> = (GL10) </a:t>
            </a:r>
            <a:r>
              <a:rPr lang="en-US" dirty="0" err="1">
                <a:latin typeface="Courier New" panose="02070309020205020404" pitchFamily="49" charset="0"/>
                <a:cs typeface="Courier New" panose="02070309020205020404" pitchFamily="49" charset="0"/>
              </a:rPr>
              <a:t>GLDebugHelper.wrap</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mGLContext.getGL</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GLDebugHelper.CONFIG_CHECK_GL_ERROR</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GLDebugHelper.CONFIG_CHECK_THREAD</a:t>
            </a:r>
            <a:r>
              <a:rPr lang="en-US" dirty="0">
                <a:latin typeface="Courier New" panose="02070309020205020404" pitchFamily="49" charset="0"/>
                <a:cs typeface="Courier New" panose="02070309020205020404" pitchFamily="49" charset="0"/>
              </a:rPr>
              <a:t>, null);</a:t>
            </a:r>
          </a:p>
        </p:txBody>
      </p:sp>
    </p:spTree>
    <p:extLst>
      <p:ext uri="{BB962C8B-B14F-4D97-AF65-F5344CB8AC3E}">
        <p14:creationId xmlns:p14="http://schemas.microsoft.com/office/powerpoint/2010/main" val="2394309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24</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Working with OpenGL ES</a:t>
            </a:r>
          </a:p>
          <a:p>
            <a:pPr eaLnBrk="1" hangingPunct="1"/>
            <a:r>
              <a:rPr lang="en-US" sz="2400" dirty="0"/>
              <a:t>Using OpenGL ES APIs in the Android SDK</a:t>
            </a:r>
          </a:p>
          <a:p>
            <a:pPr eaLnBrk="1" hangingPunct="1"/>
            <a:r>
              <a:rPr lang="en-US" sz="2400" dirty="0"/>
              <a:t>Handling OpenGL ES Tasks Manually</a:t>
            </a:r>
          </a:p>
          <a:p>
            <a:pPr eaLnBrk="1" hangingPunct="1"/>
            <a:r>
              <a:rPr lang="en-US" sz="2400" dirty="0"/>
              <a:t>Drawing 3D Objects</a:t>
            </a:r>
          </a:p>
          <a:p>
            <a:pPr eaLnBrk="1" hangingPunct="1"/>
            <a:r>
              <a:rPr lang="en-US" sz="2400" dirty="0"/>
              <a:t>Interacting with Android Views and Events</a:t>
            </a:r>
          </a:p>
          <a:p>
            <a:pPr eaLnBrk="1" hangingPunct="1"/>
            <a:r>
              <a:rPr lang="en-US" sz="2400" dirty="0"/>
              <a:t>Cleaning Up OpenGL ES</a:t>
            </a:r>
          </a:p>
          <a:p>
            <a:pPr eaLnBrk="1" hangingPunct="1"/>
            <a:r>
              <a:rPr lang="en-US" sz="2400" dirty="0"/>
              <a:t>Using </a:t>
            </a:r>
            <a:r>
              <a:rPr lang="en-US" sz="2400" dirty="0" err="1">
                <a:latin typeface="Courier New" panose="02070309020205020404" pitchFamily="49" charset="0"/>
                <a:cs typeface="Courier New" panose="02070309020205020404" pitchFamily="49" charset="0"/>
              </a:rPr>
              <a:t>GLSurfaceView</a:t>
            </a:r>
            <a:r>
              <a:rPr lang="en-US" sz="2400" dirty="0"/>
              <a:t> (Easy OpenGL ES)</a:t>
            </a:r>
          </a:p>
          <a:p>
            <a:pPr eaLnBrk="1" hangingPunct="1"/>
            <a:r>
              <a:rPr lang="en-US" sz="2400" dirty="0"/>
              <a:t>Using OpenGL ES 2.0</a:t>
            </a:r>
          </a:p>
          <a:p>
            <a:pPr eaLnBrk="1" hangingPunct="1"/>
            <a:r>
              <a:rPr lang="en-US" sz="2400" dirty="0"/>
              <a:t>Exploring OpenGL ES </a:t>
            </a:r>
            <a:r>
              <a:rPr lang="en-US" sz="2400" dirty="0" smtClean="0"/>
              <a:t>3.0</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GL </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1143000" lvl="3"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width = </a:t>
            </a:r>
            <a:r>
              <a:rPr lang="en-US" dirty="0" err="1">
                <a:latin typeface="Courier New" panose="02070309020205020404" pitchFamily="49" charset="0"/>
                <a:cs typeface="Courier New" panose="02070309020205020404" pitchFamily="49" charset="0"/>
              </a:rPr>
              <a:t>sv.getWidth</a:t>
            </a:r>
            <a:r>
              <a:rPr lang="en-US" dirty="0">
                <a:latin typeface="Courier New" panose="02070309020205020404" pitchFamily="49" charset="0"/>
                <a:cs typeface="Courier New" panose="02070309020205020404" pitchFamily="49" charset="0"/>
              </a:rPr>
              <a:t>();</a:t>
            </a:r>
          </a:p>
          <a:p>
            <a:pPr marL="1143000" lvl="3"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height = </a:t>
            </a:r>
            <a:r>
              <a:rPr lang="en-US" dirty="0" err="1">
                <a:latin typeface="Courier New" panose="02070309020205020404" pitchFamily="49" charset="0"/>
                <a:cs typeface="Courier New" panose="02070309020205020404" pitchFamily="49" charset="0"/>
              </a:rPr>
              <a:t>sv.getHeight</a:t>
            </a:r>
            <a:r>
              <a:rPr lang="en-US" dirty="0">
                <a:latin typeface="Courier New" panose="02070309020205020404" pitchFamily="49" charset="0"/>
                <a:cs typeface="Courier New" panose="02070309020205020404" pitchFamily="49" charset="0"/>
              </a:rPr>
              <a:t>();</a:t>
            </a:r>
          </a:p>
          <a:p>
            <a:pPr marL="1143000" lvl="3" indent="0">
              <a:buNone/>
            </a:pPr>
            <a:r>
              <a:rPr lang="en-US" dirty="0" err="1">
                <a:latin typeface="Courier New" panose="02070309020205020404" pitchFamily="49" charset="0"/>
                <a:cs typeface="Courier New" panose="02070309020205020404" pitchFamily="49" charset="0"/>
              </a:rPr>
              <a:t>mGL.glViewport</a:t>
            </a:r>
            <a:r>
              <a:rPr lang="en-US" dirty="0">
                <a:latin typeface="Courier New" panose="02070309020205020404" pitchFamily="49" charset="0"/>
                <a:cs typeface="Courier New" panose="02070309020205020404" pitchFamily="49" charset="0"/>
              </a:rPr>
              <a:t>(0, 0, width, height);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Initializing GL </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381000" lvl="1" indent="0">
              <a:buNone/>
            </a:pPr>
            <a:r>
              <a:rPr lang="en-US" sz="1800" dirty="0" err="1" smtClean="0">
                <a:latin typeface="Courier New" panose="02070309020205020404" pitchFamily="49" charset="0"/>
                <a:cs typeface="Courier New" panose="02070309020205020404" pitchFamily="49" charset="0"/>
              </a:rPr>
              <a:t>mGL.glMatrixMode</a:t>
            </a:r>
            <a:r>
              <a:rPr lang="en-US" sz="1800" dirty="0" smtClean="0">
                <a:latin typeface="Courier New" panose="02070309020205020404" pitchFamily="49" charset="0"/>
                <a:cs typeface="Courier New" panose="02070309020205020404" pitchFamily="49" charset="0"/>
              </a:rPr>
              <a:t>(GL10.GL_PROJECTION</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err="1">
                <a:latin typeface="Courier New" panose="02070309020205020404" pitchFamily="49" charset="0"/>
                <a:cs typeface="Courier New" panose="02070309020205020404" pitchFamily="49" charset="0"/>
              </a:rPr>
              <a:t>mGL.glLoadIdentity</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float aspect = (float) width/height;</a:t>
            </a:r>
          </a:p>
          <a:p>
            <a:pPr marL="381000" lvl="1" indent="0">
              <a:buNone/>
            </a:pPr>
            <a:r>
              <a:rPr lang="en-US" sz="1800" dirty="0" err="1">
                <a:latin typeface="Courier New" panose="02070309020205020404" pitchFamily="49" charset="0"/>
                <a:cs typeface="Courier New" panose="02070309020205020404" pitchFamily="49" charset="0"/>
              </a:rPr>
              <a:t>GLU.gluPerspective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a:t>
            </a:r>
            <a:r>
              <a:rPr lang="en-US" sz="1800" dirty="0">
                <a:latin typeface="Courier New" panose="02070309020205020404" pitchFamily="49" charset="0"/>
                <a:cs typeface="Courier New" panose="02070309020205020404" pitchFamily="49" charset="0"/>
              </a:rPr>
              <a:t>, 45.0f, aspect, 1.0f, 30.0f);</a:t>
            </a:r>
          </a:p>
          <a:p>
            <a:pPr marL="381000" lvl="1" indent="0">
              <a:buNone/>
            </a:pPr>
            <a:r>
              <a:rPr lang="en-US" sz="1800" dirty="0" err="1">
                <a:latin typeface="Courier New" panose="02070309020205020404" pitchFamily="49" charset="0"/>
                <a:cs typeface="Courier New" panose="02070309020205020404" pitchFamily="49" charset="0"/>
              </a:rPr>
              <a:t>mGL.glClearColor</a:t>
            </a:r>
            <a:r>
              <a:rPr lang="en-US" sz="1800" dirty="0">
                <a:latin typeface="Courier New" panose="02070309020205020404" pitchFamily="49" charset="0"/>
                <a:cs typeface="Courier New" panose="02070309020205020404" pitchFamily="49" charset="0"/>
              </a:rPr>
              <a:t>(0.5f, 0.5f, 0.5f, 1);</a:t>
            </a:r>
          </a:p>
        </p:txBody>
      </p:sp>
    </p:spTree>
    <p:extLst>
      <p:ext uri="{BB962C8B-B14F-4D97-AF65-F5344CB8AC3E}">
        <p14:creationId xmlns:p14="http://schemas.microsoft.com/office/powerpoint/2010/main" val="4172325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on the Screen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762000" lvl="2" indent="0">
              <a:buNone/>
            </a:pPr>
            <a:r>
              <a:rPr lang="en-US" sz="1800" dirty="0" err="1" smtClean="0">
                <a:latin typeface="Courier New" panose="02070309020205020404" pitchFamily="49" charset="0"/>
                <a:cs typeface="Courier New" panose="02070309020205020404" pitchFamily="49" charset="0"/>
              </a:rPr>
              <a:t>mGL.glMatrixMode</a:t>
            </a:r>
            <a:r>
              <a:rPr lang="en-US" sz="1800" dirty="0" smtClean="0">
                <a:latin typeface="Courier New" panose="02070309020205020404" pitchFamily="49" charset="0"/>
                <a:cs typeface="Courier New" panose="02070309020205020404" pitchFamily="49" charset="0"/>
              </a:rPr>
              <a:t>(GL10.GL_MODELVIEW</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err="1">
                <a:latin typeface="Courier New" panose="02070309020205020404" pitchFamily="49" charset="0"/>
                <a:cs typeface="Courier New" panose="02070309020205020404" pitchFamily="49" charset="0"/>
              </a:rPr>
              <a:t>mGL.glLoadIdentity</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err="1">
                <a:latin typeface="Courier New" panose="02070309020205020404" pitchFamily="49" charset="0"/>
                <a:cs typeface="Courier New" panose="02070309020205020404" pitchFamily="49" charset="0"/>
              </a:rPr>
              <a:t>GLU.gluLookAt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a:t>
            </a:r>
            <a:r>
              <a:rPr lang="en-US" sz="1800" dirty="0">
                <a:latin typeface="Courier New" panose="02070309020205020404" pitchFamily="49" charset="0"/>
                <a:cs typeface="Courier New" panose="02070309020205020404" pitchFamily="49" charset="0"/>
              </a:rPr>
              <a:t>, 0, 0, 10f, 0, 0, 0, 0, 1, 0f);</a:t>
            </a:r>
          </a:p>
          <a:p>
            <a:pPr marL="762000" lvl="2" indent="0">
              <a:buNone/>
            </a:pPr>
            <a:r>
              <a:rPr lang="en-US" sz="1800" dirty="0">
                <a:latin typeface="Courier New" panose="02070309020205020404" pitchFamily="49" charset="0"/>
                <a:cs typeface="Courier New" panose="02070309020205020404" pitchFamily="49" charset="0"/>
              </a:rPr>
              <a:t>mGL.glColor4f(1f, 0f, 0f, 1f);</a:t>
            </a:r>
          </a:p>
          <a:p>
            <a:pPr marL="762000" lvl="2" indent="0">
              <a:buNone/>
            </a:pPr>
            <a:r>
              <a:rPr lang="en-US" sz="1800" dirty="0">
                <a:latin typeface="Courier New" panose="02070309020205020404" pitchFamily="49" charset="0"/>
                <a:cs typeface="Courier New" panose="02070309020205020404" pitchFamily="49" charset="0"/>
              </a:rPr>
              <a:t>while (!</a:t>
            </a:r>
            <a:r>
              <a:rPr lang="en-US" sz="1800" dirty="0" err="1">
                <a:latin typeface="Courier New" panose="02070309020205020404" pitchFamily="49" charset="0"/>
                <a:cs typeface="Courier New" panose="02070309020205020404" pitchFamily="49" charset="0"/>
              </a:rPr>
              <a:t>mDone</a:t>
            </a:r>
            <a:r>
              <a:rPr lang="en-US" sz="1800" dirty="0">
                <a:latin typeface="Courier New" panose="02070309020205020404" pitchFamily="49" charset="0"/>
                <a:cs typeface="Courier New" panose="02070309020205020404" pitchFamily="49" charset="0"/>
              </a:rPr>
              <a:t>) {</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mGL.glClear</a:t>
            </a:r>
            <a:r>
              <a:rPr lang="en-US" sz="1800" dirty="0">
                <a:latin typeface="Courier New" panose="02070309020205020404" pitchFamily="49" charset="0"/>
                <a:cs typeface="Courier New" panose="02070309020205020404" pitchFamily="49" charset="0"/>
              </a:rPr>
              <a:t>(GL10.GL_COLOR_BUFFER_BIT |</a:t>
            </a:r>
          </a:p>
          <a:p>
            <a:pPr marL="762000" lvl="2" indent="0">
              <a:buNone/>
            </a:pPr>
            <a:r>
              <a:rPr lang="en-US" sz="1800" dirty="0">
                <a:latin typeface="Courier New" panose="02070309020205020404" pitchFamily="49" charset="0"/>
                <a:cs typeface="Courier New" panose="02070309020205020404" pitchFamily="49" charset="0"/>
              </a:rPr>
              <a:t>        GL10.GL_DEPTH_BUFFER_BIT);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mGL.glRotatef</a:t>
            </a:r>
            <a:r>
              <a:rPr lang="en-US" sz="1800" dirty="0">
                <a:latin typeface="Courier New" panose="02070309020205020404" pitchFamily="49" charset="0"/>
                <a:cs typeface="Courier New" panose="02070309020205020404" pitchFamily="49" charset="0"/>
              </a:rPr>
              <a:t>(1f, 0, 0, 1f);</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triangle.draw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mEGL.eglSwapBuffers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mGLDisplay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mGLSurface</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on the Screen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168373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3D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that you have the OpenGL ES environment working within Android, it’s time to do some actual </a:t>
            </a:r>
            <a:r>
              <a:rPr lang="en-US" sz="2000" dirty="0" smtClean="0"/>
              <a:t>drawing.</a:t>
            </a:r>
          </a:p>
          <a:p>
            <a:r>
              <a:rPr lang="en-US" sz="2000" dirty="0" smtClean="0"/>
              <a:t>The following </a:t>
            </a:r>
            <a:r>
              <a:rPr lang="en-US" sz="2000" dirty="0"/>
              <a:t>examples introduce new Android-specific concepts with OpenGL </a:t>
            </a:r>
            <a:r>
              <a:rPr lang="en-US" sz="2000" dirty="0" smtClean="0"/>
              <a:t>ES.</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OpenGL ES supports two primary drawing calls, </a:t>
            </a:r>
            <a:r>
              <a:rPr lang="en-US" sz="2000" dirty="0" err="1">
                <a:latin typeface="Courier New" panose="02070309020205020404" pitchFamily="49" charset="0"/>
                <a:cs typeface="Courier New" panose="02070309020205020404" pitchFamily="49" charset="0"/>
              </a:rPr>
              <a:t>glDrawArrays</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glDrawElements</a:t>
            </a:r>
            <a:r>
              <a:rPr lang="en-US" sz="2000" dirty="0" smtClean="0">
                <a:latin typeface="Courier New" panose="02070309020205020404" pitchFamily="49" charset="0"/>
                <a:cs typeface="Courier New" panose="02070309020205020404" pitchFamily="49" charset="0"/>
              </a:rPr>
              <a:t>()</a:t>
            </a:r>
            <a:r>
              <a:rPr lang="en-US" sz="2000" dirty="0" smtClean="0"/>
              <a:t>.</a:t>
            </a:r>
          </a:p>
          <a:p>
            <a:r>
              <a:rPr lang="en-US" sz="2000" dirty="0" smtClean="0"/>
              <a:t>Both </a:t>
            </a:r>
            <a:r>
              <a:rPr lang="en-US" sz="2000" dirty="0"/>
              <a:t>of these methods require the use of a vertex buffer assigned through a call to </a:t>
            </a:r>
            <a:r>
              <a:rPr lang="en-US" sz="2000" dirty="0" err="1" smtClean="0">
                <a:latin typeface="Courier New" panose="02070309020205020404" pitchFamily="49" charset="0"/>
                <a:cs typeface="Courier New" panose="02070309020205020404" pitchFamily="49" charset="0"/>
              </a:rPr>
              <a:t>glVertexPointer</a:t>
            </a:r>
            <a:r>
              <a:rPr lang="en-US" sz="2000" dirty="0" smtClean="0"/>
              <a:t>.</a:t>
            </a:r>
          </a:p>
          <a:p>
            <a:r>
              <a:rPr lang="en-US" sz="2000" dirty="0" smtClean="0"/>
              <a:t>Because </a:t>
            </a:r>
            <a:r>
              <a:rPr lang="en-US" sz="2000" dirty="0"/>
              <a:t>Android runs on top of Java, though, an arbitrary array cannot be passed in as the array contents might move around in </a:t>
            </a:r>
            <a:r>
              <a:rPr lang="en-US" sz="2000" dirty="0" smtClean="0"/>
              <a:t>memory.</a:t>
            </a:r>
          </a:p>
          <a:p>
            <a:r>
              <a:rPr lang="en-US" sz="2000" dirty="0" smtClean="0"/>
              <a:t>Instead</a:t>
            </a:r>
            <a:r>
              <a:rPr lang="en-US" sz="2000" dirty="0"/>
              <a:t>, we have to use a </a:t>
            </a:r>
            <a:r>
              <a:rPr lang="en-US" sz="2000" dirty="0" err="1">
                <a:latin typeface="Courier New" panose="02070309020205020404" pitchFamily="49" charset="0"/>
                <a:cs typeface="Courier New" panose="02070309020205020404" pitchFamily="49" charset="0"/>
              </a:rPr>
              <a:t>ByteBuffer</a:t>
            </a:r>
            <a:r>
              <a:rPr lang="en-US" sz="2000" dirty="0"/>
              <a:t>, </a:t>
            </a:r>
            <a:r>
              <a:rPr lang="en-US" sz="2000" dirty="0" err="1">
                <a:latin typeface="Courier New" panose="02070309020205020404" pitchFamily="49" charset="0"/>
                <a:cs typeface="Courier New" panose="02070309020205020404" pitchFamily="49" charset="0"/>
              </a:rPr>
              <a:t>FloatBuffer</a:t>
            </a:r>
            <a:r>
              <a:rPr lang="en-US" sz="2000" dirty="0"/>
              <a:t>, or </a:t>
            </a:r>
            <a:r>
              <a:rPr lang="en-US" sz="2000" dirty="0" err="1">
                <a:latin typeface="Courier New" panose="02070309020205020404" pitchFamily="49" charset="0"/>
                <a:cs typeface="Courier New" panose="02070309020205020404" pitchFamily="49" charset="0"/>
              </a:rPr>
              <a:t>IntBuffer</a:t>
            </a:r>
            <a:r>
              <a:rPr lang="en-US" sz="2000" dirty="0"/>
              <a:t> so the data stays at the same location in </a:t>
            </a:r>
            <a:r>
              <a:rPr lang="en-US" sz="2000" dirty="0" smtClean="0"/>
              <a:t>memory.</a:t>
            </a:r>
          </a:p>
          <a:p>
            <a:r>
              <a:rPr lang="en-US" sz="2000" dirty="0" smtClean="0"/>
              <a:t>Converting </a:t>
            </a:r>
            <a:r>
              <a:rPr lang="en-US" sz="2000" dirty="0"/>
              <a:t>various arrays to buffers is common, so we have implemented some helper </a:t>
            </a:r>
            <a:r>
              <a:rPr lang="en-US" sz="2000" dirty="0" smtClean="0"/>
              <a:t>methods.</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0" indent="0">
              <a:buNone/>
            </a:pPr>
            <a:r>
              <a:rPr lang="en-US" sz="1400" dirty="0" err="1" smtClean="0">
                <a:latin typeface="Courier New" panose="02070309020205020404" pitchFamily="49" charset="0"/>
                <a:cs typeface="Courier New" panose="02070309020205020404" pitchFamily="49" charset="0"/>
              </a:rPr>
              <a:t>FloatBuffer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getFloatBufferFromFloatArray</a:t>
            </a:r>
            <a:r>
              <a:rPr lang="en-US" sz="1400" dirty="0">
                <a:latin typeface="Courier New" panose="02070309020205020404" pitchFamily="49" charset="0"/>
                <a:cs typeface="Courier New" panose="02070309020205020404" pitchFamily="49" charset="0"/>
              </a:rPr>
              <a:t>(float array[])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ByteBuffer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tempBuffer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ByteBuffer.allocateDirect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array.length</a:t>
            </a:r>
            <a:r>
              <a:rPr lang="en-US" sz="1400" dirty="0">
                <a:latin typeface="Courier New" panose="02070309020205020404" pitchFamily="49" charset="0"/>
                <a:cs typeface="Courier New" panose="02070309020205020404" pitchFamily="49" charset="0"/>
              </a:rPr>
              <a:t> * 4);</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tempBuffer.order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ByteOrder.nativeOrder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FloatBuffer</a:t>
            </a:r>
            <a:r>
              <a:rPr lang="en-US" sz="1400" dirty="0">
                <a:latin typeface="Courier New" panose="02070309020205020404" pitchFamily="49" charset="0"/>
                <a:cs typeface="Courier New" panose="02070309020205020404" pitchFamily="49" charset="0"/>
              </a:rPr>
              <a:t> buffer = </a:t>
            </a:r>
            <a:r>
              <a:rPr lang="en-US" sz="1400" dirty="0" err="1">
                <a:latin typeface="Courier New" panose="02070309020205020404" pitchFamily="49" charset="0"/>
                <a:cs typeface="Courier New" panose="02070309020205020404" pitchFamily="49" charset="0"/>
              </a:rPr>
              <a:t>tempBuffer.asFloatBuffer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buffer.put</a:t>
            </a:r>
            <a:r>
              <a:rPr lang="en-US" sz="1400" dirty="0">
                <a:latin typeface="Courier New" panose="02070309020205020404" pitchFamily="49" charset="0"/>
                <a:cs typeface="Courier New" panose="02070309020205020404" pitchFamily="49" charset="0"/>
              </a:rPr>
              <a:t>(array);</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buffer.position</a:t>
            </a:r>
            <a:r>
              <a:rPr lang="en-US" sz="1400" dirty="0">
                <a:latin typeface="Courier New" panose="02070309020205020404" pitchFamily="49" charset="0"/>
                <a:cs typeface="Courier New" panose="02070309020205020404" pitchFamily="49" charset="0"/>
              </a:rPr>
              <a:t>(0);</a:t>
            </a:r>
          </a:p>
          <a:p>
            <a:pPr marL="0" indent="0">
              <a:buNone/>
            </a:pPr>
            <a:r>
              <a:rPr lang="en-US" sz="1400" dirty="0">
                <a:latin typeface="Courier New" panose="02070309020205020404" pitchFamily="49" charset="0"/>
                <a:cs typeface="Courier New" panose="02070309020205020404" pitchFamily="49" charset="0"/>
              </a:rPr>
              <a:t>    return buffer;</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376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762000" lvl="2" indent="0">
              <a:buNone/>
            </a:pPr>
            <a:r>
              <a:rPr lang="en-US" dirty="0" smtClean="0">
                <a:latin typeface="Courier New" panose="02070309020205020404" pitchFamily="49" charset="0"/>
                <a:cs typeface="Courier New" panose="02070309020205020404" pitchFamily="49" charset="0"/>
              </a:rPr>
              <a:t>float</a:t>
            </a:r>
            <a:r>
              <a:rPr lang="en-US" dirty="0">
                <a:latin typeface="Courier New" panose="02070309020205020404" pitchFamily="49" charset="0"/>
                <a:cs typeface="Courier New" panose="02070309020205020404" pitchFamily="49" charset="0"/>
              </a:rPr>
              <a:t>[] vertices = {</a:t>
            </a:r>
          </a:p>
          <a:p>
            <a:pPr marL="762000" lvl="2" indent="0">
              <a:buNone/>
            </a:pPr>
            <a:r>
              <a:rPr lang="en-US" dirty="0">
                <a:latin typeface="Courier New" panose="02070309020205020404" pitchFamily="49" charset="0"/>
                <a:cs typeface="Courier New" panose="02070309020205020404" pitchFamily="49" charset="0"/>
              </a:rPr>
              <a:t>    -0.559016994f, 0, 0,</a:t>
            </a:r>
          </a:p>
          <a:p>
            <a:pPr marL="762000" lvl="2" indent="0">
              <a:buNone/>
            </a:pPr>
            <a:r>
              <a:rPr lang="en-US" dirty="0">
                <a:latin typeface="Courier New" panose="02070309020205020404" pitchFamily="49" charset="0"/>
                <a:cs typeface="Courier New" panose="02070309020205020404" pitchFamily="49" charset="0"/>
              </a:rPr>
              <a:t>    0.25f, 0.5f, 0f,</a:t>
            </a:r>
          </a:p>
          <a:p>
            <a:pPr marL="762000" lvl="2" indent="0">
              <a:buNone/>
            </a:pPr>
            <a:r>
              <a:rPr lang="en-US" dirty="0">
                <a:latin typeface="Courier New" panose="02070309020205020404" pitchFamily="49" charset="0"/>
                <a:cs typeface="Courier New" panose="02070309020205020404" pitchFamily="49" charset="0"/>
              </a:rPr>
              <a:t>    0.25f, -0.5f, 0f</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mVertexBuffer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getFloatBufferFromFloatArray</a:t>
            </a:r>
            <a:r>
              <a:rPr lang="en-US" dirty="0">
                <a:latin typeface="Courier New" panose="02070309020205020404" pitchFamily="49" charset="0"/>
                <a:cs typeface="Courier New" panose="02070309020205020404" pitchFamily="49" charset="0"/>
              </a:rPr>
              <a:t>(vertices);</a:t>
            </a:r>
          </a:p>
        </p:txBody>
      </p:sp>
    </p:spTree>
    <p:extLst>
      <p:ext uri="{BB962C8B-B14F-4D97-AF65-F5344CB8AC3E}">
        <p14:creationId xmlns:p14="http://schemas.microsoft.com/office/powerpoint/2010/main" val="55376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381000" lvl="1" indent="0">
              <a:buNone/>
            </a:pPr>
            <a:r>
              <a:rPr lang="en-US" dirty="0" smtClean="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drawTriangle</a:t>
            </a:r>
            <a:r>
              <a:rPr lang="en-US" dirty="0">
                <a:latin typeface="Courier New" panose="02070309020205020404" pitchFamily="49" charset="0"/>
                <a:cs typeface="Courier New" panose="02070309020205020404" pitchFamily="49" charset="0"/>
              </a:rPr>
              <a:t>(GL10 </a:t>
            </a:r>
            <a:r>
              <a:rPr lang="en-US" dirty="0" err="1">
                <a:latin typeface="Courier New" panose="02070309020205020404" pitchFamily="49" charset="0"/>
                <a:cs typeface="Courier New" panose="02070309020205020404" pitchFamily="49" charset="0"/>
              </a:rPr>
              <a:t>gl</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gl.glEnableClientState</a:t>
            </a:r>
            <a:r>
              <a:rPr lang="en-US" dirty="0">
                <a:latin typeface="Courier New" panose="02070309020205020404" pitchFamily="49" charset="0"/>
                <a:cs typeface="Courier New" panose="02070309020205020404" pitchFamily="49" charset="0"/>
              </a:rPr>
              <a:t>(GL10.GL_VERTEX_ARRAY);</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gl.glVertexPointer</a:t>
            </a:r>
            <a:r>
              <a:rPr lang="en-US" dirty="0">
                <a:latin typeface="Courier New" panose="02070309020205020404" pitchFamily="49" charset="0"/>
                <a:cs typeface="Courier New" panose="02070309020205020404" pitchFamily="49" charset="0"/>
              </a:rPr>
              <a:t>(3, GL10.GL_FLOAT, 0, </a:t>
            </a:r>
            <a:r>
              <a:rPr lang="en-US" dirty="0" err="1">
                <a:latin typeface="Courier New" panose="02070309020205020404" pitchFamily="49" charset="0"/>
                <a:cs typeface="Courier New" panose="02070309020205020404" pitchFamily="49" charset="0"/>
              </a:rPr>
              <a:t>mVertexBuffer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gl.glDrawArrays</a:t>
            </a:r>
            <a:r>
              <a:rPr lang="en-US" dirty="0">
                <a:latin typeface="Courier New" panose="02070309020205020404" pitchFamily="49" charset="0"/>
                <a:cs typeface="Courier New" panose="02070309020205020404" pitchFamily="49" charset="0"/>
              </a:rPr>
              <a:t>(GL10.GL_TRIANGLES, 0, 3);</a:t>
            </a:r>
          </a:p>
          <a:p>
            <a:pPr marL="3810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376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Coloring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381000" lvl="1" indent="0">
              <a:buNone/>
            </a:pPr>
            <a:r>
              <a:rPr lang="en-US" sz="1800" dirty="0" smtClean="0">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colors = {</a:t>
            </a:r>
          </a:p>
          <a:p>
            <a:pPr marL="381000" lvl="1" indent="0">
              <a:buNone/>
            </a:pPr>
            <a:r>
              <a:rPr lang="en-US" sz="1800" dirty="0">
                <a:latin typeface="Courier New" panose="02070309020205020404" pitchFamily="49" charset="0"/>
                <a:cs typeface="Courier New" panose="02070309020205020404" pitchFamily="49" charset="0"/>
              </a:rPr>
              <a:t>    1f, 0, 0, 1f,</a:t>
            </a:r>
          </a:p>
          <a:p>
            <a:pPr marL="381000" lvl="1" indent="0">
              <a:buNone/>
            </a:pPr>
            <a:r>
              <a:rPr lang="en-US" sz="1800" dirty="0">
                <a:latin typeface="Courier New" panose="02070309020205020404" pitchFamily="49" charset="0"/>
                <a:cs typeface="Courier New" panose="02070309020205020404" pitchFamily="49" charset="0"/>
              </a:rPr>
              <a:t>    0, 1f, 0, 1f,</a:t>
            </a:r>
          </a:p>
          <a:p>
            <a:pPr marL="381000" lvl="1" indent="0">
              <a:buNone/>
            </a:pPr>
            <a:r>
              <a:rPr lang="en-US" sz="1800" dirty="0">
                <a:latin typeface="Courier New" panose="02070309020205020404" pitchFamily="49" charset="0"/>
                <a:cs typeface="Courier New" panose="02070309020205020404" pitchFamily="49" charset="0"/>
              </a:rPr>
              <a:t>    0, 0, 1f, 1f</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err="1">
                <a:latin typeface="Courier New" panose="02070309020205020404" pitchFamily="49" charset="0"/>
                <a:cs typeface="Courier New" panose="02070309020205020404" pitchFamily="49" charset="0"/>
              </a:rPr>
              <a:t>mColorBuffer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getFloatBufferFromFloatArray</a:t>
            </a:r>
            <a:r>
              <a:rPr lang="en-US" sz="1800" dirty="0">
                <a:latin typeface="Courier New" panose="02070309020205020404" pitchFamily="49" charset="0"/>
                <a:cs typeface="Courier New" panose="02070309020205020404" pitchFamily="49" charset="0"/>
              </a:rPr>
              <a:t>(colors);</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Before 1992, Silicon Graphics (SGI) had a proprietary graphics standard called Integrated Raster Imaging System Graphics Library (IRIS GL) that was known typically as just GL (Graphics Library</a:t>
            </a:r>
            <a:r>
              <a:rPr lang="en-US" sz="1800" dirty="0" smtClean="0"/>
              <a:t>).</a:t>
            </a:r>
          </a:p>
          <a:p>
            <a:r>
              <a:rPr lang="en-US" sz="1800" dirty="0" smtClean="0"/>
              <a:t>In </a:t>
            </a:r>
            <a:r>
              <a:rPr lang="en-US" sz="1800" dirty="0"/>
              <a:t>1992, to clean up the code and make GL more maintainable, SGI created OpenGL and set up a consortium of companies to maintain the open-standard form of </a:t>
            </a:r>
            <a:r>
              <a:rPr lang="en-US" sz="1800" dirty="0" smtClean="0"/>
              <a:t>GL.</a:t>
            </a:r>
          </a:p>
          <a:p>
            <a:r>
              <a:rPr lang="en-US" sz="1800" dirty="0" smtClean="0"/>
              <a:t>Today</a:t>
            </a:r>
            <a:r>
              <a:rPr lang="en-US" sz="1800" dirty="0"/>
              <a:t>, this consortium is known as the nonprofit </a:t>
            </a:r>
            <a:r>
              <a:rPr lang="en-US" sz="1800" dirty="0" err="1"/>
              <a:t>Khronos</a:t>
            </a:r>
            <a:r>
              <a:rPr lang="en-US" sz="1800" dirty="0"/>
              <a:t> Group, with more than 100 member </a:t>
            </a:r>
            <a:r>
              <a:rPr lang="en-US" sz="1800" dirty="0" smtClean="0"/>
              <a:t>companies.</a:t>
            </a:r>
          </a:p>
          <a:p>
            <a:r>
              <a:rPr lang="en-US" sz="1800" dirty="0" smtClean="0"/>
              <a:t>OpenGL </a:t>
            </a:r>
            <a:r>
              <a:rPr lang="en-US" sz="1800" dirty="0"/>
              <a:t>ES was developed in the early 2000s to extend this open library to embedded devices. OpenGL ES is a subset of </a:t>
            </a:r>
            <a:r>
              <a:rPr lang="en-US" sz="1800" dirty="0" smtClean="0"/>
              <a:t>OpenGL.</a:t>
            </a:r>
          </a:p>
          <a:p>
            <a:r>
              <a:rPr lang="en-US" sz="1800" dirty="0" smtClean="0"/>
              <a:t>EGL </a:t>
            </a:r>
            <a:r>
              <a:rPr lang="en-US" sz="1800" dirty="0"/>
              <a:t>(Embedded-System Graphics Library) was developed shortly thereafter to provide a common interface layer to native platform </a:t>
            </a:r>
            <a:r>
              <a:rPr lang="en-US" sz="1800" dirty="0" smtClean="0"/>
              <a:t>graphics.</a:t>
            </a:r>
            <a:endParaRPr lang="en-US" sz="18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Coloring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381000" lvl="1" indent="0">
              <a:buNone/>
            </a:pPr>
            <a:r>
              <a:rPr lang="en-US" dirty="0" smtClean="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drawColorful</a:t>
            </a:r>
            <a:r>
              <a:rPr lang="en-US" dirty="0">
                <a:latin typeface="Courier New" panose="02070309020205020404" pitchFamily="49" charset="0"/>
                <a:cs typeface="Courier New" panose="02070309020205020404" pitchFamily="49" charset="0"/>
              </a:rPr>
              <a:t>(GL10 </a:t>
            </a:r>
            <a:r>
              <a:rPr lang="en-US" dirty="0" err="1">
                <a:latin typeface="Courier New" panose="02070309020205020404" pitchFamily="49" charset="0"/>
                <a:cs typeface="Courier New" panose="02070309020205020404" pitchFamily="49" charset="0"/>
              </a:rPr>
              <a:t>gl</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gl.glEnableClientState</a:t>
            </a:r>
            <a:r>
              <a:rPr lang="en-US" dirty="0">
                <a:latin typeface="Courier New" panose="02070309020205020404" pitchFamily="49" charset="0"/>
                <a:cs typeface="Courier New" panose="02070309020205020404" pitchFamily="49" charset="0"/>
              </a:rPr>
              <a:t>(GL10.GL_COLOR_ARRAY);</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gl.glColorPointer</a:t>
            </a:r>
            <a:r>
              <a:rPr lang="en-US" dirty="0">
                <a:latin typeface="Courier New" panose="02070309020205020404" pitchFamily="49" charset="0"/>
                <a:cs typeface="Courier New" panose="02070309020205020404" pitchFamily="49" charset="0"/>
              </a:rPr>
              <a:t>(4, GL10.GL_FLOAT, 0, </a:t>
            </a:r>
            <a:r>
              <a:rPr lang="en-US" dirty="0" err="1">
                <a:latin typeface="Courier New" panose="02070309020205020404" pitchFamily="49" charset="0"/>
                <a:cs typeface="Courier New" panose="02070309020205020404" pitchFamily="49" charset="0"/>
              </a:rPr>
              <a:t>mColorBuffer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draw(</a:t>
            </a:r>
            <a:r>
              <a:rPr lang="en-US" dirty="0" err="1">
                <a:latin typeface="Courier New" panose="02070309020205020404" pitchFamily="49" charset="0"/>
                <a:cs typeface="Courier New" panose="02070309020205020404" pitchFamily="49" charset="0"/>
              </a:rPr>
              <a:t>gl</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gl.glDisableClientState</a:t>
            </a:r>
            <a:r>
              <a:rPr lang="en-US" dirty="0">
                <a:latin typeface="Courier New" panose="02070309020205020404" pitchFamily="49" charset="0"/>
                <a:cs typeface="Courier New" panose="02070309020205020404" pitchFamily="49" charset="0"/>
              </a:rPr>
              <a:t>(GL10.GL_COLOR_ARRAY);</a:t>
            </a:r>
          </a:p>
          <a:p>
            <a:pPr marL="3810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69043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Coloring Your Vertices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2169043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More Complex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A standard cube has eight </a:t>
            </a:r>
            <a:r>
              <a:rPr lang="en-US" sz="1800" dirty="0" smtClean="0"/>
              <a:t>vertices.</a:t>
            </a:r>
          </a:p>
          <a:p>
            <a:r>
              <a:rPr lang="en-US" sz="1800" dirty="0" smtClean="0"/>
              <a:t>However</a:t>
            </a:r>
            <a:r>
              <a:rPr lang="en-US" sz="1800" dirty="0"/>
              <a:t>, in OpenGL ES, each of the six faces needs to be drawn with two </a:t>
            </a:r>
            <a:r>
              <a:rPr lang="en-US" sz="1800" dirty="0" smtClean="0"/>
              <a:t>triangles.</a:t>
            </a:r>
          </a:p>
          <a:p>
            <a:r>
              <a:rPr lang="en-US" sz="1800" dirty="0" smtClean="0"/>
              <a:t>Each </a:t>
            </a:r>
            <a:r>
              <a:rPr lang="en-US" sz="1800" dirty="0"/>
              <a:t>of these triangles needs three </a:t>
            </a:r>
            <a:r>
              <a:rPr lang="en-US" sz="1800" dirty="0" smtClean="0"/>
              <a:t>vertices.</a:t>
            </a:r>
          </a:p>
          <a:p>
            <a:r>
              <a:rPr lang="en-US" sz="1800" dirty="0" smtClean="0"/>
              <a:t>That’s </a:t>
            </a:r>
            <a:r>
              <a:rPr lang="en-US" sz="1800" dirty="0"/>
              <a:t>a total of 36 vertices to draw an object with just eight of its own </a:t>
            </a:r>
            <a:r>
              <a:rPr lang="en-US" sz="1800" dirty="0" smtClean="0"/>
              <a:t>vertices.</a:t>
            </a:r>
          </a:p>
          <a:p>
            <a:r>
              <a:rPr lang="en-US" sz="1800" dirty="0" smtClean="0"/>
              <a:t>OpenGL </a:t>
            </a:r>
            <a:r>
              <a:rPr lang="en-US" sz="1800" dirty="0"/>
              <a:t>ES supports index </a:t>
            </a:r>
            <a:r>
              <a:rPr lang="en-US" sz="1800" dirty="0" smtClean="0"/>
              <a:t>arrays.</a:t>
            </a:r>
          </a:p>
          <a:p>
            <a:pPr lvl="1"/>
            <a:r>
              <a:rPr lang="en-US" sz="1800" dirty="0" smtClean="0"/>
              <a:t>An </a:t>
            </a:r>
            <a:r>
              <a:rPr lang="en-US" sz="1800" dirty="0"/>
              <a:t>index array is a list of vertex </a:t>
            </a:r>
            <a:r>
              <a:rPr lang="en-US" sz="1800" dirty="0" smtClean="0"/>
              <a:t>indices from </a:t>
            </a:r>
            <a:r>
              <a:rPr lang="en-US" sz="1800" dirty="0"/>
              <a:t>the current vertex </a:t>
            </a:r>
            <a:r>
              <a:rPr lang="en-US" sz="1800" dirty="0" smtClean="0"/>
              <a:t>array.</a:t>
            </a:r>
          </a:p>
          <a:p>
            <a:r>
              <a:rPr lang="en-US" sz="1800" dirty="0" smtClean="0"/>
              <a:t>The </a:t>
            </a:r>
            <a:r>
              <a:rPr lang="en-US" sz="1800" dirty="0"/>
              <a:t>index array must be a buffer, and in this example, we use a </a:t>
            </a:r>
            <a:r>
              <a:rPr lang="en-US" sz="1800" dirty="0" err="1">
                <a:latin typeface="Courier New" panose="02070309020205020404" pitchFamily="49" charset="0"/>
                <a:cs typeface="Courier New" panose="02070309020205020404" pitchFamily="49" charset="0"/>
              </a:rPr>
              <a:t>ByteBuffer</a:t>
            </a:r>
            <a:r>
              <a:rPr lang="en-US" sz="1800" dirty="0"/>
              <a:t> because we don’t have many vertices to </a:t>
            </a:r>
            <a:r>
              <a:rPr lang="en-US" sz="1800" dirty="0" smtClean="0"/>
              <a:t>indicate.</a:t>
            </a:r>
          </a:p>
          <a:p>
            <a:r>
              <a:rPr lang="en-US" sz="1800" dirty="0" smtClean="0"/>
              <a:t>The </a:t>
            </a:r>
            <a:r>
              <a:rPr lang="en-US" sz="1800" dirty="0"/>
              <a:t>index array lists the order in which the vertices should be drawn when used with </a:t>
            </a:r>
            <a:r>
              <a:rPr lang="en-US" sz="1800" dirty="0" err="1">
                <a:latin typeface="Courier New" panose="02070309020205020404" pitchFamily="49" charset="0"/>
                <a:cs typeface="Courier New" panose="02070309020205020404" pitchFamily="49" charset="0"/>
              </a:rPr>
              <a:t>glDrawElements</a:t>
            </a:r>
            <a:r>
              <a:rPr lang="en-US" sz="1800" dirty="0" smtClean="0">
                <a:latin typeface="Courier New" panose="02070309020205020404" pitchFamily="49" charset="0"/>
                <a:cs typeface="Courier New" panose="02070309020205020404" pitchFamily="49" charset="0"/>
              </a:rPr>
              <a:t>()</a:t>
            </a:r>
            <a:r>
              <a:rPr lang="en-US" sz="1800" dirty="0" smtClean="0"/>
              <a:t>.</a:t>
            </a:r>
          </a:p>
          <a:p>
            <a:r>
              <a:rPr lang="en-US" sz="1800" dirty="0" smtClean="0"/>
              <a:t>Note </a:t>
            </a:r>
            <a:r>
              <a:rPr lang="en-US" sz="1800" dirty="0"/>
              <a:t>that the color arrays (and normal arrays that we will get to shortly) are still relative to the vertex array and not the index </a:t>
            </a:r>
            <a:r>
              <a:rPr lang="en-US" sz="1800" dirty="0" smtClean="0"/>
              <a:t>array.</a:t>
            </a:r>
            <a:endParaRPr lang="en-US" sz="18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More Complex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dirty="0">
                <a:latin typeface="Courier New" panose="02070309020205020404" pitchFamily="49" charset="0"/>
                <a:cs typeface="Courier New" panose="02070309020205020404" pitchFamily="49" charset="0"/>
              </a:rPr>
              <a:t>float vertices[] = {</a:t>
            </a:r>
          </a:p>
          <a:p>
            <a:pPr marL="381000" lvl="1" indent="0">
              <a:buNone/>
            </a:pPr>
            <a:r>
              <a:rPr lang="en-US" dirty="0">
                <a:latin typeface="Courier New" panose="02070309020205020404" pitchFamily="49" charset="0"/>
                <a:cs typeface="Courier New" panose="02070309020205020404" pitchFamily="49" charset="0"/>
              </a:rPr>
              <a:t>    -1,1,1, 1,1,1, 1,-1,1, -1,-1,1,</a:t>
            </a:r>
          </a:p>
          <a:p>
            <a:pPr marL="381000" lvl="1" indent="0">
              <a:buNone/>
            </a:pPr>
            <a:r>
              <a:rPr lang="en-US" dirty="0">
                <a:latin typeface="Courier New" panose="02070309020205020404" pitchFamily="49" charset="0"/>
                <a:cs typeface="Courier New" panose="02070309020205020404" pitchFamily="49" charset="0"/>
              </a:rPr>
              <a:t>    1,1,-1, -1,1,-1, -1,-1,-1, 1,-1,-1</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byte indices[] = {</a:t>
            </a:r>
          </a:p>
          <a:p>
            <a:pPr marL="381000" lvl="1" indent="0">
              <a:buNone/>
            </a:pPr>
            <a:r>
              <a:rPr lang="en-US" dirty="0">
                <a:latin typeface="Courier New" panose="02070309020205020404" pitchFamily="49" charset="0"/>
                <a:cs typeface="Courier New" panose="02070309020205020404" pitchFamily="49" charset="0"/>
              </a:rPr>
              <a:t>    0,1,2, 2,3,0,  1,4,7, 7,2,1,  0,3,6, 6,5,0,</a:t>
            </a:r>
          </a:p>
          <a:p>
            <a:pPr marL="381000" lvl="1" indent="0">
              <a:buNone/>
            </a:pPr>
            <a:r>
              <a:rPr lang="en-US" dirty="0">
                <a:latin typeface="Courier New" panose="02070309020205020404" pitchFamily="49" charset="0"/>
                <a:cs typeface="Courier New" panose="02070309020205020404" pitchFamily="49" charset="0"/>
              </a:rPr>
              <a:t>    3,2,7, 7,6,3,  0,1,4, 4,5,0,  5,6,7, 7,4,5</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FloatBuffer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vertexBuffer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getFloatBufferFromFloatArray</a:t>
            </a:r>
            <a:r>
              <a:rPr lang="en-US" dirty="0">
                <a:latin typeface="Courier New" panose="02070309020205020404" pitchFamily="49" charset="0"/>
                <a:cs typeface="Courier New" panose="02070309020205020404" pitchFamily="49" charset="0"/>
              </a:rPr>
              <a:t>(vertices);</a:t>
            </a:r>
          </a:p>
          <a:p>
            <a:pPr marL="381000" lvl="1" indent="0">
              <a:buNone/>
            </a:pPr>
            <a:r>
              <a:rPr lang="en-US" dirty="0" err="1">
                <a:latin typeface="Courier New" panose="02070309020205020404" pitchFamily="49" charset="0"/>
                <a:cs typeface="Courier New" panose="02070309020205020404" pitchFamily="49" charset="0"/>
              </a:rPr>
              <a:t>ByteBuffer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indexBuffer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getByteBufferFromByteArray</a:t>
            </a:r>
            <a:r>
              <a:rPr lang="en-US" dirty="0">
                <a:latin typeface="Courier New" panose="02070309020205020404" pitchFamily="49" charset="0"/>
                <a:cs typeface="Courier New" panose="02070309020205020404" pitchFamily="49" charset="0"/>
              </a:rPr>
              <a:t>(indices);</a:t>
            </a:r>
          </a:p>
          <a:p>
            <a:pPr marL="381000" lvl="1" indent="0">
              <a:buNone/>
            </a:pPr>
            <a:r>
              <a:rPr lang="en-US" dirty="0" err="1">
                <a:latin typeface="Courier New" panose="02070309020205020404" pitchFamily="49" charset="0"/>
                <a:cs typeface="Courier New" panose="02070309020205020404" pitchFamily="49" charset="0"/>
              </a:rPr>
              <a:t>gl.glVertexPointer</a:t>
            </a:r>
            <a:r>
              <a:rPr lang="en-US" dirty="0">
                <a:latin typeface="Courier New" panose="02070309020205020404" pitchFamily="49" charset="0"/>
                <a:cs typeface="Courier New" panose="02070309020205020404" pitchFamily="49" charset="0"/>
              </a:rPr>
              <a:t>(3, GL10.GL_FLOAT, 0, </a:t>
            </a:r>
            <a:r>
              <a:rPr lang="en-US" dirty="0" err="1">
                <a:latin typeface="Courier New" panose="02070309020205020404" pitchFamily="49" charset="0"/>
                <a:cs typeface="Courier New" panose="02070309020205020404" pitchFamily="49" charset="0"/>
              </a:rPr>
              <a:t>vertexBuffer</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gl.glDrawElements</a:t>
            </a:r>
            <a:r>
              <a:rPr lang="en-US" dirty="0">
                <a:latin typeface="Courier New" panose="02070309020205020404" pitchFamily="49" charset="0"/>
                <a:cs typeface="Courier New" panose="02070309020205020404" pitchFamily="49" charset="0"/>
              </a:rPr>
              <a:t>(GL10.GL_TRIANGLES, </a:t>
            </a:r>
            <a:r>
              <a:rPr lang="en-US" dirty="0" err="1">
                <a:latin typeface="Courier New" panose="02070309020205020404" pitchFamily="49" charset="0"/>
                <a:cs typeface="Courier New" panose="02070309020205020404" pitchFamily="49" charset="0"/>
              </a:rPr>
              <a:t>indices.length</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GL10.GL_UNSIGNED_BYTE, </a:t>
            </a:r>
            <a:r>
              <a:rPr lang="en-US" dirty="0" err="1">
                <a:latin typeface="Courier New" panose="02070309020205020404" pitchFamily="49" charset="0"/>
                <a:cs typeface="Courier New" panose="02070309020205020404" pitchFamily="49" charset="0"/>
              </a:rPr>
              <a:t>indexBuffer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4207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More Complex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52179" y="1219200"/>
            <a:ext cx="5839642" cy="4983162"/>
          </a:xfrm>
        </p:spPr>
      </p:pic>
    </p:spTree>
    <p:extLst>
      <p:ext uri="{BB962C8B-B14F-4D97-AF65-F5344CB8AC3E}">
        <p14:creationId xmlns:p14="http://schemas.microsoft.com/office/powerpoint/2010/main" val="42342075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Lighting Your Scene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Before you can provide lighting on a scene, each vertex of each surface needs a vector applied to it to define how the light reflects and, thus, how it is </a:t>
            </a:r>
            <a:r>
              <a:rPr lang="en-US" dirty="0" smtClean="0"/>
              <a:t>rendered.</a:t>
            </a:r>
          </a:p>
          <a:p>
            <a:r>
              <a:rPr lang="en-US" dirty="0" smtClean="0"/>
              <a:t>Although </a:t>
            </a:r>
            <a:r>
              <a:rPr lang="en-US" dirty="0"/>
              <a:t>this vector can be anything, most often it is perpendicular to the surface defined by the </a:t>
            </a:r>
            <a:r>
              <a:rPr lang="en-US" dirty="0" smtClean="0"/>
              <a:t>vertices.</a:t>
            </a:r>
          </a:p>
          <a:p>
            <a:pPr lvl="1"/>
            <a:r>
              <a:rPr lang="en-US" dirty="0" smtClean="0"/>
              <a:t>This </a:t>
            </a:r>
            <a:r>
              <a:rPr lang="en-US" dirty="0"/>
              <a:t>is called the normal of a </a:t>
            </a:r>
            <a:r>
              <a:rPr lang="en-US" dirty="0" smtClean="0"/>
              <a:t>surface.</a:t>
            </a:r>
          </a:p>
          <a:p>
            <a:r>
              <a:rPr lang="en-US" dirty="0" smtClean="0"/>
              <a:t>Recalling </a:t>
            </a:r>
            <a:r>
              <a:rPr lang="en-US" dirty="0"/>
              <a:t>our cube from the preceding example, we see now that a cube can’t actually be created out of eight vertices as each vertex can carry only one normal array, and we would need three per vertex because each vertex belongs to three </a:t>
            </a:r>
            <a:r>
              <a:rPr lang="en-US" dirty="0" smtClean="0"/>
              <a:t>faces.</a:t>
            </a:r>
          </a:p>
          <a:p>
            <a:r>
              <a:rPr lang="en-US" dirty="0" smtClean="0"/>
              <a:t>Instead</a:t>
            </a:r>
            <a:r>
              <a:rPr lang="en-US" dirty="0"/>
              <a:t>, we have to use a cube that does, in fact, contain the entire lot of 24 </a:t>
            </a:r>
            <a:r>
              <a:rPr lang="en-US" dirty="0" smtClean="0"/>
              <a:t>vertices.</a:t>
            </a:r>
          </a:p>
          <a:p>
            <a:pPr lvl="1"/>
            <a:r>
              <a:rPr lang="en-US" dirty="0" smtClean="0"/>
              <a:t>Technically</a:t>
            </a:r>
            <a:r>
              <a:rPr lang="en-US" dirty="0"/>
              <a:t>, you can define a bunch of index arrays and change the normal array between calls to each face, but it’s more commonly done with a large list of vertices and a single list of normal </a:t>
            </a:r>
            <a:r>
              <a:rPr lang="en-US" dirty="0" smtClean="0"/>
              <a:t>vectors.</a:t>
            </a:r>
            <a:endParaRPr lang="en-US"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Lighting Your Scene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143000" lvl="3" indent="0">
              <a:buNone/>
            </a:pPr>
            <a:r>
              <a:rPr lang="en-US" dirty="0" err="1" smtClean="0">
                <a:latin typeface="Courier New" panose="02070309020205020404" pitchFamily="49" charset="0"/>
                <a:cs typeface="Courier New" panose="02070309020205020404" pitchFamily="49" charset="0"/>
              </a:rPr>
              <a:t>mGL.glEnable</a:t>
            </a:r>
            <a:r>
              <a:rPr lang="en-US" dirty="0" smtClean="0">
                <a:latin typeface="Courier New" panose="02070309020205020404" pitchFamily="49" charset="0"/>
                <a:cs typeface="Courier New" panose="02070309020205020404" pitchFamily="49" charset="0"/>
              </a:rPr>
              <a:t>(GL10.GL_LIGHTING</a:t>
            </a:r>
            <a:r>
              <a:rPr lang="en-US" dirty="0">
                <a:latin typeface="Courier New" panose="02070309020205020404" pitchFamily="49" charset="0"/>
                <a:cs typeface="Courier New" panose="02070309020205020404" pitchFamily="49" charset="0"/>
              </a:rPr>
              <a:t>);</a:t>
            </a:r>
          </a:p>
          <a:p>
            <a:pPr marL="1143000" lvl="3" indent="0">
              <a:buNone/>
            </a:pPr>
            <a:r>
              <a:rPr lang="en-US" dirty="0" err="1">
                <a:latin typeface="Courier New" panose="02070309020205020404" pitchFamily="49" charset="0"/>
                <a:cs typeface="Courier New" panose="02070309020205020404" pitchFamily="49" charset="0"/>
              </a:rPr>
              <a:t>mGL.glEnable</a:t>
            </a:r>
            <a:r>
              <a:rPr lang="en-US" dirty="0">
                <a:latin typeface="Courier New" panose="02070309020205020404" pitchFamily="49" charset="0"/>
                <a:cs typeface="Courier New" panose="02070309020205020404" pitchFamily="49" charset="0"/>
              </a:rPr>
              <a:t>(GL10.GL_LIGHT0);</a:t>
            </a:r>
          </a:p>
          <a:p>
            <a:pPr marL="1143000" lvl="3" indent="0">
              <a:buNone/>
            </a:pPr>
            <a:r>
              <a:rPr lang="en-US" dirty="0" err="1">
                <a:latin typeface="Courier New" panose="02070309020205020404" pitchFamily="49" charset="0"/>
                <a:cs typeface="Courier New" panose="02070309020205020404" pitchFamily="49" charset="0"/>
              </a:rPr>
              <a:t>mGL.glLightfv</a:t>
            </a:r>
            <a:r>
              <a:rPr lang="en-US" dirty="0">
                <a:latin typeface="Courier New" panose="02070309020205020404" pitchFamily="49" charset="0"/>
                <a:cs typeface="Courier New" panose="02070309020205020404" pitchFamily="49" charset="0"/>
              </a:rPr>
              <a:t>(GL10.GL_LIGHT0, GL10.GL_AMBIENT,</a:t>
            </a:r>
          </a:p>
          <a:p>
            <a:pPr marL="1143000" lvl="3" indent="0">
              <a:buNone/>
            </a:pPr>
            <a:r>
              <a:rPr lang="en-US" dirty="0">
                <a:latin typeface="Courier New" panose="02070309020205020404" pitchFamily="49" charset="0"/>
                <a:cs typeface="Courier New" panose="02070309020205020404" pitchFamily="49" charset="0"/>
              </a:rPr>
              <a:t>    new float[] {0.1f, 0.1f, 0.1f, 1f}, 0);</a:t>
            </a:r>
          </a:p>
          <a:p>
            <a:pPr marL="1143000" lvl="3" indent="0">
              <a:buNone/>
            </a:pPr>
            <a:r>
              <a:rPr lang="en-US" dirty="0" err="1">
                <a:latin typeface="Courier New" panose="02070309020205020404" pitchFamily="49" charset="0"/>
                <a:cs typeface="Courier New" panose="02070309020205020404" pitchFamily="49" charset="0"/>
              </a:rPr>
              <a:t>mGL.glLightfv</a:t>
            </a:r>
            <a:r>
              <a:rPr lang="en-US" dirty="0">
                <a:latin typeface="Courier New" panose="02070309020205020404" pitchFamily="49" charset="0"/>
                <a:cs typeface="Courier New" panose="02070309020205020404" pitchFamily="49" charset="0"/>
              </a:rPr>
              <a:t>(GL10.GL_LIGHT0, GL10.GL_DIFFUSE,</a:t>
            </a:r>
          </a:p>
          <a:p>
            <a:pPr marL="1143000" lvl="3" indent="0">
              <a:buNone/>
            </a:pPr>
            <a:r>
              <a:rPr lang="en-US" dirty="0">
                <a:latin typeface="Courier New" panose="02070309020205020404" pitchFamily="49" charset="0"/>
                <a:cs typeface="Courier New" panose="02070309020205020404" pitchFamily="49" charset="0"/>
              </a:rPr>
              <a:t>    new float[] {1f, 1f, 1f, 1f}, 0);</a:t>
            </a:r>
          </a:p>
          <a:p>
            <a:pPr marL="1143000" lvl="3" indent="0">
              <a:buNone/>
            </a:pPr>
            <a:r>
              <a:rPr lang="en-US" dirty="0" err="1">
                <a:latin typeface="Courier New" panose="02070309020205020404" pitchFamily="49" charset="0"/>
                <a:cs typeface="Courier New" panose="02070309020205020404" pitchFamily="49" charset="0"/>
              </a:rPr>
              <a:t>mGL.glLightfv</a:t>
            </a:r>
            <a:r>
              <a:rPr lang="en-US" dirty="0">
                <a:latin typeface="Courier New" panose="02070309020205020404" pitchFamily="49" charset="0"/>
                <a:cs typeface="Courier New" panose="02070309020205020404" pitchFamily="49" charset="0"/>
              </a:rPr>
              <a:t>(GL10.GL_LIGHT0, GL10.GL_POSITION,</a:t>
            </a:r>
          </a:p>
          <a:p>
            <a:pPr marL="1143000" lvl="3" indent="0">
              <a:buNone/>
            </a:pPr>
            <a:r>
              <a:rPr lang="en-US" dirty="0">
                <a:latin typeface="Courier New" panose="02070309020205020404" pitchFamily="49" charset="0"/>
                <a:cs typeface="Courier New" panose="02070309020205020404" pitchFamily="49" charset="0"/>
              </a:rPr>
              <a:t>    new float[] {10f, 0f, 10f, 1f}, 0);</a:t>
            </a:r>
          </a:p>
          <a:p>
            <a:pPr marL="1143000" lvl="3" indent="0">
              <a:buNone/>
            </a:pPr>
            <a:r>
              <a:rPr lang="en-US" dirty="0" err="1">
                <a:latin typeface="Courier New" panose="02070309020205020404" pitchFamily="49" charset="0"/>
                <a:cs typeface="Courier New" panose="02070309020205020404" pitchFamily="49" charset="0"/>
              </a:rPr>
              <a:t>mGL.glEnable</a:t>
            </a:r>
            <a:r>
              <a:rPr lang="en-US" dirty="0">
                <a:latin typeface="Courier New" panose="02070309020205020404" pitchFamily="49" charset="0"/>
                <a:cs typeface="Courier New" panose="02070309020205020404" pitchFamily="49" charset="0"/>
              </a:rPr>
              <a:t>(GL10.GL_COLOR_MATERIAL);</a:t>
            </a:r>
          </a:p>
          <a:p>
            <a:pPr marL="1143000" lvl="3" indent="0">
              <a:buNone/>
            </a:pPr>
            <a:r>
              <a:rPr lang="en-US" dirty="0" err="1">
                <a:latin typeface="Courier New" panose="02070309020205020404" pitchFamily="49" charset="0"/>
                <a:cs typeface="Courier New" panose="02070309020205020404" pitchFamily="49" charset="0"/>
              </a:rPr>
              <a:t>mGL.glShadeModel</a:t>
            </a:r>
            <a:r>
              <a:rPr lang="en-US" dirty="0">
                <a:latin typeface="Courier New" panose="02070309020205020404" pitchFamily="49" charset="0"/>
                <a:cs typeface="Courier New" panose="02070309020205020404" pitchFamily="49" charset="0"/>
              </a:rPr>
              <a:t>(GL10.GL_SMOOTH);</a:t>
            </a:r>
          </a:p>
        </p:txBody>
      </p:sp>
    </p:spTree>
    <p:extLst>
      <p:ext uri="{BB962C8B-B14F-4D97-AF65-F5344CB8AC3E}">
        <p14:creationId xmlns:p14="http://schemas.microsoft.com/office/powerpoint/2010/main" val="11079100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Lighting Your Scene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381000" lvl="1" indent="0">
              <a:buNone/>
            </a:pPr>
            <a:r>
              <a:rPr lang="en-US" sz="1800" dirty="0" err="1" smtClean="0">
                <a:latin typeface="Courier New" panose="02070309020205020404" pitchFamily="49" charset="0"/>
                <a:cs typeface="Courier New" panose="02070309020205020404" pitchFamily="49" charset="0"/>
              </a:rPr>
              <a:t>gl.glEnableClientState</a:t>
            </a:r>
            <a:r>
              <a:rPr lang="en-US" sz="1800" dirty="0" smtClean="0">
                <a:latin typeface="Courier New" panose="02070309020205020404" pitchFamily="49" charset="0"/>
                <a:cs typeface="Courier New" panose="02070309020205020404" pitchFamily="49" charset="0"/>
              </a:rPr>
              <a:t>(GL10.GL_NORMAL_ARRAY</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err="1">
                <a:latin typeface="Courier New" panose="02070309020205020404" pitchFamily="49" charset="0"/>
                <a:cs typeface="Courier New" panose="02070309020205020404" pitchFamily="49" charset="0"/>
              </a:rPr>
              <a:t>gl.glVertexPointer</a:t>
            </a:r>
            <a:r>
              <a:rPr lang="en-US" sz="1800" dirty="0">
                <a:latin typeface="Courier New" panose="02070309020205020404" pitchFamily="49" charset="0"/>
                <a:cs typeface="Courier New" panose="02070309020205020404" pitchFamily="49" charset="0"/>
              </a:rPr>
              <a:t>(3, GL10.GL_FLOAT, 0, </a:t>
            </a:r>
            <a:r>
              <a:rPr lang="en-US" sz="1800" dirty="0" err="1">
                <a:latin typeface="Courier New" panose="02070309020205020404" pitchFamily="49" charset="0"/>
                <a:cs typeface="Courier New" panose="02070309020205020404" pitchFamily="49" charset="0"/>
              </a:rPr>
              <a:t>mVertexBuffer</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err="1">
                <a:latin typeface="Courier New" panose="02070309020205020404" pitchFamily="49" charset="0"/>
                <a:cs typeface="Courier New" panose="02070309020205020404" pitchFamily="49" charset="0"/>
              </a:rPr>
              <a:t>gl.glNormalPointer</a:t>
            </a:r>
            <a:r>
              <a:rPr lang="en-US" sz="1800" dirty="0">
                <a:latin typeface="Courier New" panose="02070309020205020404" pitchFamily="49" charset="0"/>
                <a:cs typeface="Courier New" panose="02070309020205020404" pitchFamily="49" charset="0"/>
              </a:rPr>
              <a:t>(GL10.GL_FLOAT, 0, </a:t>
            </a:r>
            <a:r>
              <a:rPr lang="en-US" sz="1800" dirty="0" err="1">
                <a:latin typeface="Courier New" panose="02070309020205020404" pitchFamily="49" charset="0"/>
                <a:cs typeface="Courier New" panose="02070309020205020404" pitchFamily="49" charset="0"/>
              </a:rPr>
              <a:t>mNormalBuffer</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err="1">
                <a:latin typeface="Courier New" panose="02070309020205020404" pitchFamily="49" charset="0"/>
                <a:cs typeface="Courier New" panose="02070309020205020404" pitchFamily="49" charset="0"/>
              </a:rPr>
              <a:t>gl.glDrawElements</a:t>
            </a:r>
            <a:r>
              <a:rPr lang="en-US" sz="1800" dirty="0">
                <a:latin typeface="Courier New" panose="02070309020205020404" pitchFamily="49" charset="0"/>
                <a:cs typeface="Courier New" panose="02070309020205020404" pitchFamily="49" charset="0"/>
              </a:rPr>
              <a:t>(GL10.GL_TRIANGLES, </a:t>
            </a:r>
            <a:r>
              <a:rPr lang="en-US" sz="1800" dirty="0" err="1">
                <a:latin typeface="Courier New" panose="02070309020205020404" pitchFamily="49" charset="0"/>
                <a:cs typeface="Courier New" panose="02070309020205020404" pitchFamily="49" charset="0"/>
              </a:rPr>
              <a:t>indices.length</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GL10.GL_UNSIGNED_BYTE, </a:t>
            </a:r>
            <a:r>
              <a:rPr lang="en-US" sz="1800" dirty="0" err="1">
                <a:latin typeface="Courier New" panose="02070309020205020404" pitchFamily="49" charset="0"/>
                <a:cs typeface="Courier New" panose="02070309020205020404" pitchFamily="49" charset="0"/>
              </a:rPr>
              <a:t>mIndexBuffer</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79100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Lighting Your Scene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normals</a:t>
            </a:r>
            <a:r>
              <a:rPr lang="en-US" dirty="0">
                <a:latin typeface="Courier New" panose="02070309020205020404" pitchFamily="49" charset="0"/>
                <a:cs typeface="Courier New" panose="02070309020205020404" pitchFamily="49" charset="0"/>
              </a:rPr>
              <a:t>[] = {</a:t>
            </a:r>
          </a:p>
          <a:p>
            <a:pPr marL="762000" lvl="2" indent="0">
              <a:buNone/>
            </a:pPr>
            <a:r>
              <a:rPr lang="en-US" dirty="0">
                <a:latin typeface="Courier New" panose="02070309020205020404" pitchFamily="49" charset="0"/>
                <a:cs typeface="Courier New" panose="02070309020205020404" pitchFamily="49" charset="0"/>
              </a:rPr>
              <a:t>    // front</a:t>
            </a:r>
          </a:p>
          <a:p>
            <a:pPr marL="762000" lvl="2" indent="0">
              <a:buNone/>
            </a:pPr>
            <a:r>
              <a:rPr lang="en-US" dirty="0">
                <a:latin typeface="Courier New" panose="02070309020205020404" pitchFamily="49" charset="0"/>
                <a:cs typeface="Courier New" panose="02070309020205020404" pitchFamily="49" charset="0"/>
              </a:rPr>
              <a:t>    0, 0, 1, 0, 0, 1, 0, 0, 1, 0, 0, 1,</a:t>
            </a:r>
          </a:p>
          <a:p>
            <a:pPr marL="762000" lvl="2" indent="0">
              <a:buNone/>
            </a:pPr>
            <a:r>
              <a:rPr lang="en-US" dirty="0">
                <a:latin typeface="Courier New" panose="02070309020205020404" pitchFamily="49" charset="0"/>
                <a:cs typeface="Courier New" panose="02070309020205020404" pitchFamily="49" charset="0"/>
              </a:rPr>
              <a:t>    // back</a:t>
            </a:r>
          </a:p>
          <a:p>
            <a:pPr marL="762000" lvl="2" indent="0">
              <a:buNone/>
            </a:pPr>
            <a:r>
              <a:rPr lang="en-US" dirty="0">
                <a:latin typeface="Courier New" panose="02070309020205020404" pitchFamily="49" charset="0"/>
                <a:cs typeface="Courier New" panose="02070309020205020404" pitchFamily="49" charset="0"/>
              </a:rPr>
              <a:t>    0, 0, -1, 0, 0, -1, 0, 0, -1, 0, 0, -1,</a:t>
            </a:r>
          </a:p>
          <a:p>
            <a:pPr marL="762000" lvl="2" indent="0">
              <a:buNone/>
            </a:pPr>
            <a:r>
              <a:rPr lang="en-US" dirty="0">
                <a:latin typeface="Courier New" panose="02070309020205020404" pitchFamily="49" charset="0"/>
                <a:cs typeface="Courier New" panose="02070309020205020404" pitchFamily="49" charset="0"/>
              </a:rPr>
              <a:t>    // top</a:t>
            </a:r>
          </a:p>
          <a:p>
            <a:pPr marL="762000" lvl="2" indent="0">
              <a:buNone/>
            </a:pPr>
            <a:r>
              <a:rPr lang="en-US" dirty="0">
                <a:latin typeface="Courier New" panose="02070309020205020404" pitchFamily="49" charset="0"/>
                <a:cs typeface="Courier New" panose="02070309020205020404" pitchFamily="49" charset="0"/>
              </a:rPr>
              <a:t>    0, 1, 0, 0, 1, 0, 0, 1, 0, 0, 1, 0,</a:t>
            </a:r>
          </a:p>
          <a:p>
            <a:pPr marL="762000" lvl="2" indent="0">
              <a:buNone/>
            </a:pPr>
            <a:r>
              <a:rPr lang="en-US" dirty="0">
                <a:latin typeface="Courier New" panose="02070309020205020404" pitchFamily="49" charset="0"/>
                <a:cs typeface="Courier New" panose="02070309020205020404" pitchFamily="49" charset="0"/>
              </a:rPr>
              <a:t>    // bottom</a:t>
            </a:r>
          </a:p>
          <a:p>
            <a:pPr marL="762000" lvl="2" indent="0">
              <a:buNone/>
            </a:pPr>
            <a:r>
              <a:rPr lang="en-US" dirty="0">
                <a:latin typeface="Courier New" panose="02070309020205020404" pitchFamily="49" charset="0"/>
                <a:cs typeface="Courier New" panose="02070309020205020404" pitchFamily="49" charset="0"/>
              </a:rPr>
              <a:t>    0, -1, 0, 0, -1, 0, 0, -1, 0, 0, -1, 0,</a:t>
            </a:r>
          </a:p>
          <a:p>
            <a:pPr marL="762000" lvl="2" indent="0">
              <a:buNone/>
            </a:pPr>
            <a:r>
              <a:rPr lang="en-US" dirty="0">
                <a:latin typeface="Courier New" panose="02070309020205020404" pitchFamily="49" charset="0"/>
                <a:cs typeface="Courier New" panose="02070309020205020404" pitchFamily="49" charset="0"/>
              </a:rPr>
              <a:t>    // right</a:t>
            </a:r>
          </a:p>
          <a:p>
            <a:pPr marL="762000" lvl="2" indent="0">
              <a:buNone/>
            </a:pPr>
            <a:r>
              <a:rPr lang="en-US" dirty="0">
                <a:latin typeface="Courier New" panose="02070309020205020404" pitchFamily="49" charset="0"/>
                <a:cs typeface="Courier New" panose="02070309020205020404" pitchFamily="49" charset="0"/>
              </a:rPr>
              <a:t>    1, 0, 0, 1, 0, 0, 1, 0, 0, 1, 0, 0,</a:t>
            </a:r>
          </a:p>
          <a:p>
            <a:pPr marL="762000" lvl="2" indent="0">
              <a:buNone/>
            </a:pPr>
            <a:r>
              <a:rPr lang="en-US" dirty="0">
                <a:latin typeface="Courier New" panose="02070309020205020404" pitchFamily="49" charset="0"/>
                <a:cs typeface="Courier New" panose="02070309020205020404" pitchFamily="49" charset="0"/>
              </a:rPr>
              <a:t>    // left</a:t>
            </a:r>
          </a:p>
          <a:p>
            <a:pPr marL="762000" lvl="2" indent="0">
              <a:buNone/>
            </a:pPr>
            <a:r>
              <a:rPr lang="en-US" dirty="0">
                <a:latin typeface="Courier New" panose="02070309020205020404" pitchFamily="49" charset="0"/>
                <a:cs typeface="Courier New" panose="02070309020205020404" pitchFamily="49" charset="0"/>
              </a:rPr>
              <a:t>    -1, 0, 0, -1, 0, 0, -1, 0, 0, -1, 0, 0 };</a:t>
            </a:r>
          </a:p>
          <a:p>
            <a:pPr marL="762000" lvl="2" indent="0">
              <a:buNone/>
            </a:pPr>
            <a:r>
              <a:rPr lang="en-US" dirty="0" err="1">
                <a:latin typeface="Courier New" panose="02070309020205020404" pitchFamily="49" charset="0"/>
                <a:cs typeface="Courier New" panose="02070309020205020404" pitchFamily="49" charset="0"/>
              </a:rPr>
              <a:t>mNormalBuffer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getFloatBufferFromFloatArray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normals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7910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Lighting Your Scene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19200"/>
            <a:ext cx="2743200" cy="4876800"/>
          </a:xfrm>
        </p:spPr>
      </p:pic>
    </p:spTree>
    <p:extLst>
      <p:ext uri="{BB962C8B-B14F-4D97-AF65-F5344CB8AC3E}">
        <p14:creationId xmlns:p14="http://schemas.microsoft.com/office/powerpoint/2010/main" val="1107910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 the interfaces, OpenGL is simply referred to as GL. This is true for OpenGL ES, as </a:t>
            </a:r>
            <a:r>
              <a:rPr lang="en-US" sz="2000" dirty="0" smtClean="0"/>
              <a:t>well.</a:t>
            </a:r>
          </a:p>
          <a:p>
            <a:r>
              <a:rPr lang="en-US" sz="2000" dirty="0" smtClean="0"/>
              <a:t>In </a:t>
            </a:r>
            <a:r>
              <a:rPr lang="en-US" sz="2000" dirty="0"/>
              <a:t>the text of this chapter, GL typically refers to the underlying objects and interfaces in OpenGL to be consistent with the naming conventions in the </a:t>
            </a:r>
            <a:r>
              <a:rPr lang="en-US" sz="2000" dirty="0" smtClean="0"/>
              <a:t>code.</a:t>
            </a:r>
          </a:p>
          <a:p>
            <a:r>
              <a:rPr lang="en-US" sz="2000" dirty="0" smtClean="0"/>
              <a:t>OpenGL </a:t>
            </a:r>
            <a:r>
              <a:rPr lang="en-US" sz="2000" dirty="0"/>
              <a:t>ES typically refers to the Android implementation of the OpenGL ES subset of </a:t>
            </a:r>
            <a:r>
              <a:rPr lang="en-US" sz="2000" dirty="0" smtClean="0"/>
              <a:t>OpenGL.</a:t>
            </a:r>
          </a:p>
          <a:p>
            <a:r>
              <a:rPr lang="en-US" sz="2000" dirty="0" smtClean="0"/>
              <a:t>Finally</a:t>
            </a:r>
            <a:r>
              <a:rPr lang="en-US" sz="2000" dirty="0"/>
              <a:t>, OpenGL is used in a more generic fashion to refer to the generic concept or </a:t>
            </a:r>
            <a:r>
              <a:rPr lang="en-US" sz="2000" dirty="0" smtClean="0"/>
              <a:t>library.</a:t>
            </a:r>
            <a:endParaRPr lang="en-US" sz="2000" dirty="0"/>
          </a:p>
        </p:txBody>
      </p:sp>
    </p:spTree>
    <p:extLst>
      <p:ext uri="{BB962C8B-B14F-4D97-AF65-F5344CB8AC3E}">
        <p14:creationId xmlns:p14="http://schemas.microsoft.com/office/powerpoint/2010/main" val="3962322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Texturing Your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762000" lvl="2" indent="0">
              <a:buNone/>
            </a:pPr>
            <a:r>
              <a:rPr lang="en-US" sz="2000" dirty="0" err="1" smtClean="0">
                <a:latin typeface="Courier New" panose="02070309020205020404" pitchFamily="49" charset="0"/>
                <a:cs typeface="Courier New" panose="02070309020205020404" pitchFamily="49" charset="0"/>
              </a:rPr>
              <a:t>mGL.glEnable</a:t>
            </a:r>
            <a:r>
              <a:rPr lang="en-US" sz="2000" dirty="0" smtClean="0">
                <a:latin typeface="Courier New" panose="02070309020205020404" pitchFamily="49" charset="0"/>
                <a:cs typeface="Courier New" panose="02070309020205020404" pitchFamily="49" charset="0"/>
              </a:rPr>
              <a:t>(GL10.GL_TEXTURE_2D</a:t>
            </a:r>
            <a:r>
              <a:rPr lang="en-US" sz="2000" dirty="0">
                <a:latin typeface="Courier New" panose="02070309020205020404" pitchFamily="49" charset="0"/>
                <a:cs typeface="Courier New" panose="02070309020205020404" pitchFamily="49" charset="0"/>
              </a:rPr>
              <a:t>);</a:t>
            </a:r>
          </a:p>
          <a:p>
            <a:pPr marL="762000" lvl="2"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textures = new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[1];</a:t>
            </a:r>
          </a:p>
          <a:p>
            <a:pPr marL="762000" lvl="2" indent="0">
              <a:buNone/>
            </a:pPr>
            <a:r>
              <a:rPr lang="en-US" sz="2000" dirty="0" err="1">
                <a:latin typeface="Courier New" panose="02070309020205020404" pitchFamily="49" charset="0"/>
                <a:cs typeface="Courier New" panose="02070309020205020404" pitchFamily="49" charset="0"/>
              </a:rPr>
              <a:t>mGL.glGenTextures</a:t>
            </a:r>
            <a:r>
              <a:rPr lang="en-US" sz="2000" dirty="0">
                <a:latin typeface="Courier New" panose="02070309020205020404" pitchFamily="49" charset="0"/>
                <a:cs typeface="Courier New" panose="02070309020205020404" pitchFamily="49" charset="0"/>
              </a:rPr>
              <a:t>(1, textures, 0);</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Texturing Your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381000" lvl="1" indent="0">
              <a:buNone/>
            </a:pPr>
            <a:r>
              <a:rPr lang="en-US" sz="1400" dirty="0" err="1" smtClean="0">
                <a:latin typeface="Courier New" panose="02070309020205020404" pitchFamily="49" charset="0"/>
                <a:cs typeface="Courier New" panose="02070309020205020404" pitchFamily="49" charset="0"/>
              </a:rPr>
              <a:t>gl.glBindTexture</a:t>
            </a:r>
            <a:r>
              <a:rPr lang="en-US" sz="1400" dirty="0" smtClean="0">
                <a:latin typeface="Courier New" panose="02070309020205020404" pitchFamily="49" charset="0"/>
                <a:cs typeface="Courier New" panose="02070309020205020404" pitchFamily="49" charset="0"/>
              </a:rPr>
              <a:t>(GL10.GL_TEXTURE_2D</a:t>
            </a:r>
            <a:r>
              <a:rPr lang="en-US" sz="1400" dirty="0">
                <a:latin typeface="Courier New" panose="02070309020205020404" pitchFamily="49" charset="0"/>
                <a:cs typeface="Courier New" panose="02070309020205020404" pitchFamily="49" charset="0"/>
              </a:rPr>
              <a:t>, textures[0]);</a:t>
            </a:r>
          </a:p>
          <a:p>
            <a:pPr marL="381000" lvl="1" indent="0">
              <a:buNone/>
            </a:pPr>
            <a:r>
              <a:rPr lang="en-US" sz="1400" dirty="0">
                <a:latin typeface="Courier New" panose="02070309020205020404" pitchFamily="49" charset="0"/>
                <a:cs typeface="Courier New" panose="02070309020205020404" pitchFamily="49" charset="0"/>
              </a:rPr>
              <a:t>Bitmap </a:t>
            </a:r>
            <a:r>
              <a:rPr lang="en-US" sz="1400" dirty="0" err="1">
                <a:latin typeface="Courier New" panose="02070309020205020404" pitchFamily="49" charset="0"/>
                <a:cs typeface="Courier New" panose="02070309020205020404" pitchFamily="49" charset="0"/>
              </a:rPr>
              <a:t>bitmap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BitmapFactory.decodeResource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c.getResources</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R.drawable.android</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Bitmap bitmap256 = </a:t>
            </a:r>
            <a:r>
              <a:rPr lang="en-US" sz="1400" dirty="0" err="1">
                <a:latin typeface="Courier New" panose="02070309020205020404" pitchFamily="49" charset="0"/>
                <a:cs typeface="Courier New" panose="02070309020205020404" pitchFamily="49" charset="0"/>
              </a:rPr>
              <a:t>Bitmap.createScaledBitmap</a:t>
            </a:r>
            <a:r>
              <a:rPr lang="en-US" sz="1400" dirty="0">
                <a:latin typeface="Courier New" panose="02070309020205020404" pitchFamily="49" charset="0"/>
                <a:cs typeface="Courier New" panose="02070309020205020404" pitchFamily="49" charset="0"/>
              </a:rPr>
              <a:t>(bitmap, 256, 256, false);</a:t>
            </a:r>
          </a:p>
          <a:p>
            <a:pPr marL="381000" lvl="1" indent="0">
              <a:buNone/>
            </a:pPr>
            <a:r>
              <a:rPr lang="en-US" sz="1400" dirty="0">
                <a:latin typeface="Courier New" panose="02070309020205020404" pitchFamily="49" charset="0"/>
                <a:cs typeface="Courier New" panose="02070309020205020404" pitchFamily="49" charset="0"/>
              </a:rPr>
              <a:t>GLUtils.texImage2D(GL10.GL_TEXTURE_2D, 0, bitmap256, 0);</a:t>
            </a:r>
          </a:p>
          <a:p>
            <a:pPr marL="381000" lvl="1" indent="0">
              <a:buNone/>
            </a:pPr>
            <a:r>
              <a:rPr lang="en-US" sz="1400" dirty="0" err="1">
                <a:latin typeface="Courier New" panose="02070309020205020404" pitchFamily="49" charset="0"/>
                <a:cs typeface="Courier New" panose="02070309020205020404" pitchFamily="49" charset="0"/>
              </a:rPr>
              <a:t>bitmap.recycle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bitmap256.recycle();</a:t>
            </a:r>
          </a:p>
        </p:txBody>
      </p:sp>
    </p:spTree>
    <p:extLst>
      <p:ext uri="{BB962C8B-B14F-4D97-AF65-F5344CB8AC3E}">
        <p14:creationId xmlns:p14="http://schemas.microsoft.com/office/powerpoint/2010/main" val="1207674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Texturing Your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381000" lvl="1" indent="0">
              <a:buNone/>
            </a:pPr>
            <a:r>
              <a:rPr lang="en-US" dirty="0" smtClean="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texCoords</a:t>
            </a:r>
            <a:r>
              <a:rPr lang="en-US" dirty="0">
                <a:latin typeface="Courier New" panose="02070309020205020404" pitchFamily="49" charset="0"/>
                <a:cs typeface="Courier New" panose="02070309020205020404" pitchFamily="49" charset="0"/>
              </a:rPr>
              <a:t>[] = {</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1,0, 1,1, 0,1, 0,0,</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err="1">
                <a:latin typeface="Courier New" panose="02070309020205020404" pitchFamily="49" charset="0"/>
                <a:cs typeface="Courier New" panose="02070309020205020404" pitchFamily="49" charset="0"/>
              </a:rPr>
              <a:t>mCoordBuffer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getFloatBufferFromFloatArray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texCoords</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gl.glEnableClientState</a:t>
            </a:r>
            <a:r>
              <a:rPr lang="en-US" dirty="0">
                <a:latin typeface="Courier New" panose="02070309020205020404" pitchFamily="49" charset="0"/>
                <a:cs typeface="Courier New" panose="02070309020205020404" pitchFamily="49" charset="0"/>
              </a:rPr>
              <a:t>(GL10.GL_TEXTURE_COORD_ARRAY);</a:t>
            </a:r>
          </a:p>
          <a:p>
            <a:pPr marL="381000" lvl="1" indent="0">
              <a:buNone/>
            </a:pPr>
            <a:r>
              <a:rPr lang="en-US" dirty="0" err="1">
                <a:latin typeface="Courier New" panose="02070309020205020404" pitchFamily="49" charset="0"/>
                <a:cs typeface="Courier New" panose="02070309020205020404" pitchFamily="49" charset="0"/>
              </a:rPr>
              <a:t>gl.glTexCoordPointer</a:t>
            </a:r>
            <a:r>
              <a:rPr lang="en-US" dirty="0">
                <a:latin typeface="Courier New" panose="02070309020205020404" pitchFamily="49" charset="0"/>
                <a:cs typeface="Courier New" panose="02070309020205020404" pitchFamily="49" charset="0"/>
              </a:rPr>
              <a:t>(2, GL10.GL_FLOAT, 0, </a:t>
            </a:r>
            <a:r>
              <a:rPr lang="en-US" dirty="0" err="1">
                <a:latin typeface="Courier New" panose="02070309020205020404" pitchFamily="49" charset="0"/>
                <a:cs typeface="Courier New" panose="02070309020205020404" pitchFamily="49" charset="0"/>
              </a:rPr>
              <a:t>mCoordBuffer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draw(</a:t>
            </a:r>
            <a:r>
              <a:rPr lang="en-US" dirty="0" err="1">
                <a:latin typeface="Courier New" panose="02070309020205020404" pitchFamily="49" charset="0"/>
                <a:cs typeface="Courier New" panose="02070309020205020404" pitchFamily="49" charset="0"/>
              </a:rPr>
              <a:t>gl</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76740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Texturing Your Objects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1" y="1304893"/>
            <a:ext cx="5638798" cy="4811776"/>
          </a:xfrm>
        </p:spPr>
      </p:pic>
    </p:spTree>
    <p:extLst>
      <p:ext uri="{BB962C8B-B14F-4D97-AF65-F5344CB8AC3E}">
        <p14:creationId xmlns:p14="http://schemas.microsoft.com/office/powerpoint/2010/main" val="1207674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Interacting with Android Views and Events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that you have gone through this introduction to OpenGL ES on Android, you have seen how to draw 3D objects on the </a:t>
            </a:r>
            <a:r>
              <a:rPr lang="en-US" sz="2000" dirty="0" smtClean="0"/>
              <a:t>screen.</a:t>
            </a:r>
          </a:p>
          <a:p>
            <a:r>
              <a:rPr lang="en-US" sz="2000" dirty="0" smtClean="0"/>
              <a:t>Actually</a:t>
            </a:r>
            <a:r>
              <a:rPr lang="en-US" sz="2000" dirty="0"/>
              <a:t>, these 3D objects are drawn on a </a:t>
            </a:r>
            <a:r>
              <a:rPr lang="en-US" sz="2000" dirty="0" err="1">
                <a:latin typeface="Courier New" panose="02070309020205020404" pitchFamily="49" charset="0"/>
                <a:cs typeface="Courier New" panose="02070309020205020404" pitchFamily="49" charset="0"/>
              </a:rPr>
              <a:t>SurfaceView</a:t>
            </a:r>
            <a:r>
              <a:rPr lang="en-US" sz="2000" dirty="0"/>
              <a:t>, which has all the typical Android attributes found on </a:t>
            </a:r>
            <a:r>
              <a:rPr lang="en-US" sz="2000" dirty="0">
                <a:latin typeface="Courier New" panose="02070309020205020404" pitchFamily="49" charset="0"/>
                <a:cs typeface="Courier New" panose="02070309020205020404" pitchFamily="49" charset="0"/>
              </a:rPr>
              <a:t>View</a:t>
            </a:r>
            <a:r>
              <a:rPr lang="en-US" sz="2000" dirty="0"/>
              <a:t> </a:t>
            </a:r>
            <a:r>
              <a:rPr lang="en-US" sz="2000" dirty="0" smtClean="0"/>
              <a:t>widgets.</a:t>
            </a:r>
          </a:p>
          <a:p>
            <a:r>
              <a:rPr lang="en-US" sz="2000" dirty="0" smtClean="0"/>
              <a:t>We </a:t>
            </a:r>
            <a:r>
              <a:rPr lang="en-US" sz="2000" dirty="0"/>
              <a:t>now use these attributes to interact with the rest of the </a:t>
            </a:r>
            <a:r>
              <a:rPr lang="en-US" sz="2000" dirty="0" smtClean="0"/>
              <a:t>application.</a:t>
            </a:r>
            <a:endParaRPr lang="en-US" sz="2000" dirty="0"/>
          </a:p>
          <a:p>
            <a:r>
              <a:rPr lang="en-US" sz="2000" dirty="0"/>
              <a:t>First, we show you how to send information from the OpenGL thread back to the main thread to monitor </a:t>
            </a:r>
            <a:r>
              <a:rPr lang="en-US" sz="2000" dirty="0" smtClean="0"/>
              <a:t>performance.</a:t>
            </a:r>
          </a:p>
          <a:p>
            <a:r>
              <a:rPr lang="en-US" sz="2000" dirty="0" smtClean="0"/>
              <a:t>Then</a:t>
            </a:r>
            <a:r>
              <a:rPr lang="en-US" sz="2000" dirty="0"/>
              <a:t>, we give an example of how to forward key events from the main thread to the OpenGL thread to control the animation on the </a:t>
            </a:r>
            <a:r>
              <a:rPr lang="en-US" sz="2000" dirty="0" smtClean="0"/>
              <a:t>screen.</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OpenGL Thread to Talk to the Application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762000" lvl="2"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final Handler </a:t>
            </a:r>
            <a:r>
              <a:rPr lang="en-US" sz="1800" dirty="0" err="1">
                <a:latin typeface="Courier New" panose="02070309020205020404" pitchFamily="49" charset="0"/>
                <a:cs typeface="Courier New" panose="02070309020205020404" pitchFamily="49" charset="0"/>
              </a:rPr>
              <a:t>mHandler</a:t>
            </a:r>
            <a:r>
              <a:rPr lang="en-US" sz="1800" dirty="0">
                <a:latin typeface="Courier New" panose="02070309020205020404" pitchFamily="49" charset="0"/>
                <a:cs typeface="Courier New" panose="02070309020205020404" pitchFamily="49" charset="0"/>
              </a:rPr>
              <a:t> = new Handler();</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OpenGL Thread to Talk to the Application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calculateAndDisplayFPS</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showFPS</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thisTime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System.currentTimeMillis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thisTime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mLastTime</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mSkipTime</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mFrames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 else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mFrames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final long fps = </a:t>
            </a:r>
            <a:r>
              <a:rPr lang="en-US" sz="1400" dirty="0" err="1">
                <a:latin typeface="Courier New" panose="02070309020205020404" pitchFamily="49" charset="0"/>
                <a:cs typeface="Courier New" panose="02070309020205020404" pitchFamily="49" charset="0"/>
              </a:rPr>
              <a:t>mFrames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thisTime-mLastTime</a:t>
            </a:r>
            <a:r>
              <a:rPr lang="en-US" sz="1400" dirty="0">
                <a:latin typeface="Courier New" panose="02070309020205020404" pitchFamily="49" charset="0"/>
                <a:cs typeface="Courier New" panose="02070309020205020404" pitchFamily="49" charset="0"/>
              </a:rPr>
              <a:t>)/1000);</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mFrames</a:t>
            </a:r>
            <a:r>
              <a:rPr lang="en-US" sz="1400" dirty="0">
                <a:latin typeface="Courier New" panose="02070309020205020404" pitchFamily="49" charset="0"/>
                <a:cs typeface="Courier New" panose="02070309020205020404" pitchFamily="49" charset="0"/>
              </a:rPr>
              <a:t> = 0;</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mLastTime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thisTime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mHandler.post</a:t>
            </a:r>
            <a:r>
              <a:rPr lang="en-US" sz="1400" dirty="0">
                <a:latin typeface="Courier New" panose="02070309020205020404" pitchFamily="49" charset="0"/>
                <a:cs typeface="Courier New" panose="02070309020205020404" pitchFamily="49" charset="0"/>
              </a:rPr>
              <a:t>(new Runnable() {</a:t>
            </a:r>
          </a:p>
          <a:p>
            <a:pPr marL="381000" lvl="1" indent="0">
              <a:buNone/>
            </a:pPr>
            <a:r>
              <a:rPr lang="en-US" sz="1400" dirty="0">
                <a:latin typeface="Courier New" panose="02070309020205020404" pitchFamily="49" charset="0"/>
                <a:cs typeface="Courier New" panose="02070309020205020404" pitchFamily="49" charset="0"/>
              </a:rPr>
              <a:t>                public void run()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mFPSText.setText</a:t>
            </a:r>
            <a:r>
              <a:rPr lang="en-US" sz="1400" dirty="0">
                <a:latin typeface="Courier New" panose="02070309020205020404" pitchFamily="49" charset="0"/>
                <a:cs typeface="Courier New" panose="02070309020205020404" pitchFamily="49" charset="0"/>
              </a:rPr>
              <a:t>("FPS = " + fps);</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80547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OpenGL Thread to Talk to the Application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678639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Application Thread to Talk to the OpenGL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1600200" lvl="4" indent="0">
              <a:buNone/>
            </a:pPr>
            <a:r>
              <a:rPr lang="en-US" sz="1800" dirty="0" err="1" smtClean="0">
                <a:latin typeface="Courier New" panose="02070309020205020404" pitchFamily="49" charset="0"/>
                <a:cs typeface="Courier New" panose="02070309020205020404" pitchFamily="49" charset="0"/>
              </a:rPr>
              <a:t>setFocusable</a:t>
            </a:r>
            <a:r>
              <a:rPr lang="en-US" sz="1800" dirty="0" smtClean="0">
                <a:latin typeface="Courier New" panose="02070309020205020404" pitchFamily="49" charset="0"/>
                <a:cs typeface="Courier New" panose="02070309020205020404" pitchFamily="49" charset="0"/>
              </a:rPr>
              <a:t>(true</a:t>
            </a:r>
            <a:r>
              <a:rPr lang="en-US" sz="1800" dirty="0">
                <a:latin typeface="Courier New" panose="02070309020205020404" pitchFamily="49" charset="0"/>
                <a:cs typeface="Courier New" panose="02070309020205020404" pitchFamily="49" charset="0"/>
              </a:rPr>
              <a:t>);</a:t>
            </a:r>
          </a:p>
          <a:p>
            <a:pPr marL="1600200" lvl="4" indent="0">
              <a:buNone/>
            </a:pPr>
            <a:r>
              <a:rPr lang="en-US" sz="1800" dirty="0" err="1">
                <a:latin typeface="Courier New" panose="02070309020205020404" pitchFamily="49" charset="0"/>
                <a:cs typeface="Courier New" panose="02070309020205020404" pitchFamily="49" charset="0"/>
              </a:rPr>
              <a:t>setFocusableInTouchMode</a:t>
            </a:r>
            <a:r>
              <a:rPr lang="en-US" sz="1800" dirty="0">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Application Thread to Talk to the OpenGL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381000" lvl="1"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onKeyDown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KeyEvent</a:t>
            </a:r>
            <a:r>
              <a:rPr lang="en-US" sz="1800" dirty="0">
                <a:latin typeface="Courier New" panose="02070309020205020404" pitchFamily="49" charset="0"/>
                <a:cs typeface="Courier New" panose="02070309020205020404" pitchFamily="49" charset="0"/>
              </a:rPr>
              <a:t> event) {</a:t>
            </a:r>
          </a:p>
          <a:p>
            <a:pPr marL="381000" lvl="1" indent="0">
              <a:buNone/>
            </a:pPr>
            <a:r>
              <a:rPr lang="en-US" sz="1800" dirty="0">
                <a:latin typeface="Courier New" panose="02070309020205020404" pitchFamily="49" charset="0"/>
                <a:cs typeface="Courier New" panose="02070309020205020404" pitchFamily="49" charset="0"/>
              </a:rPr>
              <a:t>    switch (</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case </a:t>
            </a:r>
            <a:r>
              <a:rPr lang="en-US" sz="1800" dirty="0" err="1">
                <a:latin typeface="Courier New" panose="02070309020205020404" pitchFamily="49" charset="0"/>
                <a:cs typeface="Courier New" panose="02070309020205020404" pitchFamily="49" charset="0"/>
              </a:rPr>
              <a:t>KeyEvent.KEYCODE_F</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mGLThread.toggleFPSDisplay</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        return true;</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super.onKeyDown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event);</a:t>
            </a:r>
          </a:p>
          <a:p>
            <a:pPr marL="381000" lvl="1"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1496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OpenGL ES in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OpenGL ES is a graphics API for embedded systems based on the OpenGL desktop </a:t>
            </a:r>
            <a:r>
              <a:rPr lang="en-US" sz="2000" dirty="0" smtClean="0"/>
              <a:t>standard.</a:t>
            </a:r>
          </a:p>
          <a:p>
            <a:r>
              <a:rPr lang="en-US" sz="2000" dirty="0" smtClean="0"/>
              <a:t>It </a:t>
            </a:r>
            <a:r>
              <a:rPr lang="en-US" sz="2000" dirty="0"/>
              <a:t>is popular on wireless platforms and is supported on all major mobile phone platforms, including Windows Mobile, Symbian, </a:t>
            </a:r>
            <a:r>
              <a:rPr lang="en-US" sz="2000" dirty="0" err="1"/>
              <a:t>MeeGo</a:t>
            </a:r>
            <a:r>
              <a:rPr lang="en-US" sz="2000" dirty="0"/>
              <a:t>, BREW, Apple iOS, Palm </a:t>
            </a:r>
            <a:r>
              <a:rPr lang="en-US" sz="2000" dirty="0" err="1"/>
              <a:t>WebOS</a:t>
            </a:r>
            <a:r>
              <a:rPr lang="en-US" sz="2000" dirty="0"/>
              <a:t>, and </a:t>
            </a:r>
            <a:r>
              <a:rPr lang="en-US" sz="2000" dirty="0" smtClean="0"/>
              <a:t>Android.</a:t>
            </a:r>
          </a:p>
          <a:p>
            <a:r>
              <a:rPr lang="en-US" sz="2000" dirty="0" smtClean="0"/>
              <a:t>Android </a:t>
            </a:r>
            <a:r>
              <a:rPr lang="en-US" sz="2000" dirty="0"/>
              <a:t>devices support different versions of OpenGL ES depending on the platform </a:t>
            </a:r>
            <a:r>
              <a:rPr lang="en-US" sz="2000" dirty="0" smtClean="0"/>
              <a:t>version.</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Application Thread to Talk to the OpenGL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r>
              <a:rPr lang="en-US" sz="2000" dirty="0" smtClean="0">
                <a:latin typeface="Courier New" panose="02070309020205020404" pitchFamily="49" charset="0"/>
                <a:cs typeface="Courier New" panose="02070309020205020404" pitchFamily="49" charset="0"/>
              </a:rPr>
              <a:t>case </a:t>
            </a:r>
            <a:r>
              <a:rPr lang="en-US" sz="2000" dirty="0" err="1">
                <a:latin typeface="Courier New" panose="02070309020205020404" pitchFamily="49" charset="0"/>
                <a:cs typeface="Courier New" panose="02070309020205020404" pitchFamily="49" charset="0"/>
              </a:rPr>
              <a:t>KeyEvent.KEYCODE_P</a:t>
            </a:r>
            <a:r>
              <a:rPr lang="en-US" sz="2000" dirty="0">
                <a:latin typeface="Courier New" panose="02070309020205020404" pitchFamily="49" charset="0"/>
                <a:cs typeface="Courier New" panose="02070309020205020404" pitchFamily="49" charset="0"/>
              </a:rPr>
              <a:t>:</a:t>
            </a:r>
          </a:p>
          <a:p>
            <a:pPr marL="1600200" lvl="4"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mGLThread.setAnim</a:t>
            </a:r>
            <a:r>
              <a:rPr lang="en-US" sz="2000" dirty="0">
                <a:latin typeface="Courier New" panose="02070309020205020404" pitchFamily="49" charset="0"/>
                <a:cs typeface="Courier New" panose="02070309020205020404" pitchFamily="49" charset="0"/>
              </a:rPr>
              <a:t>(false);</a:t>
            </a:r>
          </a:p>
          <a:p>
            <a:pPr marL="1600200" lvl="4" indent="0">
              <a:buNone/>
            </a:pPr>
            <a:r>
              <a:rPr lang="en-US" sz="2000" dirty="0">
                <a:latin typeface="Courier New" panose="02070309020205020404" pitchFamily="49" charset="0"/>
                <a:cs typeface="Courier New" panose="02070309020205020404" pitchFamily="49" charset="0"/>
              </a:rPr>
              <a:t>    return true;</a:t>
            </a:r>
          </a:p>
        </p:txBody>
      </p:sp>
    </p:spTree>
    <p:extLst>
      <p:ext uri="{BB962C8B-B14F-4D97-AF65-F5344CB8AC3E}">
        <p14:creationId xmlns:p14="http://schemas.microsoft.com/office/powerpoint/2010/main" val="3871496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Application Thread to Talk to the OpenGL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381000" lvl="1"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onKeyUp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KeyEvent</a:t>
            </a:r>
            <a:r>
              <a:rPr lang="en-US" sz="1800" dirty="0">
                <a:latin typeface="Courier New" panose="02070309020205020404" pitchFamily="49" charset="0"/>
                <a:cs typeface="Courier New" panose="02070309020205020404" pitchFamily="49" charset="0"/>
              </a:rPr>
              <a:t> event) {</a:t>
            </a:r>
          </a:p>
          <a:p>
            <a:pPr marL="381000" lvl="1" indent="0">
              <a:buNone/>
            </a:pPr>
            <a:r>
              <a:rPr lang="en-US" sz="1800" dirty="0">
                <a:latin typeface="Courier New" panose="02070309020205020404" pitchFamily="49" charset="0"/>
                <a:cs typeface="Courier New" panose="02070309020205020404" pitchFamily="49" charset="0"/>
              </a:rPr>
              <a:t>    switch (</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case </a:t>
            </a:r>
            <a:r>
              <a:rPr lang="en-US" sz="1800" dirty="0" err="1">
                <a:latin typeface="Courier New" panose="02070309020205020404" pitchFamily="49" charset="0"/>
                <a:cs typeface="Courier New" panose="02070309020205020404" pitchFamily="49" charset="0"/>
              </a:rPr>
              <a:t>KeyEvent.KEYCODE_P</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mGLThread.setAnim</a:t>
            </a:r>
            <a:r>
              <a:rPr lang="en-US" sz="1800" dirty="0">
                <a:latin typeface="Courier New" panose="02070309020205020404" pitchFamily="49" charset="0"/>
                <a:cs typeface="Courier New" panose="02070309020205020404" pitchFamily="49" charset="0"/>
              </a:rPr>
              <a:t>(true);</a:t>
            </a:r>
          </a:p>
          <a:p>
            <a:pPr marL="381000" lvl="1" indent="0">
              <a:buNone/>
            </a:pPr>
            <a:r>
              <a:rPr lang="en-US" sz="1800" dirty="0">
                <a:latin typeface="Courier New" panose="02070309020205020404" pitchFamily="49" charset="0"/>
                <a:cs typeface="Courier New" panose="02070309020205020404" pitchFamily="49" charset="0"/>
              </a:rPr>
              <a:t>            return true;</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super.onKeyUp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keyCode</a:t>
            </a:r>
            <a:r>
              <a:rPr lang="en-US" sz="1800" dirty="0">
                <a:latin typeface="Courier New" panose="02070309020205020404" pitchFamily="49" charset="0"/>
                <a:cs typeface="Courier New" panose="02070309020205020404" pitchFamily="49" charset="0"/>
              </a:rPr>
              <a:t>, event);</a:t>
            </a:r>
          </a:p>
          <a:p>
            <a:pPr marL="381000" lvl="1"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14964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Enabling the Application Thread to Talk to the OpenGL Thread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 these examples, the code does not actually run in the OpenGL thread to change the state of the </a:t>
            </a:r>
            <a:r>
              <a:rPr lang="en-US" sz="2000" dirty="0" smtClean="0"/>
              <a:t>flags.</a:t>
            </a:r>
          </a:p>
          <a:p>
            <a:r>
              <a:rPr lang="en-US" sz="2000" dirty="0" smtClean="0"/>
              <a:t>This </a:t>
            </a:r>
            <a:r>
              <a:rPr lang="en-US" sz="2000" dirty="0"/>
              <a:t>is acceptable for the following reasons:</a:t>
            </a:r>
          </a:p>
          <a:p>
            <a:pPr lvl="1"/>
            <a:r>
              <a:rPr lang="en-US" sz="2000" dirty="0"/>
              <a:t>The values are set in this way exclusively (no concurrency problems</a:t>
            </a:r>
            <a:r>
              <a:rPr lang="en-US" sz="2000" dirty="0" smtClean="0"/>
              <a:t>).</a:t>
            </a:r>
            <a:endParaRPr lang="en-US" sz="2000" dirty="0"/>
          </a:p>
          <a:p>
            <a:pPr lvl="1"/>
            <a:r>
              <a:rPr lang="en-US" sz="2000" dirty="0"/>
              <a:t>The exact state of the flags is unimportant during the </a:t>
            </a:r>
            <a:r>
              <a:rPr lang="en-US" sz="2000" dirty="0" smtClean="0"/>
              <a:t>loop.</a:t>
            </a:r>
            <a:endParaRPr lang="en-US" sz="2000" dirty="0"/>
          </a:p>
          <a:p>
            <a:pPr lvl="1"/>
            <a:r>
              <a:rPr lang="en-US" sz="2000" dirty="0"/>
              <a:t>No calls to OpenGL are </a:t>
            </a:r>
            <a:r>
              <a:rPr lang="en-US" sz="2000" dirty="0" smtClean="0"/>
              <a:t>made.</a:t>
            </a:r>
            <a:endParaRPr lang="en-US" sz="2000" dirty="0"/>
          </a:p>
          <a:p>
            <a:r>
              <a:rPr lang="en-US" sz="2000" dirty="0"/>
              <a:t>The first two reasons mean that we don’t have to perform thread synchronization for the functionality to work acceptably and </a:t>
            </a:r>
            <a:r>
              <a:rPr lang="en-US" sz="2000" dirty="0" smtClean="0"/>
              <a:t>safely.</a:t>
            </a:r>
          </a:p>
          <a:p>
            <a:r>
              <a:rPr lang="en-US" sz="2000" dirty="0" smtClean="0"/>
              <a:t>The </a:t>
            </a:r>
            <a:r>
              <a:rPr lang="en-US" sz="2000" dirty="0"/>
              <a:t>last reason means that we don’t need to create a </a:t>
            </a:r>
            <a:r>
              <a:rPr lang="en-US" sz="2000" dirty="0">
                <a:latin typeface="Courier New" panose="02070309020205020404" pitchFamily="49" charset="0"/>
                <a:cs typeface="Courier New" panose="02070309020205020404" pitchFamily="49" charset="0"/>
              </a:rPr>
              <a:t>Handler</a:t>
            </a:r>
            <a:r>
              <a:rPr lang="en-US" sz="2000" dirty="0"/>
              <a:t> on the OpenGL thread to execute OpenGL calls in the proper </a:t>
            </a:r>
            <a:r>
              <a:rPr lang="en-US" sz="2000" dirty="0" smtClean="0"/>
              <a:t>thread.</a:t>
            </a:r>
          </a:p>
          <a:p>
            <a:r>
              <a:rPr lang="en-US" sz="2000" dirty="0" smtClean="0"/>
              <a:t>There </a:t>
            </a:r>
            <a:r>
              <a:rPr lang="en-US" sz="2000" dirty="0"/>
              <a:t>are many circumstances where changing the state of the flags requires running in the OpenGL </a:t>
            </a:r>
            <a:r>
              <a:rPr lang="en-US" sz="2000" dirty="0" smtClean="0"/>
              <a:t>thread.</a:t>
            </a:r>
            <a:endParaRPr lang="en-US" sz="2000" dirty="0"/>
          </a:p>
        </p:txBody>
      </p:sp>
    </p:spTree>
    <p:extLst>
      <p:ext uri="{BB962C8B-B14F-4D97-AF65-F5344CB8AC3E}">
        <p14:creationId xmlns:p14="http://schemas.microsoft.com/office/powerpoint/2010/main" val="34425340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Cleaning Up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private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cleanupGL</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mEGL.eglMakeCurrent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 EGL10.EGL_NO_SURFACE,</a:t>
            </a:r>
          </a:p>
          <a:p>
            <a:pPr marL="381000" lvl="1" indent="0">
              <a:buNone/>
            </a:pPr>
            <a:r>
              <a:rPr lang="en-US" dirty="0">
                <a:latin typeface="Courier New" panose="02070309020205020404" pitchFamily="49" charset="0"/>
                <a:cs typeface="Courier New" panose="02070309020205020404" pitchFamily="49" charset="0"/>
              </a:rPr>
              <a:t>        EGL10.EGL_NO_SURFACE, EGL10.EGL_NO_CONTEXT);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mEGL.eglDestroySurface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mGLSurface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mEGL.eglDestroyContext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mGLContext</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mEGL.eglTerminate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mGLDisplay</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Several new classes were introduced with Android 1.5 (API Level 3) that you can use to simplify application OpenGL ES </a:t>
            </a:r>
            <a:r>
              <a:rPr lang="en-US" sz="2000" dirty="0" smtClean="0"/>
              <a:t>implementation.</a:t>
            </a:r>
          </a:p>
          <a:p>
            <a:r>
              <a:rPr lang="en-US" sz="2000" dirty="0" smtClean="0"/>
              <a:t>The </a:t>
            </a:r>
            <a:r>
              <a:rPr lang="en-US" sz="2000" dirty="0" err="1">
                <a:latin typeface="Courier New" panose="02070309020205020404" pitchFamily="49" charset="0"/>
                <a:cs typeface="Courier New" panose="02070309020205020404" pitchFamily="49" charset="0"/>
              </a:rPr>
              <a:t>GLSurfaceView</a:t>
            </a:r>
            <a:r>
              <a:rPr lang="en-US" sz="2000" dirty="0"/>
              <a:t> and </a:t>
            </a:r>
            <a:r>
              <a:rPr lang="en-US" sz="2000" dirty="0" err="1">
                <a:latin typeface="Courier New" panose="02070309020205020404" pitchFamily="49" charset="0"/>
                <a:cs typeface="Courier New" panose="02070309020205020404" pitchFamily="49" charset="0"/>
              </a:rPr>
              <a:t>GLSurfaceView.Renderer</a:t>
            </a:r>
            <a:r>
              <a:rPr lang="en-US" sz="2000" dirty="0"/>
              <a:t> classes effectively require less code to write so that you can focus on the actual GL drawing process instead of the implementation details and upkeep necessary to handle OpenGL ES </a:t>
            </a:r>
            <a:r>
              <a:rPr lang="en-US" sz="2000" dirty="0" smtClean="0"/>
              <a:t>calls.</a:t>
            </a:r>
          </a:p>
          <a:p>
            <a:r>
              <a:rPr lang="en-US" sz="2000" dirty="0" smtClean="0"/>
              <a:t>Essentially</a:t>
            </a:r>
            <a:r>
              <a:rPr lang="en-US" sz="2000" dirty="0"/>
              <a:t>, the </a:t>
            </a:r>
            <a:r>
              <a:rPr lang="en-US" sz="2000" dirty="0" err="1">
                <a:latin typeface="Courier New" panose="02070309020205020404" pitchFamily="49" charset="0"/>
                <a:cs typeface="Courier New" panose="02070309020205020404" pitchFamily="49" charset="0"/>
              </a:rPr>
              <a:t>GLSurfaceView</a:t>
            </a:r>
            <a:r>
              <a:rPr lang="en-US" sz="2000" dirty="0"/>
              <a:t> class handles the EGL initialization, threading, and calls into a user-defined </a:t>
            </a:r>
            <a:r>
              <a:rPr lang="en-US" sz="2000" dirty="0">
                <a:latin typeface="Courier New" panose="02070309020205020404" pitchFamily="49" charset="0"/>
                <a:cs typeface="Courier New" panose="02070309020205020404" pitchFamily="49" charset="0"/>
              </a:rPr>
              <a:t>Renderer</a:t>
            </a:r>
            <a:r>
              <a:rPr lang="en-US" sz="2000" dirty="0"/>
              <a:t> </a:t>
            </a:r>
            <a:r>
              <a:rPr lang="en-US" sz="2000" dirty="0" smtClean="0"/>
              <a:t>class.</a:t>
            </a:r>
          </a:p>
          <a:p>
            <a:r>
              <a:rPr lang="en-US" sz="2000" dirty="0" smtClean="0"/>
              <a:t>The </a:t>
            </a:r>
            <a:r>
              <a:rPr lang="en-US" sz="2000" dirty="0">
                <a:latin typeface="Courier New" panose="02070309020205020404" pitchFamily="49" charset="0"/>
                <a:cs typeface="Courier New" panose="02070309020205020404" pitchFamily="49" charset="0"/>
              </a:rPr>
              <a:t>Renderer</a:t>
            </a:r>
            <a:r>
              <a:rPr lang="en-US" sz="2000" dirty="0"/>
              <a:t> class handles the drawing and GL </a:t>
            </a:r>
            <a:r>
              <a:rPr lang="en-US" sz="2000" dirty="0" smtClean="0"/>
              <a:t>initialization.</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use the </a:t>
            </a:r>
            <a:r>
              <a:rPr lang="en-US" sz="2000" dirty="0" err="1" smtClean="0">
                <a:latin typeface="Courier New" panose="02070309020205020404" pitchFamily="49" charset="0"/>
                <a:cs typeface="Courier New" panose="02070309020205020404" pitchFamily="49" charset="0"/>
              </a:rPr>
              <a:t>GLSurfaceView</a:t>
            </a:r>
            <a:r>
              <a:rPr lang="en-US" sz="2000" dirty="0" smtClean="0"/>
              <a:t> </a:t>
            </a:r>
            <a:r>
              <a:rPr lang="en-US" sz="2000" dirty="0"/>
              <a:t>class, you must either extend it or instantiate it </a:t>
            </a:r>
            <a:r>
              <a:rPr lang="en-US" sz="2000" dirty="0" smtClean="0"/>
              <a:t>directly.</a:t>
            </a:r>
          </a:p>
          <a:p>
            <a:r>
              <a:rPr lang="en-US" sz="2000" dirty="0" smtClean="0"/>
              <a:t>Either </a:t>
            </a:r>
            <a:r>
              <a:rPr lang="en-US" sz="2000" dirty="0"/>
              <a:t>way, you then need to provide an implementation of a </a:t>
            </a:r>
            <a:r>
              <a:rPr lang="en-US" sz="2000" dirty="0" err="1">
                <a:latin typeface="Courier New" panose="02070309020205020404" pitchFamily="49" charset="0"/>
                <a:cs typeface="Courier New" panose="02070309020205020404" pitchFamily="49" charset="0"/>
              </a:rPr>
              <a:t>GLSurfaceView.Renderer</a:t>
            </a:r>
            <a:r>
              <a:rPr lang="en-US" sz="2000" dirty="0"/>
              <a:t> </a:t>
            </a:r>
            <a:r>
              <a:rPr lang="en-US" sz="2000" dirty="0" smtClean="0"/>
              <a:t>class.</a:t>
            </a:r>
          </a:p>
          <a:p>
            <a:r>
              <a:rPr lang="en-US" sz="2000" dirty="0" smtClean="0"/>
              <a:t>The </a:t>
            </a:r>
            <a:r>
              <a:rPr lang="en-US" sz="2000" dirty="0">
                <a:latin typeface="Courier New" panose="02070309020205020404" pitchFamily="49" charset="0"/>
                <a:cs typeface="Courier New" panose="02070309020205020404" pitchFamily="49" charset="0"/>
              </a:rPr>
              <a:t>Renderer</a:t>
            </a:r>
            <a:r>
              <a:rPr lang="en-US" sz="2000" dirty="0"/>
              <a:t> class must contain appropriate callbacks for drawing and GL </a:t>
            </a:r>
            <a:r>
              <a:rPr lang="en-US" sz="2000" dirty="0" smtClean="0"/>
              <a:t>initialization.</a:t>
            </a:r>
          </a:p>
          <a:p>
            <a:r>
              <a:rPr lang="en-US" sz="2000" dirty="0" smtClean="0"/>
              <a:t>Additionally</a:t>
            </a:r>
            <a:r>
              <a:rPr lang="en-US" sz="2000" dirty="0"/>
              <a:t>, the </a:t>
            </a:r>
            <a:r>
              <a:rPr lang="en-US" sz="2000" dirty="0">
                <a:latin typeface="Courier New" panose="02070309020205020404" pitchFamily="49" charset="0"/>
                <a:cs typeface="Courier New" panose="02070309020205020404" pitchFamily="49" charset="0"/>
              </a:rPr>
              <a:t>Activity</a:t>
            </a:r>
            <a:r>
              <a:rPr lang="en-US" sz="2000" dirty="0"/>
              <a:t> must pass </a:t>
            </a:r>
            <a:r>
              <a:rPr lang="en-US" sz="2000" dirty="0" err="1">
                <a:latin typeface="Courier New" panose="02070309020205020404" pitchFamily="49" charset="0"/>
                <a:cs typeface="Courier New" panose="02070309020205020404" pitchFamily="49" charset="0"/>
              </a:rPr>
              <a:t>onPause</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onResume</a:t>
            </a:r>
            <a:r>
              <a:rPr lang="en-US" sz="2000" dirty="0">
                <a:latin typeface="Courier New" panose="02070309020205020404" pitchFamily="49" charset="0"/>
                <a:cs typeface="Courier New" panose="02070309020205020404" pitchFamily="49" charset="0"/>
              </a:rPr>
              <a:t>()</a:t>
            </a:r>
            <a:r>
              <a:rPr lang="en-US" sz="2000" dirty="0"/>
              <a:t> events on to the </a:t>
            </a:r>
            <a:r>
              <a:rPr lang="en-US" sz="2000" dirty="0" err="1" smtClean="0">
                <a:latin typeface="Courier New" panose="02070309020205020404" pitchFamily="49" charset="0"/>
                <a:cs typeface="Courier New" panose="02070309020205020404" pitchFamily="49" charset="0"/>
              </a:rPr>
              <a:t>GLSurfaceView</a:t>
            </a:r>
            <a:r>
              <a:rPr lang="en-US" sz="2000" dirty="0" smtClean="0"/>
              <a:t>.</a:t>
            </a:r>
          </a:p>
          <a:p>
            <a:r>
              <a:rPr lang="en-US" sz="2000" dirty="0" smtClean="0"/>
              <a:t>The </a:t>
            </a:r>
            <a:r>
              <a:rPr lang="en-US" sz="2000" dirty="0"/>
              <a:t>EGL initialization is handled by the </a:t>
            </a:r>
            <a:r>
              <a:rPr lang="en-US" sz="2000" dirty="0" err="1">
                <a:latin typeface="Courier New" panose="02070309020205020404" pitchFamily="49" charset="0"/>
                <a:cs typeface="Courier New" panose="02070309020205020404" pitchFamily="49" charset="0"/>
              </a:rPr>
              <a:t>GLSurfaceView</a:t>
            </a:r>
            <a:r>
              <a:rPr lang="en-US" sz="2000" dirty="0"/>
              <a:t> object, and threading is used to offload the processing away from the main </a:t>
            </a:r>
            <a:r>
              <a:rPr lang="en-US" sz="2000" dirty="0" smtClean="0"/>
              <a:t>thread.</a:t>
            </a:r>
            <a:endParaRPr lang="en-US" sz="2000" dirty="0"/>
          </a:p>
        </p:txBody>
      </p:sp>
    </p:spTree>
    <p:extLst>
      <p:ext uri="{BB962C8B-B14F-4D97-AF65-F5344CB8AC3E}">
        <p14:creationId xmlns:p14="http://schemas.microsoft.com/office/powerpoint/2010/main" val="28600831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AndroidOpenGL</a:t>
            </a:r>
            <a:r>
              <a:rPr lang="en-US" sz="1200" dirty="0">
                <a:latin typeface="Courier New" panose="02070309020205020404" pitchFamily="49" charset="0"/>
                <a:cs typeface="Courier New" panose="02070309020205020404" pitchFamily="49" charset="0"/>
              </a:rPr>
              <a:t> extends Activity {</a:t>
            </a:r>
          </a:p>
          <a:p>
            <a:pPr marL="1600200" lvl="4" indent="0">
              <a:buNone/>
            </a:pPr>
            <a:r>
              <a:rPr lang="en-US" sz="1200" dirty="0" err="1">
                <a:latin typeface="Courier New" panose="02070309020205020404" pitchFamily="49" charset="0"/>
                <a:cs typeface="Courier New" panose="02070309020205020404" pitchFamily="49" charset="0"/>
              </a:rPr>
              <a:t>CustomSurfaceView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mAndroidSurface</a:t>
            </a:r>
            <a:r>
              <a:rPr lang="en-US" sz="1200" dirty="0">
                <a:latin typeface="Courier New" panose="02070309020205020404" pitchFamily="49" charset="0"/>
                <a:cs typeface="Courier New" panose="02070309020205020404" pitchFamily="49" charset="0"/>
              </a:rPr>
              <a:t> = null;</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onPause</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super.onPause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mAndroidSurface.onPause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onResume</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super.onResume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mAndroidSurface.onResume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protected void </a:t>
            </a:r>
            <a:r>
              <a:rPr lang="en-US" sz="1200" dirty="0" err="1">
                <a:latin typeface="Courier New" panose="02070309020205020404" pitchFamily="49" charset="0"/>
                <a:cs typeface="Courier New" panose="02070309020205020404" pitchFamily="49" charset="0"/>
              </a:rPr>
              <a:t>onCreate</a:t>
            </a:r>
            <a:r>
              <a:rPr lang="en-US" sz="1200" dirty="0">
                <a:latin typeface="Courier New" panose="02070309020205020404" pitchFamily="49" charset="0"/>
                <a:cs typeface="Courier New" panose="02070309020205020404" pitchFamily="49" charset="0"/>
              </a:rPr>
              <a:t>(Bundle </a:t>
            </a:r>
            <a:r>
              <a:rPr lang="en-US" sz="1200" dirty="0" err="1">
                <a:latin typeface="Courier New" panose="02070309020205020404" pitchFamily="49" charset="0"/>
                <a:cs typeface="Courier New" panose="02070309020205020404" pitchFamily="49" charset="0"/>
              </a:rPr>
              <a:t>savedInstanceState</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super.onCreate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savedInstanceState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mAndroidSurface</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CustomSurfaceView</a:t>
            </a:r>
            <a:r>
              <a:rPr lang="en-US" sz="1200" dirty="0">
                <a:latin typeface="Courier New" panose="02070309020205020404" pitchFamily="49" charset="0"/>
                <a:cs typeface="Courier New" panose="02070309020205020404" pitchFamily="49" charset="0"/>
              </a:rPr>
              <a:t>(this);</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setContentView</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mAndroidSurface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smtClean="0">
                <a:latin typeface="Courier New" panose="02070309020205020404" pitchFamily="49" charset="0"/>
                <a:cs typeface="Courier New" panose="02070309020205020404" pitchFamily="49" charset="0"/>
              </a:rPr>
              <a:t>}</a:t>
            </a:r>
          </a:p>
          <a:p>
            <a:pPr marL="1600200" lvl="4" indent="0">
              <a:buNone/>
            </a:pPr>
            <a:r>
              <a:rPr lang="en-US" sz="1200" dirty="0" smtClean="0"/>
              <a:t>….</a:t>
            </a:r>
            <a:endParaRPr lang="en-US" sz="1200" dirty="0"/>
          </a:p>
        </p:txBody>
      </p:sp>
    </p:spTree>
    <p:extLst>
      <p:ext uri="{BB962C8B-B14F-4D97-AF65-F5344CB8AC3E}">
        <p14:creationId xmlns:p14="http://schemas.microsoft.com/office/powerpoint/2010/main" val="28600831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143000"/>
            <a:ext cx="8229600" cy="4830763"/>
          </a:xfrm>
        </p:spPr>
        <p:txBody>
          <a:bodyPr/>
          <a:lstStyle/>
          <a:p>
            <a:pPr marL="1600200" lvl="4" indent="0">
              <a:buNone/>
            </a:pPr>
            <a:r>
              <a:rPr lang="en-US" sz="1200" dirty="0" smtClean="0"/>
              <a:t>….</a:t>
            </a:r>
          </a:p>
          <a:p>
            <a:pPr marL="1600200" lvl="4" indent="0">
              <a:buNone/>
            </a:pPr>
            <a:r>
              <a:rPr lang="en-US" sz="1200" dirty="0" smtClean="0">
                <a:latin typeface="Courier New" panose="02070309020205020404" pitchFamily="49" charset="0"/>
                <a:cs typeface="Courier New" panose="02070309020205020404" pitchFamily="49" charset="0"/>
              </a:rPr>
              <a:t>private </a:t>
            </a: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CustomSurfaceView</a:t>
            </a:r>
            <a:r>
              <a:rPr lang="en-US" sz="1200" dirty="0">
                <a:latin typeface="Courier New" panose="02070309020205020404" pitchFamily="49" charset="0"/>
                <a:cs typeface="Courier New" panose="02070309020205020404" pitchFamily="49" charset="0"/>
              </a:rPr>
              <a:t> extends </a:t>
            </a:r>
            <a:r>
              <a:rPr lang="en-US" sz="1200" dirty="0" err="1">
                <a:latin typeface="Courier New" panose="02070309020205020404" pitchFamily="49" charset="0"/>
                <a:cs typeface="Courier New" panose="02070309020205020404" pitchFamily="49" charset="0"/>
              </a:rPr>
              <a:t>GLSurfaceView</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final </a:t>
            </a:r>
            <a:r>
              <a:rPr lang="en-US" sz="1200" dirty="0" err="1">
                <a:latin typeface="Courier New" panose="02070309020205020404" pitchFamily="49" charset="0"/>
                <a:cs typeface="Courier New" panose="02070309020205020404" pitchFamily="49" charset="0"/>
              </a:rPr>
              <a:t>CustomRenderer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mRenderer</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CustomRenderer</a:t>
            </a:r>
            <a:r>
              <a:rPr lang="en-US" sz="1200" dirty="0" smtClean="0">
                <a:latin typeface="Courier New" panose="02070309020205020404" pitchFamily="49" charset="0"/>
                <a:cs typeface="Courier New" panose="02070309020205020404" pitchFamily="49" charset="0"/>
              </a:rPr>
              <a:t>();</a:t>
            </a:r>
          </a:p>
          <a:p>
            <a:pPr marL="1600200" lvl="4" indent="0">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CustomSurfaceView</a:t>
            </a:r>
            <a:r>
              <a:rPr lang="en-US" sz="1200" dirty="0">
                <a:latin typeface="Courier New" panose="02070309020205020404" pitchFamily="49" charset="0"/>
                <a:cs typeface="Courier New" panose="02070309020205020404" pitchFamily="49" charset="0"/>
              </a:rPr>
              <a:t>(Context context) {</a:t>
            </a:r>
          </a:p>
          <a:p>
            <a:pPr marL="1600200" lvl="4" indent="0">
              <a:buNone/>
            </a:pPr>
            <a:r>
              <a:rPr lang="en-US" sz="1200" dirty="0">
                <a:latin typeface="Courier New" panose="02070309020205020404" pitchFamily="49" charset="0"/>
                <a:cs typeface="Courier New" panose="02070309020205020404" pitchFamily="49" charset="0"/>
              </a:rPr>
              <a:t>        super(context);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setFocusable</a:t>
            </a:r>
            <a:r>
              <a:rPr lang="en-US" sz="1200" dirty="0">
                <a:latin typeface="Courier New" panose="02070309020205020404" pitchFamily="49" charset="0"/>
                <a:cs typeface="Courier New" panose="02070309020205020404" pitchFamily="49" charset="0"/>
              </a:rPr>
              <a:t>(true);</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setFocusableInTouchMode</a:t>
            </a:r>
            <a:r>
              <a:rPr lang="en-US" sz="1200" dirty="0">
                <a:latin typeface="Courier New" panose="02070309020205020404" pitchFamily="49" charset="0"/>
                <a:cs typeface="Courier New" panose="02070309020205020404" pitchFamily="49" charset="0"/>
              </a:rPr>
              <a:t>(true);</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setRenderer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mRenderer</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1600200" lvl="4"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onKeyDown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keyCode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KeyEvent</a:t>
            </a:r>
            <a:r>
              <a:rPr lang="en-US" sz="1200" dirty="0">
                <a:latin typeface="Courier New" panose="02070309020205020404" pitchFamily="49" charset="0"/>
                <a:cs typeface="Courier New" panose="02070309020205020404" pitchFamily="49" charset="0"/>
              </a:rPr>
              <a:t> event) {</a:t>
            </a:r>
          </a:p>
          <a:p>
            <a:pPr marL="1600200" lvl="4" indent="0">
              <a:buNone/>
            </a:pPr>
            <a:r>
              <a:rPr lang="en-US" sz="1200" dirty="0">
                <a:latin typeface="Courier New" panose="02070309020205020404" pitchFamily="49" charset="0"/>
                <a:cs typeface="Courier New" panose="02070309020205020404" pitchFamily="49" charset="0"/>
              </a:rPr>
              <a:t>        switch (</a:t>
            </a:r>
            <a:r>
              <a:rPr lang="en-US" sz="1200" dirty="0" err="1">
                <a:latin typeface="Courier New" panose="02070309020205020404" pitchFamily="49" charset="0"/>
                <a:cs typeface="Courier New" panose="02070309020205020404" pitchFamily="49" charset="0"/>
              </a:rPr>
              <a:t>keyCode</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case </a:t>
            </a:r>
            <a:r>
              <a:rPr lang="en-US" sz="1200" dirty="0" err="1">
                <a:latin typeface="Courier New" panose="02070309020205020404" pitchFamily="49" charset="0"/>
                <a:cs typeface="Courier New" panose="02070309020205020404" pitchFamily="49" charset="0"/>
              </a:rPr>
              <a:t>KeyEvent.KEYCODE_P</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queueEvent</a:t>
            </a:r>
            <a:r>
              <a:rPr lang="en-US" sz="1200" dirty="0">
                <a:latin typeface="Courier New" panose="02070309020205020404" pitchFamily="49" charset="0"/>
                <a:cs typeface="Courier New" panose="02070309020205020404" pitchFamily="49" charset="0"/>
              </a:rPr>
              <a:t>(new Runnable() {</a:t>
            </a:r>
          </a:p>
          <a:p>
            <a:pPr marL="1600200" lvl="4" indent="0">
              <a:buNone/>
            </a:pPr>
            <a:r>
              <a:rPr lang="en-US" sz="1200" dirty="0">
                <a:latin typeface="Courier New" panose="02070309020205020404" pitchFamily="49" charset="0"/>
                <a:cs typeface="Courier New" panose="02070309020205020404" pitchFamily="49" charset="0"/>
              </a:rPr>
              <a:t>                public void run()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mRenderer.togglePause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return true;</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super.onKeyDown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keyCode</a:t>
            </a:r>
            <a:r>
              <a:rPr lang="en-US" sz="1200" dirty="0">
                <a:latin typeface="Courier New" panose="02070309020205020404" pitchFamily="49" charset="0"/>
                <a:cs typeface="Courier New" panose="02070309020205020404" pitchFamily="49" charset="0"/>
              </a:rPr>
              <a:t>, event);</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smtClean="0">
                <a:latin typeface="Courier New" panose="02070309020205020404" pitchFamily="49" charset="0"/>
                <a:cs typeface="Courier New" panose="02070309020205020404" pitchFamily="49" charset="0"/>
              </a:rPr>
              <a:t>}</a:t>
            </a:r>
          </a:p>
          <a:p>
            <a:pPr marL="1600200" lvl="4" indent="0">
              <a:buNone/>
            </a:pPr>
            <a:r>
              <a:rPr lang="en-US" sz="1200" dirty="0" smtClean="0"/>
              <a:t>….</a:t>
            </a:r>
            <a:endParaRPr lang="en-US" sz="1200" dirty="0"/>
          </a:p>
        </p:txBody>
      </p:sp>
    </p:spTree>
    <p:extLst>
      <p:ext uri="{BB962C8B-B14F-4D97-AF65-F5344CB8AC3E}">
        <p14:creationId xmlns:p14="http://schemas.microsoft.com/office/powerpoint/2010/main" val="28600831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400" dirty="0" smtClean="0"/>
              <a:t>....</a:t>
            </a:r>
          </a:p>
          <a:p>
            <a:pPr marL="1600200" lvl="4" indent="0">
              <a:buNone/>
            </a:pPr>
            <a:r>
              <a:rPr lang="en-US" sz="1400" dirty="0" smtClean="0">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CustomRenderer</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GLSurfaceView.Renderer</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TriangleSmallGLUT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mTriangle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TriangleSmallGLUT</a:t>
            </a:r>
            <a:r>
              <a:rPr lang="en-US" sz="1400" dirty="0">
                <a:latin typeface="Courier New" panose="02070309020205020404" pitchFamily="49" charset="0"/>
                <a:cs typeface="Courier New" panose="02070309020205020404" pitchFamily="49" charset="0"/>
              </a:rPr>
              <a:t>(3);</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fAnimPaused</a:t>
            </a:r>
            <a:r>
              <a:rPr lang="en-US" sz="1400" dirty="0">
                <a:latin typeface="Courier New" panose="02070309020205020404" pitchFamily="49" charset="0"/>
                <a:cs typeface="Courier New" panose="02070309020205020404" pitchFamily="49" charset="0"/>
              </a:rPr>
              <a:t> = false;</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onDrawFrame</a:t>
            </a:r>
            <a:r>
              <a:rPr lang="en-US" sz="1400" dirty="0">
                <a:latin typeface="Courier New" panose="02070309020205020404" pitchFamily="49" charset="0"/>
                <a:cs typeface="Courier New" panose="02070309020205020404" pitchFamily="49" charset="0"/>
              </a:rPr>
              <a:t>(GL10 </a:t>
            </a:r>
            <a:r>
              <a:rPr lang="en-US" sz="1400" dirty="0" err="1">
                <a:latin typeface="Courier New" panose="02070309020205020404" pitchFamily="49" charset="0"/>
                <a:cs typeface="Courier New" panose="02070309020205020404" pitchFamily="49" charset="0"/>
              </a:rPr>
              <a:t>gl</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fAnimPaused</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gl.glClear</a:t>
            </a:r>
            <a:r>
              <a:rPr lang="en-US" sz="1400" dirty="0">
                <a:latin typeface="Courier New" panose="02070309020205020404" pitchFamily="49" charset="0"/>
                <a:cs typeface="Courier New" panose="02070309020205020404" pitchFamily="49" charset="0"/>
              </a:rPr>
              <a:t>(GL10.GL_COLOR_BUFFER_BIT |</a:t>
            </a:r>
          </a:p>
          <a:p>
            <a:pPr marL="1600200" lvl="4" indent="0">
              <a:buNone/>
            </a:pPr>
            <a:r>
              <a:rPr lang="en-US" sz="1400" dirty="0">
                <a:latin typeface="Courier New" panose="02070309020205020404" pitchFamily="49" charset="0"/>
                <a:cs typeface="Courier New" panose="02070309020205020404" pitchFamily="49" charset="0"/>
              </a:rPr>
              <a:t>                GL10.GL_DEPTH_BUFFER_BIT);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gl.glRotatef</a:t>
            </a:r>
            <a:r>
              <a:rPr lang="en-US" sz="1400" dirty="0">
                <a:latin typeface="Courier New" panose="02070309020205020404" pitchFamily="49" charset="0"/>
                <a:cs typeface="Courier New" panose="02070309020205020404" pitchFamily="49" charset="0"/>
              </a:rPr>
              <a:t>(1f, 0, 0, 1f);</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mTriangle</a:t>
            </a:r>
            <a:r>
              <a:rPr lang="en-US" sz="1400" dirty="0">
                <a:latin typeface="Courier New" panose="02070309020205020404" pitchFamily="49" charset="0"/>
                <a:cs typeface="Courier New" panose="02070309020205020404" pitchFamily="49" charset="0"/>
              </a:rPr>
              <a:t> != null)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mTriangle.drawColorful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gl</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1600200" lvl="4" indent="0">
              <a:buNone/>
            </a:pPr>
            <a:r>
              <a:rPr lang="en-US" sz="1400" dirty="0" smtClean="0"/>
              <a:t>….</a:t>
            </a:r>
            <a:endParaRPr lang="en-US" sz="1400" dirty="0"/>
          </a:p>
        </p:txBody>
      </p:sp>
    </p:spTree>
    <p:extLst>
      <p:ext uri="{BB962C8B-B14F-4D97-AF65-F5344CB8AC3E}">
        <p14:creationId xmlns:p14="http://schemas.microsoft.com/office/powerpoint/2010/main" val="28600831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400" dirty="0" smtClean="0"/>
              <a:t>….</a:t>
            </a:r>
          </a:p>
          <a:p>
            <a:pPr marL="1600200" lvl="4"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togglePause</a:t>
            </a:r>
            <a:r>
              <a:rPr lang="en-US" sz="1400" dirty="0">
                <a:latin typeface="Courier New" panose="02070309020205020404" pitchFamily="49" charset="0"/>
                <a:cs typeface="Courier New" panose="02070309020205020404" pitchFamily="49" charset="0"/>
              </a:rPr>
              <a: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fAnimPaused</a:t>
            </a:r>
            <a:r>
              <a:rPr lang="en-US" sz="1400" dirty="0">
                <a:latin typeface="Courier New" panose="02070309020205020404" pitchFamily="49" charset="0"/>
                <a:cs typeface="Courier New" panose="02070309020205020404" pitchFamily="49" charset="0"/>
              </a:rPr>
              <a:t> == true)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fAnimPaused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false;</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else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fAnimPaused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true;</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600200" lvl="4"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onSurfaceChanged</a:t>
            </a:r>
            <a:r>
              <a:rPr lang="en-US" sz="1400" dirty="0">
                <a:latin typeface="Courier New" panose="02070309020205020404" pitchFamily="49" charset="0"/>
                <a:cs typeface="Courier New" panose="02070309020205020404" pitchFamily="49" charset="0"/>
              </a:rPr>
              <a:t>(GL10 </a:t>
            </a:r>
            <a:r>
              <a:rPr lang="en-US" sz="1400" dirty="0" err="1">
                <a:latin typeface="Courier New" panose="02070309020205020404" pitchFamily="49" charset="0"/>
                <a:cs typeface="Courier New" panose="02070309020205020404" pitchFamily="49" charset="0"/>
              </a:rPr>
              <a:t>gl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width,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height) {</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gl.glViewport</a:t>
            </a:r>
            <a:r>
              <a:rPr lang="en-US" sz="1400" dirty="0" smtClean="0">
                <a:latin typeface="Courier New" panose="02070309020205020404" pitchFamily="49" charset="0"/>
                <a:cs typeface="Courier New" panose="02070309020205020404" pitchFamily="49" charset="0"/>
              </a:rPr>
              <a:t>(0</a:t>
            </a:r>
            <a:r>
              <a:rPr lang="en-US" sz="1400" dirty="0">
                <a:latin typeface="Courier New" panose="02070309020205020404" pitchFamily="49" charset="0"/>
                <a:cs typeface="Courier New" panose="02070309020205020404" pitchFamily="49" charset="0"/>
              </a:rPr>
              <a:t>, 0, width, height);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configure projection to screen</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gl.glMatrixMode</a:t>
            </a:r>
            <a:r>
              <a:rPr lang="en-US" sz="1400" dirty="0" smtClean="0">
                <a:latin typeface="Courier New" panose="02070309020205020404" pitchFamily="49" charset="0"/>
                <a:cs typeface="Courier New" panose="02070309020205020404" pitchFamily="49" charset="0"/>
              </a:rPr>
              <a:t>(GL10.GL_PROJECTION</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gl.glLoadIdentity</a:t>
            </a:r>
            <a:r>
              <a:rPr lang="en-US" sz="1400" dirty="0">
                <a:latin typeface="Courier New" panose="02070309020205020404" pitchFamily="49" charset="0"/>
                <a:cs typeface="Courier New" panose="02070309020205020404" pitchFamily="49" charset="0"/>
              </a:rPr>
              <a: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gl.glClearColor</a:t>
            </a:r>
            <a:r>
              <a:rPr lang="en-US" sz="1400" dirty="0" smtClean="0">
                <a:latin typeface="Courier New" panose="02070309020205020404" pitchFamily="49" charset="0"/>
                <a:cs typeface="Courier New" panose="02070309020205020404" pitchFamily="49" charset="0"/>
              </a:rPr>
              <a:t>(0.5f</a:t>
            </a:r>
            <a:r>
              <a:rPr lang="en-US" sz="1400" dirty="0">
                <a:latin typeface="Courier New" panose="02070309020205020404" pitchFamily="49" charset="0"/>
                <a:cs typeface="Courier New" panose="02070309020205020404" pitchFamily="49" charset="0"/>
              </a:rPr>
              <a:t>, 0.5f, 0.5f, 1);</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float </a:t>
            </a:r>
            <a:r>
              <a:rPr lang="en-US" sz="1400" dirty="0">
                <a:latin typeface="Courier New" panose="02070309020205020404" pitchFamily="49" charset="0"/>
                <a:cs typeface="Courier New" panose="02070309020205020404" pitchFamily="49" charset="0"/>
              </a:rPr>
              <a:t>aspect = (float) width / height;</a:t>
            </a:r>
          </a:p>
          <a:p>
            <a:pPr marL="16002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GLU.gluPerspective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gl</a:t>
            </a:r>
            <a:r>
              <a:rPr lang="en-US" sz="1400" dirty="0">
                <a:latin typeface="Courier New" panose="02070309020205020404" pitchFamily="49" charset="0"/>
                <a:cs typeface="Courier New" panose="02070309020205020404" pitchFamily="49" charset="0"/>
              </a:rPr>
              <a:t>, 45.0f, aspect, 1.0f, 30.0f);</a:t>
            </a:r>
          </a:p>
          <a:p>
            <a:pPr marL="1600200" lvl="4" indent="0">
              <a:buNone/>
            </a:pPr>
            <a:r>
              <a:rPr lang="en-US" sz="1400" dirty="0" smtClean="0">
                <a:latin typeface="Courier New" panose="02070309020205020404" pitchFamily="49" charset="0"/>
                <a:cs typeface="Courier New" panose="02070309020205020404" pitchFamily="49" charset="0"/>
              </a:rPr>
              <a:t>}</a:t>
            </a:r>
          </a:p>
          <a:p>
            <a:pPr marL="1600200" lvl="4" indent="0">
              <a:buNone/>
            </a:pPr>
            <a:r>
              <a:rPr lang="en-US" sz="1400" dirty="0" smtClean="0"/>
              <a:t>….</a:t>
            </a:r>
            <a:endParaRPr lang="en-US" sz="1400" dirty="0"/>
          </a:p>
        </p:txBody>
      </p:sp>
    </p:spTree>
    <p:extLst>
      <p:ext uri="{BB962C8B-B14F-4D97-AF65-F5344CB8AC3E}">
        <p14:creationId xmlns:p14="http://schemas.microsoft.com/office/powerpoint/2010/main" val="286008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OpenGL ES in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developers can implement 3D graphics applications that leverage OpenGL ES in two ways:</a:t>
            </a:r>
          </a:p>
          <a:p>
            <a:pPr lvl="1"/>
            <a:r>
              <a:rPr lang="en-US" sz="2000" dirty="0"/>
              <a:t>The Android SDK provides OpenGL ES functionality in the </a:t>
            </a:r>
            <a:r>
              <a:rPr lang="en-US" sz="2000" dirty="0" err="1">
                <a:latin typeface="Courier New" panose="02070309020205020404" pitchFamily="49" charset="0"/>
                <a:cs typeface="Courier New" panose="02070309020205020404" pitchFamily="49" charset="0"/>
              </a:rPr>
              <a:t>android.opengl</a:t>
            </a:r>
            <a:r>
              <a:rPr lang="en-US" sz="2000" dirty="0"/>
              <a:t> package in conjunction with the </a:t>
            </a:r>
            <a:r>
              <a:rPr lang="en-US" sz="2000" dirty="0" err="1"/>
              <a:t>Khronos</a:t>
            </a:r>
            <a:r>
              <a:rPr lang="en-US" sz="2000" dirty="0"/>
              <a:t> </a:t>
            </a:r>
            <a:r>
              <a:rPr lang="en-US" sz="2000" dirty="0" err="1">
                <a:latin typeface="Courier New" panose="02070309020205020404" pitchFamily="49" charset="0"/>
                <a:cs typeface="Courier New" panose="02070309020205020404" pitchFamily="49" charset="0"/>
              </a:rPr>
              <a:t>javax.microedition.khronos.opengles</a:t>
            </a:r>
            <a:r>
              <a:rPr lang="en-US" sz="2000" dirty="0"/>
              <a:t> and </a:t>
            </a:r>
            <a:r>
              <a:rPr lang="en-US" sz="2000" dirty="0" err="1">
                <a:latin typeface="Courier New" panose="02070309020205020404" pitchFamily="49" charset="0"/>
                <a:cs typeface="Courier New" panose="02070309020205020404" pitchFamily="49" charset="0"/>
              </a:rPr>
              <a:t>javax.microedition.khronos.egl</a:t>
            </a:r>
            <a:r>
              <a:rPr lang="en-US" sz="2000" dirty="0"/>
              <a:t> </a:t>
            </a:r>
            <a:r>
              <a:rPr lang="en-US" sz="2000" dirty="0" smtClean="0"/>
              <a:t>packages.</a:t>
            </a:r>
            <a:endParaRPr lang="en-US" sz="2000" dirty="0"/>
          </a:p>
          <a:p>
            <a:pPr lvl="1"/>
            <a:r>
              <a:rPr lang="en-US" sz="2000" dirty="0"/>
              <a:t>The Android NDK can be used to leverage OpenGL ES 1.1, 2.0, and 3.0 native libraries for optimum </a:t>
            </a:r>
            <a:r>
              <a:rPr lang="en-US" sz="2000" dirty="0" smtClean="0"/>
              <a:t>performance.</a:t>
            </a:r>
            <a:endParaRPr lang="en-US" sz="2000" dirty="0"/>
          </a:p>
        </p:txBody>
      </p:sp>
    </p:spTree>
    <p:extLst>
      <p:ext uri="{BB962C8B-B14F-4D97-AF65-F5344CB8AC3E}">
        <p14:creationId xmlns:p14="http://schemas.microsoft.com/office/powerpoint/2010/main" val="1143445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a:t>
            </a:r>
            <a:r>
              <a:rPr lang="en-US" b="1" dirty="0" err="1">
                <a:latin typeface="Courier New" panose="02070309020205020404" pitchFamily="49" charset="0"/>
                <a:cs typeface="Courier New" panose="02070309020205020404" pitchFamily="49" charset="0"/>
              </a:rPr>
              <a:t>GLSurfaceView</a:t>
            </a:r>
            <a:r>
              <a:rPr lang="en-US" dirty="0"/>
              <a:t> (Easy OpenGL 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400" dirty="0" smtClean="0"/>
          </a:p>
          <a:p>
            <a:pPr marL="1600200" lvl="4" indent="0">
              <a:buNone/>
            </a:pPr>
            <a:endParaRPr lang="en-US" sz="1400" dirty="0"/>
          </a:p>
          <a:p>
            <a:pPr marL="1600200" lvl="4" indent="0">
              <a:buNone/>
            </a:pPr>
            <a:endParaRPr lang="en-US" sz="1400" dirty="0" smtClean="0"/>
          </a:p>
          <a:p>
            <a:pPr marL="1600200" lvl="4" indent="0">
              <a:buNone/>
            </a:pPr>
            <a:r>
              <a:rPr lang="en-US" sz="1400" dirty="0" smtClean="0"/>
              <a:t>….</a:t>
            </a:r>
            <a:endParaRPr lang="en-US" sz="1400" dirty="0"/>
          </a:p>
          <a:p>
            <a:pPr marL="1600200" lvl="4" indent="0">
              <a:buNone/>
            </a:pPr>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void </a:t>
            </a:r>
            <a:r>
              <a:rPr lang="en-US" sz="1200" dirty="0" err="1">
                <a:latin typeface="Courier New" panose="02070309020205020404" pitchFamily="49" charset="0"/>
                <a:cs typeface="Courier New" panose="02070309020205020404" pitchFamily="49" charset="0"/>
              </a:rPr>
              <a:t>onSurfaceCreated</a:t>
            </a:r>
            <a:r>
              <a:rPr lang="en-US" sz="1200" dirty="0">
                <a:latin typeface="Courier New" panose="02070309020205020404" pitchFamily="49" charset="0"/>
                <a:cs typeface="Courier New" panose="02070309020205020404" pitchFamily="49" charset="0"/>
              </a:rPr>
              <a:t>(GL10 </a:t>
            </a:r>
            <a:r>
              <a:rPr lang="en-US" sz="1200" dirty="0" err="1">
                <a:latin typeface="Courier New" panose="02070309020205020404" pitchFamily="49" charset="0"/>
                <a:cs typeface="Courier New" panose="02070309020205020404" pitchFamily="49" charset="0"/>
              </a:rPr>
              <a:t>gl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EGLConfig</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config</a:t>
            </a: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gl.glEnableClientState</a:t>
            </a:r>
            <a:r>
              <a:rPr lang="en-US" sz="1200" dirty="0">
                <a:latin typeface="Courier New" panose="02070309020205020404" pitchFamily="49" charset="0"/>
                <a:cs typeface="Courier New" panose="02070309020205020404" pitchFamily="49" charset="0"/>
              </a:rPr>
              <a:t>(GL10.GL_VERTEX_ARRAY);</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configure model space</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gl.glMatrixMode</a:t>
            </a:r>
            <a:r>
              <a:rPr lang="en-US" sz="1200" dirty="0" smtClean="0">
                <a:latin typeface="Courier New" panose="02070309020205020404" pitchFamily="49" charset="0"/>
                <a:cs typeface="Courier New" panose="02070309020205020404" pitchFamily="49" charset="0"/>
              </a:rPr>
              <a:t>(GL10.GL_MODELVIEW</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gl.glLoadIdentity</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GLU.gluLookAt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gl</a:t>
            </a:r>
            <a:r>
              <a:rPr lang="en-US" sz="1200" dirty="0">
                <a:latin typeface="Courier New" panose="02070309020205020404" pitchFamily="49" charset="0"/>
                <a:cs typeface="Courier New" panose="02070309020205020404" pitchFamily="49" charset="0"/>
              </a:rPr>
              <a:t>, 0, 0, 10f, 0, 0, 0, 0, 1, 0f);</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gl.glColor4f(1f</a:t>
            </a:r>
            <a:r>
              <a:rPr lang="en-US" sz="1200" dirty="0">
                <a:latin typeface="Courier New" panose="02070309020205020404" pitchFamily="49" charset="0"/>
                <a:cs typeface="Courier New" panose="02070309020205020404" pitchFamily="49" charset="0"/>
              </a:rPr>
              <a:t>, 0f, 0f, 1f);</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1600200" lvl="4" indent="0">
              <a:buNone/>
            </a:pPr>
            <a:r>
              <a:rPr lang="en-US" sz="1200" dirty="0" smtClean="0">
                <a:latin typeface="Courier New" panose="02070309020205020404" pitchFamily="49" charset="0"/>
                <a:cs typeface="Courier New" panose="02070309020205020404" pitchFamily="49" charset="0"/>
              </a:rPr>
              <a:t>    }</a:t>
            </a:r>
          </a:p>
          <a:p>
            <a:pPr marL="1600200" lvl="4" indent="0">
              <a:buNone/>
            </a:pP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97600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OpenGL ES 2.0</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began supporting Open GL ES 2.0 in Android 2.2 (API Level 8), although applications that leveraged the Android NDK can use 2.0 features as early as API Level 5 with NDK release </a:t>
            </a:r>
            <a:r>
              <a:rPr lang="en-US" sz="2000" dirty="0" smtClean="0"/>
              <a:t>3.</a:t>
            </a:r>
          </a:p>
          <a:p>
            <a:r>
              <a:rPr lang="en-US" sz="2000" dirty="0" smtClean="0"/>
              <a:t>In </a:t>
            </a:r>
            <a:r>
              <a:rPr lang="en-US" sz="2000" dirty="0"/>
              <a:t>this section, we discuss the Android Java API support for OpenGL ES </a:t>
            </a:r>
            <a:r>
              <a:rPr lang="en-US" sz="2000" dirty="0" smtClean="0"/>
              <a:t>2.0.</a:t>
            </a:r>
          </a:p>
          <a:p>
            <a:r>
              <a:rPr lang="en-US" sz="2000" dirty="0" smtClean="0"/>
              <a:t>Support </a:t>
            </a:r>
            <a:r>
              <a:rPr lang="en-US" sz="2000" dirty="0"/>
              <a:t>also remains for OpenGL ES 1.x and for good reason. Open GL ES 2.0 is not backward compatible with OpenGL ES </a:t>
            </a:r>
            <a:r>
              <a:rPr lang="en-US" sz="2000" dirty="0" smtClean="0"/>
              <a:t>1.x.</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OpenGL ES 2.0</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different OpenGL ES versions provide different methods of handling 3D graphics:</a:t>
            </a:r>
          </a:p>
          <a:p>
            <a:pPr lvl="1"/>
            <a:r>
              <a:rPr lang="en-US" sz="2000" dirty="0"/>
              <a:t>OpenGL ES 1.x provides a fixed-function rendering and texturing </a:t>
            </a:r>
            <a:r>
              <a:rPr lang="en-US" sz="2000" dirty="0" smtClean="0"/>
              <a:t>pipeline.</a:t>
            </a:r>
          </a:p>
          <a:p>
            <a:pPr lvl="2"/>
            <a:r>
              <a:rPr lang="en-US" sz="2000" dirty="0" smtClean="0"/>
              <a:t>That </a:t>
            </a:r>
            <a:r>
              <a:rPr lang="en-US" sz="2000" dirty="0"/>
              <a:t>is to say, the math used to transform, light, and color a scene is all the same—fixed </a:t>
            </a:r>
            <a:r>
              <a:rPr lang="en-US" sz="2000" dirty="0" smtClean="0"/>
              <a:t>functions.</a:t>
            </a:r>
            <a:endParaRPr lang="en-US" sz="2000" dirty="0"/>
          </a:p>
          <a:p>
            <a:pPr lvl="1"/>
            <a:r>
              <a:rPr lang="en-US" sz="2000" dirty="0"/>
              <a:t>OpenGL ES 2.0 replaced the fixed functions with vertex and fragment </a:t>
            </a:r>
            <a:r>
              <a:rPr lang="en-US" sz="2000" dirty="0" err="1"/>
              <a:t>shader</a:t>
            </a:r>
            <a:r>
              <a:rPr lang="en-US" sz="2000" dirty="0"/>
              <a:t> programs written, of course, by you, the </a:t>
            </a:r>
            <a:r>
              <a:rPr lang="en-US" sz="2000" dirty="0" smtClean="0"/>
              <a:t>developer.</a:t>
            </a:r>
          </a:p>
          <a:p>
            <a:pPr lvl="2"/>
            <a:r>
              <a:rPr lang="en-US" sz="2000" dirty="0" smtClean="0"/>
              <a:t>Writing </a:t>
            </a:r>
            <a:r>
              <a:rPr lang="en-US" sz="2000" dirty="0"/>
              <a:t>the </a:t>
            </a:r>
            <a:r>
              <a:rPr lang="en-US" sz="2000" dirty="0" err="1"/>
              <a:t>shader</a:t>
            </a:r>
            <a:r>
              <a:rPr lang="en-US" sz="2000" dirty="0"/>
              <a:t> programs provides much more flexibility but does incur a bit more overhead on the development </a:t>
            </a:r>
            <a:r>
              <a:rPr lang="en-US" sz="2000" dirty="0" smtClean="0"/>
              <a:t>side.</a:t>
            </a:r>
          </a:p>
          <a:p>
            <a:r>
              <a:rPr lang="en-US" sz="2000" dirty="0"/>
              <a:t>The choice of which version of OpenGL ES to use is </a:t>
            </a:r>
            <a:r>
              <a:rPr lang="en-US" sz="2000" dirty="0" smtClean="0"/>
              <a:t>yours.</a:t>
            </a:r>
            <a:endParaRPr lang="en-US" sz="2000" dirty="0"/>
          </a:p>
        </p:txBody>
      </p:sp>
    </p:spTree>
    <p:extLst>
      <p:ext uri="{BB962C8B-B14F-4D97-AF65-F5344CB8AC3E}">
        <p14:creationId xmlns:p14="http://schemas.microsoft.com/office/powerpoint/2010/main" val="21618036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Configuring Your Application for OpenGL ES 2.0</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600200" lvl="4" indent="0">
              <a:buNone/>
            </a:pPr>
            <a:endParaRPr lang="en-US" sz="1800" dirty="0"/>
          </a:p>
          <a:p>
            <a:pPr marL="1600200" lvl="4" indent="0">
              <a:buNone/>
            </a:pPr>
            <a:endParaRPr lang="en-US" sz="1800" dirty="0" smtClean="0"/>
          </a:p>
          <a:p>
            <a:pPr marL="1143000" lvl="3"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uses-</a:t>
            </a:r>
            <a:r>
              <a:rPr lang="en-US" sz="1800" dirty="0" err="1">
                <a:latin typeface="Courier New" panose="02070309020205020404" pitchFamily="49" charset="0"/>
                <a:cs typeface="Courier New" panose="02070309020205020404" pitchFamily="49" charset="0"/>
              </a:rPr>
              <a:t>sdk</a:t>
            </a:r>
            <a:endParaRPr lang="en-US" sz="1800" dirty="0">
              <a:latin typeface="Courier New" panose="02070309020205020404" pitchFamily="49" charset="0"/>
              <a:cs typeface="Courier New" panose="02070309020205020404" pitchFamily="49" charset="0"/>
            </a:endParaRP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android:targetSdkVersion</a:t>
            </a:r>
            <a:r>
              <a:rPr lang="en-US" sz="1800" dirty="0">
                <a:latin typeface="Courier New" panose="02070309020205020404" pitchFamily="49" charset="0"/>
                <a:cs typeface="Courier New" panose="02070309020205020404" pitchFamily="49" charset="0"/>
              </a:rPr>
              <a:t>="19"</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android:minSdkVersion</a:t>
            </a:r>
            <a:r>
              <a:rPr lang="en-US" sz="1800" dirty="0">
                <a:latin typeface="Courier New" panose="02070309020205020404" pitchFamily="49" charset="0"/>
                <a:cs typeface="Courier New" panose="02070309020205020404" pitchFamily="49" charset="0"/>
              </a:rPr>
              <a:t>="8" /&gt;</a:t>
            </a:r>
          </a:p>
          <a:p>
            <a:pPr marL="1143000" lvl="3" indent="0">
              <a:buNone/>
            </a:pPr>
            <a:r>
              <a:rPr lang="en-US" sz="1800" dirty="0">
                <a:latin typeface="Courier New" panose="02070309020205020404" pitchFamily="49" charset="0"/>
                <a:cs typeface="Courier New" panose="02070309020205020404" pitchFamily="49" charset="0"/>
              </a:rPr>
              <a:t>&lt;uses-feature</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android:glEsVersion</a:t>
            </a:r>
            <a:r>
              <a:rPr lang="en-US" sz="1800" dirty="0">
                <a:latin typeface="Courier New" panose="02070309020205020404" pitchFamily="49" charset="0"/>
                <a:cs typeface="Courier New" panose="02070309020205020404" pitchFamily="49" charset="0"/>
              </a:rPr>
              <a:t>="0x00020000" /&gt;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r>
              <a:rPr lang="en-US" sz="1800" dirty="0" err="1" smtClean="0">
                <a:latin typeface="Courier New" panose="02070309020205020404" pitchFamily="49" charset="0"/>
                <a:cs typeface="Courier New" panose="02070309020205020404" pitchFamily="49" charset="0"/>
              </a:rPr>
              <a:t>mAndroidSurface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new CustomGL2SurfaceView(this);</a:t>
            </a:r>
          </a:p>
          <a:p>
            <a:pPr marL="762000" lvl="2" indent="0">
              <a:buNone/>
            </a:pPr>
            <a:r>
              <a:rPr lang="en-US" sz="1800" dirty="0" err="1">
                <a:latin typeface="Courier New" panose="02070309020205020404" pitchFamily="49" charset="0"/>
                <a:cs typeface="Courier New" panose="02070309020205020404" pitchFamily="49" charset="0"/>
              </a:rPr>
              <a:t>setContentView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mAndroidSurface</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0" indent="0">
              <a:buNone/>
            </a:pPr>
            <a:r>
              <a:rPr lang="en-US" sz="1800" dirty="0" smtClean="0">
                <a:latin typeface="Courier New" panose="02070309020205020404" pitchFamily="49" charset="0"/>
                <a:cs typeface="Courier New" panose="02070309020205020404" pitchFamily="49" charset="0"/>
              </a:rPr>
              <a:t>private </a:t>
            </a:r>
            <a:r>
              <a:rPr lang="en-US" sz="1800" dirty="0">
                <a:latin typeface="Courier New" panose="02070309020205020404" pitchFamily="49" charset="0"/>
                <a:cs typeface="Courier New" panose="02070309020205020404" pitchFamily="49" charset="0"/>
              </a:rPr>
              <a:t>class CustomGL2SurfaceView extends </a:t>
            </a:r>
            <a:r>
              <a:rPr lang="en-US" sz="1800" dirty="0" err="1">
                <a:latin typeface="Courier New" panose="02070309020205020404" pitchFamily="49" charset="0"/>
                <a:cs typeface="Courier New" panose="02070309020205020404" pitchFamily="49" charset="0"/>
              </a:rPr>
              <a:t>GLSurfaceView</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final </a:t>
            </a:r>
            <a:r>
              <a:rPr lang="en-US" sz="1800" dirty="0" err="1">
                <a:latin typeface="Courier New" panose="02070309020205020404" pitchFamily="49" charset="0"/>
                <a:cs typeface="Courier New" panose="02070309020205020404" pitchFamily="49" charset="0"/>
              </a:rPr>
              <a:t>CustomRenderer</a:t>
            </a:r>
            <a:r>
              <a:rPr lang="en-US" sz="1800" dirty="0">
                <a:latin typeface="Courier New" panose="02070309020205020404" pitchFamily="49" charset="0"/>
                <a:cs typeface="Courier New" panose="02070309020205020404" pitchFamily="49" charset="0"/>
              </a:rPr>
              <a:t> renderer;</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public CustomGL2SurfaceView(Context context) {</a:t>
            </a:r>
          </a:p>
          <a:p>
            <a:pPr marL="0" indent="0">
              <a:buNone/>
            </a:pPr>
            <a:r>
              <a:rPr lang="en-US" sz="1800" dirty="0">
                <a:latin typeface="Courier New" panose="02070309020205020404" pitchFamily="49" charset="0"/>
                <a:cs typeface="Courier New" panose="02070309020205020404" pitchFamily="49" charset="0"/>
              </a:rPr>
              <a:t>        super(context);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setEGLContextClientVersion</a:t>
            </a:r>
            <a:r>
              <a:rPr lang="en-US" sz="1800" dirty="0">
                <a:latin typeface="Courier New" panose="02070309020205020404" pitchFamily="49" charset="0"/>
                <a:cs typeface="Courier New" panose="02070309020205020404" pitchFamily="49" charset="0"/>
              </a:rPr>
              <a:t>(2);</a:t>
            </a:r>
          </a:p>
          <a:p>
            <a:pPr marL="0" indent="0">
              <a:buNone/>
            </a:pPr>
            <a:r>
              <a:rPr lang="en-US" sz="1800" dirty="0">
                <a:latin typeface="Courier New" panose="02070309020205020404" pitchFamily="49" charset="0"/>
                <a:cs typeface="Courier New" panose="02070309020205020404" pitchFamily="49" charset="0"/>
              </a:rPr>
              <a:t>        renderer = new </a:t>
            </a:r>
            <a:r>
              <a:rPr lang="en-US" sz="1800" dirty="0" err="1">
                <a:latin typeface="Courier New" panose="02070309020205020404" pitchFamily="49" charset="0"/>
                <a:cs typeface="Courier New" panose="02070309020205020404" pitchFamily="49" charset="0"/>
              </a:rPr>
              <a:t>CustomRenderer</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setRenderer</a:t>
            </a:r>
            <a:r>
              <a:rPr lang="en-US" sz="1800" dirty="0">
                <a:latin typeface="Courier New" panose="02070309020205020404" pitchFamily="49" charset="0"/>
                <a:cs typeface="Courier New" panose="02070309020205020404" pitchFamily="49" charset="0"/>
              </a:rPr>
              <a:t>(renderer);</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61456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smtClean="0"/>
          </a:p>
          <a:p>
            <a:pPr marL="381000" lvl="1" indent="0">
              <a:buNone/>
            </a:pPr>
            <a:endParaRPr lang="en-US" sz="2000" dirty="0"/>
          </a:p>
          <a:p>
            <a:pPr marL="381000" lvl="1" indent="0">
              <a:buNone/>
            </a:pPr>
            <a:endParaRPr lang="en-US" sz="1400" dirty="0" smtClean="0">
              <a:latin typeface="Courier New" panose="02070309020205020404" pitchFamily="49" charset="0"/>
              <a:cs typeface="Courier New" panose="02070309020205020404" pitchFamily="49" charset="0"/>
            </a:endParaRPr>
          </a:p>
          <a:p>
            <a:pPr marL="381000" lvl="1"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Override</a:t>
            </a:r>
          </a:p>
          <a:p>
            <a:pPr marL="381000" lvl="1"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onSurfaceCreated</a:t>
            </a:r>
            <a:r>
              <a:rPr lang="en-US" sz="1400" dirty="0">
                <a:latin typeface="Courier New" panose="02070309020205020404" pitchFamily="49" charset="0"/>
                <a:cs typeface="Courier New" panose="02070309020205020404" pitchFamily="49" charset="0"/>
              </a:rPr>
              <a:t>(GL10 unused, </a:t>
            </a:r>
            <a:r>
              <a:rPr lang="en-US" sz="1400" dirty="0" err="1">
                <a:latin typeface="Courier New" panose="02070309020205020404" pitchFamily="49" charset="0"/>
                <a:cs typeface="Courier New" panose="02070309020205020404" pitchFamily="49" charset="0"/>
              </a:rPr>
              <a:t>EGLConfig</a:t>
            </a:r>
            <a:r>
              <a:rPr lang="en-US" sz="1400" dirty="0">
                <a:latin typeface="Courier New" panose="02070309020205020404" pitchFamily="49" charset="0"/>
                <a:cs typeface="Courier New" panose="02070309020205020404" pitchFamily="49" charset="0"/>
              </a:rPr>
              <a:t> unused2) {</a:t>
            </a:r>
          </a:p>
          <a:p>
            <a:pPr marL="381000" lvl="1" indent="0">
              <a:buNone/>
            </a:pPr>
            <a:r>
              <a:rPr lang="en-US" sz="1400" dirty="0">
                <a:latin typeface="Courier New" panose="02070309020205020404" pitchFamily="49" charset="0"/>
                <a:cs typeface="Courier New" panose="02070309020205020404" pitchFamily="49" charset="0"/>
              </a:rPr>
              <a:t>    try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initShaderProgram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R.raw.simple_vertex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R.raw.simple_fragment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initialized = true;</a:t>
            </a:r>
          </a:p>
          <a:p>
            <a:pPr marL="381000" lvl="1" indent="0">
              <a:buNone/>
            </a:pPr>
            <a:r>
              <a:rPr lang="en-US" sz="1400" dirty="0">
                <a:latin typeface="Courier New" panose="02070309020205020404" pitchFamily="49" charset="0"/>
                <a:cs typeface="Courier New" panose="02070309020205020404" pitchFamily="49" charset="0"/>
              </a:rPr>
              <a:t>    } catch (Exception e)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(DEBUG_TAG, "Failed to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GL");</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94585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sz="1800" dirty="0" smtClean="0"/>
          </a:p>
          <a:p>
            <a:pPr marL="0" indent="0">
              <a:buNone/>
            </a:pPr>
            <a:r>
              <a:rPr lang="en-US" sz="1400" dirty="0" smtClean="0">
                <a:latin typeface="Courier New" panose="02070309020205020404" pitchFamily="49" charset="0"/>
                <a:cs typeface="Courier New" panose="02070309020205020404" pitchFamily="49" charset="0"/>
              </a:rPr>
              <a:t>private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shaderProgram</a:t>
            </a:r>
            <a:r>
              <a:rPr lang="en-US" sz="1400" dirty="0">
                <a:latin typeface="Courier New" panose="02070309020205020404" pitchFamily="49" charset="0"/>
                <a:cs typeface="Courier New" panose="02070309020205020404" pitchFamily="49" charset="0"/>
              </a:rPr>
              <a:t> = 0;</a:t>
            </a:r>
          </a:p>
          <a:p>
            <a:pPr marL="0" indent="0">
              <a:buNone/>
            </a:pPr>
            <a:r>
              <a:rPr lang="en-US" sz="1400" dirty="0">
                <a:latin typeface="Courier New" panose="02070309020205020404" pitchFamily="49" charset="0"/>
                <a:cs typeface="Courier New" panose="02070309020205020404" pitchFamily="49" charset="0"/>
              </a:rPr>
              <a:t>private void </a:t>
            </a:r>
            <a:r>
              <a:rPr lang="en-US" sz="1400" dirty="0" err="1">
                <a:latin typeface="Courier New" panose="02070309020205020404" pitchFamily="49" charset="0"/>
                <a:cs typeface="Courier New" panose="02070309020205020404" pitchFamily="49" charset="0"/>
              </a:rPr>
              <a:t>initShaderProgram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vertexId</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fragmentId</a:t>
            </a:r>
            <a:r>
              <a:rPr lang="en-US" sz="1400" dirty="0">
                <a:latin typeface="Courier New" panose="02070309020205020404" pitchFamily="49" charset="0"/>
                <a:cs typeface="Courier New" panose="02070309020205020404" pitchFamily="49" charset="0"/>
              </a:rPr>
              <a:t>) throws Exception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vertexShader</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loadAndCompileShader</a:t>
            </a:r>
            <a:r>
              <a:rPr lang="en-US" sz="1400" dirty="0">
                <a:latin typeface="Courier New" panose="02070309020205020404" pitchFamily="49" charset="0"/>
                <a:cs typeface="Courier New" panose="02070309020205020404" pitchFamily="49" charset="0"/>
              </a:rPr>
              <a:t>(GLES20.GL_VERTEX_SHADER, </a:t>
            </a:r>
            <a:r>
              <a:rPr lang="en-US" sz="1400" dirty="0" err="1">
                <a:latin typeface="Courier New" panose="02070309020205020404" pitchFamily="49" charset="0"/>
                <a:cs typeface="Courier New" panose="02070309020205020404" pitchFamily="49" charset="0"/>
              </a:rPr>
              <a:t>vertexId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fragmentShader</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loadAndCompileShader</a:t>
            </a:r>
            <a:r>
              <a:rPr lang="en-US" sz="1400" dirty="0">
                <a:latin typeface="Courier New" panose="02070309020205020404" pitchFamily="49" charset="0"/>
                <a:cs typeface="Courier New" panose="02070309020205020404" pitchFamily="49" charset="0"/>
              </a:rPr>
              <a:t>(GLES20.GL_FRAGMENT_SHADER, </a:t>
            </a:r>
            <a:r>
              <a:rPr lang="en-US" sz="1400" dirty="0" err="1">
                <a:latin typeface="Courier New" panose="02070309020205020404" pitchFamily="49" charset="0"/>
                <a:cs typeface="Courier New" panose="02070309020205020404" pitchFamily="49" charset="0"/>
              </a:rPr>
              <a:t>fragmentId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shaderProgram</a:t>
            </a:r>
            <a:r>
              <a:rPr lang="en-US" sz="1400" dirty="0">
                <a:latin typeface="Courier New" panose="02070309020205020404" pitchFamily="49" charset="0"/>
                <a:cs typeface="Courier New" panose="02070309020205020404" pitchFamily="49" charset="0"/>
              </a:rPr>
              <a:t> = GLES20.glCreateProgram();</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shaderProgram</a:t>
            </a:r>
            <a:r>
              <a:rPr lang="en-US" sz="1400" dirty="0">
                <a:latin typeface="Courier New" panose="02070309020205020404" pitchFamily="49" charset="0"/>
                <a:cs typeface="Courier New" panose="02070309020205020404" pitchFamily="49" charset="0"/>
              </a:rPr>
              <a:t> == 0) {</a:t>
            </a:r>
          </a:p>
          <a:p>
            <a:pPr marL="0" indent="0">
              <a:buNone/>
            </a:pPr>
            <a:r>
              <a:rPr lang="en-US" sz="1400" dirty="0">
                <a:latin typeface="Courier New" panose="02070309020205020404" pitchFamily="49" charset="0"/>
                <a:cs typeface="Courier New" panose="02070309020205020404" pitchFamily="49" charset="0"/>
              </a:rPr>
              <a:t>        throw new Exception("Failed to create </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program");</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None/>
            </a:pPr>
            <a:r>
              <a:rPr lang="en-US" sz="1800" dirty="0" smtClean="0"/>
              <a:t>….</a:t>
            </a:r>
            <a:endParaRPr lang="en-US" sz="1800" dirty="0"/>
          </a:p>
        </p:txBody>
      </p:sp>
    </p:spTree>
    <p:extLst>
      <p:ext uri="{BB962C8B-B14F-4D97-AF65-F5344CB8AC3E}">
        <p14:creationId xmlns:p14="http://schemas.microsoft.com/office/powerpoint/2010/main" val="3429458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200" dirty="0" smtClean="0"/>
              <a:t>….</a:t>
            </a:r>
          </a:p>
          <a:p>
            <a:pPr marL="1600200" lvl="4" indent="0">
              <a:buNone/>
            </a:pPr>
            <a:r>
              <a:rPr lang="en-US" sz="1200" dirty="0">
                <a:latin typeface="Courier New" panose="02070309020205020404" pitchFamily="49" charset="0"/>
                <a:cs typeface="Courier New" panose="02070309020205020404" pitchFamily="49" charset="0"/>
              </a:rPr>
              <a:t> // attach the </a:t>
            </a:r>
            <a:r>
              <a:rPr lang="en-US" sz="1200" dirty="0" err="1">
                <a:latin typeface="Courier New" panose="02070309020205020404" pitchFamily="49" charset="0"/>
                <a:cs typeface="Courier New" panose="02070309020205020404" pitchFamily="49" charset="0"/>
              </a:rPr>
              <a:t>shaders</a:t>
            </a:r>
            <a:r>
              <a:rPr lang="en-US" sz="1200" dirty="0">
                <a:latin typeface="Courier New" panose="02070309020205020404" pitchFamily="49" charset="0"/>
                <a:cs typeface="Courier New" panose="02070309020205020404" pitchFamily="49" charset="0"/>
              </a:rPr>
              <a:t> to the program</a:t>
            </a:r>
          </a:p>
          <a:p>
            <a:pPr marL="1600200" lvl="4" indent="0">
              <a:buNone/>
            </a:pPr>
            <a:r>
              <a:rPr lang="en-US" sz="1200" dirty="0">
                <a:latin typeface="Courier New" panose="02070309020205020404" pitchFamily="49" charset="0"/>
                <a:cs typeface="Courier New" panose="02070309020205020404" pitchFamily="49" charset="0"/>
              </a:rPr>
              <a:t>    GLES20.glAttachShader(</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vertexShader</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GLES20.glAttachShader(</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fragmentShader</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 bind attribute in our vertex </a:t>
            </a:r>
            <a:r>
              <a:rPr lang="en-US" sz="1200" dirty="0" err="1">
                <a:latin typeface="Courier New" panose="02070309020205020404" pitchFamily="49" charset="0"/>
                <a:cs typeface="Courier New" panose="02070309020205020404" pitchFamily="49" charset="0"/>
              </a:rPr>
              <a:t>shader</a:t>
            </a:r>
            <a:endParaRPr lang="en-US" sz="1200" dirty="0">
              <a:latin typeface="Courier New" panose="02070309020205020404" pitchFamily="49" charset="0"/>
              <a:cs typeface="Courier New" panose="02070309020205020404" pitchFamily="49" charset="0"/>
            </a:endParaRPr>
          </a:p>
          <a:p>
            <a:pPr marL="1600200" lvl="4" indent="0">
              <a:buNone/>
            </a:pPr>
            <a:r>
              <a:rPr lang="en-US" sz="1200" dirty="0">
                <a:latin typeface="Courier New" panose="02070309020205020404" pitchFamily="49" charset="0"/>
                <a:cs typeface="Courier New" panose="02070309020205020404" pitchFamily="49" charset="0"/>
              </a:rPr>
              <a:t>    GLES20.glBindAttribLocation(</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vPosition</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 link the </a:t>
            </a:r>
            <a:r>
              <a:rPr lang="en-US" sz="1200" dirty="0" err="1">
                <a:latin typeface="Courier New" panose="02070309020205020404" pitchFamily="49" charset="0"/>
                <a:cs typeface="Courier New" panose="02070309020205020404" pitchFamily="49" charset="0"/>
              </a:rPr>
              <a:t>shaders</a:t>
            </a:r>
            <a:endParaRPr lang="en-US" sz="1200" dirty="0">
              <a:latin typeface="Courier New" panose="02070309020205020404" pitchFamily="49" charset="0"/>
              <a:cs typeface="Courier New" panose="02070309020205020404" pitchFamily="49" charset="0"/>
            </a:endParaRPr>
          </a:p>
          <a:p>
            <a:pPr marL="1600200" lvl="4" indent="0">
              <a:buNone/>
            </a:pPr>
            <a:r>
              <a:rPr lang="en-US" sz="1200" dirty="0">
                <a:latin typeface="Courier New" panose="02070309020205020404" pitchFamily="49" charset="0"/>
                <a:cs typeface="Courier New" panose="02070309020205020404" pitchFamily="49" charset="0"/>
              </a:rPr>
              <a:t>    GLES20.glLinkProgram(</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 check the linker status</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linkerStatus</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[1];</a:t>
            </a:r>
          </a:p>
          <a:p>
            <a:pPr marL="1600200" lvl="4" indent="0">
              <a:buNone/>
            </a:pPr>
            <a:r>
              <a:rPr lang="en-US" sz="1200" dirty="0">
                <a:latin typeface="Courier New" panose="02070309020205020404" pitchFamily="49" charset="0"/>
                <a:cs typeface="Courier New" panose="02070309020205020404" pitchFamily="49" charset="0"/>
              </a:rPr>
              <a:t>    GLES20.glGetProgramiv(</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 GLES20.GL_LINK_STATUS,</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linkerStatus</a:t>
            </a:r>
            <a:r>
              <a:rPr lang="en-US" sz="1200" dirty="0">
                <a:latin typeface="Courier New" panose="02070309020205020404" pitchFamily="49" charset="0"/>
                <a:cs typeface="Courier New" panose="02070309020205020404" pitchFamily="49" charset="0"/>
              </a:rPr>
              <a:t>, 0);</a:t>
            </a:r>
          </a:p>
          <a:p>
            <a:pPr marL="1600200" lvl="4" indent="0">
              <a:buNone/>
            </a:pPr>
            <a:r>
              <a:rPr lang="en-US" sz="1200" dirty="0">
                <a:latin typeface="Courier New" panose="02070309020205020404" pitchFamily="49" charset="0"/>
                <a:cs typeface="Courier New" panose="02070309020205020404" pitchFamily="49" charset="0"/>
              </a:rPr>
              <a:t>    if (GLES20.GL_TRUE != </a:t>
            </a:r>
            <a:r>
              <a:rPr lang="en-US" sz="1200" dirty="0" err="1">
                <a:latin typeface="Courier New" panose="02070309020205020404" pitchFamily="49" charset="0"/>
                <a:cs typeface="Courier New" panose="02070309020205020404" pitchFamily="49" charset="0"/>
              </a:rPr>
              <a:t>linkerStatus</a:t>
            </a:r>
            <a:r>
              <a:rPr lang="en-US" sz="1200" dirty="0">
                <a:latin typeface="Courier New" panose="02070309020205020404" pitchFamily="49" charset="0"/>
                <a:cs typeface="Courier New" panose="02070309020205020404" pitchFamily="49" charset="0"/>
              </a:rPr>
              <a:t>[0])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Log.e</a:t>
            </a:r>
            <a:r>
              <a:rPr lang="en-US" sz="1200" dirty="0">
                <a:latin typeface="Courier New" panose="02070309020205020404" pitchFamily="49" charset="0"/>
                <a:cs typeface="Courier New" panose="02070309020205020404" pitchFamily="49" charset="0"/>
              </a:rPr>
              <a:t>(DEBUG_TAG, "Linker Failure: "</a:t>
            </a:r>
          </a:p>
          <a:p>
            <a:pPr marL="1600200" lvl="4" indent="0">
              <a:buNone/>
            </a:pPr>
            <a:r>
              <a:rPr lang="en-US" sz="1200" dirty="0">
                <a:latin typeface="Courier New" panose="02070309020205020404" pitchFamily="49" charset="0"/>
                <a:cs typeface="Courier New" panose="02070309020205020404" pitchFamily="49" charset="0"/>
              </a:rPr>
              <a:t>            + GLES20.glGetProgramInfoLog(</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GLES20.glDeleteProgram(</a:t>
            </a:r>
            <a:r>
              <a:rPr lang="en-US" sz="1200" dirty="0" err="1">
                <a:latin typeface="Courier New" panose="02070309020205020404" pitchFamily="49" charset="0"/>
                <a:cs typeface="Courier New" panose="02070309020205020404" pitchFamily="49" charset="0"/>
              </a:rPr>
              <a:t>shaderProgram</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throw new Exception("Program linker failed");</a:t>
            </a:r>
          </a:p>
          <a:p>
            <a:pPr marL="1600200" lvl="4" indent="0">
              <a:buNone/>
            </a:pPr>
            <a:r>
              <a:rPr lang="en-US" sz="1200" dirty="0">
                <a:latin typeface="Courier New" panose="02070309020205020404" pitchFamily="49" charset="0"/>
                <a:cs typeface="Courier New" panose="02070309020205020404" pitchFamily="49" charset="0"/>
              </a:rPr>
              <a:t>    }</a:t>
            </a:r>
          </a:p>
          <a:p>
            <a:pPr marL="1600200" lvl="4" indent="0">
              <a:buNone/>
            </a:pPr>
            <a:r>
              <a:rPr lang="en-US" sz="1200" dirty="0">
                <a:latin typeface="Courier New" panose="02070309020205020404" pitchFamily="49" charset="0"/>
                <a:cs typeface="Courier New" panose="02070309020205020404" pitchFamily="49" charset="0"/>
              </a:rPr>
              <a:t>    GLES20.glClearColor(0.5f, 0.5f, 0.5f, 1);</a:t>
            </a:r>
          </a:p>
          <a:p>
            <a:pPr marL="1600200" lvl="4"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94585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400" dirty="0" smtClean="0">
              <a:latin typeface="Courier New" panose="02070309020205020404" pitchFamily="49" charset="0"/>
              <a:cs typeface="Courier New" panose="02070309020205020404" pitchFamily="49" charset="0"/>
            </a:endParaRPr>
          </a:p>
          <a:p>
            <a:pPr marL="762000" lvl="2" indent="0">
              <a:buNone/>
            </a:pPr>
            <a:endParaRPr lang="en-US" sz="1400" dirty="0">
              <a:latin typeface="Courier New" panose="02070309020205020404" pitchFamily="49" charset="0"/>
              <a:cs typeface="Courier New" panose="02070309020205020404" pitchFamily="49" charset="0"/>
            </a:endParaRPr>
          </a:p>
          <a:p>
            <a:pPr marL="762000" lvl="2" indent="0">
              <a:buNone/>
            </a:pPr>
            <a:endParaRPr lang="en-US" sz="1400" dirty="0" smtClean="0">
              <a:latin typeface="Courier New" panose="02070309020205020404" pitchFamily="49" charset="0"/>
              <a:cs typeface="Courier New" panose="02070309020205020404" pitchFamily="49" charset="0"/>
            </a:endParaRPr>
          </a:p>
          <a:p>
            <a:pPr marL="762000" lvl="2" indent="0">
              <a:buNone/>
            </a:pPr>
            <a:r>
              <a:rPr lang="en-US" sz="1400" dirty="0" smtClean="0">
                <a:latin typeface="Courier New" panose="02070309020205020404" pitchFamily="49" charset="0"/>
                <a:cs typeface="Courier New" panose="02070309020205020404" pitchFamily="49" charset="0"/>
              </a:rPr>
              <a:t>private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loadAndCompileShader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shaderType</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shaderId</a:t>
            </a:r>
            <a:r>
              <a:rPr lang="en-US" sz="1400" dirty="0">
                <a:latin typeface="Courier New" panose="02070309020205020404" pitchFamily="49" charset="0"/>
                <a:cs typeface="Courier New" panose="02070309020205020404" pitchFamily="49" charset="0"/>
              </a:rPr>
              <a:t>) throws Exception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InputStream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inputStream</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AndroidGL2Activity.this.getResources().</a:t>
            </a:r>
            <a:r>
              <a:rPr lang="en-US" sz="1400" dirty="0" err="1">
                <a:latin typeface="Courier New" panose="02070309020205020404" pitchFamily="49" charset="0"/>
                <a:cs typeface="Courier New" panose="02070309020205020404" pitchFamily="49" charset="0"/>
              </a:rPr>
              <a:t>openRawResource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shaderId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shaderCode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inputStreamToString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inputStream</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 GLES20.glCreateShader(</a:t>
            </a:r>
            <a:r>
              <a:rPr lang="en-US" sz="1400" dirty="0" err="1">
                <a:latin typeface="Courier New" panose="02070309020205020404" pitchFamily="49" charset="0"/>
                <a:cs typeface="Courier New" panose="02070309020205020404" pitchFamily="49" charset="0"/>
              </a:rPr>
              <a:t>shaderType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 0) {</a:t>
            </a:r>
          </a:p>
          <a:p>
            <a:pPr marL="762000" lvl="2" indent="0">
              <a:buNone/>
            </a:pPr>
            <a:r>
              <a:rPr lang="en-US" sz="1400" dirty="0">
                <a:latin typeface="Courier New" panose="02070309020205020404" pitchFamily="49" charset="0"/>
                <a:cs typeface="Courier New" panose="02070309020205020404" pitchFamily="49" charset="0"/>
              </a:rPr>
              <a:t>        throw new Exception("Can't create </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762000" lvl="2" indent="0">
              <a:buNone/>
            </a:pPr>
            <a:r>
              <a:rPr lang="en-US" dirty="0" smtClean="0"/>
              <a:t>….</a:t>
            </a:r>
            <a:endParaRPr lang="en-US" dirty="0"/>
          </a:p>
        </p:txBody>
      </p:sp>
    </p:spTree>
    <p:extLst>
      <p:ext uri="{BB962C8B-B14F-4D97-AF65-F5344CB8AC3E}">
        <p14:creationId xmlns:p14="http://schemas.microsoft.com/office/powerpoint/2010/main" val="3429458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OpenGL ES in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SDK has support for different versions of OpenGL ES, depending on the API level or platform version:</a:t>
            </a:r>
          </a:p>
          <a:p>
            <a:pPr lvl="1"/>
            <a:r>
              <a:rPr lang="en-US" sz="2000" dirty="0"/>
              <a:t>OpenGL ES 1.0 functionality (</a:t>
            </a:r>
            <a:r>
              <a:rPr lang="en-US" sz="2000" dirty="0" err="1">
                <a:latin typeface="Courier New" panose="02070309020205020404" pitchFamily="49" charset="0"/>
                <a:cs typeface="Courier New" panose="02070309020205020404" pitchFamily="49" charset="0"/>
              </a:rPr>
              <a:t>android.opengl</a:t>
            </a:r>
            <a:r>
              <a:rPr lang="en-US" sz="2000" dirty="0"/>
              <a:t>) is fully supported on devices running Android 1.0 (API Level 1) and </a:t>
            </a:r>
            <a:r>
              <a:rPr lang="en-US" sz="2000" dirty="0" smtClean="0"/>
              <a:t>higher.</a:t>
            </a:r>
            <a:endParaRPr lang="en-US" sz="2000" dirty="0"/>
          </a:p>
          <a:p>
            <a:pPr lvl="1"/>
            <a:r>
              <a:rPr lang="en-US" sz="2000" dirty="0"/>
              <a:t>OpenGL ES 1.1 (</a:t>
            </a:r>
            <a:r>
              <a:rPr lang="en-US" sz="2000" dirty="0">
                <a:latin typeface="Courier New" panose="02070309020205020404" pitchFamily="49" charset="0"/>
                <a:cs typeface="Courier New" panose="02070309020205020404" pitchFamily="49" charset="0"/>
              </a:rPr>
              <a:t>android.opengl.GLES11</a:t>
            </a:r>
            <a:r>
              <a:rPr lang="en-US" sz="2000" dirty="0"/>
              <a:t>) is fully supported on devices running Android 1.6 (API Level 4) and </a:t>
            </a:r>
            <a:r>
              <a:rPr lang="en-US" sz="2000" dirty="0" smtClean="0"/>
              <a:t>higher.</a:t>
            </a:r>
            <a:endParaRPr lang="en-US" sz="2000" dirty="0"/>
          </a:p>
          <a:p>
            <a:pPr lvl="1"/>
            <a:r>
              <a:rPr lang="en-US" sz="2000" dirty="0"/>
              <a:t>OpenGL ES 2.0 (</a:t>
            </a:r>
            <a:r>
              <a:rPr lang="en-US" sz="2000" dirty="0">
                <a:latin typeface="Courier New" panose="02070309020205020404" pitchFamily="49" charset="0"/>
                <a:cs typeface="Courier New" panose="02070309020205020404" pitchFamily="49" charset="0"/>
              </a:rPr>
              <a:t>android.opengl.GLES20</a:t>
            </a:r>
            <a:r>
              <a:rPr lang="en-US" sz="2000" dirty="0"/>
              <a:t>) is fully supported on devices running Android 2.2 (API Level 8) and </a:t>
            </a:r>
            <a:r>
              <a:rPr lang="en-US" sz="2000" dirty="0" smtClean="0"/>
              <a:t>higher.</a:t>
            </a:r>
            <a:endParaRPr lang="en-US" sz="2000" dirty="0"/>
          </a:p>
          <a:p>
            <a:pPr lvl="1"/>
            <a:r>
              <a:rPr lang="en-US" sz="2000" dirty="0"/>
              <a:t>OpenGL ES 3.0 (</a:t>
            </a:r>
            <a:r>
              <a:rPr lang="en-US" sz="2000" dirty="0">
                <a:latin typeface="Courier New" panose="02070309020205020404" pitchFamily="49" charset="0"/>
                <a:cs typeface="Courier New" panose="02070309020205020404" pitchFamily="49" charset="0"/>
              </a:rPr>
              <a:t>android.opengl.GLES30</a:t>
            </a:r>
            <a:r>
              <a:rPr lang="en-US" sz="2000" dirty="0"/>
              <a:t>) is fully supported on devices running Android 4.3 (API Level 18) and </a:t>
            </a:r>
            <a:r>
              <a:rPr lang="en-US" sz="2000" dirty="0" smtClean="0"/>
              <a:t>higher.</a:t>
            </a:r>
            <a:endParaRPr lang="en-US" sz="2000" dirty="0"/>
          </a:p>
        </p:txBody>
      </p:sp>
    </p:spTree>
    <p:extLst>
      <p:ext uri="{BB962C8B-B14F-4D97-AF65-F5344CB8AC3E}">
        <p14:creationId xmlns:p14="http://schemas.microsoft.com/office/powerpoint/2010/main" val="40594559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400" dirty="0" smtClean="0"/>
          </a:p>
          <a:p>
            <a:pPr marL="762000" lvl="2" indent="0">
              <a:buNone/>
            </a:pPr>
            <a:r>
              <a:rPr lang="en-US" sz="1400" dirty="0" smtClean="0"/>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hand the code over to GL</a:t>
            </a:r>
          </a:p>
          <a:p>
            <a:pPr marL="381000" lvl="1" indent="0">
              <a:buNone/>
            </a:pPr>
            <a:r>
              <a:rPr lang="en-US" sz="1400" dirty="0">
                <a:latin typeface="Courier New" panose="02070309020205020404" pitchFamily="49" charset="0"/>
                <a:cs typeface="Courier New" panose="02070309020205020404" pitchFamily="49" charset="0"/>
              </a:rPr>
              <a:t>    GLES20.glShaderSource(</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shaderCode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 compile it</a:t>
            </a:r>
          </a:p>
          <a:p>
            <a:pPr marL="381000" lvl="1" indent="0">
              <a:buNone/>
            </a:pPr>
            <a:r>
              <a:rPr lang="en-US" sz="1400" dirty="0">
                <a:latin typeface="Courier New" panose="02070309020205020404" pitchFamily="49" charset="0"/>
                <a:cs typeface="Courier New" panose="02070309020205020404" pitchFamily="49" charset="0"/>
              </a:rPr>
              <a:t>    GLES20.glCompileShader(</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 get compile status</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status = 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[1];</a:t>
            </a:r>
          </a:p>
          <a:p>
            <a:pPr marL="381000" lvl="1" indent="0">
              <a:buNone/>
            </a:pPr>
            <a:r>
              <a:rPr lang="en-US" sz="1400" dirty="0">
                <a:latin typeface="Courier New" panose="02070309020205020404" pitchFamily="49" charset="0"/>
                <a:cs typeface="Courier New" panose="02070309020205020404" pitchFamily="49" charset="0"/>
              </a:rPr>
              <a:t>    GLES20.glGetShaderiv(</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GLES20.GL_COMPILE_STATUS, status, 0);</a:t>
            </a:r>
          </a:p>
          <a:p>
            <a:pPr marL="381000" lvl="1" indent="0">
              <a:buNone/>
            </a:pPr>
            <a:r>
              <a:rPr lang="en-US" sz="1400" dirty="0">
                <a:latin typeface="Courier New" panose="02070309020205020404" pitchFamily="49" charset="0"/>
                <a:cs typeface="Courier New" panose="02070309020205020404" pitchFamily="49" charset="0"/>
              </a:rPr>
              <a:t>    if (status[0] == 0) {</a:t>
            </a:r>
          </a:p>
          <a:p>
            <a:pPr marL="381000" lvl="1" indent="0">
              <a:buNone/>
            </a:pPr>
            <a:r>
              <a:rPr lang="en-US" sz="1400" dirty="0">
                <a:latin typeface="Courier New" panose="02070309020205020404" pitchFamily="49" charset="0"/>
                <a:cs typeface="Courier New" panose="02070309020205020404" pitchFamily="49" charset="0"/>
              </a:rPr>
              <a:t>        // failed</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(DEBUG_TAG, "Compiler Failure: "</a:t>
            </a:r>
          </a:p>
          <a:p>
            <a:pPr marL="381000" lvl="1" indent="0">
              <a:buNone/>
            </a:pPr>
            <a:r>
              <a:rPr lang="en-US" sz="1400" dirty="0">
                <a:latin typeface="Courier New" panose="02070309020205020404" pitchFamily="49" charset="0"/>
                <a:cs typeface="Courier New" panose="02070309020205020404" pitchFamily="49" charset="0"/>
              </a:rPr>
              <a:t>            + GLES20.glGetShaderInfoLog(</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GLES20.glDeleteShader(</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throw new Exception("</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 compilation failed");</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shader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94585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381000" lvl="1"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Override</a:t>
            </a:r>
          </a:p>
          <a:p>
            <a:pPr marL="381000" lvl="1"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onSurfaceChanged</a:t>
            </a:r>
            <a:r>
              <a:rPr lang="en-US" sz="1400" dirty="0">
                <a:latin typeface="Courier New" panose="02070309020205020404" pitchFamily="49" charset="0"/>
                <a:cs typeface="Courier New" panose="02070309020205020404" pitchFamily="49" charset="0"/>
              </a:rPr>
              <a:t>(GL10 unused,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width,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height)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Log.v</a:t>
            </a:r>
            <a:r>
              <a:rPr lang="en-US" sz="1400" dirty="0">
                <a:latin typeface="Courier New" panose="02070309020205020404" pitchFamily="49" charset="0"/>
                <a:cs typeface="Courier New" panose="02070309020205020404" pitchFamily="49" charset="0"/>
              </a:rPr>
              <a:t>(DEBUG_TAG, "</a:t>
            </a:r>
            <a:r>
              <a:rPr lang="en-US" sz="1400" dirty="0" err="1">
                <a:latin typeface="Courier New" panose="02070309020205020404" pitchFamily="49" charset="0"/>
                <a:cs typeface="Courier New" panose="02070309020205020404" pitchFamily="49" charset="0"/>
              </a:rPr>
              <a:t>onSurfaceChanged</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GLES20.glViewport(0, 0, width, height);</a:t>
            </a:r>
          </a:p>
          <a:p>
            <a:pPr marL="381000" lvl="1" indent="0">
              <a:buNone/>
            </a:pPr>
            <a:r>
              <a:rPr lang="en-US" sz="1400" dirty="0">
                <a:latin typeface="Courier New" panose="02070309020205020404" pitchFamily="49" charset="0"/>
                <a:cs typeface="Courier New" panose="02070309020205020404" pitchFamily="49" charset="0"/>
              </a:rPr>
              <a:t>    GLES20.glClearColor(0.5f, 0.5f, 0.5f, 1);</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52417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381000" lvl="1" indent="0">
              <a:buNone/>
            </a:pPr>
            <a:endParaRPr lang="en-US" sz="1400" dirty="0" smtClean="0">
              <a:latin typeface="Courier New" panose="02070309020205020404" pitchFamily="49" charset="0"/>
              <a:cs typeface="Courier New" panose="02070309020205020404" pitchFamily="49" charset="0"/>
            </a:endParaRPr>
          </a:p>
          <a:p>
            <a:pPr marL="381000" lvl="1" indent="0">
              <a:buNone/>
            </a:pPr>
            <a:endParaRPr lang="en-US" sz="1400" dirty="0">
              <a:latin typeface="Courier New" panose="02070309020205020404" pitchFamily="49" charset="0"/>
              <a:cs typeface="Courier New" panose="02070309020205020404" pitchFamily="49" charset="0"/>
            </a:endParaRPr>
          </a:p>
          <a:p>
            <a:pPr marL="381000" lvl="1"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Override</a:t>
            </a:r>
          </a:p>
          <a:p>
            <a:pPr marL="381000" lvl="1"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onDrawFrame</a:t>
            </a:r>
            <a:r>
              <a:rPr lang="en-US" sz="1400" dirty="0">
                <a:latin typeface="Courier New" panose="02070309020205020404" pitchFamily="49" charset="0"/>
                <a:cs typeface="Courier New" panose="02070309020205020404" pitchFamily="49" charset="0"/>
              </a:rPr>
              <a:t>(GL10 unused) {</a:t>
            </a:r>
          </a:p>
          <a:p>
            <a:pPr marL="381000" lvl="1" indent="0">
              <a:buNone/>
            </a:pPr>
            <a:r>
              <a:rPr lang="en-US" sz="1400" dirty="0">
                <a:latin typeface="Courier New" panose="02070309020205020404" pitchFamily="49" charset="0"/>
                <a:cs typeface="Courier New" panose="02070309020205020404" pitchFamily="49" charset="0"/>
              </a:rPr>
              <a:t>    if (!initialized) {</a:t>
            </a:r>
          </a:p>
          <a:p>
            <a:pPr marL="381000" lvl="1" indent="0">
              <a:buNone/>
            </a:pPr>
            <a:r>
              <a:rPr lang="en-US" sz="1400" dirty="0">
                <a:latin typeface="Courier New" panose="02070309020205020404" pitchFamily="49" charset="0"/>
                <a:cs typeface="Courier New" panose="02070309020205020404" pitchFamily="49" charset="0"/>
              </a:rPr>
              <a:t>        return;</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GLES20.glClear(GLES20.GL_COLOR_BUFFER_BIT);</a:t>
            </a:r>
          </a:p>
          <a:p>
            <a:pPr marL="381000" lvl="1" indent="0">
              <a:buNone/>
            </a:pPr>
            <a:r>
              <a:rPr lang="en-US" sz="1400" dirty="0">
                <a:latin typeface="Courier New" panose="02070309020205020404" pitchFamily="49" charset="0"/>
                <a:cs typeface="Courier New" panose="02070309020205020404" pitchFamily="49" charset="0"/>
              </a:rPr>
              <a:t>    GLES20.glUseProgram(</a:t>
            </a:r>
            <a:r>
              <a:rPr lang="en-US" sz="1400" dirty="0" err="1">
                <a:latin typeface="Courier New" panose="02070309020205020404" pitchFamily="49" charset="0"/>
                <a:cs typeface="Courier New" panose="02070309020205020404" pitchFamily="49" charset="0"/>
              </a:rPr>
              <a:t>shaderProgram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GLES20.glVertexAttribPointer(0, 3, GLES20.GL_FLOAT, false, 12,</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verticesBuffer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GLES20.glEnableVertexAttribArray(0);</a:t>
            </a:r>
          </a:p>
          <a:p>
            <a:pPr marL="381000" lvl="1" indent="0">
              <a:buNone/>
            </a:pPr>
            <a:r>
              <a:rPr lang="en-US" sz="1400" dirty="0">
                <a:latin typeface="Courier New" panose="02070309020205020404" pitchFamily="49" charset="0"/>
                <a:cs typeface="Courier New" panose="02070309020205020404" pitchFamily="49" charset="0"/>
              </a:rPr>
              <a:t>    GLES20.glDrawArrays(GLES20.GL_TRIANGLES, 0, 3);</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52417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r>
              <a:rPr lang="en-US" sz="2000" dirty="0" smtClean="0">
                <a:latin typeface="Courier New" panose="02070309020205020404" pitchFamily="49" charset="0"/>
                <a:cs typeface="Courier New" panose="02070309020205020404" pitchFamily="49" charset="0"/>
              </a:rPr>
              <a:t>attribute </a:t>
            </a:r>
            <a:r>
              <a:rPr lang="en-US" sz="2000" dirty="0">
                <a:latin typeface="Courier New" panose="02070309020205020404" pitchFamily="49" charset="0"/>
                <a:cs typeface="Courier New" panose="02070309020205020404" pitchFamily="49" charset="0"/>
              </a:rPr>
              <a:t>vec4 </a:t>
            </a:r>
            <a:r>
              <a:rPr lang="en-US" sz="2000" dirty="0" err="1">
                <a:latin typeface="Courier New" panose="02070309020205020404" pitchFamily="49" charset="0"/>
                <a:cs typeface="Courier New" panose="02070309020205020404" pitchFamily="49" charset="0"/>
              </a:rPr>
              <a:t>vPosition</a:t>
            </a:r>
            <a:r>
              <a:rPr lang="en-US" sz="2000" dirty="0">
                <a:latin typeface="Courier New" panose="02070309020205020404" pitchFamily="49" charset="0"/>
                <a:cs typeface="Courier New" panose="02070309020205020404" pitchFamily="49" charset="0"/>
              </a:rPr>
              <a:t>;</a:t>
            </a:r>
          </a:p>
          <a:p>
            <a:pPr marL="1600200" lvl="4" indent="0">
              <a:buNone/>
            </a:pPr>
            <a:r>
              <a:rPr lang="en-US" sz="2000" dirty="0">
                <a:latin typeface="Courier New" panose="02070309020205020404" pitchFamily="49" charset="0"/>
                <a:cs typeface="Courier New" panose="02070309020205020404" pitchFamily="49" charset="0"/>
              </a:rPr>
              <a:t>void main() {</a:t>
            </a:r>
          </a:p>
          <a:p>
            <a:pPr marL="1600200" lvl="4"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gl_Position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vPosition</a:t>
            </a:r>
            <a:r>
              <a:rPr lang="en-US" sz="2000" dirty="0">
                <a:latin typeface="Courier New" panose="02070309020205020404" pitchFamily="49" charset="0"/>
                <a:cs typeface="Courier New" panose="02070309020205020404" pitchFamily="49" charset="0"/>
              </a:rPr>
              <a:t>;</a:t>
            </a:r>
          </a:p>
          <a:p>
            <a:pPr marL="1600200" lvl="4"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73228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Requesting an OpenGL ES 2.0 Surface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r>
              <a:rPr lang="en-US" sz="1800" dirty="0" smtClean="0">
                <a:latin typeface="Courier New" panose="02070309020205020404" pitchFamily="49" charset="0"/>
                <a:cs typeface="Courier New" panose="02070309020205020404" pitchFamily="49" charset="0"/>
              </a:rPr>
              <a:t>precision </a:t>
            </a:r>
            <a:r>
              <a:rPr lang="en-US" sz="1800" dirty="0" err="1">
                <a:latin typeface="Courier New" panose="02070309020205020404" pitchFamily="49" charset="0"/>
                <a:cs typeface="Courier New" panose="02070309020205020404" pitchFamily="49" charset="0"/>
              </a:rPr>
              <a:t>mediump</a:t>
            </a:r>
            <a:r>
              <a:rPr lang="en-US" sz="1800" dirty="0">
                <a:latin typeface="Courier New" panose="02070309020205020404" pitchFamily="49" charset="0"/>
                <a:cs typeface="Courier New" panose="02070309020205020404" pitchFamily="49" charset="0"/>
              </a:rPr>
              <a:t> float;</a:t>
            </a:r>
          </a:p>
          <a:p>
            <a:pPr marL="1600200" lvl="4" indent="0">
              <a:buNone/>
            </a:pPr>
            <a:r>
              <a:rPr lang="en-US" sz="1800" dirty="0">
                <a:latin typeface="Courier New" panose="02070309020205020404" pitchFamily="49" charset="0"/>
                <a:cs typeface="Courier New" panose="02070309020205020404" pitchFamily="49" charset="0"/>
              </a:rPr>
              <a:t>void main() {</a:t>
            </a:r>
          </a:p>
          <a:p>
            <a:pPr marL="1600200" lvl="4"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gl_FragColor</a:t>
            </a:r>
            <a:r>
              <a:rPr lang="en-US" sz="1800" dirty="0">
                <a:latin typeface="Courier New" panose="02070309020205020404" pitchFamily="49" charset="0"/>
                <a:cs typeface="Courier New" panose="02070309020205020404" pitchFamily="49" charset="0"/>
              </a:rPr>
              <a:t> = vec4(0.0, 1.0, 0.0, 1.0);</a:t>
            </a:r>
          </a:p>
          <a:p>
            <a:pPr marL="1600200" lvl="4"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73228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OpenGL ES 3.0</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4.3 (API Level 18) introduced the OpenGL ES 3.0 </a:t>
            </a:r>
            <a:r>
              <a:rPr lang="en-US" sz="2000" dirty="0" smtClean="0"/>
              <a:t>specification.</a:t>
            </a:r>
          </a:p>
          <a:p>
            <a:r>
              <a:rPr lang="en-US" sz="2000" dirty="0" smtClean="0"/>
              <a:t>Currently </a:t>
            </a:r>
            <a:r>
              <a:rPr lang="en-US" sz="2000" dirty="0"/>
              <a:t>there are a limited number of devices on the market that support this newer version of OpenGL </a:t>
            </a:r>
            <a:r>
              <a:rPr lang="en-US" sz="2000" dirty="0" smtClean="0"/>
              <a:t>ES.</a:t>
            </a:r>
          </a:p>
          <a:p>
            <a:r>
              <a:rPr lang="en-US" sz="2000" dirty="0" smtClean="0"/>
              <a:t>As </a:t>
            </a:r>
            <a:r>
              <a:rPr lang="en-US" sz="2000" dirty="0"/>
              <a:t>with version 2.0, you are able to make use of the OpenGL ES 3.0 specification APIs through the Android SDK and the </a:t>
            </a:r>
            <a:r>
              <a:rPr lang="en-US" sz="2000" dirty="0" smtClean="0"/>
              <a:t>NDK.</a:t>
            </a:r>
            <a:endParaRPr lang="en-US" sz="2000" dirty="0"/>
          </a:p>
          <a:p>
            <a:r>
              <a:rPr lang="en-US" sz="2000" dirty="0"/>
              <a:t>Optimizations that OpenGL ES 3.0 brings to the Android platform are advancements to gradient rendering fidelity and texture management for hardware-accelerated 2D </a:t>
            </a:r>
            <a:r>
              <a:rPr lang="en-US" sz="2000" dirty="0" smtClean="0"/>
              <a:t>rendering.</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OpenGL ES 3.0</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OpenGL ES 3.0 also includes the following new features:</a:t>
            </a:r>
          </a:p>
          <a:p>
            <a:pPr lvl="1"/>
            <a:r>
              <a:rPr lang="en-US" sz="2000" dirty="0"/>
              <a:t>Advanced visual effects acceleration</a:t>
            </a:r>
          </a:p>
          <a:p>
            <a:pPr lvl="1"/>
            <a:r>
              <a:rPr lang="en-US" sz="2000" dirty="0"/>
              <a:t>High-quality texture compression (ETC2/EAC)</a:t>
            </a:r>
          </a:p>
          <a:p>
            <a:pPr lvl="1"/>
            <a:r>
              <a:rPr lang="en-US" sz="2000" dirty="0"/>
              <a:t>GLSL ES shading language (supporting integer and 32-bit floating points)</a:t>
            </a:r>
          </a:p>
          <a:p>
            <a:pPr lvl="1"/>
            <a:r>
              <a:rPr lang="en-US" sz="2000" dirty="0"/>
              <a:t>Texture rendering (advanced)</a:t>
            </a:r>
          </a:p>
          <a:p>
            <a:pPr lvl="1"/>
            <a:r>
              <a:rPr lang="en-US" sz="2000" dirty="0"/>
              <a:t>Render buffer formats and texture size </a:t>
            </a:r>
            <a:r>
              <a:rPr lang="en-US" sz="2000" dirty="0" smtClean="0"/>
              <a:t>standardizations</a:t>
            </a:r>
          </a:p>
          <a:p>
            <a:r>
              <a:rPr lang="en-US" sz="2000" dirty="0"/>
              <a:t>When designing your application and using OpenGL ES 3.0, you may want to be able to fall back to version 2.0 in case the version 3.0 API is not available.</a:t>
            </a:r>
          </a:p>
        </p:txBody>
      </p:sp>
    </p:spTree>
    <p:extLst>
      <p:ext uri="{BB962C8B-B14F-4D97-AF65-F5344CB8AC3E}">
        <p14:creationId xmlns:p14="http://schemas.microsoft.com/office/powerpoint/2010/main" val="18293168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24</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work with OpenGL ES.</a:t>
            </a:r>
          </a:p>
          <a:p>
            <a:pPr eaLnBrk="1" hangingPunct="1"/>
            <a:r>
              <a:rPr lang="en-US" sz="2400" dirty="0" smtClean="0"/>
              <a:t>We have learned how to handle OpenGL ES tasks manually.</a:t>
            </a:r>
          </a:p>
          <a:p>
            <a:pPr eaLnBrk="1" hangingPunct="1"/>
            <a:r>
              <a:rPr lang="en-US" sz="2400" dirty="0" smtClean="0"/>
              <a:t>We are now able to draw 3D objects.</a:t>
            </a:r>
          </a:p>
          <a:p>
            <a:pPr eaLnBrk="1" hangingPunct="1"/>
            <a:r>
              <a:rPr lang="en-US" sz="2400" dirty="0" smtClean="0"/>
              <a:t>We have learned how to interact with Android views and events.</a:t>
            </a:r>
          </a:p>
          <a:p>
            <a:pPr eaLnBrk="1" hangingPunct="1"/>
            <a:r>
              <a:rPr lang="en-US" sz="2400" dirty="0" smtClean="0"/>
              <a:t>We have learned how to clean up OpenGL ES.</a:t>
            </a:r>
          </a:p>
          <a:p>
            <a:pPr eaLnBrk="1" hangingPunct="1"/>
            <a:r>
              <a:rPr lang="en-US" sz="2400" dirty="0" smtClean="0"/>
              <a:t>We have learned about using </a:t>
            </a:r>
            <a:r>
              <a:rPr lang="en-US" sz="2400" dirty="0" err="1" smtClean="0">
                <a:latin typeface="Courier New" panose="02070309020205020404" pitchFamily="49" charset="0"/>
                <a:cs typeface="Courier New" panose="02070309020205020404" pitchFamily="49" charset="0"/>
              </a:rPr>
              <a:t>GLSurfaceView</a:t>
            </a:r>
            <a:r>
              <a:rPr lang="en-US" sz="2400" dirty="0" smtClean="0"/>
              <a:t>.</a:t>
            </a:r>
          </a:p>
          <a:p>
            <a:pPr eaLnBrk="1" hangingPunct="1"/>
            <a:r>
              <a:rPr lang="en-US" sz="2400" dirty="0" smtClean="0"/>
              <a:t>We have learned how to use OpenGL ES 2.0</a:t>
            </a:r>
            <a:r>
              <a:rPr lang="en-US" sz="2400" dirty="0"/>
              <a:t> </a:t>
            </a:r>
            <a:r>
              <a:rPr lang="en-US" sz="2400" dirty="0" smtClean="0"/>
              <a:t>and have explored OpenGL ES 3.0.</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err="1"/>
              <a:t>Khronos</a:t>
            </a:r>
            <a:r>
              <a:rPr lang="en-US" sz="1800" dirty="0"/>
              <a:t> OpenGL ES overview:</a:t>
            </a:r>
          </a:p>
          <a:p>
            <a:pPr lvl="1"/>
            <a:r>
              <a:rPr lang="en-US" sz="1800" i="1" dirty="0" smtClean="0"/>
              <a:t>http</a:t>
            </a:r>
            <a:r>
              <a:rPr lang="en-US" sz="1800" i="1" dirty="0"/>
              <a:t>://www.khronos.org/opengles/</a:t>
            </a:r>
          </a:p>
          <a:p>
            <a:r>
              <a:rPr lang="en-US" sz="1800" dirty="0"/>
              <a:t>OpenGL ES 1.1 API documentation:</a:t>
            </a:r>
          </a:p>
          <a:p>
            <a:pPr lvl="1"/>
            <a:r>
              <a:rPr lang="en-US" sz="1800" i="1" dirty="0" smtClean="0"/>
              <a:t>http</a:t>
            </a:r>
            <a:r>
              <a:rPr lang="en-US" sz="1800" i="1" dirty="0"/>
              <a:t>://www.khronos.org/opengles/sdk/1.1/docs/man/</a:t>
            </a:r>
          </a:p>
          <a:p>
            <a:r>
              <a:rPr lang="en-US" sz="1800" dirty="0"/>
              <a:t>OpenGL ES 2.0 API documentation:</a:t>
            </a:r>
          </a:p>
          <a:p>
            <a:pPr lvl="1"/>
            <a:r>
              <a:rPr lang="en-US" sz="1800" i="1" dirty="0" smtClean="0"/>
              <a:t>http</a:t>
            </a:r>
            <a:r>
              <a:rPr lang="en-US" sz="1800" i="1" dirty="0"/>
              <a:t>://www.khronos.org/opengles/sdk/2.0/docs/man/</a:t>
            </a:r>
          </a:p>
          <a:p>
            <a:r>
              <a:rPr lang="en-US" sz="1800" dirty="0"/>
              <a:t>OpenGL ES 3.0 API documentation:</a:t>
            </a:r>
          </a:p>
          <a:p>
            <a:pPr lvl="1"/>
            <a:r>
              <a:rPr lang="en-US" sz="1800" i="1" dirty="0" smtClean="0"/>
              <a:t>http</a:t>
            </a:r>
            <a:r>
              <a:rPr lang="en-US" sz="1800" i="1" dirty="0"/>
              <a:t>://www.khronos.org/opengles/sdk/docs/man3/</a:t>
            </a:r>
          </a:p>
          <a:p>
            <a:r>
              <a:rPr lang="en-US" sz="1800" dirty="0"/>
              <a:t>OpenGL ES information:</a:t>
            </a:r>
          </a:p>
          <a:p>
            <a:pPr lvl="1"/>
            <a:r>
              <a:rPr lang="en-US" sz="1800" i="1" dirty="0" smtClean="0"/>
              <a:t>http</a:t>
            </a:r>
            <a:r>
              <a:rPr lang="en-US" sz="1800" i="1" dirty="0"/>
              <a:t>://www.opengl.org</a:t>
            </a:r>
          </a:p>
          <a:p>
            <a:r>
              <a:rPr lang="en-US" sz="1800" dirty="0"/>
              <a:t>Android Training: “Displaying Graphics with OpenGL ES”:</a:t>
            </a:r>
          </a:p>
          <a:p>
            <a:pPr lvl="1"/>
            <a:r>
              <a:rPr lang="en-US" sz="1800" i="1" dirty="0" smtClean="0"/>
              <a:t>http</a:t>
            </a:r>
            <a:r>
              <a:rPr lang="en-US" sz="1800" i="1" dirty="0"/>
              <a:t>://d.android.com/training/graphics/opengl/index.html</a:t>
            </a:r>
          </a:p>
          <a:p>
            <a:r>
              <a:rPr lang="en-US" sz="1800" dirty="0"/>
              <a:t>Android API Guides: “OpenGL ES”:</a:t>
            </a:r>
          </a:p>
          <a:p>
            <a:pPr lvl="1"/>
            <a:r>
              <a:rPr lang="en-US" sz="1800" i="1" dirty="0" smtClean="0"/>
              <a:t>http</a:t>
            </a:r>
            <a:r>
              <a:rPr lang="en-US" sz="1800" i="1" dirty="0"/>
              <a:t>://</a:t>
            </a:r>
            <a:r>
              <a:rPr lang="en-US" sz="1800" i="1" dirty="0" smtClean="0"/>
              <a:t>d.android.com/guide/topics/graphics/opengl.html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Android </a:t>
            </a:r>
            <a:r>
              <a:rPr lang="en-US" sz="1800" dirty="0"/>
              <a:t>Dashboards: “Platform Versions”:</a:t>
            </a:r>
          </a:p>
          <a:p>
            <a:pPr lvl="1"/>
            <a:r>
              <a:rPr lang="en-US" sz="1800" i="1" dirty="0" smtClean="0"/>
              <a:t>http</a:t>
            </a:r>
            <a:r>
              <a:rPr lang="en-US" sz="1800" i="1" dirty="0"/>
              <a:t>://d.android.com/about/dashboards/index.html#OpenGL</a:t>
            </a:r>
          </a:p>
          <a:p>
            <a:r>
              <a:rPr lang="en-US" sz="1800" dirty="0"/>
              <a:t>Android SDK Reference documentation for the </a:t>
            </a:r>
            <a:r>
              <a:rPr lang="en-US" sz="1800" dirty="0" err="1">
                <a:latin typeface="Courier New" panose="02070309020205020404" pitchFamily="49" charset="0"/>
                <a:cs typeface="Courier New" panose="02070309020205020404" pitchFamily="49" charset="0"/>
              </a:rPr>
              <a:t>android.opengl</a:t>
            </a:r>
            <a:r>
              <a:rPr lang="en-US" sz="1800" dirty="0"/>
              <a:t> package:</a:t>
            </a:r>
          </a:p>
          <a:p>
            <a:pPr lvl="1"/>
            <a:r>
              <a:rPr lang="en-US" sz="1800" i="1" dirty="0" smtClean="0"/>
              <a:t>http</a:t>
            </a:r>
            <a:r>
              <a:rPr lang="en-US" sz="1800" i="1" dirty="0"/>
              <a:t>://d.android.com/reference/android/opengl/package-summary.html</a:t>
            </a:r>
          </a:p>
          <a:p>
            <a:r>
              <a:rPr lang="en-US" sz="1800" dirty="0"/>
              <a:t>Android SDK Reference documentation for the </a:t>
            </a:r>
            <a:r>
              <a:rPr lang="en-US" sz="1800" dirty="0" err="1">
                <a:latin typeface="Courier New" panose="02070309020205020404" pitchFamily="49" charset="0"/>
                <a:cs typeface="Courier New" panose="02070309020205020404" pitchFamily="49" charset="0"/>
              </a:rPr>
              <a:t>javax.microedition.khronos.egl</a:t>
            </a:r>
            <a:r>
              <a:rPr lang="en-US" sz="1800" dirty="0"/>
              <a:t> package:</a:t>
            </a:r>
          </a:p>
          <a:p>
            <a:pPr lvl="1"/>
            <a:r>
              <a:rPr lang="en-US" sz="1800" i="1" dirty="0" smtClean="0"/>
              <a:t>http</a:t>
            </a:r>
            <a:r>
              <a:rPr lang="en-US" sz="1800" i="1" dirty="0"/>
              <a:t>://d.android.com/reference/javax/microedition/khronos/egl/package-summary.html </a:t>
            </a:r>
          </a:p>
          <a:p>
            <a:r>
              <a:rPr lang="en-US" sz="1800" dirty="0"/>
              <a:t>Android SDK Reference documentation for the </a:t>
            </a:r>
            <a:r>
              <a:rPr lang="en-US" sz="1800" dirty="0" err="1">
                <a:latin typeface="Courier New" panose="02070309020205020404" pitchFamily="49" charset="0"/>
                <a:cs typeface="Courier New" panose="02070309020205020404" pitchFamily="49" charset="0"/>
              </a:rPr>
              <a:t>javax.microedition.khronos.opengles</a:t>
            </a:r>
            <a:r>
              <a:rPr lang="en-US" sz="1800" dirty="0"/>
              <a:t> package:</a:t>
            </a:r>
          </a:p>
          <a:p>
            <a:pPr lvl="1"/>
            <a:r>
              <a:rPr lang="en-US" sz="1800" i="1" dirty="0" smtClean="0"/>
              <a:t>http</a:t>
            </a:r>
            <a:r>
              <a:rPr lang="en-US" sz="1800" i="1" dirty="0"/>
              <a:t>://</a:t>
            </a:r>
            <a:r>
              <a:rPr lang="en-US" sz="1800" i="1" dirty="0" smtClean="0"/>
              <a:t>d.android.com/reference/javax/microedition/khronos/opengles/package-summary.html</a:t>
            </a:r>
            <a:endParaRPr lang="en-US" sz="1800" i="1" dirty="0"/>
          </a:p>
        </p:txBody>
      </p:sp>
    </p:spTree>
    <p:extLst>
      <p:ext uri="{BB962C8B-B14F-4D97-AF65-F5344CB8AC3E}">
        <p14:creationId xmlns:p14="http://schemas.microsoft.com/office/powerpoint/2010/main" val="2418374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Ensuring Device Compatibility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Applications that require OpenGL functionality should declare this fact in the Android manifest file using the </a:t>
            </a:r>
            <a:r>
              <a:rPr lang="en-US" sz="2000" dirty="0">
                <a:latin typeface="Courier New" panose="02070309020205020404" pitchFamily="49" charset="0"/>
                <a:cs typeface="Courier New" panose="02070309020205020404" pitchFamily="49" charset="0"/>
              </a:rPr>
              <a:t>&lt;uses-feature&gt;</a:t>
            </a:r>
            <a:r>
              <a:rPr lang="en-US" sz="2000" dirty="0"/>
              <a:t> tag with the </a:t>
            </a:r>
            <a:r>
              <a:rPr lang="en-US" sz="2000" dirty="0" err="1">
                <a:latin typeface="Courier New" panose="02070309020205020404" pitchFamily="49" charset="0"/>
                <a:cs typeface="Courier New" panose="02070309020205020404" pitchFamily="49" charset="0"/>
              </a:rPr>
              <a:t>android:glEsVersion</a:t>
            </a:r>
            <a:r>
              <a:rPr lang="en-US" sz="2000" dirty="0"/>
              <a:t> </a:t>
            </a:r>
            <a:r>
              <a:rPr lang="en-US" sz="2000" dirty="0" smtClean="0"/>
              <a:t>attribute.</a:t>
            </a:r>
          </a:p>
          <a:p>
            <a:r>
              <a:rPr lang="en-US" sz="2000" dirty="0" smtClean="0"/>
              <a:t>This </a:t>
            </a:r>
            <a:r>
              <a:rPr lang="en-US" sz="2000" dirty="0"/>
              <a:t>enables stores like Google Play to filter the application and provide it only to devices that support the OpenGL version required by the </a:t>
            </a:r>
            <a:r>
              <a:rPr lang="en-US" sz="2000" dirty="0" smtClean="0"/>
              <a:t>application.</a:t>
            </a:r>
          </a:p>
          <a:p>
            <a:r>
              <a:rPr lang="en-US" sz="2000" dirty="0" smtClean="0"/>
              <a:t>The </a:t>
            </a:r>
            <a:r>
              <a:rPr lang="en-US" sz="2000" dirty="0" err="1">
                <a:latin typeface="Courier New" panose="02070309020205020404" pitchFamily="49" charset="0"/>
                <a:cs typeface="Courier New" panose="02070309020205020404" pitchFamily="49" charset="0"/>
              </a:rPr>
              <a:t>android:glEsVersion</a:t>
            </a:r>
            <a:r>
              <a:rPr lang="en-US" sz="2000" dirty="0"/>
              <a:t> attribute is a 32-bit number where the high bits specify the major version and the low bits specify the minor </a:t>
            </a:r>
            <a:r>
              <a:rPr lang="en-US" sz="2000" dirty="0" smtClean="0"/>
              <a:t>version.</a:t>
            </a:r>
            <a:endParaRPr lang="en-US" sz="2000" dirty="0"/>
          </a:p>
        </p:txBody>
      </p:sp>
    </p:spTree>
    <p:extLst>
      <p:ext uri="{BB962C8B-B14F-4D97-AF65-F5344CB8AC3E}">
        <p14:creationId xmlns:p14="http://schemas.microsoft.com/office/powerpoint/2010/main" val="2383919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2565</TotalTime>
  <Words>13372</Words>
  <Application>Microsoft Office PowerPoint</Application>
  <PresentationFormat>On-screen Show (4:3)</PresentationFormat>
  <Paragraphs>1123</Paragraphs>
  <Slides>89</Slides>
  <Notes>89</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Pearson PTG Video Product PowerPoint Template 111006</vt:lpstr>
      <vt:lpstr>Instructor Notes</vt:lpstr>
      <vt:lpstr>  Advanced AndroidTM Application Development, Fourth Edition  Chapter 24  Developing Android 3D Graphics Applications </vt:lpstr>
      <vt:lpstr>Chapter 24 Overview</vt:lpstr>
      <vt:lpstr>Working with OpenGL ES</vt:lpstr>
      <vt:lpstr>Working with OpenGL ES</vt:lpstr>
      <vt:lpstr>Leveraging OpenGL ES in Android</vt:lpstr>
      <vt:lpstr>Leveraging OpenGL ES in Android</vt:lpstr>
      <vt:lpstr>Leveraging OpenGL ES in Android</vt:lpstr>
      <vt:lpstr>Ensuring Device Compatibility</vt:lpstr>
      <vt:lpstr>Ensuring Device Compatibility</vt:lpstr>
      <vt:lpstr>Ensuring Device Compatibility</vt:lpstr>
      <vt:lpstr>Using OpenGL ES APIs in the Android SDK</vt:lpstr>
      <vt:lpstr>Handling OpenGL ES Tasks Manually</vt:lpstr>
      <vt:lpstr>Creating a SurfaceView</vt:lpstr>
      <vt:lpstr>Creating a SurfaceView</vt:lpstr>
      <vt:lpstr>Creating a SurfaceView</vt:lpstr>
      <vt:lpstr>Creating a SurfaceView</vt:lpstr>
      <vt:lpstr>Starting Your OpenGL ES Thread</vt:lpstr>
      <vt:lpstr>Starting Your OpenGL ES Thread</vt:lpstr>
      <vt:lpstr>Starting Your OpenGL ES Thread</vt:lpstr>
      <vt:lpstr>Starting Your OpenGL ES Thread</vt:lpstr>
      <vt:lpstr>Initializing EGL</vt:lpstr>
      <vt:lpstr>Initializing EGL</vt:lpstr>
      <vt:lpstr>Initializing EGL</vt:lpstr>
      <vt:lpstr>Initializing EGL</vt:lpstr>
      <vt:lpstr>Initializing EGL</vt:lpstr>
      <vt:lpstr>Initializing EGL</vt:lpstr>
      <vt:lpstr>Initializing EGL</vt:lpstr>
      <vt:lpstr>Initializing EGL</vt:lpstr>
      <vt:lpstr>Initializing GL </vt:lpstr>
      <vt:lpstr>Initializing GL </vt:lpstr>
      <vt:lpstr>Drawing on the Screen</vt:lpstr>
      <vt:lpstr>Drawing on the Screen</vt:lpstr>
      <vt:lpstr>Drawing 3D Objects</vt:lpstr>
      <vt:lpstr>Drawing Your Vertices</vt:lpstr>
      <vt:lpstr>Drawing Your Vertices</vt:lpstr>
      <vt:lpstr>Drawing Your Vertices</vt:lpstr>
      <vt:lpstr>Drawing Your Vertices</vt:lpstr>
      <vt:lpstr>Coloring Your Vertices</vt:lpstr>
      <vt:lpstr>Coloring Your Vertices</vt:lpstr>
      <vt:lpstr>Coloring Your Vertices</vt:lpstr>
      <vt:lpstr>Drawing More Complex Objects</vt:lpstr>
      <vt:lpstr>Drawing More Complex Objects</vt:lpstr>
      <vt:lpstr>Drawing More Complex Objects</vt:lpstr>
      <vt:lpstr>Lighting Your Scene</vt:lpstr>
      <vt:lpstr>Lighting Your Scene</vt:lpstr>
      <vt:lpstr>Lighting Your Scene</vt:lpstr>
      <vt:lpstr>Lighting Your Scene</vt:lpstr>
      <vt:lpstr>Lighting Your Scene</vt:lpstr>
      <vt:lpstr>Texturing Your Objects</vt:lpstr>
      <vt:lpstr>Texturing Your Objects</vt:lpstr>
      <vt:lpstr>Texturing Your Objects</vt:lpstr>
      <vt:lpstr>Texturing Your Objects</vt:lpstr>
      <vt:lpstr>Interacting with Android Views and Events</vt:lpstr>
      <vt:lpstr>Enabling the OpenGL Thread to Talk to the Application Thread</vt:lpstr>
      <vt:lpstr>Enabling the OpenGL Thread to Talk to the Application Thread</vt:lpstr>
      <vt:lpstr>Enabling the OpenGL Thread to Talk to the Application Thread</vt:lpstr>
      <vt:lpstr>Enabling the Application Thread to Talk to the OpenGL Thread</vt:lpstr>
      <vt:lpstr>Enabling the Application Thread to Talk to the OpenGL Thread</vt:lpstr>
      <vt:lpstr>Enabling the Application Thread to Talk to the OpenGL Thread</vt:lpstr>
      <vt:lpstr>Enabling the Application Thread to Talk to the OpenGL Thread</vt:lpstr>
      <vt:lpstr>Enabling the Application Thread to Talk to the OpenGL Thread</vt:lpstr>
      <vt:lpstr>Cleaning Up OpenGL ES</vt:lpstr>
      <vt:lpstr>Using GLSurfaceView (Easy OpenGL ES)</vt:lpstr>
      <vt:lpstr>Using GLSurfaceView (Easy OpenGL ES)</vt:lpstr>
      <vt:lpstr>Using GLSurfaceView (Easy OpenGL ES)</vt:lpstr>
      <vt:lpstr>Using GLSurfaceView (Easy OpenGL ES)</vt:lpstr>
      <vt:lpstr>Using GLSurfaceView (Easy OpenGL ES)</vt:lpstr>
      <vt:lpstr>Using GLSurfaceView (Easy OpenGL ES)</vt:lpstr>
      <vt:lpstr>Using GLSurfaceView (Easy OpenGL ES)</vt:lpstr>
      <vt:lpstr>Using OpenGL ES 2.0</vt:lpstr>
      <vt:lpstr>Using OpenGL ES 2.0</vt:lpstr>
      <vt:lpstr>Configuring Your Application for OpenGL ES 2.0</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Requesting an OpenGL ES 2.0 Surface</vt:lpstr>
      <vt:lpstr>Exploring OpenGL ES 3.0</vt:lpstr>
      <vt:lpstr>Exploring OpenGL ES 3.0</vt:lpstr>
      <vt:lpstr>Chapter 24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1215</cp:revision>
  <dcterms:created xsi:type="dcterms:W3CDTF">2006-12-28T22:00:41Z</dcterms:created>
  <dcterms:modified xsi:type="dcterms:W3CDTF">2014-08-25T00:09:40Z</dcterms:modified>
</cp:coreProperties>
</file>