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45" d="100"/>
          <a:sy n="45" d="100"/>
        </p:scale>
        <p:origin x="34" y="9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7/3/2020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0518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7/3/2020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59060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7/3/2020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45821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7/3/2020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83772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7/3/2020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48278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7/3/2020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65576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7/3/2020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40904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7/3/2020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68423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7/3/2020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87275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7/3/2020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38508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7/3/2020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5142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7/3/2020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92645874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55" r:id="rId6"/>
    <p:sldLayoutId id="2147483751" r:id="rId7"/>
    <p:sldLayoutId id="2147483752" r:id="rId8"/>
    <p:sldLayoutId id="2147483753" r:id="rId9"/>
    <p:sldLayoutId id="2147483754" r:id="rId10"/>
    <p:sldLayoutId id="214748375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cocl.us/Geospatial_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Rectangle 30">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building, dome&#10;&#10;Description automatically generated">
            <a:extLst>
              <a:ext uri="{FF2B5EF4-FFF2-40B4-BE49-F238E27FC236}">
                <a16:creationId xmlns:a16="http://schemas.microsoft.com/office/drawing/2014/main" id="{FB042DFE-4764-4181-B74D-93B131401BDD}"/>
              </a:ext>
            </a:extLst>
          </p:cNvPr>
          <p:cNvPicPr>
            <a:picLocks noChangeAspect="1"/>
          </p:cNvPicPr>
          <p:nvPr/>
        </p:nvPicPr>
        <p:blipFill rotWithShape="1">
          <a:blip r:embed="rId2"/>
          <a:srcRect l="9358" r="11979" b="-1"/>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33" name="Freeform: Shape 32">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Freeform: Shape 34">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074290EB-2ABA-4449-AA8F-87426F0830E3}"/>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Coursera Capstone Project</a:t>
            </a:r>
            <a:br>
              <a:rPr lang="en-US" sz="4800"/>
            </a:br>
            <a:endParaRPr lang="en-US" sz="4800" dirty="0"/>
          </a:p>
        </p:txBody>
      </p:sp>
      <p:sp>
        <p:nvSpPr>
          <p:cNvPr id="37" name="Rectangle 3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886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4A001-1AEC-4E2A-A44C-F080A309C550}"/>
              </a:ext>
            </a:extLst>
          </p:cNvPr>
          <p:cNvSpPr>
            <a:spLocks noGrp="1"/>
          </p:cNvSpPr>
          <p:nvPr>
            <p:ph type="title"/>
          </p:nvPr>
        </p:nvSpPr>
        <p:spPr/>
        <p:txBody>
          <a:bodyPr/>
          <a:lstStyle/>
          <a:p>
            <a:r>
              <a:rPr lang="en-US" dirty="0"/>
              <a:t>Results</a:t>
            </a:r>
            <a:br>
              <a:rPr lang="en-US" dirty="0"/>
            </a:br>
            <a:endParaRPr lang="en-CA" dirty="0"/>
          </a:p>
        </p:txBody>
      </p:sp>
    </p:spTree>
    <p:extLst>
      <p:ext uri="{BB962C8B-B14F-4D97-AF65-F5344CB8AC3E}">
        <p14:creationId xmlns:p14="http://schemas.microsoft.com/office/powerpoint/2010/main" val="4015197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26908CC-6AC4-4222-8250-B90B6072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2F606D8-696E-4B76-BB10-43672AA14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751" y="302429"/>
            <a:ext cx="11550506" cy="6053922"/>
          </a:xfrm>
          <a:prstGeom prst="rect">
            <a:avLst/>
          </a:prstGeom>
          <a:solidFill>
            <a:schemeClr val="bg1"/>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descr="A close up of a map&#10;&#10;Description automatically generated">
            <a:extLst>
              <a:ext uri="{FF2B5EF4-FFF2-40B4-BE49-F238E27FC236}">
                <a16:creationId xmlns:a16="http://schemas.microsoft.com/office/drawing/2014/main" id="{2DB27366-94D6-4986-9D58-540508D7C70E}"/>
              </a:ext>
            </a:extLst>
          </p:cNvPr>
          <p:cNvPicPr/>
          <p:nvPr/>
        </p:nvPicPr>
        <p:blipFill rotWithShape="1">
          <a:blip r:embed="rId2"/>
          <a:srcRect t="601" r="-1" b="14861"/>
          <a:stretch/>
        </p:blipFill>
        <p:spPr>
          <a:xfrm>
            <a:off x="352751" y="302429"/>
            <a:ext cx="11550506" cy="6053920"/>
          </a:xfrm>
          <a:prstGeom prst="rect">
            <a:avLst/>
          </a:prstGeom>
        </p:spPr>
      </p:pic>
      <p:sp>
        <p:nvSpPr>
          <p:cNvPr id="11" name="Rectangle 10">
            <a:extLst>
              <a:ext uri="{FF2B5EF4-FFF2-40B4-BE49-F238E27FC236}">
                <a16:creationId xmlns:a16="http://schemas.microsoft.com/office/drawing/2014/main" id="{3ABF1881-5AFD-48F9-979A-19EE2FE30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608" y="2735029"/>
            <a:ext cx="14828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5232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C921F-D083-48BF-82D4-340D1A83D097}"/>
              </a:ext>
            </a:extLst>
          </p:cNvPr>
          <p:cNvSpPr>
            <a:spLocks noGrp="1"/>
          </p:cNvSpPr>
          <p:nvPr>
            <p:ph type="title"/>
          </p:nvPr>
        </p:nvSpPr>
        <p:spPr/>
        <p:txBody>
          <a:bodyPr/>
          <a:lstStyle/>
          <a:p>
            <a:r>
              <a:rPr lang="en-US" dirty="0"/>
              <a:t>Discussion</a:t>
            </a:r>
            <a:endParaRPr lang="en-CA" dirty="0"/>
          </a:p>
        </p:txBody>
      </p:sp>
      <p:sp>
        <p:nvSpPr>
          <p:cNvPr id="3" name="Content Placeholder 2">
            <a:extLst>
              <a:ext uri="{FF2B5EF4-FFF2-40B4-BE49-F238E27FC236}">
                <a16:creationId xmlns:a16="http://schemas.microsoft.com/office/drawing/2014/main" id="{6D56325A-91AF-447E-B610-020A1CC1D34E}"/>
              </a:ext>
            </a:extLst>
          </p:cNvPr>
          <p:cNvSpPr>
            <a:spLocks noGrp="1"/>
          </p:cNvSpPr>
          <p:nvPr>
            <p:ph idx="1"/>
          </p:nvPr>
        </p:nvSpPr>
        <p:spPr/>
        <p:txBody>
          <a:bodyPr>
            <a:normAutofit/>
          </a:bodyPr>
          <a:lstStyle/>
          <a:p>
            <a:pPr marL="0" indent="0">
              <a:buNone/>
            </a:pPr>
            <a:r>
              <a:rPr lang="en-US" sz="2600" dirty="0">
                <a:effectLst/>
                <a:latin typeface="Calibri" panose="020F0502020204030204" pitchFamily="34" charset="0"/>
                <a:ea typeface="Calibri" panose="020F0502020204030204" pitchFamily="34" charset="0"/>
                <a:cs typeface="Times New Roman" panose="02020603050405020304" pitchFamily="18" charset="0"/>
              </a:rPr>
              <a:t>Seeing the tables in the next few slides we can see that, it would be better to open a pharmacy in an area with cluster label 0, 1, and even 3 also. Cluster label 1 has only two pharmacies so it is safe to open a pharmacy in that particular neighborhood.</a:t>
            </a:r>
            <a:endParaRPr lang="en-CA" sz="2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A" sz="2600" dirty="0"/>
          </a:p>
        </p:txBody>
      </p:sp>
    </p:spTree>
    <p:extLst>
      <p:ext uri="{BB962C8B-B14F-4D97-AF65-F5344CB8AC3E}">
        <p14:creationId xmlns:p14="http://schemas.microsoft.com/office/powerpoint/2010/main" val="1237598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73876B3-3238-4B99-B963-AE700F703E5F}"/>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Cluster Label 0</a:t>
            </a:r>
          </a:p>
        </p:txBody>
      </p:sp>
      <p:sp>
        <p:nvSpPr>
          <p:cNvPr id="17" name="Rectangle: Rounded Corners 16">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18" name="Content Placeholder 17">
            <a:extLst>
              <a:ext uri="{FF2B5EF4-FFF2-40B4-BE49-F238E27FC236}">
                <a16:creationId xmlns:a16="http://schemas.microsoft.com/office/drawing/2014/main" id="{94553176-6636-40D6-96E9-F29302BF2200}"/>
              </a:ext>
            </a:extLst>
          </p:cNvPr>
          <p:cNvPicPr>
            <a:picLocks noGrp="1"/>
          </p:cNvPicPr>
          <p:nvPr>
            <p:ph idx="1"/>
          </p:nvPr>
        </p:nvPicPr>
        <p:blipFill>
          <a:blip r:embed="rId2"/>
          <a:stretch>
            <a:fillRect/>
          </a:stretch>
        </p:blipFill>
        <p:spPr>
          <a:xfrm>
            <a:off x="1116013" y="3897266"/>
            <a:ext cx="10167937" cy="855755"/>
          </a:xfrm>
          <a:prstGeom prst="rect">
            <a:avLst/>
          </a:prstGeom>
        </p:spPr>
      </p:pic>
    </p:spTree>
    <p:extLst>
      <p:ext uri="{BB962C8B-B14F-4D97-AF65-F5344CB8AC3E}">
        <p14:creationId xmlns:p14="http://schemas.microsoft.com/office/powerpoint/2010/main" val="2997489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Rectangle 12">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14">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6BBE02-A13A-41BB-BCB3-D33103FFB34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Cluster Label 1</a:t>
            </a:r>
          </a:p>
        </p:txBody>
      </p:sp>
      <p:sp>
        <p:nvSpPr>
          <p:cNvPr id="25" name="Rectangle: Rounded Corners 16">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Content Placeholder 3">
            <a:extLst>
              <a:ext uri="{FF2B5EF4-FFF2-40B4-BE49-F238E27FC236}">
                <a16:creationId xmlns:a16="http://schemas.microsoft.com/office/drawing/2014/main" id="{C1CB574A-B04C-4777-8ECB-E8348995C368}"/>
              </a:ext>
            </a:extLst>
          </p:cNvPr>
          <p:cNvPicPr>
            <a:picLocks noGrp="1"/>
          </p:cNvPicPr>
          <p:nvPr>
            <p:ph idx="1"/>
          </p:nvPr>
        </p:nvPicPr>
        <p:blipFill>
          <a:blip r:embed="rId2"/>
          <a:stretch>
            <a:fillRect/>
          </a:stretch>
        </p:blipFill>
        <p:spPr>
          <a:xfrm>
            <a:off x="385572" y="3531041"/>
            <a:ext cx="11420856" cy="1313397"/>
          </a:xfrm>
          <a:prstGeom prst="rect">
            <a:avLst/>
          </a:prstGeom>
        </p:spPr>
      </p:pic>
    </p:spTree>
    <p:extLst>
      <p:ext uri="{BB962C8B-B14F-4D97-AF65-F5344CB8AC3E}">
        <p14:creationId xmlns:p14="http://schemas.microsoft.com/office/powerpoint/2010/main" val="4171199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EF7B321-8D9B-46EB-B27A-E2BF901C5DC9}"/>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Cluster Label 2</a:t>
            </a:r>
            <a:endParaRPr lang="en-US"/>
          </a:p>
        </p:txBody>
      </p:sp>
      <p:sp>
        <p:nvSpPr>
          <p:cNvPr id="17" name="Rectangle: Rounded Corners 16">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Content Placeholder 3">
            <a:extLst>
              <a:ext uri="{FF2B5EF4-FFF2-40B4-BE49-F238E27FC236}">
                <a16:creationId xmlns:a16="http://schemas.microsoft.com/office/drawing/2014/main" id="{48321F17-2E44-44DB-95FB-41C9E9DE9669}"/>
              </a:ext>
            </a:extLst>
          </p:cNvPr>
          <p:cNvPicPr>
            <a:picLocks noGrp="1"/>
          </p:cNvPicPr>
          <p:nvPr>
            <p:ph idx="1"/>
          </p:nvPr>
        </p:nvPicPr>
        <p:blipFill>
          <a:blip r:embed="rId2"/>
          <a:stretch>
            <a:fillRect/>
          </a:stretch>
        </p:blipFill>
        <p:spPr>
          <a:xfrm>
            <a:off x="385572" y="3159863"/>
            <a:ext cx="11420856" cy="2055754"/>
          </a:xfrm>
          <a:prstGeom prst="rect">
            <a:avLst/>
          </a:prstGeom>
        </p:spPr>
      </p:pic>
    </p:spTree>
    <p:extLst>
      <p:ext uri="{BB962C8B-B14F-4D97-AF65-F5344CB8AC3E}">
        <p14:creationId xmlns:p14="http://schemas.microsoft.com/office/powerpoint/2010/main" val="1759498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273EF7-04A8-41CE-B2BE-F14970D72ECC}"/>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Cluster Label 3</a:t>
            </a:r>
            <a:endParaRPr lang="en-US"/>
          </a:p>
        </p:txBody>
      </p:sp>
      <p:sp>
        <p:nvSpPr>
          <p:cNvPr id="17" name="Rectangle: Rounded Corners 16">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Content Placeholder 3">
            <a:extLst>
              <a:ext uri="{FF2B5EF4-FFF2-40B4-BE49-F238E27FC236}">
                <a16:creationId xmlns:a16="http://schemas.microsoft.com/office/drawing/2014/main" id="{C08C14A2-B84F-4C80-B7F1-776AE2F9E9BA}"/>
              </a:ext>
            </a:extLst>
          </p:cNvPr>
          <p:cNvPicPr>
            <a:picLocks noGrp="1"/>
          </p:cNvPicPr>
          <p:nvPr>
            <p:ph idx="1"/>
          </p:nvPr>
        </p:nvPicPr>
        <p:blipFill>
          <a:blip r:embed="rId2"/>
          <a:stretch>
            <a:fillRect/>
          </a:stretch>
        </p:blipFill>
        <p:spPr>
          <a:xfrm>
            <a:off x="385572" y="3673801"/>
            <a:ext cx="11420856" cy="1027877"/>
          </a:xfrm>
          <a:prstGeom prst="rect">
            <a:avLst/>
          </a:prstGeom>
        </p:spPr>
      </p:pic>
    </p:spTree>
    <p:extLst>
      <p:ext uri="{BB962C8B-B14F-4D97-AF65-F5344CB8AC3E}">
        <p14:creationId xmlns:p14="http://schemas.microsoft.com/office/powerpoint/2010/main" val="3785266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6AC11-6351-406D-A7FE-2AC7F1C82E8D}"/>
              </a:ext>
            </a:extLst>
          </p:cNvPr>
          <p:cNvSpPr>
            <a:spLocks noGrp="1"/>
          </p:cNvSpPr>
          <p:nvPr>
            <p:ph type="title"/>
          </p:nvPr>
        </p:nvSpPr>
        <p:spPr/>
        <p:txBody>
          <a:bodyPr/>
          <a:lstStyle/>
          <a:p>
            <a:r>
              <a:rPr lang="en-US" dirty="0"/>
              <a:t>Conclusion</a:t>
            </a:r>
            <a:endParaRPr lang="en-CA" dirty="0"/>
          </a:p>
        </p:txBody>
      </p:sp>
      <p:sp>
        <p:nvSpPr>
          <p:cNvPr id="3" name="Content Placeholder 2">
            <a:extLst>
              <a:ext uri="{FF2B5EF4-FFF2-40B4-BE49-F238E27FC236}">
                <a16:creationId xmlns:a16="http://schemas.microsoft.com/office/drawing/2014/main" id="{5D7154BA-AEF0-47A7-A4F0-A6041320364D}"/>
              </a:ext>
            </a:extLst>
          </p:cNvPr>
          <p:cNvSpPr>
            <a:spLocks noGrp="1"/>
          </p:cNvSpPr>
          <p:nvPr>
            <p:ph idx="1"/>
          </p:nvPr>
        </p:nvSpPr>
        <p:spPr>
          <a:xfrm>
            <a:off x="1011936" y="2020824"/>
            <a:ext cx="10168128" cy="3694176"/>
          </a:xfrm>
        </p:spPr>
        <p:txBody>
          <a:bodyPr>
            <a:noAutofit/>
          </a:bodyPr>
          <a:lstStyle/>
          <a:p>
            <a:pPr marL="0" indent="0">
              <a:buNone/>
            </a:pPr>
            <a:r>
              <a:rPr lang="en-US" sz="2500" dirty="0">
                <a:effectLst/>
                <a:latin typeface="Calibri" panose="020F0502020204030204" pitchFamily="34" charset="0"/>
                <a:ea typeface="Calibri" panose="020F0502020204030204" pitchFamily="34" charset="0"/>
                <a:cs typeface="Times New Roman" panose="02020603050405020304" pitchFamily="18" charset="0"/>
              </a:rPr>
              <a:t>I have used K-means clustering algorithm to separate the neighborhoods in Toronto city into discrete clusters k=4 and also used 103 latitudes and longitudes. The coordinates had very much similar neighborhoods around. We have managed to figure out which neighborhood is suitable to open a pharmacy. By completing this capstone project, I have been able to see a realistic approach to address real life problem that has impact on personal as well as financial with the help of data science resources. The most interesting thing I learnt while working on the project is Folium. It is such an amazing technique integrating knowledge, enhancing interpretation of the given data and last but not the least, make decision related to the problem with confidence.</a:t>
            </a:r>
            <a:endParaRPr lang="en-CA" sz="25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sz="2500" dirty="0"/>
          </a:p>
        </p:txBody>
      </p:sp>
    </p:spTree>
    <p:extLst>
      <p:ext uri="{BB962C8B-B14F-4D97-AF65-F5344CB8AC3E}">
        <p14:creationId xmlns:p14="http://schemas.microsoft.com/office/powerpoint/2010/main" val="4238298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0F54E-B21F-4D45-9DD8-B2D807D3B797}"/>
              </a:ext>
            </a:extLst>
          </p:cNvPr>
          <p:cNvSpPr>
            <a:spLocks noGrp="1"/>
          </p:cNvSpPr>
          <p:nvPr>
            <p:ph type="title"/>
          </p:nvPr>
        </p:nvSpPr>
        <p:spPr/>
        <p:txBody>
          <a:bodyPr/>
          <a:lstStyle/>
          <a:p>
            <a:r>
              <a:rPr lang="en-US" dirty="0"/>
              <a:t>Introduction</a:t>
            </a:r>
            <a:endParaRPr lang="en-CA" dirty="0"/>
          </a:p>
        </p:txBody>
      </p:sp>
      <p:sp>
        <p:nvSpPr>
          <p:cNvPr id="3" name="Content Placeholder 2">
            <a:extLst>
              <a:ext uri="{FF2B5EF4-FFF2-40B4-BE49-F238E27FC236}">
                <a16:creationId xmlns:a16="http://schemas.microsoft.com/office/drawing/2014/main" id="{F665BD8D-01D7-466A-BB9C-9194ECAFFF7D}"/>
              </a:ext>
            </a:extLst>
          </p:cNvPr>
          <p:cNvSpPr>
            <a:spLocks noGrp="1"/>
          </p:cNvSpPr>
          <p:nvPr>
            <p:ph idx="1"/>
          </p:nvPr>
        </p:nvSpPr>
        <p:spPr/>
        <p:txBody>
          <a:bodyPr>
            <a:normAutofit fontScale="92500" lnSpcReduction="20000"/>
          </a:bodyPr>
          <a:lstStyle/>
          <a:p>
            <a:pPr marL="0" indent="0">
              <a:buNone/>
            </a:pPr>
            <a:r>
              <a:rPr lang="en-US" dirty="0">
                <a:effectLst/>
                <a:latin typeface="Calibri" panose="020F0502020204030204" pitchFamily="34" charset="0"/>
                <a:ea typeface="Calibri" panose="020F0502020204030204" pitchFamily="34" charset="0"/>
                <a:cs typeface="Times New Roman" panose="02020603050405020304" pitchFamily="18" charset="0"/>
              </a:rPr>
              <a:t>In this capstone project for Applied Data Science, I would use techniques such as clustering to find an area where to open your own business is something that every new business owner struggles with. Toronto is a center of business, finance, arts and culture. Toronto is a city that is not only large but also with diverse communities. My mother is a pharmacist from India and we have been thinking for long time what could be the best location to open a pharmacy for her in the city where we have spent our time since we immigrated. This project would not only help my family make an important decision but also to all other people who want to open their own pharmacy in a beautiful city like Toronto.</a:t>
            </a:r>
            <a:endParaRPr lang="en-CA"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A" sz="4000" dirty="0"/>
          </a:p>
        </p:txBody>
      </p:sp>
    </p:spTree>
    <p:extLst>
      <p:ext uri="{BB962C8B-B14F-4D97-AF65-F5344CB8AC3E}">
        <p14:creationId xmlns:p14="http://schemas.microsoft.com/office/powerpoint/2010/main" val="355408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3A82A-7ED7-4D70-A2E0-380CB1D09F29}"/>
              </a:ext>
            </a:extLst>
          </p:cNvPr>
          <p:cNvSpPr>
            <a:spLocks noGrp="1"/>
          </p:cNvSpPr>
          <p:nvPr>
            <p:ph type="title"/>
          </p:nvPr>
        </p:nvSpPr>
        <p:spPr/>
        <p:txBody>
          <a:bodyPr/>
          <a:lstStyle/>
          <a:p>
            <a:r>
              <a:rPr lang="en-US" dirty="0"/>
              <a:t>Business problem</a:t>
            </a:r>
            <a:endParaRPr lang="en-CA" dirty="0"/>
          </a:p>
        </p:txBody>
      </p:sp>
      <p:sp>
        <p:nvSpPr>
          <p:cNvPr id="3" name="Content Placeholder 2">
            <a:extLst>
              <a:ext uri="{FF2B5EF4-FFF2-40B4-BE49-F238E27FC236}">
                <a16:creationId xmlns:a16="http://schemas.microsoft.com/office/drawing/2014/main" id="{BFA35CF9-C469-4398-B743-2ED99FA9E5D3}"/>
              </a:ext>
            </a:extLst>
          </p:cNvPr>
          <p:cNvSpPr>
            <a:spLocks noGrp="1"/>
          </p:cNvSpPr>
          <p:nvPr>
            <p:ph idx="1"/>
          </p:nvPr>
        </p:nvSpPr>
        <p:spPr/>
        <p:txBody>
          <a:bodyPr>
            <a:normAutofit/>
          </a:bodyPr>
          <a:lstStyle/>
          <a:p>
            <a:pPr marL="0" indent="0">
              <a:buNone/>
            </a:pPr>
            <a:r>
              <a:rPr lang="en-US" sz="2600" dirty="0">
                <a:effectLst/>
                <a:latin typeface="Calibri" panose="020F0502020204030204" pitchFamily="34" charset="0"/>
                <a:ea typeface="Calibri" panose="020F0502020204030204" pitchFamily="34" charset="0"/>
                <a:cs typeface="Times New Roman" panose="02020603050405020304" pitchFamily="18" charset="0"/>
              </a:rPr>
              <a:t>I want to find the best area for my family and many other to open a Pharmacy in Toronto which is the provincial capital of Ontario. This project is designed to provide solution to the problem by using data science methods and tools I have learned during the course along with the machine learning algorithm, K-means Clustering.</a:t>
            </a:r>
            <a:endParaRPr lang="en-CA" sz="2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A" sz="2600" dirty="0"/>
          </a:p>
        </p:txBody>
      </p:sp>
    </p:spTree>
    <p:extLst>
      <p:ext uri="{BB962C8B-B14F-4D97-AF65-F5344CB8AC3E}">
        <p14:creationId xmlns:p14="http://schemas.microsoft.com/office/powerpoint/2010/main" val="1796782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22D1B-9D86-4B01-A08A-198895270ADA}"/>
              </a:ext>
            </a:extLst>
          </p:cNvPr>
          <p:cNvSpPr>
            <a:spLocks noGrp="1"/>
          </p:cNvSpPr>
          <p:nvPr>
            <p:ph type="title"/>
          </p:nvPr>
        </p:nvSpPr>
        <p:spPr/>
        <p:txBody>
          <a:bodyPr/>
          <a:lstStyle/>
          <a:p>
            <a:r>
              <a:rPr lang="en-US" dirty="0"/>
              <a:t>Target Audience</a:t>
            </a:r>
            <a:endParaRPr lang="en-CA" dirty="0"/>
          </a:p>
        </p:txBody>
      </p:sp>
      <p:sp>
        <p:nvSpPr>
          <p:cNvPr id="3" name="Content Placeholder 2">
            <a:extLst>
              <a:ext uri="{FF2B5EF4-FFF2-40B4-BE49-F238E27FC236}">
                <a16:creationId xmlns:a16="http://schemas.microsoft.com/office/drawing/2014/main" id="{85337B86-01FF-470C-88A2-7A6069C7BA40}"/>
              </a:ext>
            </a:extLst>
          </p:cNvPr>
          <p:cNvSpPr>
            <a:spLocks noGrp="1"/>
          </p:cNvSpPr>
          <p:nvPr>
            <p:ph idx="1"/>
          </p:nvPr>
        </p:nvSpPr>
        <p:spPr/>
        <p:txBody>
          <a:bodyPr/>
          <a:lstStyle/>
          <a:p>
            <a:pPr>
              <a:spcAft>
                <a:spcPts val="0"/>
              </a:spcAft>
            </a:pPr>
            <a:r>
              <a:rPr lang="en-US" sz="2600" dirty="0">
                <a:effectLst/>
                <a:latin typeface="Calibri" panose="020F0502020204030204" pitchFamily="34" charset="0"/>
                <a:ea typeface="Calibri" panose="020F0502020204030204" pitchFamily="34" charset="0"/>
                <a:cs typeface="Times New Roman" panose="02020603050405020304" pitchFamily="18" charset="0"/>
              </a:rPr>
              <a:t>Entrepreneurs</a:t>
            </a:r>
            <a:endParaRPr lang="en-CA" sz="26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2600" dirty="0">
                <a:effectLst/>
                <a:latin typeface="Calibri" panose="020F0502020204030204" pitchFamily="34" charset="0"/>
                <a:ea typeface="Calibri" panose="020F0502020204030204" pitchFamily="34" charset="0"/>
                <a:cs typeface="Times New Roman" panose="02020603050405020304" pitchFamily="18" charset="0"/>
              </a:rPr>
              <a:t>Business owners looking for expansion in Toronto</a:t>
            </a:r>
            <a:endParaRPr lang="en-CA" sz="26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2600" dirty="0">
                <a:effectLst/>
                <a:latin typeface="Calibri" panose="020F0502020204030204" pitchFamily="34" charset="0"/>
                <a:ea typeface="Calibri" panose="020F0502020204030204" pitchFamily="34" charset="0"/>
                <a:cs typeface="Times New Roman" panose="02020603050405020304" pitchFamily="18" charset="0"/>
              </a:rPr>
              <a:t>New Business owners</a:t>
            </a:r>
            <a:endParaRPr lang="en-CA" sz="26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2600" dirty="0">
                <a:effectLst/>
                <a:latin typeface="Calibri" panose="020F0502020204030204" pitchFamily="34" charset="0"/>
                <a:ea typeface="Calibri" panose="020F0502020204030204" pitchFamily="34" charset="0"/>
                <a:cs typeface="Times New Roman" panose="02020603050405020304" pitchFamily="18" charset="0"/>
              </a:rPr>
              <a:t>Professional looking for relocation</a:t>
            </a:r>
            <a:endParaRPr lang="en-CA" sz="2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A" dirty="0"/>
          </a:p>
        </p:txBody>
      </p:sp>
    </p:spTree>
    <p:extLst>
      <p:ext uri="{BB962C8B-B14F-4D97-AF65-F5344CB8AC3E}">
        <p14:creationId xmlns:p14="http://schemas.microsoft.com/office/powerpoint/2010/main" val="1675797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80B80-174B-4224-BD84-303ADFAF566B}"/>
              </a:ext>
            </a:extLst>
          </p:cNvPr>
          <p:cNvSpPr>
            <a:spLocks noGrp="1"/>
          </p:cNvSpPr>
          <p:nvPr>
            <p:ph type="title"/>
          </p:nvPr>
        </p:nvSpPr>
        <p:spPr/>
        <p:txBody>
          <a:bodyPr/>
          <a:lstStyle/>
          <a:p>
            <a:r>
              <a:rPr lang="en-US" dirty="0"/>
              <a:t>Data</a:t>
            </a:r>
            <a:endParaRPr lang="en-CA" dirty="0"/>
          </a:p>
        </p:txBody>
      </p:sp>
      <p:sp>
        <p:nvSpPr>
          <p:cNvPr id="3" name="Content Placeholder 2">
            <a:extLst>
              <a:ext uri="{FF2B5EF4-FFF2-40B4-BE49-F238E27FC236}">
                <a16:creationId xmlns:a16="http://schemas.microsoft.com/office/drawing/2014/main" id="{1495D062-EBC5-467C-BB20-D04E36957F4E}"/>
              </a:ext>
            </a:extLst>
          </p:cNvPr>
          <p:cNvSpPr>
            <a:spLocks noGrp="1"/>
          </p:cNvSpPr>
          <p:nvPr>
            <p:ph idx="1"/>
          </p:nvPr>
        </p:nvSpPr>
        <p:spPr>
          <a:xfrm>
            <a:off x="338667" y="2478024"/>
            <a:ext cx="11277599" cy="3831336"/>
          </a:xfrm>
        </p:spPr>
        <p:txBody>
          <a:bodyPr>
            <a:normAutofit lnSpcReduction="10000"/>
          </a:bodyPr>
          <a:lstStyle/>
          <a:p>
            <a:pPr marL="0" indent="0">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Let me provide you with a list of data that would be required to solve this problem.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List of Neighborhoods in Toronto</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dataset provides name of neighborhoods, name of towns and postal code. Using this dataset, we can get list of all neighborhoods grouped by different name of towns.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Latitude and Longitude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can be found by using the following file: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http://cocl.us/Geospatial_data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It would result in dataframe with three columns: Postal Code, Latitude, Longitude.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Foursquare API</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is used to find venue data related to Pharmacy in Toronto. And it would also tells us which neighborhood needs to have a pharmacy opened. It would contain data of venues and venue categories for each neighborhood.</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A" dirty="0"/>
          </a:p>
        </p:txBody>
      </p:sp>
    </p:spTree>
    <p:extLst>
      <p:ext uri="{BB962C8B-B14F-4D97-AF65-F5344CB8AC3E}">
        <p14:creationId xmlns:p14="http://schemas.microsoft.com/office/powerpoint/2010/main" val="3129847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13944-DB8E-4DF9-8644-175398DD4D9B}"/>
              </a:ext>
            </a:extLst>
          </p:cNvPr>
          <p:cNvSpPr>
            <a:spLocks noGrp="1"/>
          </p:cNvSpPr>
          <p:nvPr>
            <p:ph type="title"/>
          </p:nvPr>
        </p:nvSpPr>
        <p:spPr/>
        <p:txBody>
          <a:bodyPr/>
          <a:lstStyle/>
          <a:p>
            <a:r>
              <a:rPr lang="en-US" dirty="0"/>
              <a:t>Data Extraction</a:t>
            </a:r>
            <a:endParaRPr lang="en-CA" dirty="0"/>
          </a:p>
        </p:txBody>
      </p:sp>
      <p:sp>
        <p:nvSpPr>
          <p:cNvPr id="3" name="Content Placeholder 2">
            <a:extLst>
              <a:ext uri="{FF2B5EF4-FFF2-40B4-BE49-F238E27FC236}">
                <a16:creationId xmlns:a16="http://schemas.microsoft.com/office/drawing/2014/main" id="{DE896EE7-F4C8-46C6-B5A6-4AC5C88D1C6B}"/>
              </a:ext>
            </a:extLst>
          </p:cNvPr>
          <p:cNvSpPr>
            <a:spLocks noGrp="1"/>
          </p:cNvSpPr>
          <p:nvPr>
            <p:ph idx="1"/>
          </p:nvPr>
        </p:nvSpPr>
        <p:spPr/>
        <p:txBody>
          <a:bodyPr/>
          <a:lstStyle/>
          <a:p>
            <a:pPr marL="342900" lvl="0" indent="-342900">
              <a:spcAft>
                <a:spcPts val="0"/>
              </a:spcAft>
              <a:buFont typeface="+mj-lt"/>
              <a:buAutoNum type="arabicPeriod"/>
            </a:pPr>
            <a:r>
              <a:rPr lang="en-US" sz="2600" dirty="0">
                <a:effectLst/>
                <a:latin typeface="Calibri" panose="020F0502020204030204" pitchFamily="34" charset="0"/>
                <a:ea typeface="Calibri" panose="020F0502020204030204" pitchFamily="34" charset="0"/>
                <a:cs typeface="Times New Roman" panose="02020603050405020304" pitchFamily="18" charset="0"/>
              </a:rPr>
              <a:t>Using the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wikipedia</a:t>
            </a:r>
            <a:r>
              <a:rPr lang="en-US" sz="2600" dirty="0">
                <a:effectLst/>
                <a:latin typeface="Calibri" panose="020F0502020204030204" pitchFamily="34" charset="0"/>
                <a:ea typeface="Calibri" panose="020F0502020204030204" pitchFamily="34" charset="0"/>
                <a:cs typeface="Times New Roman" panose="02020603050405020304" pitchFamily="18" charset="0"/>
              </a:rPr>
              <a:t> link which contain postal codes of entire Canada, we can scrape data of neighborhoods located in Toronto.</a:t>
            </a:r>
            <a:endParaRPr lang="en-CA"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0"/>
              </a:spcAft>
              <a:buFont typeface="+mj-lt"/>
              <a:buAutoNum type="arabicPeriod"/>
            </a:pPr>
            <a:r>
              <a:rPr lang="en-US" sz="2600" dirty="0">
                <a:effectLst/>
                <a:latin typeface="Calibri" panose="020F0502020204030204" pitchFamily="34" charset="0"/>
                <a:ea typeface="Calibri" panose="020F0502020204030204" pitchFamily="34" charset="0"/>
                <a:cs typeface="Times New Roman" panose="02020603050405020304" pitchFamily="18" charset="0"/>
              </a:rPr>
              <a:t>To obtain latitude and longitude  for each neighborhood, geocoder package from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geopy</a:t>
            </a:r>
            <a:r>
              <a:rPr lang="en-US" sz="2600" dirty="0">
                <a:effectLst/>
                <a:latin typeface="Calibri" panose="020F0502020204030204" pitchFamily="34" charset="0"/>
                <a:ea typeface="Calibri" panose="020F0502020204030204" pitchFamily="34" charset="0"/>
                <a:cs typeface="Times New Roman" panose="02020603050405020304" pitchFamily="18" charset="0"/>
              </a:rPr>
              <a:t> library in Python was used.</a:t>
            </a:r>
            <a:endParaRPr lang="en-CA"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0"/>
              </a:spcAft>
              <a:buFont typeface="+mj-lt"/>
              <a:buAutoNum type="arabicPeriod"/>
            </a:pPr>
            <a:r>
              <a:rPr lang="en-US" sz="2600" dirty="0">
                <a:effectLst/>
                <a:latin typeface="Calibri" panose="020F0502020204030204" pitchFamily="34" charset="0"/>
                <a:ea typeface="Calibri" panose="020F0502020204030204" pitchFamily="34" charset="0"/>
                <a:cs typeface="Times New Roman" panose="02020603050405020304" pitchFamily="18" charset="0"/>
              </a:rPr>
              <a:t>To extract data for pharmacy in each neighborhood, Foursquare API was great help.</a:t>
            </a:r>
            <a:endParaRPr lang="en-CA" sz="2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A" dirty="0"/>
          </a:p>
        </p:txBody>
      </p:sp>
    </p:spTree>
    <p:extLst>
      <p:ext uri="{BB962C8B-B14F-4D97-AF65-F5344CB8AC3E}">
        <p14:creationId xmlns:p14="http://schemas.microsoft.com/office/powerpoint/2010/main" val="960998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8FECE-F0F3-4D7E-8E32-0FE9759D31CF}"/>
              </a:ext>
            </a:extLst>
          </p:cNvPr>
          <p:cNvSpPr>
            <a:spLocks noGrp="1"/>
          </p:cNvSpPr>
          <p:nvPr>
            <p:ph type="title"/>
          </p:nvPr>
        </p:nvSpPr>
        <p:spPr/>
        <p:txBody>
          <a:bodyPr/>
          <a:lstStyle/>
          <a:p>
            <a:r>
              <a:rPr lang="en-US" dirty="0"/>
              <a:t>Methodology</a:t>
            </a:r>
            <a:endParaRPr lang="en-CA" dirty="0"/>
          </a:p>
        </p:txBody>
      </p:sp>
      <p:sp>
        <p:nvSpPr>
          <p:cNvPr id="3" name="Content Placeholder 2">
            <a:extLst>
              <a:ext uri="{FF2B5EF4-FFF2-40B4-BE49-F238E27FC236}">
                <a16:creationId xmlns:a16="http://schemas.microsoft.com/office/drawing/2014/main" id="{B73373AC-1D81-4D58-B845-C7C4E5D55AF4}"/>
              </a:ext>
            </a:extLst>
          </p:cNvPr>
          <p:cNvSpPr>
            <a:spLocks noGrp="1"/>
          </p:cNvSpPr>
          <p:nvPr>
            <p:ph idx="1"/>
          </p:nvPr>
        </p:nvSpPr>
        <p:spPr/>
        <p:txBody>
          <a:bodyPr>
            <a:normAutofit fontScale="92500"/>
          </a:bodyPr>
          <a:lstStyle/>
          <a:p>
            <a:pPr marL="342900" lvl="0" indent="-342900">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To read the data from URL, </a:t>
            </a:r>
            <a:r>
              <a:rPr lang="en-US" dirty="0" err="1">
                <a:effectLst/>
                <a:latin typeface="Calibri" panose="020F0502020204030204" pitchFamily="34" charset="0"/>
                <a:ea typeface="Calibri" panose="020F0502020204030204" pitchFamily="34" charset="0"/>
                <a:cs typeface="Times New Roman" panose="02020603050405020304" pitchFamily="18" charset="0"/>
              </a:rPr>
              <a:t>lxml</a:t>
            </a:r>
            <a:r>
              <a:rPr lang="en-US" dirty="0">
                <a:effectLst/>
                <a:latin typeface="Calibri" panose="020F0502020204030204" pitchFamily="34" charset="0"/>
                <a:ea typeface="Calibri" panose="020F0502020204030204" pitchFamily="34" charset="0"/>
                <a:cs typeface="Times New Roman" panose="02020603050405020304" pitchFamily="18" charset="0"/>
              </a:rPr>
              <a:t> library is used. The column Borough is of no use so decided to drop it. </a:t>
            </a:r>
            <a:endParaRPr lang="en-CA"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Checked if there is any row in neighborhood column is empty or not</a:t>
            </a:r>
            <a:endParaRPr lang="en-CA"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We need to join neighborhood that has same postal codes to avoid ambiguity</a:t>
            </a:r>
            <a:endParaRPr lang="en-CA"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Merge two data files one which contain postal code, latitude, longitude and another one is postal code, borough, neighborhood</a:t>
            </a:r>
            <a:endParaRPr lang="en-CA"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A" sz="4000" dirty="0"/>
          </a:p>
        </p:txBody>
      </p:sp>
    </p:spTree>
    <p:extLst>
      <p:ext uri="{BB962C8B-B14F-4D97-AF65-F5344CB8AC3E}">
        <p14:creationId xmlns:p14="http://schemas.microsoft.com/office/powerpoint/2010/main" val="334846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CBDE7-2FB9-4DA0-9C5A-C21AC4F46B5A}"/>
              </a:ext>
            </a:extLst>
          </p:cNvPr>
          <p:cNvSpPr>
            <a:spLocks noGrp="1"/>
          </p:cNvSpPr>
          <p:nvPr>
            <p:ph type="title"/>
          </p:nvPr>
        </p:nvSpPr>
        <p:spPr/>
        <p:txBody>
          <a:bodyPr/>
          <a:lstStyle/>
          <a:p>
            <a:r>
              <a:rPr lang="en-US" dirty="0"/>
              <a:t>Methodology(Cont.)</a:t>
            </a:r>
            <a:endParaRPr lang="en-CA" dirty="0"/>
          </a:p>
        </p:txBody>
      </p:sp>
      <p:sp>
        <p:nvSpPr>
          <p:cNvPr id="3" name="Content Placeholder 2">
            <a:extLst>
              <a:ext uri="{FF2B5EF4-FFF2-40B4-BE49-F238E27FC236}">
                <a16:creationId xmlns:a16="http://schemas.microsoft.com/office/drawing/2014/main" id="{44BBCD0F-4DDD-4643-B659-C4B475BF11E3}"/>
              </a:ext>
            </a:extLst>
          </p:cNvPr>
          <p:cNvSpPr>
            <a:spLocks noGrp="1"/>
          </p:cNvSpPr>
          <p:nvPr>
            <p:ph idx="1"/>
          </p:nvPr>
        </p:nvSpPr>
        <p:spPr/>
        <p:txBody>
          <a:bodyPr>
            <a:normAutofit/>
          </a:bodyPr>
          <a:lstStyle/>
          <a:p>
            <a:pPr marL="342900" lvl="0" indent="-342900">
              <a:spcAft>
                <a:spcPts val="0"/>
              </a:spcAft>
              <a:buFont typeface="Symbol" panose="05050102010706020507" pitchFamily="18" charset="2"/>
              <a:buChar char=""/>
            </a:pPr>
            <a:r>
              <a:rPr lang="en-US" sz="2600" dirty="0">
                <a:effectLst/>
                <a:latin typeface="Calibri" panose="020F0502020204030204" pitchFamily="34" charset="0"/>
                <a:ea typeface="Calibri" panose="020F0502020204030204" pitchFamily="34" charset="0"/>
                <a:cs typeface="Times New Roman" panose="02020603050405020304" pitchFamily="18" charset="0"/>
              </a:rPr>
              <a:t>Save the merged data set into another file</a:t>
            </a:r>
            <a:endParaRPr lang="en-CA"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0"/>
              </a:spcAft>
              <a:buFont typeface="Symbol" panose="05050102010706020507" pitchFamily="18" charset="2"/>
              <a:buChar char=""/>
            </a:pPr>
            <a:r>
              <a:rPr lang="en-US" sz="2600" dirty="0">
                <a:effectLst/>
                <a:latin typeface="Calibri" panose="020F0502020204030204" pitchFamily="34" charset="0"/>
                <a:ea typeface="Calibri" panose="020F0502020204030204" pitchFamily="34" charset="0"/>
                <a:cs typeface="Times New Roman" panose="02020603050405020304" pitchFamily="18" charset="0"/>
              </a:rPr>
              <a:t>Read the new file and group dataframe using Borough column by count of neighborhood</a:t>
            </a:r>
            <a:endParaRPr lang="en-CA"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0"/>
              </a:spcAft>
              <a:buFont typeface="Symbol" panose="05050102010706020507" pitchFamily="18" charset="2"/>
              <a:buChar char=""/>
            </a:pPr>
            <a:r>
              <a:rPr lang="en-US" sz="2600" dirty="0">
                <a:effectLst/>
                <a:latin typeface="Calibri" panose="020F0502020204030204" pitchFamily="34" charset="0"/>
                <a:ea typeface="Calibri" panose="020F0502020204030204" pitchFamily="34" charset="0"/>
                <a:cs typeface="Times New Roman" panose="02020603050405020304" pitchFamily="18" charset="0"/>
              </a:rPr>
              <a:t>Search for borough containing Toronto which would give data of all different areas of Toronto</a:t>
            </a:r>
            <a:endParaRPr lang="en-CA"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0"/>
              </a:spcAft>
              <a:buFont typeface="Symbol" panose="05050102010706020507" pitchFamily="18" charset="2"/>
              <a:buChar char=""/>
            </a:pPr>
            <a:r>
              <a:rPr lang="en-US" sz="2600" dirty="0">
                <a:effectLst/>
                <a:latin typeface="Calibri" panose="020F0502020204030204" pitchFamily="34" charset="0"/>
                <a:ea typeface="Calibri" panose="020F0502020204030204" pitchFamily="34" charset="0"/>
                <a:cs typeface="Times New Roman" panose="02020603050405020304" pitchFamily="18" charset="0"/>
              </a:rPr>
              <a:t>Using folium, map Toronto neighborhoods</a:t>
            </a:r>
            <a:endParaRPr lang="en-CA"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0"/>
              </a:spcAft>
              <a:buFont typeface="Symbol" panose="05050102010706020507" pitchFamily="18" charset="2"/>
              <a:buChar char=""/>
            </a:pPr>
            <a:r>
              <a:rPr lang="en-US" sz="2600" dirty="0">
                <a:effectLst/>
                <a:latin typeface="Calibri" panose="020F0502020204030204" pitchFamily="34" charset="0"/>
                <a:ea typeface="Calibri" panose="020F0502020204030204" pitchFamily="34" charset="0"/>
                <a:cs typeface="Times New Roman" panose="02020603050405020304" pitchFamily="18" charset="0"/>
              </a:rPr>
              <a:t>Foursquare API can help us find pharmacy venue</a:t>
            </a:r>
            <a:endParaRPr lang="en-CA" sz="26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sz="2600" dirty="0"/>
          </a:p>
        </p:txBody>
      </p:sp>
    </p:spTree>
    <p:extLst>
      <p:ext uri="{BB962C8B-B14F-4D97-AF65-F5344CB8AC3E}">
        <p14:creationId xmlns:p14="http://schemas.microsoft.com/office/powerpoint/2010/main" val="1463296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B53A4-56AD-4C8B-8830-5B7C7716E457}"/>
              </a:ext>
            </a:extLst>
          </p:cNvPr>
          <p:cNvSpPr>
            <a:spLocks noGrp="1"/>
          </p:cNvSpPr>
          <p:nvPr>
            <p:ph type="title"/>
          </p:nvPr>
        </p:nvSpPr>
        <p:spPr/>
        <p:txBody>
          <a:bodyPr/>
          <a:lstStyle/>
          <a:p>
            <a:r>
              <a:rPr lang="en-US" dirty="0"/>
              <a:t>Methodology(Cont.)</a:t>
            </a:r>
            <a:endParaRPr lang="en-CA" dirty="0"/>
          </a:p>
        </p:txBody>
      </p:sp>
      <p:sp>
        <p:nvSpPr>
          <p:cNvPr id="3" name="Content Placeholder 2">
            <a:extLst>
              <a:ext uri="{FF2B5EF4-FFF2-40B4-BE49-F238E27FC236}">
                <a16:creationId xmlns:a16="http://schemas.microsoft.com/office/drawing/2014/main" id="{200651A6-D645-4B1C-84A3-092BFF14FB8E}"/>
              </a:ext>
            </a:extLst>
          </p:cNvPr>
          <p:cNvSpPr>
            <a:spLocks noGrp="1"/>
          </p:cNvSpPr>
          <p:nvPr>
            <p:ph idx="1"/>
          </p:nvPr>
        </p:nvSpPr>
        <p:spPr/>
        <p:txBody>
          <a:bodyPr>
            <a:normAutofit/>
          </a:bodyPr>
          <a:lstStyle/>
          <a:p>
            <a:pPr marL="342900" lvl="0" indent="-342900">
              <a:spcAft>
                <a:spcPts val="0"/>
              </a:spcAft>
              <a:buFont typeface="Symbol" panose="05050102010706020507" pitchFamily="18" charset="2"/>
              <a:buChar char=""/>
            </a:pPr>
            <a:r>
              <a:rPr lang="en-US" sz="2600" dirty="0">
                <a:effectLst/>
                <a:latin typeface="Calibri" panose="020F0502020204030204" pitchFamily="34" charset="0"/>
                <a:ea typeface="Calibri" panose="020F0502020204030204" pitchFamily="34" charset="0"/>
                <a:cs typeface="Times New Roman" panose="02020603050405020304" pitchFamily="18" charset="0"/>
              </a:rPr>
              <a:t>Calculate mean of all venues in Toronto and separate mean of venue pharmacy for each neighborhood</a:t>
            </a:r>
            <a:endParaRPr lang="en-CA"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0"/>
              </a:spcAft>
              <a:buFont typeface="Symbol" panose="05050102010706020507" pitchFamily="18" charset="2"/>
              <a:buChar char=""/>
            </a:pPr>
            <a:r>
              <a:rPr lang="en-US" sz="2600" dirty="0">
                <a:effectLst/>
                <a:latin typeface="Calibri" panose="020F0502020204030204" pitchFamily="34" charset="0"/>
                <a:ea typeface="Calibri" panose="020F0502020204030204" pitchFamily="34" charset="0"/>
                <a:cs typeface="Times New Roman" panose="02020603050405020304" pitchFamily="18" charset="0"/>
              </a:rPr>
              <a:t>Label each neighborhood with a cluster using the calculated mean</a:t>
            </a:r>
            <a:endParaRPr lang="en-CA"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0"/>
              </a:spcAft>
              <a:buFont typeface="Symbol" panose="05050102010706020507" pitchFamily="18" charset="2"/>
              <a:buChar char=""/>
            </a:pPr>
            <a:r>
              <a:rPr lang="en-US" sz="2600" dirty="0">
                <a:effectLst/>
                <a:latin typeface="Calibri" panose="020F0502020204030204" pitchFamily="34" charset="0"/>
                <a:ea typeface="Calibri" panose="020F0502020204030204" pitchFamily="34" charset="0"/>
                <a:cs typeface="Times New Roman" panose="02020603050405020304" pitchFamily="18" charset="0"/>
              </a:rPr>
              <a:t>We can map Toronto again using the clusters</a:t>
            </a:r>
            <a:endParaRPr lang="en-CA"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0"/>
              </a:spcAft>
              <a:buFont typeface="Symbol" panose="05050102010706020507" pitchFamily="18" charset="2"/>
              <a:buChar char=""/>
            </a:pPr>
            <a:r>
              <a:rPr lang="en-US" sz="2600" dirty="0">
                <a:effectLst/>
                <a:latin typeface="Calibri" panose="020F0502020204030204" pitchFamily="34" charset="0"/>
                <a:ea typeface="Calibri" panose="020F0502020204030204" pitchFamily="34" charset="0"/>
                <a:cs typeface="Times New Roman" panose="02020603050405020304" pitchFamily="18" charset="0"/>
              </a:rPr>
              <a:t>Using the clusters we can see which cluster has lowest number of pharmacy</a:t>
            </a:r>
            <a:endParaRPr lang="en-CA" sz="26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sz="2600" dirty="0"/>
          </a:p>
        </p:txBody>
      </p:sp>
    </p:spTree>
    <p:extLst>
      <p:ext uri="{BB962C8B-B14F-4D97-AF65-F5344CB8AC3E}">
        <p14:creationId xmlns:p14="http://schemas.microsoft.com/office/powerpoint/2010/main" val="2567773836"/>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0</TotalTime>
  <Words>802</Words>
  <Application>Microsoft Office PowerPoint</Application>
  <PresentationFormat>Widescreen</PresentationFormat>
  <Paragraphs>48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Avenir Next LT Pro</vt:lpstr>
      <vt:lpstr>Calibri</vt:lpstr>
      <vt:lpstr>Symbol</vt:lpstr>
      <vt:lpstr>AccentBoxVTI</vt:lpstr>
      <vt:lpstr>Coursera Capstone Project </vt:lpstr>
      <vt:lpstr>Introduction</vt:lpstr>
      <vt:lpstr>Business problem</vt:lpstr>
      <vt:lpstr>Target Audience</vt:lpstr>
      <vt:lpstr>Data</vt:lpstr>
      <vt:lpstr>Data Extraction</vt:lpstr>
      <vt:lpstr>Methodology</vt:lpstr>
      <vt:lpstr>Methodology(Cont.)</vt:lpstr>
      <vt:lpstr>Methodology(Cont.)</vt:lpstr>
      <vt:lpstr>Results </vt:lpstr>
      <vt:lpstr>PowerPoint Presentation</vt:lpstr>
      <vt:lpstr>Discussion</vt:lpstr>
      <vt:lpstr>Cluster Label 0</vt:lpstr>
      <vt:lpstr>Cluster Label 1</vt:lpstr>
      <vt:lpstr>Cluster Label 2</vt:lpstr>
      <vt:lpstr>Cluster Label 3</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 </dc:title>
  <dc:creator>kommalten95@outlook.com</dc:creator>
  <cp:lastModifiedBy>kommalten95@outlook.com</cp:lastModifiedBy>
  <cp:revision>1</cp:revision>
  <dcterms:created xsi:type="dcterms:W3CDTF">2020-07-03T22:46:02Z</dcterms:created>
  <dcterms:modified xsi:type="dcterms:W3CDTF">2020-07-03T22:46:39Z</dcterms:modified>
</cp:coreProperties>
</file>