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7" r:id="rId3"/>
    <p:sldId id="260" r:id="rId4"/>
    <p:sldId id="261"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4"/>
  </p:normalViewPr>
  <p:slideViewPr>
    <p:cSldViewPr snapToGrid="0">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4257-82A0-65D9-09F5-4BA17996E61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C227E69-3591-0848-BE9D-3DE44BA226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787555B-C7F8-2BEB-931B-84F0340198DF}"/>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5" name="Footer Placeholder 4">
            <a:extLst>
              <a:ext uri="{FF2B5EF4-FFF2-40B4-BE49-F238E27FC236}">
                <a16:creationId xmlns:a16="http://schemas.microsoft.com/office/drawing/2014/main" id="{E0722E83-3B6B-C9C3-BD77-F5B349A1B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87A30-E292-CF90-C0BC-A0808F73EE51}"/>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251414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8D19-2864-2F16-24ED-3CA93509B66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017C83-CC1F-A994-E2A0-52271C4601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EA2B32-2933-3448-5A58-593848C7B7BC}"/>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5" name="Footer Placeholder 4">
            <a:extLst>
              <a:ext uri="{FF2B5EF4-FFF2-40B4-BE49-F238E27FC236}">
                <a16:creationId xmlns:a16="http://schemas.microsoft.com/office/drawing/2014/main" id="{87659DD3-E359-8EDA-EC05-D62A5F6EB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D0795-F548-A46B-46B0-89C95DCECF5C}"/>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339922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29A57C-D8B3-4F15-05F6-E819402C582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640A0E0-A3E5-07FC-FCDF-C902DA9CEF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D529A3-61AE-B465-43A4-7FBE14DA828C}"/>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5" name="Footer Placeholder 4">
            <a:extLst>
              <a:ext uri="{FF2B5EF4-FFF2-40B4-BE49-F238E27FC236}">
                <a16:creationId xmlns:a16="http://schemas.microsoft.com/office/drawing/2014/main" id="{77AAED56-44B2-FF9F-827A-5475D6718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B6EDD-7C47-9DBF-A51A-3AB0BEBE01AF}"/>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292065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61D9-7810-21FF-258B-B8CC4E807D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C2D216-F3A1-2EE0-7A7C-1BB7D77C8B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1B1F71-C004-0FAA-8588-A4B7A3EAD712}"/>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5" name="Footer Placeholder 4">
            <a:extLst>
              <a:ext uri="{FF2B5EF4-FFF2-40B4-BE49-F238E27FC236}">
                <a16:creationId xmlns:a16="http://schemas.microsoft.com/office/drawing/2014/main" id="{EFDC7611-2474-B8AB-D3FA-71D364EE2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408E-F4CC-8D76-C3D2-2BAD5A6AEEA1}"/>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153598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C6FC-BF08-746B-14E0-7484AA399AA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34F41B2-AB4F-AF4E-9025-B8BF10F40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00EBFB-3169-1AEB-C0E8-BA5A92C1BF34}"/>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5" name="Footer Placeholder 4">
            <a:extLst>
              <a:ext uri="{FF2B5EF4-FFF2-40B4-BE49-F238E27FC236}">
                <a16:creationId xmlns:a16="http://schemas.microsoft.com/office/drawing/2014/main" id="{F0E4E902-F888-A80A-3126-6FDD96C0A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298D8-997A-6F58-A1B2-0EFD5C12EA74}"/>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344467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940B-A251-781B-1369-EBD458406AF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526AC7F-27D2-1117-CB61-5815C80FAD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9557E29-616E-1A8B-20AF-EE4486ED02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60CB4B7-659A-07E6-5AEA-9BC69F0C37C0}"/>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6" name="Footer Placeholder 5">
            <a:extLst>
              <a:ext uri="{FF2B5EF4-FFF2-40B4-BE49-F238E27FC236}">
                <a16:creationId xmlns:a16="http://schemas.microsoft.com/office/drawing/2014/main" id="{5CC8C027-B16E-69AD-4EF1-8767340C0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9580A-C34F-9A54-B145-D389BE3AC509}"/>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367515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A7D6-630F-6223-81A4-8F4B09EA29E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E9C5F8-8B5F-F8DD-735C-2D60014CF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3A5ECF6-FA1A-1D96-69EE-169C7906BC0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E1ACD2C-7BA1-74AA-93A4-ACBC32173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DAA5B9D-A58B-43AA-C770-92E4AFC294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60D81AD-C82F-CA2E-D029-1E7675E5BC01}"/>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8" name="Footer Placeholder 7">
            <a:extLst>
              <a:ext uri="{FF2B5EF4-FFF2-40B4-BE49-F238E27FC236}">
                <a16:creationId xmlns:a16="http://schemas.microsoft.com/office/drawing/2014/main" id="{0AB65424-8E2B-F4D1-6D71-D1D4299873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42F8A1-4CDB-CF71-2047-BDEC3DFC3920}"/>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88071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968A-01C6-3CB9-1E02-383784CAAF4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3A380A3-A2A3-D822-A5B0-38E5143889EA}"/>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4" name="Footer Placeholder 3">
            <a:extLst>
              <a:ext uri="{FF2B5EF4-FFF2-40B4-BE49-F238E27FC236}">
                <a16:creationId xmlns:a16="http://schemas.microsoft.com/office/drawing/2014/main" id="{EE35DEAD-C30E-1F00-4CBC-4C80DCFF51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D2BAB7-62EB-3A21-6886-77D2EBACCA0A}"/>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29670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ECB95-92B6-A4C4-E6C6-D5954EC8F210}"/>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3" name="Footer Placeholder 2">
            <a:extLst>
              <a:ext uri="{FF2B5EF4-FFF2-40B4-BE49-F238E27FC236}">
                <a16:creationId xmlns:a16="http://schemas.microsoft.com/office/drawing/2014/main" id="{82C69679-7FAD-5238-BBA9-E296318892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6E78E2-92BE-C1A1-FC9C-76B62283FDD0}"/>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37584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CCFD-1E7F-B516-A2E9-238BAF4322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86209C-DB2D-4EFE-D6D0-4B924C1B1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0E4DE6A-3060-C2C6-AF7A-CF31E6F14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AC75B6-99FA-1534-B8B1-19A309ED7481}"/>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6" name="Footer Placeholder 5">
            <a:extLst>
              <a:ext uri="{FF2B5EF4-FFF2-40B4-BE49-F238E27FC236}">
                <a16:creationId xmlns:a16="http://schemas.microsoft.com/office/drawing/2014/main" id="{8DA2E14B-5F2C-C33E-2DBB-D166D77A2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7D788-0FF3-9D69-A3A4-D031101FF4AB}"/>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356108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7639-CCCC-648D-9F8C-B0A909E72D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BB269C3-01CA-F97F-D6DB-9B7D191DC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BEADA-5D72-F941-24B1-C1A498B1F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0350DC-ACB2-7AFF-55E5-8F4DDDF498A4}"/>
              </a:ext>
            </a:extLst>
          </p:cNvPr>
          <p:cNvSpPr>
            <a:spLocks noGrp="1"/>
          </p:cNvSpPr>
          <p:nvPr>
            <p:ph type="dt" sz="half" idx="10"/>
          </p:nvPr>
        </p:nvSpPr>
        <p:spPr/>
        <p:txBody>
          <a:bodyPr/>
          <a:lstStyle/>
          <a:p>
            <a:fld id="{FB009ADD-FBAC-6649-B3D9-324BE5989568}" type="datetimeFigureOut">
              <a:rPr lang="en-US" smtClean="0"/>
              <a:t>5/22/24</a:t>
            </a:fld>
            <a:endParaRPr lang="en-US"/>
          </a:p>
        </p:txBody>
      </p:sp>
      <p:sp>
        <p:nvSpPr>
          <p:cNvPr id="6" name="Footer Placeholder 5">
            <a:extLst>
              <a:ext uri="{FF2B5EF4-FFF2-40B4-BE49-F238E27FC236}">
                <a16:creationId xmlns:a16="http://schemas.microsoft.com/office/drawing/2014/main" id="{AEB65151-418E-7DA4-A985-D0442ED10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621EB-1942-3ED0-2E26-82513E862E3F}"/>
              </a:ext>
            </a:extLst>
          </p:cNvPr>
          <p:cNvSpPr>
            <a:spLocks noGrp="1"/>
          </p:cNvSpPr>
          <p:nvPr>
            <p:ph type="sldNum" sz="quarter" idx="12"/>
          </p:nvPr>
        </p:nvSpPr>
        <p:spPr/>
        <p:txBody>
          <a:bodyPr/>
          <a:lstStyle/>
          <a:p>
            <a:fld id="{8601EB6F-88B0-A04D-92FC-6ED221E1A266}" type="slidenum">
              <a:rPr lang="en-US" smtClean="0"/>
              <a:t>‹#›</a:t>
            </a:fld>
            <a:endParaRPr lang="en-US"/>
          </a:p>
        </p:txBody>
      </p:sp>
    </p:spTree>
    <p:extLst>
      <p:ext uri="{BB962C8B-B14F-4D97-AF65-F5344CB8AC3E}">
        <p14:creationId xmlns:p14="http://schemas.microsoft.com/office/powerpoint/2010/main" val="284955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CB5837-A5E0-E880-0575-A50C077D9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8A0849-1B8D-81FF-FDCA-DFA4B4D05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77DB19-AEA7-7897-25F7-1A6C47F45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09ADD-FBAC-6649-B3D9-324BE5989568}" type="datetimeFigureOut">
              <a:rPr lang="en-US" smtClean="0"/>
              <a:t>5/22/24</a:t>
            </a:fld>
            <a:endParaRPr lang="en-US"/>
          </a:p>
        </p:txBody>
      </p:sp>
      <p:sp>
        <p:nvSpPr>
          <p:cNvPr id="5" name="Footer Placeholder 4">
            <a:extLst>
              <a:ext uri="{FF2B5EF4-FFF2-40B4-BE49-F238E27FC236}">
                <a16:creationId xmlns:a16="http://schemas.microsoft.com/office/drawing/2014/main" id="{FF151A16-2FAF-DF41-4565-AB578729C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72252A-16F1-19E4-60CB-652102541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1EB6F-88B0-A04D-92FC-6ED221E1A266}" type="slidenum">
              <a:rPr lang="en-US" smtClean="0"/>
              <a:t>‹#›</a:t>
            </a:fld>
            <a:endParaRPr lang="en-US"/>
          </a:p>
        </p:txBody>
      </p:sp>
    </p:spTree>
    <p:extLst>
      <p:ext uri="{BB962C8B-B14F-4D97-AF65-F5344CB8AC3E}">
        <p14:creationId xmlns:p14="http://schemas.microsoft.com/office/powerpoint/2010/main" val="331418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FE86D1-9E75-8FA6-3DBA-7F611E8447A9}"/>
              </a:ext>
            </a:extLst>
          </p:cNvPr>
          <p:cNvSpPr>
            <a:spLocks noGrp="1"/>
          </p:cNvSpPr>
          <p:nvPr>
            <p:ph type="title"/>
          </p:nvPr>
        </p:nvSpPr>
        <p:spPr>
          <a:xfrm>
            <a:off x="916259" y="2461554"/>
            <a:ext cx="10515600" cy="1325563"/>
          </a:xfrm>
        </p:spPr>
        <p:txBody>
          <a:bodyPr>
            <a:normAutofit/>
          </a:bodyPr>
          <a:lstStyle/>
          <a:p>
            <a:pPr algn="ctr"/>
            <a:r>
              <a:rPr lang="en-US" sz="4800" b="1" dirty="0"/>
              <a:t>Retail Order Analytics</a:t>
            </a:r>
          </a:p>
        </p:txBody>
      </p:sp>
    </p:spTree>
    <p:extLst>
      <p:ext uri="{BB962C8B-B14F-4D97-AF65-F5344CB8AC3E}">
        <p14:creationId xmlns:p14="http://schemas.microsoft.com/office/powerpoint/2010/main" val="11646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E79D-62E4-268E-3B87-FE27BBBA4E2B}"/>
              </a:ext>
            </a:extLst>
          </p:cNvPr>
          <p:cNvSpPr>
            <a:spLocks noGrp="1"/>
          </p:cNvSpPr>
          <p:nvPr>
            <p:ph type="title"/>
          </p:nvPr>
        </p:nvSpPr>
        <p:spPr/>
        <p:txBody>
          <a:bodyPr/>
          <a:lstStyle/>
          <a:p>
            <a:r>
              <a:rPr lang="en-US" dirty="0"/>
              <a:t>Technical Architecture</a:t>
            </a:r>
          </a:p>
        </p:txBody>
      </p:sp>
      <p:pic>
        <p:nvPicPr>
          <p:cNvPr id="9" name="Content Placeholder 8">
            <a:extLst>
              <a:ext uri="{FF2B5EF4-FFF2-40B4-BE49-F238E27FC236}">
                <a16:creationId xmlns:a16="http://schemas.microsoft.com/office/drawing/2014/main" id="{144EDD89-7905-8D3D-E731-6C7D13653533}"/>
              </a:ext>
            </a:extLst>
          </p:cNvPr>
          <p:cNvPicPr>
            <a:picLocks noGrp="1" noChangeAspect="1"/>
          </p:cNvPicPr>
          <p:nvPr>
            <p:ph idx="1"/>
          </p:nvPr>
        </p:nvPicPr>
        <p:blipFill>
          <a:blip r:embed="rId2"/>
          <a:stretch>
            <a:fillRect/>
          </a:stretch>
        </p:blipFill>
        <p:spPr>
          <a:xfrm>
            <a:off x="1057139" y="1784195"/>
            <a:ext cx="9007611" cy="3963349"/>
          </a:xfrm>
        </p:spPr>
      </p:pic>
    </p:spTree>
    <p:extLst>
      <p:ext uri="{BB962C8B-B14F-4D97-AF65-F5344CB8AC3E}">
        <p14:creationId xmlns:p14="http://schemas.microsoft.com/office/powerpoint/2010/main" val="236650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E79D-62E4-268E-3B87-FE27BBBA4E2B}"/>
              </a:ext>
            </a:extLst>
          </p:cNvPr>
          <p:cNvSpPr>
            <a:spLocks noGrp="1"/>
          </p:cNvSpPr>
          <p:nvPr>
            <p:ph type="title"/>
          </p:nvPr>
        </p:nvSpPr>
        <p:spPr/>
        <p:txBody>
          <a:bodyPr/>
          <a:lstStyle/>
          <a:p>
            <a:r>
              <a:rPr lang="en-US" dirty="0"/>
              <a:t>Data Processing Flow</a:t>
            </a:r>
          </a:p>
        </p:txBody>
      </p:sp>
      <p:sp>
        <p:nvSpPr>
          <p:cNvPr id="3" name="Content Placeholder 2">
            <a:extLst>
              <a:ext uri="{FF2B5EF4-FFF2-40B4-BE49-F238E27FC236}">
                <a16:creationId xmlns:a16="http://schemas.microsoft.com/office/drawing/2014/main" id="{C83F38FF-706E-944E-438C-48F1FC3B5A68}"/>
              </a:ext>
            </a:extLst>
          </p:cNvPr>
          <p:cNvSpPr>
            <a:spLocks noGrp="1"/>
          </p:cNvSpPr>
          <p:nvPr>
            <p:ph idx="1"/>
          </p:nvPr>
        </p:nvSpPr>
        <p:spPr>
          <a:xfrm>
            <a:off x="838200" y="1460810"/>
            <a:ext cx="10515600" cy="4716153"/>
          </a:xfrm>
        </p:spPr>
        <p:txBody>
          <a:bodyPr>
            <a:normAutofit fontScale="77500" lnSpcReduction="20000"/>
          </a:bodyPr>
          <a:lstStyle/>
          <a:p>
            <a:r>
              <a:rPr lang="en-US" dirty="0"/>
              <a:t>As per the requirements, the data flow begins with the source system pushing data to the SFTP server, which will subsequently transfer the data to the Azure ADLS raw container. Azure Data Factory serves as the orchestrator in this setup.</a:t>
            </a:r>
          </a:p>
          <a:p>
            <a:endParaRPr lang="en-US" dirty="0"/>
          </a:p>
          <a:p>
            <a:r>
              <a:rPr lang="en-US" dirty="0"/>
              <a:t>An event trigger is set on the raw container, initiating a pipeline execution. This pipeline calls a Databricks notebook responsible for processing the input data and generating outputs stored in the harmonized container within ADLS.</a:t>
            </a:r>
          </a:p>
          <a:p>
            <a:endParaRPr lang="en-US" dirty="0"/>
          </a:p>
          <a:p>
            <a:r>
              <a:rPr lang="en-US" dirty="0"/>
              <a:t>Two containers are utilized: the raw container for receiving and storing incoming data, with its lifecycle policy configurable based on the desired retention period, and the harmonized container for holding the final processed data. Additionally, the processed data is stored in a SQL table to facilitate access by data warehouse systems and Power BI.</a:t>
            </a:r>
          </a:p>
          <a:p>
            <a:endParaRPr lang="en-US" dirty="0"/>
          </a:p>
          <a:p>
            <a:r>
              <a:rPr lang="en-US" dirty="0"/>
              <a:t>Azure Synapse is deployed for data warehousing and analytical purposes, while Power BI utilizes the stored data to generate dashboards showcasing calculated metrics and KPIs.</a:t>
            </a:r>
          </a:p>
        </p:txBody>
      </p:sp>
    </p:spTree>
    <p:extLst>
      <p:ext uri="{BB962C8B-B14F-4D97-AF65-F5344CB8AC3E}">
        <p14:creationId xmlns:p14="http://schemas.microsoft.com/office/powerpoint/2010/main" val="268114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E79D-62E4-268E-3B87-FE27BBBA4E2B}"/>
              </a:ext>
            </a:extLst>
          </p:cNvPr>
          <p:cNvSpPr>
            <a:spLocks noGrp="1"/>
          </p:cNvSpPr>
          <p:nvPr>
            <p:ph type="title"/>
          </p:nvPr>
        </p:nvSpPr>
        <p:spPr/>
        <p:txBody>
          <a:bodyPr/>
          <a:lstStyle/>
          <a:p>
            <a:r>
              <a:rPr lang="en-US" dirty="0"/>
              <a:t>Data Processing Flow (contd.)</a:t>
            </a:r>
          </a:p>
        </p:txBody>
      </p:sp>
      <p:sp>
        <p:nvSpPr>
          <p:cNvPr id="3" name="Content Placeholder 2">
            <a:extLst>
              <a:ext uri="{FF2B5EF4-FFF2-40B4-BE49-F238E27FC236}">
                <a16:creationId xmlns:a16="http://schemas.microsoft.com/office/drawing/2014/main" id="{C83F38FF-706E-944E-438C-48F1FC3B5A68}"/>
              </a:ext>
            </a:extLst>
          </p:cNvPr>
          <p:cNvSpPr>
            <a:spLocks noGrp="1"/>
          </p:cNvSpPr>
          <p:nvPr>
            <p:ph idx="1"/>
          </p:nvPr>
        </p:nvSpPr>
        <p:spPr>
          <a:xfrm>
            <a:off x="838200" y="1460810"/>
            <a:ext cx="10515600" cy="4716153"/>
          </a:xfrm>
        </p:spPr>
        <p:txBody>
          <a:bodyPr>
            <a:normAutofit/>
          </a:bodyPr>
          <a:lstStyle/>
          <a:p>
            <a:r>
              <a:rPr lang="en-US" dirty="0"/>
              <a:t>Since the source system can push complete data multiple times for a specific month, we should perform an incremental load and store the output in a partitioned delta file for efficient processing (using </a:t>
            </a:r>
            <a:r>
              <a:rPr lang="en-US" dirty="0" err="1"/>
              <a:t>replaceWhere</a:t>
            </a:r>
            <a:r>
              <a:rPr lang="en-US" dirty="0"/>
              <a:t> clause while writing output to specific month partition).</a:t>
            </a:r>
          </a:p>
          <a:p>
            <a:r>
              <a:rPr lang="en-US" dirty="0"/>
              <a:t>To handle data inconsistencies, we implement a validation module before processing the data. (Details in the Inconsistencies slide)</a:t>
            </a:r>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54660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3BB1-B515-79B7-27E4-3A4505AD6354}"/>
              </a:ext>
            </a:extLst>
          </p:cNvPr>
          <p:cNvSpPr>
            <a:spLocks noGrp="1"/>
          </p:cNvSpPr>
          <p:nvPr>
            <p:ph type="title"/>
          </p:nvPr>
        </p:nvSpPr>
        <p:spPr/>
        <p:txBody>
          <a:bodyPr/>
          <a:lstStyle/>
          <a:p>
            <a:r>
              <a:rPr lang="en-US" dirty="0"/>
              <a:t>DWH Structure</a:t>
            </a:r>
          </a:p>
        </p:txBody>
      </p:sp>
      <p:pic>
        <p:nvPicPr>
          <p:cNvPr id="9" name="Content Placeholder 8">
            <a:extLst>
              <a:ext uri="{FF2B5EF4-FFF2-40B4-BE49-F238E27FC236}">
                <a16:creationId xmlns:a16="http://schemas.microsoft.com/office/drawing/2014/main" id="{7B79254B-287A-A66A-3E9C-9F02A0D49DBB}"/>
              </a:ext>
            </a:extLst>
          </p:cNvPr>
          <p:cNvPicPr>
            <a:picLocks noGrp="1" noChangeAspect="1"/>
          </p:cNvPicPr>
          <p:nvPr>
            <p:ph idx="1"/>
          </p:nvPr>
        </p:nvPicPr>
        <p:blipFill>
          <a:blip r:embed="rId2"/>
          <a:stretch>
            <a:fillRect/>
          </a:stretch>
        </p:blipFill>
        <p:spPr>
          <a:xfrm>
            <a:off x="2302384" y="1825625"/>
            <a:ext cx="7587231" cy="4351338"/>
          </a:xfrm>
        </p:spPr>
      </p:pic>
    </p:spTree>
    <p:extLst>
      <p:ext uri="{BB962C8B-B14F-4D97-AF65-F5344CB8AC3E}">
        <p14:creationId xmlns:p14="http://schemas.microsoft.com/office/powerpoint/2010/main" val="175551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40C7-FB1C-024B-9160-24FA0CD16487}"/>
              </a:ext>
            </a:extLst>
          </p:cNvPr>
          <p:cNvSpPr>
            <a:spLocks noGrp="1"/>
          </p:cNvSpPr>
          <p:nvPr>
            <p:ph type="title"/>
          </p:nvPr>
        </p:nvSpPr>
        <p:spPr/>
        <p:txBody>
          <a:bodyPr/>
          <a:lstStyle/>
          <a:p>
            <a:r>
              <a:rPr lang="en-US" dirty="0"/>
              <a:t>Inconsistency Analysis &amp; Cleansing</a:t>
            </a:r>
          </a:p>
        </p:txBody>
      </p:sp>
      <p:sp>
        <p:nvSpPr>
          <p:cNvPr id="3" name="Content Placeholder 2">
            <a:extLst>
              <a:ext uri="{FF2B5EF4-FFF2-40B4-BE49-F238E27FC236}">
                <a16:creationId xmlns:a16="http://schemas.microsoft.com/office/drawing/2014/main" id="{1BF09568-8A3C-BEC7-22EA-2A2D8F25EA84}"/>
              </a:ext>
            </a:extLst>
          </p:cNvPr>
          <p:cNvSpPr>
            <a:spLocks noGrp="1"/>
          </p:cNvSpPr>
          <p:nvPr>
            <p:ph idx="1"/>
          </p:nvPr>
        </p:nvSpPr>
        <p:spPr/>
        <p:txBody>
          <a:bodyPr/>
          <a:lstStyle/>
          <a:p>
            <a:r>
              <a:rPr lang="en-US" dirty="0"/>
              <a:t>To handle data inconsistencies, we implement a validation module before processing the data. This module marks inconsistent rows with a flag ‘false’ and records that qualify as master data with a flag ‘true’.</a:t>
            </a:r>
          </a:p>
          <a:p>
            <a:r>
              <a:rPr lang="en-US" dirty="0"/>
              <a:t> In the harmonized layer, we create two folders: </a:t>
            </a:r>
            <a:r>
              <a:rPr lang="en-US" dirty="0" err="1"/>
              <a:t>MasterData</a:t>
            </a:r>
            <a:r>
              <a:rPr lang="en-US" dirty="0"/>
              <a:t> and </a:t>
            </a:r>
            <a:r>
              <a:rPr lang="en-US" dirty="0" err="1"/>
              <a:t>InconsistentData</a:t>
            </a:r>
            <a:r>
              <a:rPr lang="en-US" dirty="0"/>
              <a:t>. The </a:t>
            </a:r>
            <a:r>
              <a:rPr lang="en-US" dirty="0" err="1"/>
              <a:t>MasterData</a:t>
            </a:r>
            <a:r>
              <a:rPr lang="en-US" dirty="0"/>
              <a:t> folder contains data marked as ‘true’, while the </a:t>
            </a:r>
            <a:r>
              <a:rPr lang="en-US" dirty="0" err="1"/>
              <a:t>InconsistentData</a:t>
            </a:r>
            <a:r>
              <a:rPr lang="en-US" dirty="0"/>
              <a:t> folder contains data marked as ‘false’. </a:t>
            </a:r>
          </a:p>
          <a:p>
            <a:r>
              <a:rPr lang="en-US" dirty="0"/>
              <a:t>For calculating KPIs, we handle inconsistencies by replacing blanks and nulls with a value of 0.</a:t>
            </a:r>
          </a:p>
        </p:txBody>
      </p:sp>
    </p:spTree>
    <p:extLst>
      <p:ext uri="{BB962C8B-B14F-4D97-AF65-F5344CB8AC3E}">
        <p14:creationId xmlns:p14="http://schemas.microsoft.com/office/powerpoint/2010/main" val="162563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40C7-FB1C-024B-9160-24FA0CD16487}"/>
              </a:ext>
            </a:extLst>
          </p:cNvPr>
          <p:cNvSpPr>
            <a:spLocks noGrp="1"/>
          </p:cNvSpPr>
          <p:nvPr>
            <p:ph type="title"/>
          </p:nvPr>
        </p:nvSpPr>
        <p:spPr/>
        <p:txBody>
          <a:bodyPr/>
          <a:lstStyle/>
          <a:p>
            <a:r>
              <a:rPr lang="en-US" dirty="0"/>
              <a:t>Inconsistency Analysis &amp; Cleansing(contd.)</a:t>
            </a:r>
          </a:p>
        </p:txBody>
      </p:sp>
      <p:sp>
        <p:nvSpPr>
          <p:cNvPr id="3" name="Content Placeholder 2">
            <a:extLst>
              <a:ext uri="{FF2B5EF4-FFF2-40B4-BE49-F238E27FC236}">
                <a16:creationId xmlns:a16="http://schemas.microsoft.com/office/drawing/2014/main" id="{1BF09568-8A3C-BEC7-22EA-2A2D8F25EA84}"/>
              </a:ext>
            </a:extLst>
          </p:cNvPr>
          <p:cNvSpPr>
            <a:spLocks noGrp="1"/>
          </p:cNvSpPr>
          <p:nvPr>
            <p:ph idx="1"/>
          </p:nvPr>
        </p:nvSpPr>
        <p:spPr/>
        <p:txBody>
          <a:bodyPr/>
          <a:lstStyle/>
          <a:p>
            <a:r>
              <a:rPr lang="en-US" dirty="0"/>
              <a:t>Other inconsistencies that can be checked for:</a:t>
            </a:r>
          </a:p>
          <a:p>
            <a:pPr lvl="1">
              <a:buFont typeface="Courier New" panose="02070309020205020404" pitchFamily="49" charset="0"/>
              <a:buChar char="o"/>
            </a:pPr>
            <a:r>
              <a:rPr lang="en-US" dirty="0"/>
              <a:t>Different datatypes in same column</a:t>
            </a:r>
          </a:p>
          <a:p>
            <a:pPr lvl="1">
              <a:buFont typeface="Courier New" panose="02070309020205020404" pitchFamily="49" charset="0"/>
              <a:buChar char="o"/>
            </a:pPr>
            <a:r>
              <a:rPr lang="en-US" dirty="0"/>
              <a:t>Sales and Quantity is 0, but Profit has non-zero data</a:t>
            </a:r>
          </a:p>
          <a:p>
            <a:pPr lvl="1">
              <a:buFont typeface="Courier New" panose="02070309020205020404" pitchFamily="49" charset="0"/>
              <a:buChar char="o"/>
            </a:pPr>
            <a:r>
              <a:rPr lang="en-US" dirty="0"/>
              <a:t>Same row id’s leading to duplicate records</a:t>
            </a:r>
          </a:p>
          <a:p>
            <a:pPr lvl="1">
              <a:buFont typeface="Courier New" panose="02070309020205020404" pitchFamily="49" charset="0"/>
              <a:buChar char="o"/>
            </a:pPr>
            <a:r>
              <a:rPr lang="en-US" dirty="0" err="1"/>
              <a:t>ShipDate</a:t>
            </a:r>
            <a:r>
              <a:rPr lang="en-US" dirty="0"/>
              <a:t> should be after </a:t>
            </a:r>
            <a:r>
              <a:rPr lang="en-US" dirty="0" err="1"/>
              <a:t>OrderDate</a:t>
            </a:r>
            <a:endParaRPr lang="en-US" dirty="0"/>
          </a:p>
          <a:p>
            <a:r>
              <a:rPr lang="en-US" dirty="0"/>
              <a:t>We can utilize pandas modules for generating a detailed report with insights about the data. </a:t>
            </a:r>
          </a:p>
        </p:txBody>
      </p:sp>
    </p:spTree>
    <p:extLst>
      <p:ext uri="{BB962C8B-B14F-4D97-AF65-F5344CB8AC3E}">
        <p14:creationId xmlns:p14="http://schemas.microsoft.com/office/powerpoint/2010/main" val="226818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7495</TotalTime>
  <Words>408</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Retail Order Analytics</vt:lpstr>
      <vt:lpstr>Technical Architecture</vt:lpstr>
      <vt:lpstr>Data Processing Flow</vt:lpstr>
      <vt:lpstr>Data Processing Flow (contd.)</vt:lpstr>
      <vt:lpstr>DWH Structure</vt:lpstr>
      <vt:lpstr>Inconsistency Analysis &amp; Cleansing</vt:lpstr>
      <vt:lpstr>Inconsistency Analysis &amp; Cleansing(contd.)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 tolani</dc:creator>
  <cp:lastModifiedBy>komal tolani</cp:lastModifiedBy>
  <cp:revision>15</cp:revision>
  <dcterms:created xsi:type="dcterms:W3CDTF">2024-05-22T02:41:18Z</dcterms:created>
  <dcterms:modified xsi:type="dcterms:W3CDTF">2024-05-27T07:37:01Z</dcterms:modified>
</cp:coreProperties>
</file>