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80" r:id="rId10"/>
    <p:sldId id="271" r:id="rId11"/>
    <p:sldId id="272" r:id="rId12"/>
    <p:sldId id="278" r:id="rId13"/>
    <p:sldId id="281" r:id="rId14"/>
    <p:sldId id="282" r:id="rId15"/>
    <p:sldId id="283" r:id="rId16"/>
    <p:sldId id="274" r:id="rId17"/>
    <p:sldId id="273" r:id="rId18"/>
    <p:sldId id="267" r:id="rId19"/>
    <p:sldId id="264" r:id="rId20"/>
    <p:sldId id="284" r:id="rId21"/>
    <p:sldId id="275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5FEB6-5A59-49C0-999F-74D44E8FDE6E}" v="473" dt="2023-02-26T15:46:51.864"/>
    <p1510:client id="{F04D32FF-EC4F-D441-A4CF-D0FAF6E4423A}" v="2" dt="2023-02-26T16:26:07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68D02-75C3-4F22-8E2C-C47FF1CE0417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972A-A74F-407F-AF9B-682F6BCC03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06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363B-2182-03A4-A56F-574EF421E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E6E61-3CC0-F592-4B5A-BFA83801D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538A-CF15-CD1B-DB94-FB9C3812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10F0B-BC09-2EC2-5209-5277F0A7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836A-E706-86C2-DC44-E482813F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62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71B8-8CD1-68D7-2D8B-E688EBD9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38A53-4D25-C30A-3654-A1CA9AECC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2F49-592B-4578-CAC6-ADAA9542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9986D-ADB1-F082-4BE2-1FEC6418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0DF02-900F-7CC3-DF1A-015A094A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7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AADBC-3B36-644F-C333-8A9D36B8C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DFE72-1BDE-1D8E-B659-A04C85476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625E-F8EC-6101-62BA-C1E6B778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32A9E-4060-E00E-8A06-75DFDB19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14E68-849C-FB67-D3A2-80FDC036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46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779F-635B-3E6E-7F69-00F6FC13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B0CB-6DB3-7288-B01E-C094C4F5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1B02D-DBD4-A8A1-2F5A-6928F5AC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5681-81ED-CB90-5A9D-FDE5CA2D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209C-4DF0-DB10-99A4-1561AB6D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9855-5AA5-3CFF-00A5-1A85DC4E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7415F-D846-03C7-C2A6-C81286ACD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854A-7D09-3F97-B487-84491AF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3F9D-9434-ED76-3648-DEF83239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FBE4-9CFB-F1F6-8781-9B455F81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39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3F0B-936B-C477-D1BE-3377995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EA31-9362-98BC-0578-500789E33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E1E1B-F76B-72FD-D8A3-D2D3E087A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2C316-9AE6-459C-E308-C8AB9CF5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3D9D8-A609-9085-0206-F51204CF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1E15A-00CA-8E9B-2AFA-FA8519FC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87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4537-B670-1223-4E53-1B50F8DC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9037B-B96D-D008-25AC-7F586F6B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DD4BE-C2BD-5018-4B5C-8B2D31207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F1527-6393-339D-DE2C-550042D71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3215C-DFD1-86F2-A981-FEC016B5F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D9596-B6D9-AB54-7BEE-B2101598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20FD9-6D7B-2A6E-3C88-36BBFEC6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2B0A2-AF76-1DBF-FF12-BFAC55E7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73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CFD8-529D-9362-8E24-E250F07F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BC60E-CA96-4D39-95DF-B494F987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D34B5-4367-F05F-D70D-AAEE055A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97208-DD65-6729-DC19-F6569531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87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707F0-0EB9-5B35-A4C4-97611CB5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5C1CA-4A22-0A3B-2A3C-22236644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39D23-AF39-361F-7EEC-EB0CF4EF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1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0F36-757C-7B95-7978-E41B0DE4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A941-A9FC-341D-709F-8E08A4A0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9B5A0-894E-FE35-55A6-0B46A8633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AED08-7F8F-BC8D-973D-3FD83018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1548A-60A9-7F18-894C-B99B32D0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7516E-27CA-6FDB-4F80-267A718D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74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EC34-B5F3-4F2E-6C6D-13503029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CCED9-84DF-A5A2-5E43-AA8D27111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52FEC-6E79-29BF-E59C-840EA211E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1FFA9-F9A5-2522-EEEB-D92C5856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CEE-4789-4A2B-A35A-73DE2BF3FFA6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CD6E1-2CBC-5089-F2DE-B2CB92F6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F9734-FFEE-337A-2D18-11403048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AE95-66C2-4FC3-8889-0BA30F1326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7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0409A-3B44-D212-62C6-7B32F2C9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D27D4-CD0A-ED82-AF2B-C45EA3ABD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E8DC6-5E92-9490-829A-0D824F95D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8FCEE-4789-4A2B-A35A-73DE2BF3FFA6}" type="datetimeFigureOut">
              <a:rPr lang="en-IN" smtClean="0"/>
              <a:t>26-02-2023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5F7F-FE9E-158B-90A1-7601E00D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1070F-466F-DB38-B0E0-F9F733288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0AE95-66C2-4FC3-8889-0BA30F1326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40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chrizzles/swiss-banknote-conterfeit-dete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B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51E04E7C-E33E-586B-A0CE-4DB88068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D23E412D-1660-11C3-BD84-C85A1BE7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734" y="242761"/>
            <a:ext cx="2743200" cy="91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7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361" y="1764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5F4205-E52A-6D20-9F8D-30B3825432D3}"/>
              </a:ext>
            </a:extLst>
          </p:cNvPr>
          <p:cNvSpPr txBox="1"/>
          <p:nvPr/>
        </p:nvSpPr>
        <p:spPr>
          <a:xfrm>
            <a:off x="630911" y="437215"/>
            <a:ext cx="609755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IN" sz="3600" b="1" i="0" strike="noStrike" dirty="0">
                <a:effectLst/>
                <a:latin typeface="Times New Roman"/>
                <a:cs typeface="Times New Roman"/>
              </a:rPr>
              <a:t>Feature Engineering</a:t>
            </a:r>
          </a:p>
        </p:txBody>
      </p:sp>
      <p:pic>
        <p:nvPicPr>
          <p:cNvPr id="2" name="Picture 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17F62C94-01BD-6F93-C55D-AC142800F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237905"/>
            <a:ext cx="4535509" cy="5423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37D73-8495-D827-B63F-E9836ADC8535}"/>
              </a:ext>
            </a:extLst>
          </p:cNvPr>
          <p:cNvSpPr txBox="1"/>
          <p:nvPr/>
        </p:nvSpPr>
        <p:spPr>
          <a:xfrm>
            <a:off x="6001555" y="3425780"/>
            <a:ext cx="6080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Heatmap of numerical feature in the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262559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46F69-FE95-662B-D290-89F2B5287860}"/>
              </a:ext>
            </a:extLst>
          </p:cNvPr>
          <p:cNvSpPr txBox="1"/>
          <p:nvPr/>
        </p:nvSpPr>
        <p:spPr>
          <a:xfrm>
            <a:off x="856197" y="485307"/>
            <a:ext cx="609755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effectLst/>
                <a:latin typeface="Times New Roman"/>
                <a:cs typeface="Times New Roman"/>
              </a:rPr>
              <a:t>Build &amp; Train the Model</a:t>
            </a:r>
            <a:endParaRPr lang="en-US" sz="3600" b="1" dirty="0">
              <a:effectLst/>
              <a:latin typeface="Times New Roman"/>
              <a:cs typeface="Times New Roman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0D296A0-474B-0F2B-FED5-509ACD35F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65" y="1972189"/>
            <a:ext cx="5415566" cy="2452131"/>
          </a:xfrm>
          <a:prstGeom prst="rect">
            <a:avLst/>
          </a:prstGeom>
        </p:spPr>
      </p:pic>
      <p:pic>
        <p:nvPicPr>
          <p:cNvPr id="4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8F12BF8-403D-8B70-B1AF-BCCDD01EC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273" y="1967735"/>
            <a:ext cx="5834129" cy="24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6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437D650-0D84-3547-8F37-A8C76B625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8" y="1654109"/>
            <a:ext cx="5297509" cy="5095248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B59B1F09-038B-7C72-702D-DE9B61F5B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161" y="2294292"/>
            <a:ext cx="5308242" cy="2709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4377B-7EEB-8874-1321-4C356BE1D199}"/>
              </a:ext>
            </a:extLst>
          </p:cNvPr>
          <p:cNvSpPr txBox="1"/>
          <p:nvPr/>
        </p:nvSpPr>
        <p:spPr>
          <a:xfrm>
            <a:off x="764146" y="377780"/>
            <a:ext cx="45033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Build &amp; Train the Model</a:t>
            </a:r>
            <a:r>
              <a:rPr lang="en-US" sz="2400" dirty="0">
                <a:latin typeface="Times New Roman"/>
                <a:cs typeface="Times New Roman"/>
              </a:rPr>
              <a:t>​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54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0483CE8-B8AC-F8ED-7C1A-A1767097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16" y="1426981"/>
            <a:ext cx="6639058" cy="4948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A88351-B7E4-6FFD-B574-5046D133A846}"/>
              </a:ext>
            </a:extLst>
          </p:cNvPr>
          <p:cNvSpPr txBox="1"/>
          <p:nvPr/>
        </p:nvSpPr>
        <p:spPr>
          <a:xfrm>
            <a:off x="925132" y="420710"/>
            <a:ext cx="44067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/>
              </a:rPr>
              <a:t>Build &amp; Train the Model</a:t>
            </a:r>
            <a:r>
              <a:rPr lang="en-US" sz="2000">
                <a:latin typeface="Times New Roman"/>
                <a:cs typeface="Times New Roman"/>
              </a:rPr>
              <a:t>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0807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0483CE8-B8AC-F8ED-7C1A-A1767097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16" y="1426981"/>
            <a:ext cx="6639058" cy="4948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A88351-B7E4-6FFD-B574-5046D133A846}"/>
              </a:ext>
            </a:extLst>
          </p:cNvPr>
          <p:cNvSpPr txBox="1"/>
          <p:nvPr/>
        </p:nvSpPr>
        <p:spPr>
          <a:xfrm>
            <a:off x="925132" y="420710"/>
            <a:ext cx="44067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/>
              </a:rPr>
              <a:t>Build &amp; Train the Model</a:t>
            </a:r>
            <a:r>
              <a:rPr lang="en-US" sz="2000">
                <a:latin typeface="Times New Roman"/>
                <a:cs typeface="Times New Roman"/>
              </a:rPr>
              <a:t>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9383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A88351-B7E4-6FFD-B574-5046D133A846}"/>
              </a:ext>
            </a:extLst>
          </p:cNvPr>
          <p:cNvSpPr txBox="1"/>
          <p:nvPr/>
        </p:nvSpPr>
        <p:spPr>
          <a:xfrm>
            <a:off x="925132" y="420710"/>
            <a:ext cx="44067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/>
              </a:rPr>
              <a:t>Build &amp; Train the Model</a:t>
            </a:r>
            <a:r>
              <a:rPr lang="en-US" sz="2000">
                <a:latin typeface="Times New Roman"/>
                <a:cs typeface="Times New Roman"/>
              </a:rPr>
              <a:t>​</a:t>
            </a:r>
            <a:endParaRPr lang="en-US" sz="2000"/>
          </a:p>
        </p:txBody>
      </p:sp>
      <p:pic>
        <p:nvPicPr>
          <p:cNvPr id="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C8266131-C6FE-0785-D46D-65625250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7" y="1075161"/>
            <a:ext cx="5780467" cy="5480409"/>
          </a:xfrm>
          <a:prstGeom prst="rect">
            <a:avLst/>
          </a:prstGeom>
        </p:spPr>
      </p:pic>
      <p:pic>
        <p:nvPicPr>
          <p:cNvPr id="3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F1B799D-50FF-7FA7-8377-2D8505B549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17" r="-195" b="-230"/>
          <a:stretch/>
        </p:blipFill>
        <p:spPr>
          <a:xfrm>
            <a:off x="6098146" y="1425152"/>
            <a:ext cx="5533637" cy="45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3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8265E9-AC83-3C81-E80D-6E36F516E251}"/>
              </a:ext>
            </a:extLst>
          </p:cNvPr>
          <p:cNvSpPr txBox="1"/>
          <p:nvPr/>
        </p:nvSpPr>
        <p:spPr>
          <a:xfrm>
            <a:off x="713746" y="437149"/>
            <a:ext cx="726713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3600" b="1" i="0" u="none" strike="noStrike" dirty="0">
                <a:effectLst/>
                <a:latin typeface="Times New Roman"/>
                <a:cs typeface="Times New Roman"/>
              </a:rPr>
              <a:t>Evaluate Performance of the Model</a:t>
            </a:r>
            <a:endParaRPr lang="en-US" sz="3600" b="0" dirty="0">
              <a:effectLst/>
              <a:latin typeface="Times New Roman"/>
              <a:cs typeface="Times New Roman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C8E1041-C3F4-EE5B-D08E-388FDD4D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5" y="1712100"/>
            <a:ext cx="7347396" cy="3337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746C4B-EC40-4000-875A-501D1AE6314B}"/>
              </a:ext>
            </a:extLst>
          </p:cNvPr>
          <p:cNvSpPr txBox="1"/>
          <p:nvPr/>
        </p:nvSpPr>
        <p:spPr>
          <a:xfrm>
            <a:off x="7976317" y="2620851"/>
            <a:ext cx="40418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This function was created to evaluate the performance of the model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82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3E3E3B-972F-B8C5-C991-77ECEFC73A14}"/>
              </a:ext>
            </a:extLst>
          </p:cNvPr>
          <p:cNvSpPr txBox="1"/>
          <p:nvPr/>
        </p:nvSpPr>
        <p:spPr>
          <a:xfrm>
            <a:off x="834060" y="50301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</a:t>
            </a:r>
            <a:endParaRPr lang="en-US" sz="3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D24C7B3-0454-CF8E-3C13-27BD98E6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6" y="1431264"/>
            <a:ext cx="3752044" cy="1934851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62BBAF2-88E8-BB19-AC17-718C96AC3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358" y="1495310"/>
            <a:ext cx="3923763" cy="1817491"/>
          </a:xfrm>
          <a:prstGeom prst="rect">
            <a:avLst/>
          </a:prstGeom>
        </p:spPr>
      </p:pic>
      <p:pic>
        <p:nvPicPr>
          <p:cNvPr id="4" name="Picture 5" descr="Text, letter&#10;&#10;Description automatically generated">
            <a:extLst>
              <a:ext uri="{FF2B5EF4-FFF2-40B4-BE49-F238E27FC236}">
                <a16:creationId xmlns:a16="http://schemas.microsoft.com/office/drawing/2014/main" id="{A894C55E-30F5-4F10-1BC7-E61434108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360" y="1544526"/>
            <a:ext cx="3673027" cy="1826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21D1B0-48DF-2315-1961-C3960CD90DEE}"/>
              </a:ext>
            </a:extLst>
          </p:cNvPr>
          <p:cNvSpPr txBox="1"/>
          <p:nvPr/>
        </p:nvSpPr>
        <p:spPr>
          <a:xfrm>
            <a:off x="485105" y="4413160"/>
            <a:ext cx="76908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A big decrease in performance, yet the same best parameters was given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This indicates we have reached diminishing returns for hyperparameter tuning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We could continue, but the returns would be the same output in terms of parameters</a:t>
            </a:r>
            <a:endParaRPr lang="en-US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9363C-E664-5D32-8F9A-68E8931B352F}"/>
              </a:ext>
            </a:extLst>
          </p:cNvPr>
          <p:cNvSpPr txBox="1"/>
          <p:nvPr/>
        </p:nvSpPr>
        <p:spPr>
          <a:xfrm>
            <a:off x="206598" y="3522909"/>
            <a:ext cx="26374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Hyper Parameter Tuning 1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D2EEA-E120-56AA-8BAF-0D77D57C0E1A}"/>
              </a:ext>
            </a:extLst>
          </p:cNvPr>
          <p:cNvSpPr txBox="1"/>
          <p:nvPr/>
        </p:nvSpPr>
        <p:spPr>
          <a:xfrm>
            <a:off x="3678528" y="3522908"/>
            <a:ext cx="2857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Hyper Parameter Tuning 2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313324-2612-AF04-02DD-72F9832C7E77}"/>
              </a:ext>
            </a:extLst>
          </p:cNvPr>
          <p:cNvSpPr txBox="1"/>
          <p:nvPr/>
        </p:nvSpPr>
        <p:spPr>
          <a:xfrm>
            <a:off x="7708006" y="35223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Hyper Parameter Tuning 3</a:t>
            </a:r>
          </a:p>
        </p:txBody>
      </p:sp>
    </p:spTree>
    <p:extLst>
      <p:ext uri="{BB962C8B-B14F-4D97-AF65-F5344CB8AC3E}">
        <p14:creationId xmlns:p14="http://schemas.microsoft.com/office/powerpoint/2010/main" val="29273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12254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881BDD-6CFA-CECA-72EC-FF96B247D35E}"/>
              </a:ext>
            </a:extLst>
          </p:cNvPr>
          <p:cNvSpPr txBox="1"/>
          <p:nvPr/>
        </p:nvSpPr>
        <p:spPr>
          <a:xfrm>
            <a:off x="2885599" y="462256"/>
            <a:ext cx="406850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IN" sz="3600" b="1" i="0" u="none" strike="noStrike" dirty="0">
                <a:effectLst/>
                <a:latin typeface="Times New Roman"/>
                <a:cs typeface="Times New Roman"/>
              </a:rPr>
              <a:t>Final Model</a:t>
            </a:r>
            <a:endParaRPr lang="en-IN" sz="3600" b="0" dirty="0">
              <a:effectLst/>
              <a:latin typeface="Times New Roman"/>
              <a:cs typeface="Times New Roman"/>
            </a:endParaRP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58C139-AE75-0ACF-9FDA-2D77D34EB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06" y="1709523"/>
            <a:ext cx="10320269" cy="38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9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CCC30A-E591-5914-71B6-34718A053E79}"/>
              </a:ext>
            </a:extLst>
          </p:cNvPr>
          <p:cNvSpPr txBox="1"/>
          <p:nvPr/>
        </p:nvSpPr>
        <p:spPr>
          <a:xfrm>
            <a:off x="3688358" y="427948"/>
            <a:ext cx="406850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en-IN" sz="3600" b="1" dirty="0">
                <a:latin typeface="Times New Roman"/>
                <a:cs typeface="Times New Roman"/>
              </a:rPr>
              <a:t>Summary</a:t>
            </a: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E21B22-0437-F0F7-CED7-3E0D9C8AEE00}"/>
              </a:ext>
            </a:extLst>
          </p:cNvPr>
          <p:cNvSpPr txBox="1"/>
          <p:nvPr/>
        </p:nvSpPr>
        <p:spPr>
          <a:xfrm>
            <a:off x="409977" y="1193442"/>
            <a:ext cx="102880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lvetica Neue"/>
              </a:rPr>
              <a:t>By using the results, we summarized the data and demonstrated some easy methods of analysis: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Helvetica Neue"/>
              </a:rPr>
              <a:t>Simply employing diagonal variables has produced excellent classification results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Helvetica Neue"/>
              </a:rPr>
              <a:t>Top and Bottom are two excellent variables to include in the predict model in order to categorize counterfeit banknotes</a:t>
            </a:r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9D63DBB-81E2-88E5-A194-A5965393D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41" y="2342080"/>
            <a:ext cx="5222383" cy="3214876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0037D09-9E66-30BA-6688-50303E001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330" y="4610150"/>
            <a:ext cx="3902298" cy="2209697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BC53BB6-805B-488A-426D-BAD59708A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2" y="2340461"/>
            <a:ext cx="4181340" cy="23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D225F4-E30B-C1D5-392E-E2A5B820C807}"/>
              </a:ext>
            </a:extLst>
          </p:cNvPr>
          <p:cNvSpPr txBox="1"/>
          <p:nvPr/>
        </p:nvSpPr>
        <p:spPr>
          <a:xfrm>
            <a:off x="899282" y="2726059"/>
            <a:ext cx="609755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Times New Roman"/>
                <a:cs typeface="Times New Roman"/>
              </a:rPr>
              <a:t>Name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A1CC3F-71D1-3887-0DE3-DE19A7FF231F}"/>
              </a:ext>
            </a:extLst>
          </p:cNvPr>
          <p:cNvSpPr txBox="1"/>
          <p:nvPr/>
        </p:nvSpPr>
        <p:spPr>
          <a:xfrm>
            <a:off x="3665817" y="2739339"/>
            <a:ext cx="609755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Times New Roman"/>
                <a:cs typeface="Times New Roman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7B750-2EA3-2885-ABEA-7EA919D5D3F9}"/>
              </a:ext>
            </a:extLst>
          </p:cNvPr>
          <p:cNvSpPr txBox="1"/>
          <p:nvPr/>
        </p:nvSpPr>
        <p:spPr>
          <a:xfrm>
            <a:off x="3665817" y="150347"/>
            <a:ext cx="31476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latin typeface="Times New Roman"/>
                <a:cs typeface="Times New Roman"/>
              </a:rPr>
              <a:t>Our Team</a:t>
            </a:r>
            <a:endParaRPr lang="en-US" sz="3600" dirty="0">
              <a:cs typeface="Calibr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989B921-8C34-A3E0-D5B8-DFD2C5DD9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2963"/>
          <a:stretch/>
        </p:blipFill>
        <p:spPr>
          <a:xfrm>
            <a:off x="1003123" y="3169938"/>
            <a:ext cx="4401997" cy="434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0B13CB-595B-9B44-438C-01988FE134F8}"/>
              </a:ext>
            </a:extLst>
          </p:cNvPr>
          <p:cNvSpPr txBox="1"/>
          <p:nvPr/>
        </p:nvSpPr>
        <p:spPr>
          <a:xfrm>
            <a:off x="888299" y="3665583"/>
            <a:ext cx="440199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latin typeface="Times New Roman"/>
                <a:cs typeface="Times New Roman"/>
              </a:rPr>
              <a:t>Project Lead</a:t>
            </a:r>
          </a:p>
          <a:p>
            <a:r>
              <a:rPr lang="en-IN" sz="2400" dirty="0">
                <a:latin typeface="Times New Roman"/>
                <a:cs typeface="Times New Roman"/>
              </a:rPr>
              <a:t>Name:</a:t>
            </a:r>
            <a:r>
              <a:rPr lang="en-NG" sz="2400">
                <a:latin typeface="Times New Roman"/>
                <a:cs typeface="Times New Roman"/>
              </a:rPr>
              <a:t> Jennifer Nkiru Oreffo</a:t>
            </a:r>
            <a:endParaRPr lang="en-IN" sz="2400" dirty="0">
              <a:latin typeface="Times New Roman"/>
              <a:cs typeface="Times New Roman"/>
            </a:endParaRPr>
          </a:p>
          <a:p>
            <a:r>
              <a:rPr lang="en-IN" sz="2400" dirty="0">
                <a:latin typeface="Times New Roman"/>
                <a:cs typeface="Times New Roman"/>
              </a:rPr>
              <a:t>Assistant Project Lead</a:t>
            </a:r>
          </a:p>
          <a:p>
            <a:r>
              <a:rPr lang="en-IN" sz="2400" dirty="0">
                <a:latin typeface="Times New Roman"/>
                <a:cs typeface="Times New Roman"/>
              </a:rPr>
              <a:t>Name: </a:t>
            </a:r>
            <a:r>
              <a:rPr lang="en-IN" sz="2400" dirty="0">
                <a:latin typeface="Times New Roman"/>
                <a:ea typeface="+mn-lt"/>
                <a:cs typeface="+mn-lt"/>
              </a:rPr>
              <a:t>Jimoh Abdulsomad Abiola</a:t>
            </a:r>
          </a:p>
          <a:p>
            <a:r>
              <a:rPr lang="en-IN" sz="2400" dirty="0">
                <a:latin typeface="Times New Roman"/>
                <a:cs typeface="Times New Roman"/>
              </a:rPr>
              <a:t>Query Analysts</a:t>
            </a:r>
          </a:p>
          <a:p>
            <a:r>
              <a:rPr lang="en-IN" sz="2400" dirty="0">
                <a:latin typeface="Times New Roman"/>
                <a:cs typeface="Times New Roman"/>
              </a:rPr>
              <a:t>Name: </a:t>
            </a:r>
            <a:r>
              <a:rPr lang="en-IN" sz="2400" dirty="0">
                <a:latin typeface="Times New Roman"/>
                <a:ea typeface="+mn-lt"/>
                <a:cs typeface="+mn-lt"/>
              </a:rPr>
              <a:t>Temitope Flourish Oke</a:t>
            </a:r>
            <a:endParaRPr lang="en-IN" sz="2400" i="1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3C4B9-25DA-CA1C-EBE5-075194032DAC}"/>
              </a:ext>
            </a:extLst>
          </p:cNvPr>
          <p:cNvSpPr txBox="1"/>
          <p:nvPr/>
        </p:nvSpPr>
        <p:spPr>
          <a:xfrm>
            <a:off x="7373850" y="1594458"/>
            <a:ext cx="34099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>
                <a:latin typeface="Times New Roman"/>
                <a:cs typeface="Times New Roman"/>
              </a:rPr>
              <a:t>Active Members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4D25BC2-4920-D811-196C-C3BBBE3A5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0" t="8081" r="51429" b="51852"/>
          <a:stretch/>
        </p:blipFill>
        <p:spPr>
          <a:xfrm>
            <a:off x="848504" y="794334"/>
            <a:ext cx="1448357" cy="184347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BACFF2A-C828-B70E-9632-887EB0EE85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73" r="523" b="48515"/>
          <a:stretch/>
        </p:blipFill>
        <p:spPr>
          <a:xfrm>
            <a:off x="3295651" y="713061"/>
            <a:ext cx="1896281" cy="192185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8182304-FAC8-113C-AC94-C39A0FF8C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00" y="2333688"/>
            <a:ext cx="4743450" cy="24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6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CCC30A-E591-5914-71B6-34718A053E79}"/>
              </a:ext>
            </a:extLst>
          </p:cNvPr>
          <p:cNvSpPr txBox="1"/>
          <p:nvPr/>
        </p:nvSpPr>
        <p:spPr>
          <a:xfrm>
            <a:off x="3688358" y="427948"/>
            <a:ext cx="406850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en-IN" sz="3600" b="1" dirty="0">
                <a:latin typeface="Times New Roman"/>
                <a:cs typeface="Times New Roman"/>
              </a:rPr>
              <a:t>Summary</a:t>
            </a:r>
            <a:endParaRPr lang="en-US" dirty="0">
              <a:cs typeface="Calibri"/>
            </a:endParaRPr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9232D17-688D-A30D-4543-8C2C9653B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4" y="1059194"/>
            <a:ext cx="4648200" cy="2760530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2B13C10-4289-2312-1497-4BB1DAA81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233" y="1150728"/>
            <a:ext cx="5336116" cy="2969043"/>
          </a:xfrm>
          <a:prstGeom prst="rect">
            <a:avLst/>
          </a:prstGeom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11EFD69-F787-858A-6D80-BC19B0005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983" y="3937906"/>
            <a:ext cx="4754033" cy="28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46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55A1C9-100B-8C95-B625-DDDF1CDE9B7D}"/>
              </a:ext>
            </a:extLst>
          </p:cNvPr>
          <p:cNvSpPr txBox="1"/>
          <p:nvPr/>
        </p:nvSpPr>
        <p:spPr>
          <a:xfrm>
            <a:off x="3588711" y="427948"/>
            <a:ext cx="31476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600" b="1" dirty="0">
                <a:latin typeface="Times New Roman"/>
                <a:cs typeface="Times New Roman"/>
              </a:rPr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76C74-5E33-0B25-8329-6D37D5E680AA}"/>
              </a:ext>
            </a:extLst>
          </p:cNvPr>
          <p:cNvSpPr txBox="1"/>
          <p:nvPr/>
        </p:nvSpPr>
        <p:spPr>
          <a:xfrm>
            <a:off x="1231900" y="1718734"/>
            <a:ext cx="6140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No null values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Limited data</a:t>
            </a:r>
          </a:p>
        </p:txBody>
      </p:sp>
    </p:spTree>
    <p:extLst>
      <p:ext uri="{BB962C8B-B14F-4D97-AF65-F5344CB8AC3E}">
        <p14:creationId xmlns:p14="http://schemas.microsoft.com/office/powerpoint/2010/main" val="3878902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ake note">
            <a:hlinkClick r:id="" action="ppaction://media"/>
            <a:extLst>
              <a:ext uri="{FF2B5EF4-FFF2-40B4-BE49-F238E27FC236}">
                <a16:creationId xmlns:a16="http://schemas.microsoft.com/office/drawing/2014/main" id="{0A48F807-72F1-1C04-C9D2-18C010C73F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22BA92-0079-60B2-71F8-F50A4A7C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921" y="-301081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87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FC83C5-6EAC-0993-8B29-98CB87829397}"/>
              </a:ext>
            </a:extLst>
          </p:cNvPr>
          <p:cNvSpPr txBox="1"/>
          <p:nvPr/>
        </p:nvSpPr>
        <p:spPr>
          <a:xfrm>
            <a:off x="1190902" y="431166"/>
            <a:ext cx="50335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latin typeface="Times New Roman"/>
                <a:cs typeface="Times New Roman"/>
              </a:rPr>
              <a:t>Problem Statement</a:t>
            </a:r>
            <a:endParaRPr lang="en-US" sz="36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9108F-10D2-AED2-81BA-FD9B97AFBDB2}"/>
              </a:ext>
            </a:extLst>
          </p:cNvPr>
          <p:cNvSpPr txBox="1"/>
          <p:nvPr/>
        </p:nvSpPr>
        <p:spPr>
          <a:xfrm>
            <a:off x="850900" y="1390650"/>
            <a:ext cx="793961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One of a nation's most valuable assets is its banknotes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To cause differences in the amount of money in the financial market, some criminals introduce fake notes that look like the actual notes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Humans find it challenging to distinguish between real and fake banknotes, in part because they have many characteristics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As fake notes are meticulously made, an effective algorithm that can predict whether a banknote is real or not is necessary</a:t>
            </a:r>
            <a:endParaRPr lang="en-US" sz="2400" dirty="0">
              <a:latin typeface="Times New Roman"/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5366F8-6AE7-D8AD-2D2C-15692786B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233" y="3149600"/>
            <a:ext cx="6711949" cy="44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403DBF-3DFF-65AD-F29C-027A840F32C6}"/>
              </a:ext>
            </a:extLst>
          </p:cNvPr>
          <p:cNvSpPr txBox="1"/>
          <p:nvPr/>
        </p:nvSpPr>
        <p:spPr>
          <a:xfrm>
            <a:off x="957643" y="569715"/>
            <a:ext cx="51424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latin typeface="Times New Roman"/>
                <a:cs typeface="Times New Roman"/>
              </a:rPr>
              <a:t>Existing Solutions </a:t>
            </a:r>
            <a:endParaRPr lang="en-US" sz="3600" dirty="0">
              <a:latin typeface="Times New Roman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F5D0B-4C5B-FB90-6F72-31104ACC515B}"/>
              </a:ext>
            </a:extLst>
          </p:cNvPr>
          <p:cNvSpPr txBox="1"/>
          <p:nvPr/>
        </p:nvSpPr>
        <p:spPr>
          <a:xfrm>
            <a:off x="1224613" y="1700622"/>
            <a:ext cx="832251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Swiss banknote counterfeit detection using </a:t>
            </a:r>
            <a:r>
              <a:rPr lang="en-I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naive-bayes-classifier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Swiss banknote counterfeit detection using </a:t>
            </a:r>
            <a:r>
              <a:rPr lang="en-US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s</a:t>
            </a:r>
            <a:r>
              <a:rPr lang="en-IN" i="0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vm-classifier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Swiss 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banknote counterfeit detection using </a:t>
            </a:r>
            <a:r>
              <a:rPr lang="en-IN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neural-networks</a:t>
            </a:r>
            <a:endParaRPr lang="en-US" dirty="0">
              <a:solidFill>
                <a:srgbClr val="202124"/>
              </a:solidFill>
              <a:latin typeface="Times New Roman" panose="02020603050405020304" pitchFamily="18" charset="0"/>
              <a:ea typeface="zeitung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Swiss banknote counterfeit detection using log</a:t>
            </a:r>
            <a:r>
              <a:rPr lang="en-IN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istic-regression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Swiss banknote counterfeit detection using </a:t>
            </a:r>
            <a:r>
              <a:rPr lang="en-IN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decision-tree-classifier</a:t>
            </a:r>
            <a:endParaRPr lang="en-US" dirty="0">
              <a:solidFill>
                <a:srgbClr val="202124"/>
              </a:solidFill>
              <a:latin typeface="Times New Roman" panose="02020603050405020304" pitchFamily="18" charset="0"/>
              <a:ea typeface="zeitung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Swiss banknote counterfeit detection using </a:t>
            </a:r>
            <a:r>
              <a:rPr lang="en-IN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k-means-clustering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ea typeface="zeitung"/>
                <a:cs typeface="Times New Roman" panose="02020603050405020304" pitchFamily="18" charset="0"/>
              </a:rPr>
              <a:t>Swiss banknote counterfeit detection using  </a:t>
            </a:r>
            <a:r>
              <a:rPr lang="en-IN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random-forest-classifier</a:t>
            </a:r>
            <a:endParaRPr lang="en-US" dirty="0">
              <a:solidFill>
                <a:srgbClr val="202124"/>
              </a:solidFill>
              <a:latin typeface="Times New Roman" panose="02020603050405020304" pitchFamily="18" charset="0"/>
              <a:ea typeface="zeitung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8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0269BD-9449-26C4-E408-F0FDF2FDC0AE}"/>
              </a:ext>
            </a:extLst>
          </p:cNvPr>
          <p:cNvSpPr txBox="1"/>
          <p:nvPr/>
        </p:nvSpPr>
        <p:spPr>
          <a:xfrm>
            <a:off x="4388974" y="166475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dirty="0">
                <a:solidFill>
                  <a:srgbClr val="FF5E0E"/>
                </a:solidFill>
                <a:effectLst/>
                <a:latin typeface="Arial" panose="020B0604020202020204" pitchFamily="34" charset="0"/>
              </a:rPr>
              <a:t>Flow Process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1F03A-7DE0-867A-202B-C17F3667BFA4}"/>
              </a:ext>
            </a:extLst>
          </p:cNvPr>
          <p:cNvSpPr txBox="1"/>
          <p:nvPr/>
        </p:nvSpPr>
        <p:spPr>
          <a:xfrm>
            <a:off x="771439" y="498369"/>
            <a:ext cx="36172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latin typeface="Times New Roman"/>
                <a:cs typeface="Times New Roman"/>
              </a:rPr>
              <a:t>Our Approach </a:t>
            </a:r>
            <a:endParaRPr lang="en-US" sz="3600" dirty="0">
              <a:cs typeface="Calibri"/>
            </a:endParaRPr>
          </a:p>
        </p:txBody>
      </p:sp>
      <p:pic>
        <p:nvPicPr>
          <p:cNvPr id="2" name="Picture 4" descr="Timeline&#10;&#10;Description automatically generated">
            <a:extLst>
              <a:ext uri="{FF2B5EF4-FFF2-40B4-BE49-F238E27FC236}">
                <a16:creationId xmlns:a16="http://schemas.microsoft.com/office/drawing/2014/main" id="{137808D7-383C-2240-4F96-089B2502F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34" y="1960401"/>
            <a:ext cx="9632949" cy="377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C1402F-46C0-1E82-DF31-210044B874CD}"/>
              </a:ext>
            </a:extLst>
          </p:cNvPr>
          <p:cNvSpPr txBox="1"/>
          <p:nvPr/>
        </p:nvSpPr>
        <p:spPr>
          <a:xfrm>
            <a:off x="566054" y="511889"/>
            <a:ext cx="47780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latin typeface="Times New Roman"/>
                <a:cs typeface="Times New Roman"/>
              </a:rPr>
              <a:t>Dataset Description</a:t>
            </a:r>
            <a:endParaRPr lang="en-US" sz="3600" dirty="0">
              <a:cs typeface="Calibri"/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5E37A1B3-9C8B-F84C-656A-1C4067BF2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772" y="3780336"/>
            <a:ext cx="6955366" cy="28612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A1C16-34E6-D2AF-348D-913EAC2762D0}"/>
              </a:ext>
            </a:extLst>
          </p:cNvPr>
          <p:cNvSpPr txBox="1"/>
          <p:nvPr/>
        </p:nvSpPr>
        <p:spPr>
          <a:xfrm>
            <a:off x="566054" y="1517651"/>
            <a:ext cx="1162594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We used near-perfect data for this problem sourced from Kaggle</a:t>
            </a:r>
            <a:endParaRPr lang="en-US" dirty="0">
              <a:solidFill>
                <a:srgbClr val="3C4043"/>
              </a:solidFill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 dataset is available  </a:t>
            </a: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here</a:t>
            </a:r>
            <a:endParaRPr lang="en-US" dirty="0">
              <a:latin typeface="Times New Roman"/>
              <a:cs typeface="Times New Roman"/>
              <a:hlinkClick r:id="" action="ppaction://noactio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 cleaned data from the exploratory data analysis (EDA) is used to design the machine learning model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Times New Roman"/>
                <a:cs typeface="Times New Roman"/>
              </a:rPr>
              <a:t>The dataset includes information about the shape of the bill, as well as the label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Times New Roman"/>
                <a:cs typeface="Times New Roman"/>
              </a:rPr>
              <a:t>It is made up of 200 banknotes in total, 100 for genuine/counterfeit each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Times New Roman"/>
                <a:cs typeface="Times New Roman"/>
              </a:rPr>
              <a:t>Attributes: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C4043"/>
                </a:solidFill>
                <a:latin typeface="Times New Roman"/>
                <a:cs typeface="Times New Roman"/>
              </a:rPr>
              <a:t>counterfeit: Whether a banknote is counterfeit (1) or genuine (0)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C4043"/>
                </a:solidFill>
                <a:latin typeface="Times New Roman"/>
                <a:cs typeface="Times New Roman"/>
              </a:rPr>
              <a:t>Length: Length of bill (mm)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C4043"/>
                </a:solidFill>
                <a:latin typeface="Times New Roman"/>
                <a:cs typeface="Times New Roman"/>
              </a:rPr>
              <a:t>Left: Width of left edge (mm)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C4043"/>
                </a:solidFill>
                <a:latin typeface="Times New Roman"/>
                <a:cs typeface="Times New Roman"/>
              </a:rPr>
              <a:t>Right: Width of right edge (mm)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C4043"/>
                </a:solidFill>
                <a:latin typeface="Times New Roman"/>
                <a:cs typeface="Times New Roman"/>
              </a:rPr>
              <a:t>Bottom: Bottom margin width (mm)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C4043"/>
                </a:solidFill>
                <a:latin typeface="Times New Roman"/>
                <a:cs typeface="Times New Roman"/>
              </a:rPr>
              <a:t>Top: Top margin width (mm)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C4043"/>
                </a:solidFill>
                <a:latin typeface="Times New Roman"/>
                <a:cs typeface="Times New Roman"/>
              </a:rPr>
              <a:t>Diagonal: Length of diagonal (mm)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300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2D193-DD2E-83CF-287F-0E378BD5457E}"/>
              </a:ext>
            </a:extLst>
          </p:cNvPr>
          <p:cNvSpPr txBox="1"/>
          <p:nvPr/>
        </p:nvSpPr>
        <p:spPr>
          <a:xfrm>
            <a:off x="683885" y="534721"/>
            <a:ext cx="609755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>
              <a:spcBef>
                <a:spcPts val="1800"/>
              </a:spcBef>
              <a:spcAft>
                <a:spcPts val="400"/>
              </a:spcAft>
            </a:pPr>
            <a:r>
              <a:rPr lang="en-US" sz="3600" b="1" i="0" strike="noStrike" dirty="0">
                <a:effectLst/>
                <a:latin typeface="Times New Roman"/>
                <a:cs typeface="Times New Roman"/>
              </a:rPr>
              <a:t>Data Exploration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F4822BC6-4185-265F-7096-0A90B037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1" y="1793440"/>
            <a:ext cx="6889182" cy="3558212"/>
          </a:xfrm>
          <a:prstGeom prst="rect">
            <a:avLst/>
          </a:prstGeom>
        </p:spPr>
      </p:pic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1CE3C7E0-21F1-2864-79F7-EBEA505DD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015" y="1601678"/>
            <a:ext cx="4374523" cy="43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2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4123A9-BB33-1635-BA48-81EE76DBD707}"/>
              </a:ext>
            </a:extLst>
          </p:cNvPr>
          <p:cNvSpPr txBox="1"/>
          <p:nvPr/>
        </p:nvSpPr>
        <p:spPr>
          <a:xfrm>
            <a:off x="787804" y="523014"/>
            <a:ext cx="609755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3600" b="1" i="0" dirty="0">
                <a:effectLst/>
                <a:latin typeface="Times New Roman"/>
                <a:cs typeface="Times New Roman"/>
              </a:rPr>
              <a:t>Data Wrangling</a:t>
            </a:r>
            <a:endParaRPr lang="en-IN" sz="3600" b="1" dirty="0">
              <a:latin typeface="Times New Roman"/>
              <a:cs typeface="Times New Roman"/>
            </a:endParaRPr>
          </a:p>
        </p:txBody>
      </p:sp>
      <p:pic>
        <p:nvPicPr>
          <p:cNvPr id="2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3E66883-E536-BCB1-5EF3-533316EC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5" y="1250119"/>
            <a:ext cx="5115059" cy="5162690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53EE4845-8DF9-5E39-4649-0E67BD036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555" y="1421897"/>
            <a:ext cx="5329706" cy="41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3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60FFCBC-93AC-3C6B-C9B9-EC4D15D7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81" y="74839"/>
            <a:ext cx="4105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4123A9-BB33-1635-BA48-81EE76DBD707}"/>
              </a:ext>
            </a:extLst>
          </p:cNvPr>
          <p:cNvSpPr txBox="1"/>
          <p:nvPr/>
        </p:nvSpPr>
        <p:spPr>
          <a:xfrm>
            <a:off x="787804" y="523014"/>
            <a:ext cx="609755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3600" b="1" i="0" dirty="0">
                <a:effectLst/>
                <a:latin typeface="Times New Roman"/>
                <a:cs typeface="Times New Roman"/>
              </a:rPr>
              <a:t>Data Wrangling</a:t>
            </a:r>
            <a:endParaRPr lang="en-IN" sz="3600" b="1" dirty="0">
              <a:latin typeface="Times New Roman"/>
              <a:cs typeface="Times New Roman"/>
            </a:endParaRP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DDB1F4E-5BA4-FB8D-25DC-B077DB92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7" y="1602872"/>
            <a:ext cx="5190186" cy="4575242"/>
          </a:xfrm>
          <a:prstGeom prst="rect">
            <a:avLst/>
          </a:prstGeom>
        </p:spPr>
      </p:pic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176C4AC-63E5-2F7B-7B7E-172E15F64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527" y="1661133"/>
            <a:ext cx="6156101" cy="39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2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Office PowerPoint</Application>
  <PresentationFormat>Widescreen</PresentationFormat>
  <Paragraphs>49</Paragraphs>
  <Slides>22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 K</dc:creator>
  <cp:lastModifiedBy>Jennifer Oreffo</cp:lastModifiedBy>
  <cp:revision>148</cp:revision>
  <dcterms:created xsi:type="dcterms:W3CDTF">2022-12-14T18:44:36Z</dcterms:created>
  <dcterms:modified xsi:type="dcterms:W3CDTF">2023-02-26T16:26:43Z</dcterms:modified>
</cp:coreProperties>
</file>