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9" r:id="rId3"/>
    <p:sldId id="260" r:id="rId4"/>
    <p:sldId id="261" r:id="rId5"/>
    <p:sldId id="262" r:id="rId6"/>
    <p:sldId id="265" r:id="rId7"/>
    <p:sldId id="266" r:id="rId8"/>
    <p:sldId id="280" r:id="rId9"/>
    <p:sldId id="271" r:id="rId10"/>
    <p:sldId id="272" r:id="rId11"/>
    <p:sldId id="278" r:id="rId12"/>
    <p:sldId id="281" r:id="rId13"/>
    <p:sldId id="283" r:id="rId14"/>
    <p:sldId id="274" r:id="rId15"/>
    <p:sldId id="273" r:id="rId16"/>
    <p:sldId id="267" r:id="rId17"/>
    <p:sldId id="264" r:id="rId18"/>
    <p:sldId id="284" r:id="rId19"/>
    <p:sldId id="27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Oreffo" initials="JO" lastIdx="1" clrIdx="0">
    <p:extLst>
      <p:ext uri="{19B8F6BF-5375-455C-9EA6-DF929625EA0E}">
        <p15:presenceInfo xmlns:p15="http://schemas.microsoft.com/office/powerpoint/2012/main" userId="f52682beadd723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8A940-8E60-4E5D-B513-155B72C57472}" v="3" dt="2023-02-27T02:16:56.888"/>
    <p1510:client id="{C6F5FEB6-5A59-49C0-999F-74D44E8FDE6E}" v="473" dt="2023-02-26T15:46:51.864"/>
    <p1510:client id="{F04D32FF-EC4F-D441-A4CF-D0FAF6E4423A}" v="4" dt="2023-02-26T16:29:06.155"/>
    <p1510:client id="{F8C81C8C-C5E8-4068-8ABE-D4A30854FDDA}" v="1" dt="2023-02-27T10:17:27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68D02-75C3-4F22-8E2C-C47FF1CE041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972A-A74F-407F-AF9B-682F6BCC0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6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63B-2182-03A4-A56F-574EF421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6E61-3CC0-F592-4B5A-BFA8380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538A-CF15-CD1B-DB94-FB9C3812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0F0B-BC09-2EC2-5209-5277F0A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836A-E706-86C2-DC44-E482813F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71B8-8CD1-68D7-2D8B-E688EBD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8A53-4D25-C30A-3654-A1CA9AEC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2F49-592B-4578-CAC6-ADAA9542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986D-ADB1-F082-4BE2-1FEC6418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DF02-900F-7CC3-DF1A-015A094A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ADBC-3B36-644F-C333-8A9D36B8C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DFE72-1BDE-1D8E-B659-A04C8547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625E-F8EC-6101-62BA-C1E6B778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2A9E-4060-E00E-8A06-75DFDB1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4E68-849C-FB67-D3A2-80FDC036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6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779F-635B-3E6E-7F69-00F6FC1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B0CB-6DB3-7288-B01E-C094C4F5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2D-DBD4-A8A1-2F5A-6928F5A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5681-81ED-CB90-5A9D-FDE5CA2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209C-4DF0-DB10-99A4-1561AB6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9855-5AA5-3CFF-00A5-1A85DC4E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7415F-D846-03C7-C2A6-C81286AC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854A-7D09-3F97-B487-84491AF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3F9D-9434-ED76-3648-DEF8323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FBE4-9CFB-F1F6-8781-9B455F81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9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3F0B-936B-C477-D1BE-3377995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EA31-9362-98BC-0578-500789E33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1E1B-F76B-72FD-D8A3-D2D3E087A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C316-9AE6-459C-E308-C8AB9CF5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3D9D8-A609-9085-0206-F51204C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E15A-00CA-8E9B-2AFA-FA8519FC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7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537-B670-1223-4E53-1B50F8DC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9037B-B96D-D008-25AC-7F586F6B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D4BE-C2BD-5018-4B5C-8B2D31207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F1527-6393-339D-DE2C-550042D71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3215C-DFD1-86F2-A981-FEC016B5F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D9596-B6D9-AB54-7BEE-B210159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20FD9-6D7B-2A6E-3C88-36BBFEC6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2B0A2-AF76-1DBF-FF12-BFAC55E7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FD8-529D-9362-8E24-E250F07F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BC60E-CA96-4D39-95DF-B494F98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D34B5-4367-F05F-D70D-AAEE055A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97208-DD65-6729-DC19-F656953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07F0-0EB9-5B35-A4C4-97611CB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5C1CA-4A22-0A3B-2A3C-22236644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9D23-AF39-361F-7EEC-EB0CF4EF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0F36-757C-7B95-7978-E41B0DE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A941-A9FC-341D-709F-8E08A4A0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B5A0-894E-FE35-55A6-0B46A8633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AED08-7F8F-BC8D-973D-3FD83018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548A-60A9-7F18-894C-B99B32D0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516E-27CA-6FDB-4F80-267A718D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EC34-B5F3-4F2E-6C6D-1350302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CED9-84DF-A5A2-5E43-AA8D27111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2FEC-6E79-29BF-E59C-840EA211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FFA9-F9A5-2522-EEEB-D92C5856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D6E1-2CBC-5089-F2DE-B2CB92F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9734-FFEE-337A-2D18-11403048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409A-3B44-D212-62C6-7B32F2C9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27D4-CD0A-ED82-AF2B-C45EA3AB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8DC6-5E92-9490-829A-0D824F95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FCEE-4789-4A2B-A35A-73DE2BF3FFA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5F7F-FE9E-158B-90A1-7601E00D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070F-466F-DB38-B0E0-F9F733288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AE95-66C2-4FC3-8889-0BA30F13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chrizzles/swiss-banknote-conterfeit-dete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1E04E7C-E33E-586B-A0CE-4DB88068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D23E412D-1660-11C3-BD84-C85A1BE7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34" y="242761"/>
            <a:ext cx="2743200" cy="9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46F69-FE95-662B-D290-89F2B5287860}"/>
              </a:ext>
            </a:extLst>
          </p:cNvPr>
          <p:cNvSpPr txBox="1"/>
          <p:nvPr/>
        </p:nvSpPr>
        <p:spPr>
          <a:xfrm>
            <a:off x="856197" y="485307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>
                <a:effectLst/>
                <a:latin typeface="Times New Roman"/>
                <a:cs typeface="Times New Roman"/>
              </a:rPr>
              <a:t>Build &amp; Train the Model</a:t>
            </a:r>
            <a:endParaRPr lang="en-US" sz="3600" b="1">
              <a:effectLst/>
              <a:latin typeface="Times New Roman"/>
              <a:cs typeface="Times New Roman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0D296A0-474B-0F2B-FED5-509ACD35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5" y="1972189"/>
            <a:ext cx="5415566" cy="2452131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F12BF8-403D-8B70-B1AF-BCCDD01E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273" y="1967735"/>
            <a:ext cx="5834129" cy="24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437D650-0D84-3547-8F37-A8C76B62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8" y="1654109"/>
            <a:ext cx="5297509" cy="509524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B59B1F09-038B-7C72-702D-DE9B61F5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61" y="2294292"/>
            <a:ext cx="5308242" cy="2709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4377B-7EEB-8874-1321-4C356BE1D199}"/>
              </a:ext>
            </a:extLst>
          </p:cNvPr>
          <p:cNvSpPr txBox="1"/>
          <p:nvPr/>
        </p:nvSpPr>
        <p:spPr>
          <a:xfrm>
            <a:off x="764146" y="377780"/>
            <a:ext cx="45033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Build &amp; Train the Model</a:t>
            </a:r>
            <a:r>
              <a:rPr lang="en-US" sz="2400">
                <a:latin typeface="Times New Roman"/>
                <a:cs typeface="Times New Roman"/>
              </a:rPr>
              <a:t>​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54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483CE8-B8AC-F8ED-7C1A-A1767097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16" y="1426981"/>
            <a:ext cx="6639058" cy="494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88351-B7E4-6FFD-B574-5046D133A846}"/>
              </a:ext>
            </a:extLst>
          </p:cNvPr>
          <p:cNvSpPr txBox="1"/>
          <p:nvPr/>
        </p:nvSpPr>
        <p:spPr>
          <a:xfrm>
            <a:off x="925132" y="420710"/>
            <a:ext cx="4406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Build &amp; Train the Model</a:t>
            </a:r>
            <a:r>
              <a:rPr lang="en-US" sz="20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807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88351-B7E4-6FFD-B574-5046D133A846}"/>
              </a:ext>
            </a:extLst>
          </p:cNvPr>
          <p:cNvSpPr txBox="1"/>
          <p:nvPr/>
        </p:nvSpPr>
        <p:spPr>
          <a:xfrm>
            <a:off x="925132" y="420710"/>
            <a:ext cx="4406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Build &amp; Train the Model</a:t>
            </a:r>
            <a:r>
              <a:rPr lang="en-US" sz="20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C8266131-C6FE-0785-D46D-6562525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" y="1075161"/>
            <a:ext cx="5780467" cy="5480409"/>
          </a:xfrm>
          <a:prstGeom prst="rect">
            <a:avLst/>
          </a:prstGeom>
        </p:spPr>
      </p:pic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F1B799D-50FF-7FA7-8377-2D8505B5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7" r="-195" b="-230"/>
          <a:stretch/>
        </p:blipFill>
        <p:spPr>
          <a:xfrm>
            <a:off x="6098146" y="1425152"/>
            <a:ext cx="5533637" cy="45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265E9-AC83-3C81-E80D-6E36F516E251}"/>
              </a:ext>
            </a:extLst>
          </p:cNvPr>
          <p:cNvSpPr txBox="1"/>
          <p:nvPr/>
        </p:nvSpPr>
        <p:spPr>
          <a:xfrm>
            <a:off x="713746" y="437149"/>
            <a:ext cx="726713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3600" b="1" i="0" u="none" strike="noStrike">
                <a:effectLst/>
                <a:latin typeface="Times New Roman"/>
                <a:cs typeface="Times New Roman"/>
              </a:rPr>
              <a:t>Evaluate Performance of the Model</a:t>
            </a:r>
            <a:endParaRPr lang="en-US" sz="3600" b="0">
              <a:effectLst/>
              <a:latin typeface="Times New Roman"/>
              <a:cs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8E1041-C3F4-EE5B-D08E-388FDD4D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5" y="1712100"/>
            <a:ext cx="7347396" cy="3337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46C4B-EC40-4000-875A-501D1AE6314B}"/>
              </a:ext>
            </a:extLst>
          </p:cNvPr>
          <p:cNvSpPr txBox="1"/>
          <p:nvPr/>
        </p:nvSpPr>
        <p:spPr>
          <a:xfrm>
            <a:off x="7976317" y="2620851"/>
            <a:ext cx="40418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This function was created to evaluate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31482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E3E3B-972F-B8C5-C991-77ECEFC73A14}"/>
              </a:ext>
            </a:extLst>
          </p:cNvPr>
          <p:cNvSpPr txBox="1"/>
          <p:nvPr/>
        </p:nvSpPr>
        <p:spPr>
          <a:xfrm>
            <a:off x="834060" y="50301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</a:t>
            </a:r>
            <a:endParaRPr lang="en-US" sz="3600" b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D24C7B3-0454-CF8E-3C13-27BD98E6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" y="1431264"/>
            <a:ext cx="3752044" cy="193485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62BBAF2-88E8-BB19-AC17-718C96AC3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58" y="1495310"/>
            <a:ext cx="3923763" cy="1817491"/>
          </a:xfrm>
          <a:prstGeom prst="rect">
            <a:avLst/>
          </a:prstGeom>
        </p:spPr>
      </p:pic>
      <p:pic>
        <p:nvPicPr>
          <p:cNvPr id="4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894C55E-30F5-4F10-1BC7-E6143410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360" y="1544526"/>
            <a:ext cx="3673027" cy="1826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1D1B0-48DF-2315-1961-C3960CD90DEE}"/>
              </a:ext>
            </a:extLst>
          </p:cNvPr>
          <p:cNvSpPr txBox="1"/>
          <p:nvPr/>
        </p:nvSpPr>
        <p:spPr>
          <a:xfrm>
            <a:off x="485105" y="4413160"/>
            <a:ext cx="76908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A big decrease in performance, yet the same best parameters was given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This indicates we have reached diminishing returns for hyperparameter tuning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We could continue, but the returns would be the same output in terms of parameters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363C-E664-5D32-8F9A-68E8931B352F}"/>
              </a:ext>
            </a:extLst>
          </p:cNvPr>
          <p:cNvSpPr txBox="1"/>
          <p:nvPr/>
        </p:nvSpPr>
        <p:spPr>
          <a:xfrm>
            <a:off x="206598" y="3522909"/>
            <a:ext cx="2637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Hyper Parameter Tuning 1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D2EEA-E120-56AA-8BAF-0D77D57C0E1A}"/>
              </a:ext>
            </a:extLst>
          </p:cNvPr>
          <p:cNvSpPr txBox="1"/>
          <p:nvPr/>
        </p:nvSpPr>
        <p:spPr>
          <a:xfrm>
            <a:off x="3678528" y="3522908"/>
            <a:ext cx="2857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Hyper Parameter Tuning 2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13324-2612-AF04-02DD-72F9832C7E77}"/>
              </a:ext>
            </a:extLst>
          </p:cNvPr>
          <p:cNvSpPr txBox="1"/>
          <p:nvPr/>
        </p:nvSpPr>
        <p:spPr>
          <a:xfrm>
            <a:off x="7708006" y="3522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Hyper Parameter Tuning 3</a:t>
            </a:r>
          </a:p>
        </p:txBody>
      </p:sp>
    </p:spTree>
    <p:extLst>
      <p:ext uri="{BB962C8B-B14F-4D97-AF65-F5344CB8AC3E}">
        <p14:creationId xmlns:p14="http://schemas.microsoft.com/office/powerpoint/2010/main" val="29273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12254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81BDD-6CFA-CECA-72EC-FF96B247D35E}"/>
              </a:ext>
            </a:extLst>
          </p:cNvPr>
          <p:cNvSpPr txBox="1"/>
          <p:nvPr/>
        </p:nvSpPr>
        <p:spPr>
          <a:xfrm>
            <a:off x="2885599" y="462256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IN" sz="3600" b="1" i="0" u="none" strike="noStrike">
                <a:effectLst/>
                <a:latin typeface="Times New Roman"/>
                <a:cs typeface="Times New Roman"/>
              </a:rPr>
              <a:t>Final Model</a:t>
            </a:r>
            <a:endParaRPr lang="en-IN" sz="3600" b="0">
              <a:effectLst/>
              <a:latin typeface="Times New Roman"/>
              <a:cs typeface="Times New Roman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58C139-AE75-0ACF-9FDA-2D77D34E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6" y="1709523"/>
            <a:ext cx="10320269" cy="38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CC30A-E591-5914-71B6-34718A053E79}"/>
              </a:ext>
            </a:extLst>
          </p:cNvPr>
          <p:cNvSpPr txBox="1"/>
          <p:nvPr/>
        </p:nvSpPr>
        <p:spPr>
          <a:xfrm>
            <a:off x="3688358" y="427948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IN" sz="3600" b="1">
                <a:latin typeface="Times New Roman"/>
                <a:cs typeface="Times New Roman"/>
              </a:rPr>
              <a:t>Summary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21B22-0437-F0F7-CED7-3E0D9C8AEE00}"/>
              </a:ext>
            </a:extLst>
          </p:cNvPr>
          <p:cNvSpPr txBox="1"/>
          <p:nvPr/>
        </p:nvSpPr>
        <p:spPr>
          <a:xfrm>
            <a:off x="409977" y="1193442"/>
            <a:ext cx="102880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Helvetica Neue"/>
              </a:rPr>
              <a:t>By using the results, we summarized the data and demonstrated some easy methods of analysis: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 Neue"/>
              </a:rPr>
              <a:t>Simply employing diagonal variables has produced excellent classification results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Helvetica Neue"/>
              </a:rPr>
              <a:t>Top and Bottom are two excellent variables to include in the predict model in order to categorize counterfeit banknotes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9D63DBB-81E2-88E5-A194-A5965393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2342080"/>
            <a:ext cx="5222383" cy="3214876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037D09-9E66-30BA-6688-50303E00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0" y="4610150"/>
            <a:ext cx="3902298" cy="2209697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BC53BB6-805B-488A-426D-BAD59708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2" y="2340461"/>
            <a:ext cx="4181340" cy="23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CC30A-E591-5914-71B6-34718A053E79}"/>
              </a:ext>
            </a:extLst>
          </p:cNvPr>
          <p:cNvSpPr txBox="1"/>
          <p:nvPr/>
        </p:nvSpPr>
        <p:spPr>
          <a:xfrm>
            <a:off x="3688358" y="427948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IN" sz="3600" b="1">
                <a:latin typeface="Times New Roman"/>
                <a:cs typeface="Times New Roman"/>
              </a:rPr>
              <a:t>Summary</a:t>
            </a:r>
            <a:endParaRPr lang="en-US">
              <a:cs typeface="Calibri"/>
            </a:endParaRP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9232D17-688D-A30D-4543-8C2C965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" y="1059194"/>
            <a:ext cx="4648200" cy="2760530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2B13C10-4289-2312-1497-4BB1DAA8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233" y="1150728"/>
            <a:ext cx="5336116" cy="2969043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11EFD69-F787-858A-6D80-BC19B000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83" y="3937906"/>
            <a:ext cx="4754033" cy="28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5A1C9-100B-8C95-B625-DDDF1CDE9B7D}"/>
              </a:ext>
            </a:extLst>
          </p:cNvPr>
          <p:cNvSpPr txBox="1"/>
          <p:nvPr/>
        </p:nvSpPr>
        <p:spPr>
          <a:xfrm>
            <a:off x="3588711" y="427948"/>
            <a:ext cx="3147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600" b="1">
                <a:latin typeface="Times New Roman"/>
                <a:cs typeface="Times New Roman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6C74-5E33-0B25-8329-6D37D5E680AA}"/>
              </a:ext>
            </a:extLst>
          </p:cNvPr>
          <p:cNvSpPr txBox="1"/>
          <p:nvPr/>
        </p:nvSpPr>
        <p:spPr>
          <a:xfrm>
            <a:off x="1231900" y="1718734"/>
            <a:ext cx="6140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No null values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Limited data</a:t>
            </a:r>
          </a:p>
        </p:txBody>
      </p:sp>
    </p:spTree>
    <p:extLst>
      <p:ext uri="{BB962C8B-B14F-4D97-AF65-F5344CB8AC3E}">
        <p14:creationId xmlns:p14="http://schemas.microsoft.com/office/powerpoint/2010/main" val="38789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C83C5-6EAC-0993-8B29-98CB87829397}"/>
              </a:ext>
            </a:extLst>
          </p:cNvPr>
          <p:cNvSpPr txBox="1"/>
          <p:nvPr/>
        </p:nvSpPr>
        <p:spPr>
          <a:xfrm>
            <a:off x="1190902" y="431166"/>
            <a:ext cx="5033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latin typeface="Times New Roman"/>
                <a:cs typeface="Times New Roman"/>
              </a:rPr>
              <a:t>Problem Statement</a:t>
            </a:r>
            <a:endParaRPr lang="en-US" sz="36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9108F-10D2-AED2-81BA-FD9B97AFBDB2}"/>
              </a:ext>
            </a:extLst>
          </p:cNvPr>
          <p:cNvSpPr txBox="1"/>
          <p:nvPr/>
        </p:nvSpPr>
        <p:spPr>
          <a:xfrm>
            <a:off x="850900" y="1390650"/>
            <a:ext cx="793961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One of a nation's most valuable assets is its banknotes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To cause differences in the amount of money in the financial market, some criminals introduce fake notes that look like the actual notes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Humans find it challenging to distinguish between real and fake banknotes, in part because they have many characteristics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As fake notes are meticulously made, an effective algorithm that can predict whether a banknote is real or not is necessary</a:t>
            </a: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5366F8-6AE7-D8AD-2D2C-15692786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3" y="3149600"/>
            <a:ext cx="6711949" cy="44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ke note">
            <a:hlinkClick r:id="" action="ppaction://media"/>
            <a:extLst>
              <a:ext uri="{FF2B5EF4-FFF2-40B4-BE49-F238E27FC236}">
                <a16:creationId xmlns:a16="http://schemas.microsoft.com/office/drawing/2014/main" id="{0A48F807-72F1-1C04-C9D2-18C010C73F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22BA92-0079-60B2-71F8-F50A4A7C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21" y="-301081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03DBF-3DFF-65AD-F29C-027A840F32C6}"/>
              </a:ext>
            </a:extLst>
          </p:cNvPr>
          <p:cNvSpPr txBox="1"/>
          <p:nvPr/>
        </p:nvSpPr>
        <p:spPr>
          <a:xfrm>
            <a:off x="957643" y="569715"/>
            <a:ext cx="5142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latin typeface="Times New Roman"/>
                <a:cs typeface="Times New Roman"/>
              </a:rPr>
              <a:t>Existing Solutions </a:t>
            </a:r>
            <a:endParaRPr lang="en-US" sz="3600">
              <a:latin typeface="Times New Roman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F5D0B-4C5B-FB90-6F72-31104ACC515B}"/>
              </a:ext>
            </a:extLst>
          </p:cNvPr>
          <p:cNvSpPr txBox="1"/>
          <p:nvPr/>
        </p:nvSpPr>
        <p:spPr>
          <a:xfrm>
            <a:off x="1224613" y="1700622"/>
            <a:ext cx="83225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naive-bayes-classifier</a:t>
            </a: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s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vm-classifier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neural-networks</a:t>
            </a:r>
            <a:endParaRPr lang="en-US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log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istic-regression</a:t>
            </a: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decision-tree-classifier</a:t>
            </a:r>
            <a:endParaRPr lang="en-US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k-means-clustering</a:t>
            </a: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 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random-forest-classifier</a:t>
            </a:r>
            <a:endParaRPr lang="en-US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269BD-9449-26C4-E408-F0FDF2FDC0AE}"/>
              </a:ext>
            </a:extLst>
          </p:cNvPr>
          <p:cNvSpPr txBox="1"/>
          <p:nvPr/>
        </p:nvSpPr>
        <p:spPr>
          <a:xfrm>
            <a:off x="4388974" y="166475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>
                <a:solidFill>
                  <a:srgbClr val="FF5E0E"/>
                </a:solidFill>
                <a:effectLst/>
                <a:latin typeface="Arial" panose="020B0604020202020204" pitchFamily="34" charset="0"/>
              </a:rPr>
              <a:t>Flow Process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F03A-7DE0-867A-202B-C17F3667BFA4}"/>
              </a:ext>
            </a:extLst>
          </p:cNvPr>
          <p:cNvSpPr txBox="1"/>
          <p:nvPr/>
        </p:nvSpPr>
        <p:spPr>
          <a:xfrm>
            <a:off x="771439" y="498369"/>
            <a:ext cx="3617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latin typeface="Times New Roman"/>
                <a:cs typeface="Times New Roman"/>
              </a:rPr>
              <a:t>Our Approach </a:t>
            </a:r>
            <a:endParaRPr lang="en-US" sz="3600">
              <a:cs typeface="Calibri"/>
            </a:endParaRPr>
          </a:p>
        </p:txBody>
      </p:sp>
      <p:pic>
        <p:nvPicPr>
          <p:cNvPr id="2" name="Picture 4" descr="Timeline&#10;&#10;Description automatically generated">
            <a:extLst>
              <a:ext uri="{FF2B5EF4-FFF2-40B4-BE49-F238E27FC236}">
                <a16:creationId xmlns:a16="http://schemas.microsoft.com/office/drawing/2014/main" id="{137808D7-383C-2240-4F96-089B2502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4" y="1960401"/>
            <a:ext cx="9632949" cy="37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1402F-46C0-1E82-DF31-210044B874CD}"/>
              </a:ext>
            </a:extLst>
          </p:cNvPr>
          <p:cNvSpPr txBox="1"/>
          <p:nvPr/>
        </p:nvSpPr>
        <p:spPr>
          <a:xfrm>
            <a:off x="566054" y="511889"/>
            <a:ext cx="4778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latin typeface="Times New Roman"/>
                <a:cs typeface="Times New Roman"/>
              </a:rPr>
              <a:t>Dataset Description</a:t>
            </a:r>
            <a:endParaRPr lang="en-US" sz="3600">
              <a:cs typeface="Calibri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E37A1B3-9C8B-F84C-656A-1C4067BF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72" y="3780336"/>
            <a:ext cx="6955366" cy="2861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A1C16-34E6-D2AF-348D-913EAC2762D0}"/>
              </a:ext>
            </a:extLst>
          </p:cNvPr>
          <p:cNvSpPr txBox="1"/>
          <p:nvPr/>
        </p:nvSpPr>
        <p:spPr>
          <a:xfrm>
            <a:off x="566054" y="1517651"/>
            <a:ext cx="1162594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We used near-perfect data for this problem sourced from Kaggle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dataset is available  </a:t>
            </a:r>
            <a:r>
              <a:rPr lang="en-US" dirty="0"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latin typeface="Times New Roman"/>
              <a:cs typeface="Times New Roman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cleaned data from the exploratory data analysis (EDA) is used to design the machine learning model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 dataset includes information about the shape of the bill, as well as the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It is made up of 200 banknotes in total, 100 for genuine/counterfeit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Attributes: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counterfeit: Whether a banknote is counterfeit (1) or genuine (0)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Length: Length of bill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Left: Width of left edge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Right: Width of right edge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Bottom: Bottom margin width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Top: Top margin width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Diagonal: Length of diagonal (mm)</a:t>
            </a:r>
          </a:p>
        </p:txBody>
      </p:sp>
    </p:spTree>
    <p:extLst>
      <p:ext uri="{BB962C8B-B14F-4D97-AF65-F5344CB8AC3E}">
        <p14:creationId xmlns:p14="http://schemas.microsoft.com/office/powerpoint/2010/main" val="35330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D193-DD2E-83CF-287F-0E378BD5457E}"/>
              </a:ext>
            </a:extLst>
          </p:cNvPr>
          <p:cNvSpPr txBox="1"/>
          <p:nvPr/>
        </p:nvSpPr>
        <p:spPr>
          <a:xfrm>
            <a:off x="683885" y="534721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>
              <a:spcBef>
                <a:spcPts val="1800"/>
              </a:spcBef>
              <a:spcAft>
                <a:spcPts val="400"/>
              </a:spcAft>
            </a:pPr>
            <a:r>
              <a:rPr lang="en-US" sz="3600" b="1" i="0" strike="noStrike">
                <a:effectLst/>
                <a:latin typeface="Times New Roman"/>
                <a:cs typeface="Times New Roman"/>
              </a:rPr>
              <a:t>Data Exploration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4822BC6-4185-265F-7096-0A90B037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1" y="1793440"/>
            <a:ext cx="6889182" cy="3558212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1CE3C7E0-21F1-2864-79F7-EBEA505D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15" y="1601678"/>
            <a:ext cx="4374523" cy="4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2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123A9-BB33-1635-BA48-81EE76DBD707}"/>
              </a:ext>
            </a:extLst>
          </p:cNvPr>
          <p:cNvSpPr txBox="1"/>
          <p:nvPr/>
        </p:nvSpPr>
        <p:spPr>
          <a:xfrm>
            <a:off x="787804" y="523014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i="0">
                <a:effectLst/>
                <a:latin typeface="Times New Roman"/>
                <a:cs typeface="Times New Roman"/>
              </a:rPr>
              <a:t>Data Wrangling</a:t>
            </a:r>
            <a:endParaRPr lang="en-IN" sz="3600" b="1">
              <a:latin typeface="Times New Roman"/>
              <a:cs typeface="Times New Roman"/>
            </a:endParaRPr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3E66883-E536-BCB1-5EF3-533316EC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" y="1250119"/>
            <a:ext cx="5115059" cy="5162690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3EE4845-8DF9-5E39-4649-0E67BD03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555" y="1421897"/>
            <a:ext cx="5329706" cy="4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123A9-BB33-1635-BA48-81EE76DBD707}"/>
              </a:ext>
            </a:extLst>
          </p:cNvPr>
          <p:cNvSpPr txBox="1"/>
          <p:nvPr/>
        </p:nvSpPr>
        <p:spPr>
          <a:xfrm>
            <a:off x="787804" y="523014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i="0">
                <a:effectLst/>
                <a:latin typeface="Times New Roman"/>
                <a:cs typeface="Times New Roman"/>
              </a:rPr>
              <a:t>Data Wrangling</a:t>
            </a:r>
            <a:endParaRPr lang="en-IN" sz="3600" b="1">
              <a:latin typeface="Times New Roman"/>
              <a:cs typeface="Times New Roman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DDB1F4E-5BA4-FB8D-25DC-B077DB92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" y="1602872"/>
            <a:ext cx="5190186" cy="4575242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176C4AC-63E5-2F7B-7B7E-172E15F6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527" y="1661133"/>
            <a:ext cx="6156101" cy="39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61" y="1764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F4205-E52A-6D20-9F8D-30B3825432D3}"/>
              </a:ext>
            </a:extLst>
          </p:cNvPr>
          <p:cNvSpPr txBox="1"/>
          <p:nvPr/>
        </p:nvSpPr>
        <p:spPr>
          <a:xfrm>
            <a:off x="630911" y="437215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N" sz="3600" b="1" i="0" strike="noStrike">
                <a:effectLst/>
                <a:latin typeface="Times New Roman"/>
                <a:cs typeface="Times New Roman"/>
              </a:rPr>
              <a:t>Feature Engineering</a:t>
            </a:r>
          </a:p>
        </p:txBody>
      </p:sp>
      <p:pic>
        <p:nvPicPr>
          <p:cNvPr id="2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17F62C94-01BD-6F93-C55D-AC142800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237905"/>
            <a:ext cx="4535509" cy="5423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37D73-8495-D827-B63F-E9836ADC8535}"/>
              </a:ext>
            </a:extLst>
          </p:cNvPr>
          <p:cNvSpPr txBox="1"/>
          <p:nvPr/>
        </p:nvSpPr>
        <p:spPr>
          <a:xfrm>
            <a:off x="6001555" y="3425780"/>
            <a:ext cx="608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Heatmap of numerical feature in the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62559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Widescreen</PresentationFormat>
  <Paragraphs>56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K</dc:creator>
  <cp:lastModifiedBy>KOMAL K</cp:lastModifiedBy>
  <cp:revision>6</cp:revision>
  <dcterms:created xsi:type="dcterms:W3CDTF">2022-12-14T18:44:36Z</dcterms:created>
  <dcterms:modified xsi:type="dcterms:W3CDTF">2023-02-27T10:20:38Z</dcterms:modified>
</cp:coreProperties>
</file>