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1C6E40-8BB9-472D-99C2-44836C7638FD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DC918-F820-4CB6-902D-264AA81AF1A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943E4-9839-4C8F-84C2-6EA22344B4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74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9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0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458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1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753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94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8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39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47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3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7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08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5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2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1F1EF0-3E24-4E2F-B997-D6AF9B00E76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B9EA5A-0634-40D4-87DA-F2A11055A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75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9A35-D792-94B1-91E3-2A3E42A0F4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Observation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07527-DDB8-0B67-D330-D3CC9BBD6D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 by Komal Chaurasiya</a:t>
            </a:r>
          </a:p>
        </p:txBody>
      </p:sp>
    </p:spTree>
    <p:extLst>
      <p:ext uri="{BB962C8B-B14F-4D97-AF65-F5344CB8AC3E}">
        <p14:creationId xmlns:p14="http://schemas.microsoft.com/office/powerpoint/2010/main" val="78318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7E7B08-AA9D-73B8-1EC2-7C90FFB9B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7" t="26267" r="42917" b="6768"/>
          <a:stretch>
            <a:fillRect/>
          </a:stretch>
        </p:blipFill>
        <p:spPr>
          <a:xfrm>
            <a:off x="996594" y="678094"/>
            <a:ext cx="9955658" cy="5445304"/>
          </a:xfrm>
        </p:spPr>
      </p:pic>
    </p:spTree>
    <p:extLst>
      <p:ext uri="{BB962C8B-B14F-4D97-AF65-F5344CB8AC3E}">
        <p14:creationId xmlns:p14="http://schemas.microsoft.com/office/powerpoint/2010/main" val="119226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650F-7A55-565D-14C3-895D8026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ADD90-8507-7278-5B2A-07C5B157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1. Survival by Passenger Class</a:t>
            </a:r>
          </a:p>
          <a:p>
            <a:r>
              <a:rPr lang="en-US" sz="2000" dirty="0"/>
              <a:t>1st class passengers had the highest survival rate, with approximately 63% surviving, compared to only 24.4% of 3rd class passengers. This highlights a strong survival advantage tied to socioeconomic status.</a:t>
            </a:r>
          </a:p>
          <a:p>
            <a:pPr marL="0" indent="0">
              <a:buNone/>
            </a:pPr>
            <a:r>
              <a:rPr lang="en-US" b="1" dirty="0"/>
              <a:t>2. Survival by Gender</a:t>
            </a:r>
          </a:p>
          <a:p>
            <a:r>
              <a:rPr lang="en-US" sz="2200" dirty="0"/>
              <a:t>Women had significantly higher survival rates—around 68% of female passengers survived, while only 32% of male passengers did. This reflects the historical "women and children first" practice during evacuation.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42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F8F7-83EC-AC5F-4C7D-A188EE92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DBEC9-F99C-8DD5-476E-576F36D4D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Age Patterns</a:t>
            </a:r>
          </a:p>
          <a:p>
            <a:r>
              <a:rPr lang="en-US" sz="2000" dirty="0"/>
              <a:t>Children (especially ages 0–10) had the highest survival rates of all age cohorts, reinforcing the evacuation norm favoring the youngest.</a:t>
            </a:r>
          </a:p>
          <a:p>
            <a:r>
              <a:rPr lang="en-US" sz="2000" dirty="0"/>
              <a:t> There is a slightly negative correlation between age and survival, especially among older age groups. </a:t>
            </a:r>
          </a:p>
          <a:p>
            <a:pPr marL="0" indent="0">
              <a:buNone/>
            </a:pPr>
            <a:r>
              <a:rPr lang="en-US" b="1" dirty="0"/>
              <a:t>3. Fare and Survival</a:t>
            </a:r>
          </a:p>
          <a:p>
            <a:r>
              <a:rPr lang="en-US" sz="2000" dirty="0"/>
              <a:t>Survivors typically paid considerably higher fares than those who perished, indicating that wealth (and likely class) strongly influenced survival.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32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8F02-6C58-9B53-3D87-F071A79B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28214-D09A-B449-A0DA-8E2BBCED5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4. Age Trends</a:t>
            </a:r>
          </a:p>
          <a:p>
            <a:r>
              <a:rPr lang="en-US" sz="2000" dirty="0"/>
              <a:t>Survivors were on average younger, though the difference isn’t large. For instance, non-survivors averaged around 29.72 years, whereas survivors averaged 28.48 years.</a:t>
            </a:r>
          </a:p>
          <a:p>
            <a:r>
              <a:rPr lang="en-US" sz="2000" dirty="0"/>
              <a:t>Children (1–10 years old) had the highest survival rates among age groups, whereas young adults and elderly passengers faced lower survival odds.</a:t>
            </a:r>
          </a:p>
          <a:p>
            <a:pPr marL="0" indent="0">
              <a:buNone/>
            </a:pPr>
            <a:r>
              <a:rPr lang="en-US" sz="2000" b="1" dirty="0"/>
              <a:t>5. Embarkation Port</a:t>
            </a:r>
          </a:p>
          <a:p>
            <a:r>
              <a:rPr lang="en-US" sz="2000" dirty="0"/>
              <a:t>Passengers boarding from Cherbourg had relatively higher survival rates (≈55.4%), compared to those from Southampton or Queenstown.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347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5D58-C233-F8AC-1F16-035D921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46F3-B86F-B1CA-068E-63F2398D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These patterns underscore how socioeconomic status, gender, and age played pivotal roles in survival during the Titanic disaster, and such insights are invaluable for both storytelling and predictive modeling.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97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1062-9DCB-AE29-8577-CF36E0D1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Histogram </a:t>
            </a:r>
            <a:br>
              <a:rPr lang="en-IN" sz="4800" dirty="0"/>
            </a:br>
            <a:r>
              <a:rPr lang="en-IN" sz="2700" dirty="0"/>
              <a:t>Age Distribution By Survival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B37213C-9E5D-8449-A371-6C79383F5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8512" y="2694565"/>
            <a:ext cx="982808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/>
              <a:t>Young children (around ages 0–10) show a relatively higher concentration of survivors, suggesting that children had better chances—consistent with the "women and children first" evacuation practice.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27F0CB4-3F0E-7CDF-8E82-F2D2D68AB60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68512" y="3608966"/>
            <a:ext cx="982808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most common age range for passengers is between 20 and 35, where blue (non-survivors) notably dominates, indicating lower survival in this group.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age distribution is right-skewed, with fewer elderly passengers and gradually tapering counts beyond age 60.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Middle-to-older adults appear more likely not to survive, based on the density curves—another hint that age impacted survival odds.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5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DFC6C6-ECD5-703A-659C-8B4D1900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9" t="31580" r="46751" b="6269"/>
          <a:stretch>
            <a:fillRect/>
          </a:stretch>
        </p:blipFill>
        <p:spPr>
          <a:xfrm>
            <a:off x="1253448" y="636999"/>
            <a:ext cx="9719352" cy="5558318"/>
          </a:xfrm>
        </p:spPr>
      </p:pic>
    </p:spTree>
    <p:extLst>
      <p:ext uri="{BB962C8B-B14F-4D97-AF65-F5344CB8AC3E}">
        <p14:creationId xmlns:p14="http://schemas.microsoft.com/office/powerpoint/2010/main" val="204998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49F4C-4355-3D8D-A79A-9B0E8DD6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Box Plot</a:t>
            </a:r>
            <a:br>
              <a:rPr lang="en-IN" sz="4800" dirty="0"/>
            </a:br>
            <a:r>
              <a:rPr lang="en-US" sz="2800" dirty="0"/>
              <a:t>Age vs Passenger Class, Split by Survival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6D5C-32C4-9D51-9D32-D1B869CA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4940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First Class</a:t>
            </a:r>
          </a:p>
          <a:p>
            <a:pPr marL="0" indent="0">
              <a:buNone/>
            </a:pPr>
            <a:r>
              <a:rPr lang="en-IN" b="1" dirty="0"/>
              <a:t>               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Second Class</a:t>
            </a:r>
          </a:p>
          <a:p>
            <a:r>
              <a:rPr lang="en-US" sz="2000" dirty="0"/>
              <a:t>Survivors (orange) skew noticeably younger than non-survivors (blue).</a:t>
            </a:r>
            <a:endParaRPr lang="en-IN" sz="2000" dirty="0"/>
          </a:p>
          <a:p>
            <a:endParaRPr lang="en-IN" sz="2000" b="1" dirty="0"/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7A9275-D597-4016-8ED8-CA70E833C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101463"/>
            <a:ext cx="94933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Survivors tend to be a bit younger on average compared to non-survivors, whose box    plot shows a slightly higher median 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age range for both groups is quite broad, reflecting both older and younger passengers     aboard.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736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E1DB-E476-3451-DD12-5B3CE159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There’s less overlap, indicating that younger second-class passengers had better survival odds than older ones.</a:t>
            </a:r>
          </a:p>
          <a:p>
            <a:pPr marL="0" indent="0">
              <a:buNone/>
            </a:pPr>
            <a:r>
              <a:rPr lang="en-US" b="1" dirty="0"/>
              <a:t>Third Class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306C4A-1595-05E7-A1D2-9FF076FA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1" y="3756395"/>
            <a:ext cx="990343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Both survivors and non-survivors cluster around similar median ages, but survivors show a tighter age spread.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comparable distributions suggest age mattered less within third class, perhaps due to higher overall risk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277659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ECF8E2-86E1-DD7F-E408-4BB5022DF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t="30944" r="44831" b="4764"/>
          <a:stretch>
            <a:fillRect/>
          </a:stretch>
        </p:blipFill>
        <p:spPr>
          <a:xfrm>
            <a:off x="1058239" y="636998"/>
            <a:ext cx="9801546" cy="5599415"/>
          </a:xfrm>
        </p:spPr>
      </p:pic>
    </p:spTree>
    <p:extLst>
      <p:ext uri="{BB962C8B-B14F-4D97-AF65-F5344CB8AC3E}">
        <p14:creationId xmlns:p14="http://schemas.microsoft.com/office/powerpoint/2010/main" val="25567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56F4-09BF-3CD8-6B95-B646091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300" dirty="0"/>
              <a:t>Scatter Plot</a:t>
            </a:r>
            <a:br>
              <a:rPr lang="en-IN" dirty="0"/>
            </a:br>
            <a:r>
              <a:rPr lang="en-US" sz="3100" dirty="0"/>
              <a:t>Age vs Fare, Colored by Survival </a:t>
            </a:r>
            <a:endParaRPr lang="en-IN" sz="3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F0890A-4DDA-4C76-BD0C-DDC0E6436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466" y="2516991"/>
            <a:ext cx="101809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Passengers who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paid more and were younger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tended to survive more often—visible as clusters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scatter.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Coloring the scatter by passenger class reveals that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1st class passengers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(often older and paying</a:t>
            </a:r>
            <a:r>
              <a:rPr lang="en-US" altLang="en-US" sz="2000" dirty="0">
                <a:solidFill>
                  <a:schemeClr val="tx1"/>
                </a:solidFill>
              </a:rPr>
              <a:t>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fares) are more densely located among survivors.</a:t>
            </a:r>
          </a:p>
        </p:txBody>
      </p:sp>
    </p:spTree>
    <p:extLst>
      <p:ext uri="{BB962C8B-B14F-4D97-AF65-F5344CB8AC3E}">
        <p14:creationId xmlns:p14="http://schemas.microsoft.com/office/powerpoint/2010/main" val="254846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2580AC-DC02-E0FC-6DE5-A68213DED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3" t="26268" r="43787" b="6458"/>
          <a:stretch>
            <a:fillRect/>
          </a:stretch>
        </p:blipFill>
        <p:spPr>
          <a:xfrm>
            <a:off x="1114207" y="842481"/>
            <a:ext cx="10115448" cy="5178175"/>
          </a:xfrm>
        </p:spPr>
      </p:pic>
    </p:spTree>
    <p:extLst>
      <p:ext uri="{BB962C8B-B14F-4D97-AF65-F5344CB8AC3E}">
        <p14:creationId xmlns:p14="http://schemas.microsoft.com/office/powerpoint/2010/main" val="1903030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791D-BEAE-B01B-4F11-9792CFEE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Heatmap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76AFB5-AB11-3DD3-126C-4A2735CEEF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629649"/>
            <a:ext cx="92983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positive correlation between fare and survival confirms that paying more was linked to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higher survival chances.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Passenger class and survival are negatively correlated—meaning lower class  corresponds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with lower survival rates.</a:t>
            </a:r>
          </a:p>
        </p:txBody>
      </p:sp>
    </p:spTree>
    <p:extLst>
      <p:ext uri="{BB962C8B-B14F-4D97-AF65-F5344CB8AC3E}">
        <p14:creationId xmlns:p14="http://schemas.microsoft.com/office/powerpoint/2010/main" val="1476522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618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Parallax</vt:lpstr>
      <vt:lpstr>Observation Report </vt:lpstr>
      <vt:lpstr>Histogram  Age Distribution By Survival</vt:lpstr>
      <vt:lpstr>PowerPoint Presentation</vt:lpstr>
      <vt:lpstr>Box Plot Age vs Passenger Class, Split by Survival</vt:lpstr>
      <vt:lpstr>PowerPoint Presentation</vt:lpstr>
      <vt:lpstr>PowerPoint Presentation</vt:lpstr>
      <vt:lpstr>Scatter Plot Age vs Fare, Colored by Survival </vt:lpstr>
      <vt:lpstr>PowerPoint Presentation</vt:lpstr>
      <vt:lpstr>Heatmap</vt:lpstr>
      <vt:lpstr>PowerPoint Presentation</vt:lpstr>
      <vt:lpstr>Summary of Findings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chaurasiya</dc:creator>
  <cp:lastModifiedBy>komal chaurasiya</cp:lastModifiedBy>
  <cp:revision>1</cp:revision>
  <dcterms:created xsi:type="dcterms:W3CDTF">2025-08-11T06:41:04Z</dcterms:created>
  <dcterms:modified xsi:type="dcterms:W3CDTF">2025-08-11T08:06:01Z</dcterms:modified>
</cp:coreProperties>
</file>