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Google Sans Medium"/>
      <p:regular r:id="rId30"/>
      <p:bold r:id="rId31"/>
      <p:italic r:id="rId32"/>
      <p:boldItalic r:id="rId33"/>
    </p:embeddedFont>
    <p:embeddedFont>
      <p:font typeface="Open Sans SemiBold"/>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oogleSansMedium-bold.fntdata"/><Relationship Id="rId30" Type="http://schemas.openxmlformats.org/officeDocument/2006/relationships/font" Target="fonts/GoogleSansMedium-regular.fntdata"/><Relationship Id="rId11" Type="http://schemas.openxmlformats.org/officeDocument/2006/relationships/slide" Target="slides/slide5.xml"/><Relationship Id="rId33" Type="http://schemas.openxmlformats.org/officeDocument/2006/relationships/font" Target="fonts/GoogleSansMedium-boldItalic.fntdata"/><Relationship Id="rId10" Type="http://schemas.openxmlformats.org/officeDocument/2006/relationships/slide" Target="slides/slide4.xml"/><Relationship Id="rId32" Type="http://schemas.openxmlformats.org/officeDocument/2006/relationships/font" Target="fonts/GoogleSansMedium-italic.fntdata"/><Relationship Id="rId13" Type="http://schemas.openxmlformats.org/officeDocument/2006/relationships/slide" Target="slides/slide7.xml"/><Relationship Id="rId35" Type="http://schemas.openxmlformats.org/officeDocument/2006/relationships/font" Target="fonts/OpenSansSemiBold-bold.fntdata"/><Relationship Id="rId12" Type="http://schemas.openxmlformats.org/officeDocument/2006/relationships/slide" Target="slides/slide6.xml"/><Relationship Id="rId34" Type="http://schemas.openxmlformats.org/officeDocument/2006/relationships/font" Target="fonts/OpenSansSemiBold-regular.fntdata"/><Relationship Id="rId15" Type="http://schemas.openxmlformats.org/officeDocument/2006/relationships/slide" Target="slides/slide9.xml"/><Relationship Id="rId37" Type="http://schemas.openxmlformats.org/officeDocument/2006/relationships/font" Target="fonts/OpenSansSemiBold-boldItalic.fntdata"/><Relationship Id="rId14" Type="http://schemas.openxmlformats.org/officeDocument/2006/relationships/slide" Target="slides/slide8.xml"/><Relationship Id="rId36" Type="http://schemas.openxmlformats.org/officeDocument/2006/relationships/font" Target="fonts/OpenSansSemiBold-italic.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d03e5b75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d03e5b75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ed80ebc1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ed80ebc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d03e5b75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d03e5b75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ed80ebc1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ed80ebc1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ed80ebc1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ed80ebc1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800de29c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800de29c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d03e5b75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d03e5b7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800de29c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800de29c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d03e5b75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d03e5b75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d03e5b75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d03e5b75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800de29c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800de29c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d03e5b75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d03e5b75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cd03e5b75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cd03e5b75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d03e5b75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d03e5b75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ced80ebc1c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ced80ebc1c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ed80ebc1c_1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ed80ebc1c_1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ed80ebc1c_1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ed80ebc1c_1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d03e5b75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d03e5b75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d03e5b75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d03e5b75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d03e5b75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d03e5b75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ed80ebc1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ed80ebc1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ed80ebc1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ed80ebc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12"/>
          <p:cNvSpPr/>
          <p:nvPr/>
        </p:nvSpPr>
        <p:spPr>
          <a:xfrm>
            <a:off x="0" y="329125"/>
            <a:ext cx="69300" cy="7530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 name="Google Shape;52;p1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p:cSld name="BLANK_1">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p:nvPr/>
        </p:nvSpPr>
        <p:spPr>
          <a:xfrm>
            <a:off x="0" y="329125"/>
            <a:ext cx="69300" cy="7530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1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2">
  <p:cSld name="BLANK_1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p:nvPr/>
        </p:nvSpPr>
        <p:spPr>
          <a:xfrm>
            <a:off x="0" y="329125"/>
            <a:ext cx="69300" cy="44853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2">
  <p:cSld name="BLANK_1_2_1">
    <p:spTree>
      <p:nvGrpSpPr>
        <p:cNvPr id="61" name="Shape 61"/>
        <p:cNvGrpSpPr/>
        <p:nvPr/>
      </p:nvGrpSpPr>
      <p:grpSpPr>
        <a:xfrm>
          <a:off x="0" y="0"/>
          <a:ext cx="0" cy="0"/>
          <a:chOff x="0" y="0"/>
          <a:chExt cx="0" cy="0"/>
        </a:xfrm>
      </p:grpSpPr>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5"/>
          <p:cNvSpPr/>
          <p:nvPr/>
        </p:nvSpPr>
        <p:spPr>
          <a:xfrm>
            <a:off x="0" y="329125"/>
            <a:ext cx="69300" cy="44853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2">
  <p:cSld name="BLANK_1_2_1_1">
    <p:spTree>
      <p:nvGrpSpPr>
        <p:cNvPr id="65" name="Shape 65"/>
        <p:cNvGrpSpPr/>
        <p:nvPr/>
      </p:nvGrpSpPr>
      <p:grpSpPr>
        <a:xfrm>
          <a:off x="0" y="0"/>
          <a:ext cx="0" cy="0"/>
          <a:chOff x="0" y="0"/>
          <a:chExt cx="0" cy="0"/>
        </a:xfrm>
      </p:grpSpPr>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6"/>
          <p:cNvSpPr/>
          <p:nvPr/>
        </p:nvSpPr>
        <p:spPr>
          <a:xfrm>
            <a:off x="0" y="329125"/>
            <a:ext cx="69300" cy="44853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p:cSld name="BLANK_1_1">
    <p:spTree>
      <p:nvGrpSpPr>
        <p:cNvPr id="69" name="Shape 69"/>
        <p:cNvGrpSpPr/>
        <p:nvPr/>
      </p:nvGrpSpPr>
      <p:grpSpPr>
        <a:xfrm>
          <a:off x="0" y="0"/>
          <a:ext cx="0" cy="0"/>
          <a:chOff x="0" y="0"/>
          <a:chExt cx="0" cy="0"/>
        </a:xfrm>
      </p:grpSpPr>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7"/>
          <p:cNvSpPr/>
          <p:nvPr/>
        </p:nvSpPr>
        <p:spPr>
          <a:xfrm>
            <a:off x="0" y="329125"/>
            <a:ext cx="69300" cy="7530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p:cSld name="BLANK_1_1_1">
    <p:spTree>
      <p:nvGrpSpPr>
        <p:cNvPr id="73" name="Shape 73"/>
        <p:cNvGrpSpPr/>
        <p:nvPr/>
      </p:nvGrpSpPr>
      <p:grpSpPr>
        <a:xfrm>
          <a:off x="0" y="0"/>
          <a:ext cx="0" cy="0"/>
          <a:chOff x="0" y="0"/>
          <a:chExt cx="0" cy="0"/>
        </a:xfrm>
      </p:grpSpPr>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8"/>
          <p:cNvSpPr/>
          <p:nvPr/>
        </p:nvSpPr>
        <p:spPr>
          <a:xfrm>
            <a:off x="0" y="329125"/>
            <a:ext cx="69300" cy="7530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p:cSld name="BLANK_1_1_1_1">
    <p:spTree>
      <p:nvGrpSpPr>
        <p:cNvPr id="77" name="Shape 77"/>
        <p:cNvGrpSpPr/>
        <p:nvPr/>
      </p:nvGrpSpPr>
      <p:grpSpPr>
        <a:xfrm>
          <a:off x="0" y="0"/>
          <a:ext cx="0" cy="0"/>
          <a:chOff x="0" y="0"/>
          <a:chExt cx="0" cy="0"/>
        </a:xfrm>
      </p:grpSpPr>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9"/>
          <p:cNvSpPr/>
          <p:nvPr/>
        </p:nvSpPr>
        <p:spPr>
          <a:xfrm>
            <a:off x="0" y="329125"/>
            <a:ext cx="69300" cy="753000"/>
          </a:xfrm>
          <a:prstGeom prst="rect">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8" name="Google Shape;98;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2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6" name="Google Shape;10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sp>
        <p:nvSpPr>
          <p:cNvPr id="108" name="Google Shape;108;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9" name="Google Shape;10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2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4" name="Google Shape;114;p2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5" name="Google Shape;11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8" name="Google Shape;11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3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1" name="Google Shape;121;p3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2" name="Google Shape;12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ype="blank">
  <p:cSld name="BLANK">
    <p:spTree>
      <p:nvGrpSpPr>
        <p:cNvPr id="123" name="Shape 123"/>
        <p:cNvGrpSpPr/>
        <p:nvPr/>
      </p:nvGrpSpPr>
      <p:grpSpPr>
        <a:xfrm>
          <a:off x="0" y="0"/>
          <a:ext cx="0" cy="0"/>
          <a:chOff x="0" y="0"/>
          <a:chExt cx="0" cy="0"/>
        </a:xfrm>
      </p:grpSpPr>
      <p:sp>
        <p:nvSpPr>
          <p:cNvPr id="124" name="Google Shape;124;p31"/>
          <p:cNvSpPr/>
          <p:nvPr/>
        </p:nvSpPr>
        <p:spPr>
          <a:xfrm>
            <a:off x="0" y="329125"/>
            <a:ext cx="69300" cy="7530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p:cSld name="BLANK_1">
    <p:spTree>
      <p:nvGrpSpPr>
        <p:cNvPr id="126" name="Shape 126"/>
        <p:cNvGrpSpPr/>
        <p:nvPr/>
      </p:nvGrpSpPr>
      <p:grpSpPr>
        <a:xfrm>
          <a:off x="0" y="0"/>
          <a:ext cx="0" cy="0"/>
          <a:chOff x="0" y="0"/>
          <a:chExt cx="0" cy="0"/>
        </a:xfrm>
      </p:grpSpPr>
      <p:sp>
        <p:nvSpPr>
          <p:cNvPr id="127" name="Google Shape;127;p32"/>
          <p:cNvSpPr/>
          <p:nvPr/>
        </p:nvSpPr>
        <p:spPr>
          <a:xfrm>
            <a:off x="0" y="329125"/>
            <a:ext cx="69300" cy="7530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2">
  <p:cSld name="BLANK_1_2">
    <p:spTree>
      <p:nvGrpSpPr>
        <p:cNvPr id="129" name="Shape 129"/>
        <p:cNvGrpSpPr/>
        <p:nvPr/>
      </p:nvGrpSpPr>
      <p:grpSpPr>
        <a:xfrm>
          <a:off x="0" y="0"/>
          <a:ext cx="0" cy="0"/>
          <a:chOff x="0" y="0"/>
          <a:chExt cx="0" cy="0"/>
        </a:xfrm>
      </p:grpSpPr>
      <p:sp>
        <p:nvSpPr>
          <p:cNvPr id="130" name="Google Shape;130;p33"/>
          <p:cNvSpPr/>
          <p:nvPr/>
        </p:nvSpPr>
        <p:spPr>
          <a:xfrm>
            <a:off x="0" y="329125"/>
            <a:ext cx="69300" cy="44853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2">
  <p:cSld name="BLANK_1_2_1">
    <p:spTree>
      <p:nvGrpSpPr>
        <p:cNvPr id="132" name="Shape 132"/>
        <p:cNvGrpSpPr/>
        <p:nvPr/>
      </p:nvGrpSpPr>
      <p:grpSpPr>
        <a:xfrm>
          <a:off x="0" y="0"/>
          <a:ext cx="0" cy="0"/>
          <a:chOff x="0" y="0"/>
          <a:chExt cx="0" cy="0"/>
        </a:xfrm>
      </p:grpSpPr>
      <p:sp>
        <p:nvSpPr>
          <p:cNvPr id="133" name="Google Shape;133;p34"/>
          <p:cNvSpPr/>
          <p:nvPr/>
        </p:nvSpPr>
        <p:spPr>
          <a:xfrm>
            <a:off x="0" y="329125"/>
            <a:ext cx="69300" cy="44853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2">
  <p:cSld name="BLANK_1_2_1_1">
    <p:spTree>
      <p:nvGrpSpPr>
        <p:cNvPr id="135" name="Shape 135"/>
        <p:cNvGrpSpPr/>
        <p:nvPr/>
      </p:nvGrpSpPr>
      <p:grpSpPr>
        <a:xfrm>
          <a:off x="0" y="0"/>
          <a:ext cx="0" cy="0"/>
          <a:chOff x="0" y="0"/>
          <a:chExt cx="0" cy="0"/>
        </a:xfrm>
      </p:grpSpPr>
      <p:sp>
        <p:nvSpPr>
          <p:cNvPr id="136" name="Google Shape;136;p35"/>
          <p:cNvSpPr/>
          <p:nvPr/>
        </p:nvSpPr>
        <p:spPr>
          <a:xfrm>
            <a:off x="0" y="329125"/>
            <a:ext cx="69300" cy="44853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p:cSld name="BLANK_1_1">
    <p:spTree>
      <p:nvGrpSpPr>
        <p:cNvPr id="138" name="Shape 138"/>
        <p:cNvGrpSpPr/>
        <p:nvPr/>
      </p:nvGrpSpPr>
      <p:grpSpPr>
        <a:xfrm>
          <a:off x="0" y="0"/>
          <a:ext cx="0" cy="0"/>
          <a:chOff x="0" y="0"/>
          <a:chExt cx="0" cy="0"/>
        </a:xfrm>
      </p:grpSpPr>
      <p:sp>
        <p:nvSpPr>
          <p:cNvPr id="139" name="Google Shape;139;p36"/>
          <p:cNvSpPr/>
          <p:nvPr/>
        </p:nvSpPr>
        <p:spPr>
          <a:xfrm>
            <a:off x="0" y="329125"/>
            <a:ext cx="69300" cy="753000"/>
          </a:xfrm>
          <a:prstGeom prst="rect">
            <a:avLst/>
          </a:prstGeom>
          <a:solidFill>
            <a:srgbClr val="F2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p:cSld name="BLANK_1_1_1">
    <p:spTree>
      <p:nvGrpSpPr>
        <p:cNvPr id="141" name="Shape 141"/>
        <p:cNvGrpSpPr/>
        <p:nvPr/>
      </p:nvGrpSpPr>
      <p:grpSpPr>
        <a:xfrm>
          <a:off x="0" y="0"/>
          <a:ext cx="0" cy="0"/>
          <a:chOff x="0" y="0"/>
          <a:chExt cx="0" cy="0"/>
        </a:xfrm>
      </p:grpSpPr>
      <p:sp>
        <p:nvSpPr>
          <p:cNvPr id="142" name="Google Shape;142;p37"/>
          <p:cNvSpPr/>
          <p:nvPr/>
        </p:nvSpPr>
        <p:spPr>
          <a:xfrm>
            <a:off x="0" y="329125"/>
            <a:ext cx="69300" cy="7530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p:cSld name="BLANK_1_1_1_1">
    <p:spTree>
      <p:nvGrpSpPr>
        <p:cNvPr id="144" name="Shape 144"/>
        <p:cNvGrpSpPr/>
        <p:nvPr/>
      </p:nvGrpSpPr>
      <p:grpSpPr>
        <a:xfrm>
          <a:off x="0" y="0"/>
          <a:ext cx="0" cy="0"/>
          <a:chOff x="0" y="0"/>
          <a:chExt cx="0" cy="0"/>
        </a:xfrm>
      </p:grpSpPr>
      <p:sp>
        <p:nvSpPr>
          <p:cNvPr id="145" name="Google Shape;145;p38"/>
          <p:cNvSpPr/>
          <p:nvPr/>
        </p:nvSpPr>
        <p:spPr>
          <a:xfrm>
            <a:off x="0" y="329125"/>
            <a:ext cx="69300" cy="753000"/>
          </a:xfrm>
          <a:prstGeom prst="rect">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47" name="Shape 147"/>
        <p:cNvGrpSpPr/>
        <p:nvPr/>
      </p:nvGrpSpPr>
      <p:grpSpPr>
        <a:xfrm>
          <a:off x="0" y="0"/>
          <a:ext cx="0" cy="0"/>
          <a:chOff x="0" y="0"/>
          <a:chExt cx="0" cy="0"/>
        </a:xfrm>
      </p:grpSpPr>
      <p:pic>
        <p:nvPicPr>
          <p:cNvPr id="148" name="Google Shape;148;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7.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21" Type="http://schemas.openxmlformats.org/officeDocument/2006/relationships/theme" Target="../theme/theme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image" Target="../media/image4.png"/><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5" Type="http://schemas.openxmlformats.org/officeDocument/2006/relationships/slideLayout" Target="../slideLayouts/slideLayout22.xml"/><Relationship Id="rId19" Type="http://schemas.openxmlformats.org/officeDocument/2006/relationships/slideLayout" Target="../slideLayouts/slideLayout36.xml"/><Relationship Id="rId6" Type="http://schemas.openxmlformats.org/officeDocument/2006/relationships/slideLayout" Target="../slideLayouts/slideLayout23.xml"/><Relationship Id="rId18" Type="http://schemas.openxmlformats.org/officeDocument/2006/relationships/slideLayout" Target="../slideLayouts/slideLayout35.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pic>
        <p:nvPicPr>
          <p:cNvPr id="84" name="Google Shape;84;p20"/>
          <p:cNvPicPr preferRelativeResize="0"/>
          <p:nvPr/>
        </p:nvPicPr>
        <p:blipFill>
          <a:blip r:embed="rId1">
            <a:alphaModFix/>
          </a:blip>
          <a:stretch>
            <a:fillRect/>
          </a:stretch>
        </p:blipFill>
        <p:spPr>
          <a:xfrm>
            <a:off x="8421698" y="4841325"/>
            <a:ext cx="464876" cy="15299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hyperlink" Target="https://www.figma.com/proto/khf8DQXPCcpubiLvwOTEty/Untitled?node-id=1%3A2&amp;scaling=scale-down&amp;page-id=0%3A1&amp;starting-point-node-id=1%3A2" TargetMode="Externa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hyperlink" Target="https://www.figma.com/proto/khf8DQXPCcpubiLvwOTEty/Untitled?node-id=208%3A73&amp;scaling=contain&amp;page-id=4%3A72&amp;starting-point-node-id=208%3A73&amp;show-proto-sidebar=1" TargetMode="Externa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152" name="Shape 152"/>
        <p:cNvGrpSpPr/>
        <p:nvPr/>
      </p:nvGrpSpPr>
      <p:grpSpPr>
        <a:xfrm>
          <a:off x="0" y="0"/>
          <a:ext cx="0" cy="0"/>
          <a:chOff x="0" y="0"/>
          <a:chExt cx="0" cy="0"/>
        </a:xfrm>
      </p:grpSpPr>
      <p:sp>
        <p:nvSpPr>
          <p:cNvPr id="153" name="Google Shape;153;p40"/>
          <p:cNvSpPr txBox="1"/>
          <p:nvPr/>
        </p:nvSpPr>
        <p:spPr>
          <a:xfrm>
            <a:off x="517675" y="1819750"/>
            <a:ext cx="5999400" cy="7389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3600">
                <a:solidFill>
                  <a:srgbClr val="FFFFFF"/>
                </a:solidFill>
                <a:latin typeface="Open Sans SemiBold"/>
                <a:ea typeface="Open Sans SemiBold"/>
                <a:cs typeface="Open Sans SemiBold"/>
                <a:sym typeface="Open Sans SemiBold"/>
              </a:rPr>
              <a:t>Coffee House App Design</a:t>
            </a:r>
            <a:endParaRPr sz="3600">
              <a:solidFill>
                <a:srgbClr val="FFFFFF"/>
              </a:solidFill>
              <a:latin typeface="Open Sans SemiBold"/>
              <a:ea typeface="Open Sans SemiBold"/>
              <a:cs typeface="Open Sans SemiBold"/>
              <a:sym typeface="Open Sans SemiBold"/>
            </a:endParaRPr>
          </a:p>
        </p:txBody>
      </p:sp>
      <p:sp>
        <p:nvSpPr>
          <p:cNvPr id="154" name="Google Shape;154;p40"/>
          <p:cNvSpPr txBox="1"/>
          <p:nvPr/>
        </p:nvSpPr>
        <p:spPr>
          <a:xfrm>
            <a:off x="517675" y="2769663"/>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FFFFFF"/>
                </a:solidFill>
                <a:latin typeface="Open Sans"/>
                <a:ea typeface="Open Sans"/>
                <a:cs typeface="Open Sans"/>
                <a:sym typeface="Open Sans"/>
              </a:rPr>
              <a:t>Komal Mathur Gupta</a:t>
            </a:r>
            <a:endParaRPr sz="2400">
              <a:solidFill>
                <a:srgbClr val="FFFFFF"/>
              </a:solidFill>
              <a:latin typeface="Open Sans"/>
              <a:ea typeface="Open Sans"/>
              <a:cs typeface="Open Sans"/>
              <a:sym typeface="Open Sans"/>
            </a:endParaRPr>
          </a:p>
        </p:txBody>
      </p:sp>
      <p:cxnSp>
        <p:nvCxnSpPr>
          <p:cNvPr id="155" name="Google Shape;155;p40"/>
          <p:cNvCxnSpPr/>
          <p:nvPr/>
        </p:nvCxnSpPr>
        <p:spPr>
          <a:xfrm rot="10800000">
            <a:off x="517650" y="2670825"/>
            <a:ext cx="5808000" cy="0"/>
          </a:xfrm>
          <a:prstGeom prst="straightConnector1">
            <a:avLst/>
          </a:prstGeom>
          <a:noFill/>
          <a:ln cap="flat" cmpd="sng" w="19050">
            <a:solidFill>
              <a:srgbClr val="FFFFFF"/>
            </a:solidFill>
            <a:prstDash val="solid"/>
            <a:round/>
            <a:headEnd len="med" w="med" type="none"/>
            <a:tailEnd len="med" w="med" type="none"/>
          </a:ln>
        </p:spPr>
      </p:cxnSp>
      <p:pic>
        <p:nvPicPr>
          <p:cNvPr id="156" name="Google Shape;156;p40"/>
          <p:cNvPicPr preferRelativeResize="0"/>
          <p:nvPr/>
        </p:nvPicPr>
        <p:blipFill>
          <a:blip r:embed="rId3">
            <a:alphaModFix/>
          </a:blip>
          <a:stretch>
            <a:fillRect/>
          </a:stretch>
        </p:blipFill>
        <p:spPr>
          <a:xfrm>
            <a:off x="8421700" y="4841325"/>
            <a:ext cx="464875" cy="156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9900"/>
        </a:solidFill>
      </p:bgPr>
    </p:bg>
    <p:spTree>
      <p:nvGrpSpPr>
        <p:cNvPr id="246" name="Shape 246"/>
        <p:cNvGrpSpPr/>
        <p:nvPr/>
      </p:nvGrpSpPr>
      <p:grpSpPr>
        <a:xfrm>
          <a:off x="0" y="0"/>
          <a:ext cx="0" cy="0"/>
          <a:chOff x="0" y="0"/>
          <a:chExt cx="0" cy="0"/>
        </a:xfrm>
      </p:grpSpPr>
      <p:sp>
        <p:nvSpPr>
          <p:cNvPr id="247" name="Google Shape;247;p49"/>
          <p:cNvSpPr txBox="1"/>
          <p:nvPr/>
        </p:nvSpPr>
        <p:spPr>
          <a:xfrm>
            <a:off x="3721275" y="1886850"/>
            <a:ext cx="63021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a:t>
            </a:r>
            <a:r>
              <a:rPr lang="en">
                <a:solidFill>
                  <a:srgbClr val="FFFFFF"/>
                </a:solidFill>
                <a:latin typeface="Open Sans"/>
                <a:ea typeface="Open Sans"/>
                <a:cs typeface="Open Sans"/>
                <a:sym typeface="Open Sans"/>
              </a:rPr>
              <a:t>ireframes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48" name="Google Shape;248;p49"/>
          <p:cNvSpPr txBox="1"/>
          <p:nvPr/>
        </p:nvSpPr>
        <p:spPr>
          <a:xfrm>
            <a:off x="-46887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49" name="Google Shape;249;p49"/>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0"/>
          <p:cNvSpPr/>
          <p:nvPr/>
        </p:nvSpPr>
        <p:spPr>
          <a:xfrm>
            <a:off x="4211875" y="524350"/>
            <a:ext cx="3182100" cy="397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0"/>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Paper </a:t>
            </a:r>
            <a:r>
              <a:rPr lang="en" sz="2400">
                <a:solidFill>
                  <a:srgbClr val="5F6368"/>
                </a:solidFill>
                <a:latin typeface="Open Sans"/>
                <a:ea typeface="Open Sans"/>
                <a:cs typeface="Open Sans"/>
                <a:sym typeface="Open Sans"/>
              </a:rPr>
              <a:t>wireframes </a:t>
            </a:r>
            <a:endParaRPr sz="2400">
              <a:solidFill>
                <a:srgbClr val="5F6368"/>
              </a:solidFill>
              <a:latin typeface="Open Sans"/>
              <a:ea typeface="Open Sans"/>
              <a:cs typeface="Open Sans"/>
              <a:sym typeface="Open Sans"/>
            </a:endParaRPr>
          </a:p>
        </p:txBody>
      </p:sp>
      <p:sp>
        <p:nvSpPr>
          <p:cNvPr id="256" name="Google Shape;256;p50"/>
          <p:cNvSpPr txBox="1"/>
          <p:nvPr/>
        </p:nvSpPr>
        <p:spPr>
          <a:xfrm>
            <a:off x="517675" y="1078450"/>
            <a:ext cx="2421300" cy="3632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Taking the time to draft iterations of each screen of the app on paper ensured that the elements that made it to digital wireframes would be well-suited to address user pain points. For the home screen, I prioritized a </a:t>
            </a:r>
            <a:r>
              <a:rPr b="1" lang="en">
                <a:solidFill>
                  <a:srgbClr val="5F6368"/>
                </a:solidFill>
                <a:latin typeface="Open Sans"/>
                <a:ea typeface="Open Sans"/>
                <a:cs typeface="Open Sans"/>
                <a:sym typeface="Open Sans"/>
              </a:rPr>
              <a:t>quick and easy ordering process</a:t>
            </a:r>
            <a:r>
              <a:rPr lang="en">
                <a:solidFill>
                  <a:srgbClr val="5F6368"/>
                </a:solidFill>
                <a:latin typeface="Open Sans"/>
                <a:ea typeface="Open Sans"/>
                <a:cs typeface="Open Sans"/>
                <a:sym typeface="Open Sans"/>
              </a:rPr>
              <a:t> to help users save time. </a:t>
            </a:r>
            <a:endParaRPr/>
          </a:p>
        </p:txBody>
      </p:sp>
      <p:sp>
        <p:nvSpPr>
          <p:cNvPr id="257" name="Google Shape;257;p50"/>
          <p:cNvSpPr txBox="1"/>
          <p:nvPr/>
        </p:nvSpPr>
        <p:spPr>
          <a:xfrm>
            <a:off x="5830075" y="1833000"/>
            <a:ext cx="16956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paper wireframes including five different versions of the same screen and one image of the new, refined version</a:t>
            </a:r>
            <a:endParaRPr sz="1200">
              <a:solidFill>
                <a:srgbClr val="5F6368"/>
              </a:solidFill>
              <a:latin typeface="Open Sans"/>
              <a:ea typeface="Open Sans"/>
              <a:cs typeface="Open Sans"/>
              <a:sym typeface="Open Sans"/>
            </a:endParaRPr>
          </a:p>
        </p:txBody>
      </p:sp>
      <p:pic>
        <p:nvPicPr>
          <p:cNvPr id="258" name="Google Shape;258;p50"/>
          <p:cNvPicPr preferRelativeResize="0"/>
          <p:nvPr/>
        </p:nvPicPr>
        <p:blipFill>
          <a:blip r:embed="rId3">
            <a:alphaModFix/>
          </a:blip>
          <a:stretch>
            <a:fillRect/>
          </a:stretch>
        </p:blipFill>
        <p:spPr>
          <a:xfrm>
            <a:off x="4211882" y="524350"/>
            <a:ext cx="4561495" cy="3974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1"/>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4" name="Google Shape;264;p51"/>
          <p:cNvSpPr txBox="1"/>
          <p:nvPr/>
        </p:nvSpPr>
        <p:spPr>
          <a:xfrm>
            <a:off x="517675" y="1522550"/>
            <a:ext cx="2421300" cy="16932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[As the initial design phase continued, I made sure to base screen designs on feedback and findings from  the user research.</a:t>
            </a:r>
            <a:endParaRPr/>
          </a:p>
        </p:txBody>
      </p:sp>
      <p:sp>
        <p:nvSpPr>
          <p:cNvPr id="265" name="Google Shape;265;p51"/>
          <p:cNvSpPr/>
          <p:nvPr/>
        </p:nvSpPr>
        <p:spPr>
          <a:xfrm>
            <a:off x="5092825" y="984600"/>
            <a:ext cx="2421300" cy="395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6" name="Google Shape;266;p51"/>
          <p:cNvCxnSpPr/>
          <p:nvPr/>
        </p:nvCxnSpPr>
        <p:spPr>
          <a:xfrm flipH="1" rot="10800000">
            <a:off x="4582900" y="3232650"/>
            <a:ext cx="483000" cy="4800"/>
          </a:xfrm>
          <a:prstGeom prst="straightConnector1">
            <a:avLst/>
          </a:prstGeom>
          <a:noFill/>
          <a:ln cap="flat" cmpd="sng" w="19050">
            <a:solidFill>
              <a:srgbClr val="FBBC04"/>
            </a:solidFill>
            <a:prstDash val="solid"/>
            <a:round/>
            <a:headEnd len="med" w="med" type="none"/>
            <a:tailEnd len="med" w="med" type="triangle"/>
          </a:ln>
        </p:spPr>
      </p:cxnSp>
      <p:sp>
        <p:nvSpPr>
          <p:cNvPr id="267" name="Google Shape;267;p51"/>
          <p:cNvSpPr txBox="1"/>
          <p:nvPr/>
        </p:nvSpPr>
        <p:spPr>
          <a:xfrm>
            <a:off x="3465700" y="2711700"/>
            <a:ext cx="11004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5F6368"/>
                </a:solidFill>
                <a:latin typeface="Open Sans"/>
                <a:ea typeface="Open Sans"/>
                <a:cs typeface="Open Sans"/>
                <a:sym typeface="Open Sans"/>
              </a:rPr>
              <a:t>This button home screen makes it fast and easy for users to order.</a:t>
            </a:r>
            <a:endParaRPr sz="1000">
              <a:solidFill>
                <a:srgbClr val="5F6368"/>
              </a:solidFill>
              <a:latin typeface="Open Sans"/>
              <a:ea typeface="Open Sans"/>
              <a:cs typeface="Open Sans"/>
              <a:sym typeface="Open Sans"/>
            </a:endParaRPr>
          </a:p>
        </p:txBody>
      </p:sp>
      <p:cxnSp>
        <p:nvCxnSpPr>
          <p:cNvPr id="268" name="Google Shape;268;p51"/>
          <p:cNvCxnSpPr/>
          <p:nvPr/>
        </p:nvCxnSpPr>
        <p:spPr>
          <a:xfrm flipH="1">
            <a:off x="7584175" y="4559950"/>
            <a:ext cx="516300" cy="3000"/>
          </a:xfrm>
          <a:prstGeom prst="straightConnector1">
            <a:avLst/>
          </a:prstGeom>
          <a:noFill/>
          <a:ln cap="flat" cmpd="sng" w="19050">
            <a:solidFill>
              <a:srgbClr val="FBBC04"/>
            </a:solidFill>
            <a:prstDash val="solid"/>
            <a:round/>
            <a:headEnd len="med" w="med" type="none"/>
            <a:tailEnd len="med" w="med" type="triangle"/>
          </a:ln>
        </p:spPr>
      </p:cxnSp>
      <p:sp>
        <p:nvSpPr>
          <p:cNvPr id="269" name="Google Shape;269;p51"/>
          <p:cNvSpPr txBox="1"/>
          <p:nvPr/>
        </p:nvSpPr>
        <p:spPr>
          <a:xfrm>
            <a:off x="5363575" y="1833000"/>
            <a:ext cx="1892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Insert first w</a:t>
            </a:r>
            <a:r>
              <a:rPr lang="en" sz="1200">
                <a:solidFill>
                  <a:srgbClr val="5F6368"/>
                </a:solidFill>
                <a:latin typeface="Open Sans"/>
                <a:ea typeface="Open Sans"/>
                <a:cs typeface="Open Sans"/>
                <a:sym typeface="Open Sans"/>
              </a:rPr>
              <a:t>ireframe example that demonstrates design thinking aligned with user research </a:t>
            </a:r>
            <a:endParaRPr sz="1200">
              <a:solidFill>
                <a:srgbClr val="5F6368"/>
              </a:solidFill>
              <a:latin typeface="Open Sans"/>
              <a:ea typeface="Open Sans"/>
              <a:cs typeface="Open Sans"/>
              <a:sym typeface="Open Sans"/>
            </a:endParaRPr>
          </a:p>
        </p:txBody>
      </p:sp>
      <p:sp>
        <p:nvSpPr>
          <p:cNvPr id="270" name="Google Shape;270;p51"/>
          <p:cNvSpPr txBox="1"/>
          <p:nvPr/>
        </p:nvSpPr>
        <p:spPr>
          <a:xfrm>
            <a:off x="8040850" y="3514775"/>
            <a:ext cx="1100400" cy="122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5F6368"/>
                </a:solidFill>
                <a:latin typeface="Open Sans"/>
                <a:ea typeface="Open Sans"/>
                <a:cs typeface="Open Sans"/>
                <a:sym typeface="Open Sans"/>
              </a:rPr>
              <a:t>This button provides an easy option for users to make their own coffee.</a:t>
            </a:r>
            <a:endParaRPr sz="1000">
              <a:solidFill>
                <a:srgbClr val="5F6368"/>
              </a:solidFill>
              <a:latin typeface="Open Sans"/>
              <a:ea typeface="Open Sans"/>
              <a:cs typeface="Open Sans"/>
              <a:sym typeface="Open Sans"/>
            </a:endParaRPr>
          </a:p>
        </p:txBody>
      </p:sp>
      <p:pic>
        <p:nvPicPr>
          <p:cNvPr id="271" name="Google Shape;271;p51"/>
          <p:cNvPicPr preferRelativeResize="0"/>
          <p:nvPr/>
        </p:nvPicPr>
        <p:blipFill rotWithShape="1">
          <a:blip r:embed="rId3">
            <a:alphaModFix/>
          </a:blip>
          <a:srcRect b="0" l="0" r="-2923" t="0"/>
          <a:stretch/>
        </p:blipFill>
        <p:spPr>
          <a:xfrm>
            <a:off x="5092825" y="734675"/>
            <a:ext cx="2421300" cy="420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2"/>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77" name="Google Shape;277;p52"/>
          <p:cNvSpPr txBox="1"/>
          <p:nvPr/>
        </p:nvSpPr>
        <p:spPr>
          <a:xfrm>
            <a:off x="517675" y="1522550"/>
            <a:ext cx="2421300" cy="16932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Easy navigation was a key user need to address in the designs in addition to equipping the app to work with assistive technologies.</a:t>
            </a:r>
            <a:endParaRPr/>
          </a:p>
        </p:txBody>
      </p:sp>
      <p:sp>
        <p:nvSpPr>
          <p:cNvPr id="278" name="Google Shape;278;p52"/>
          <p:cNvSpPr/>
          <p:nvPr/>
        </p:nvSpPr>
        <p:spPr>
          <a:xfrm>
            <a:off x="5092825" y="984600"/>
            <a:ext cx="2421300" cy="395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52"/>
          <p:cNvCxnSpPr/>
          <p:nvPr/>
        </p:nvCxnSpPr>
        <p:spPr>
          <a:xfrm flipH="1" rot="10800000">
            <a:off x="4572000" y="1208725"/>
            <a:ext cx="549900" cy="11100"/>
          </a:xfrm>
          <a:prstGeom prst="straightConnector1">
            <a:avLst/>
          </a:prstGeom>
          <a:noFill/>
          <a:ln cap="flat" cmpd="sng" w="19050">
            <a:solidFill>
              <a:srgbClr val="FBBC04"/>
            </a:solidFill>
            <a:prstDash val="solid"/>
            <a:round/>
            <a:headEnd len="med" w="med" type="none"/>
            <a:tailEnd len="med" w="med" type="triangle"/>
          </a:ln>
        </p:spPr>
      </p:cxnSp>
      <p:sp>
        <p:nvSpPr>
          <p:cNvPr id="280" name="Google Shape;280;p52"/>
          <p:cNvSpPr txBox="1"/>
          <p:nvPr/>
        </p:nvSpPr>
        <p:spPr>
          <a:xfrm>
            <a:off x="3465700" y="984600"/>
            <a:ext cx="11004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5F6368"/>
                </a:solidFill>
                <a:latin typeface="Open Sans"/>
                <a:ea typeface="Open Sans"/>
                <a:cs typeface="Open Sans"/>
                <a:sym typeface="Open Sans"/>
              </a:rPr>
              <a:t>Easy access to navigation that’s screen reader friendly.</a:t>
            </a:r>
            <a:endParaRPr sz="1000">
              <a:solidFill>
                <a:srgbClr val="5F6368"/>
              </a:solidFill>
              <a:latin typeface="Open Sans"/>
              <a:ea typeface="Open Sans"/>
              <a:cs typeface="Open Sans"/>
              <a:sym typeface="Open Sans"/>
            </a:endParaRPr>
          </a:p>
        </p:txBody>
      </p:sp>
      <p:sp>
        <p:nvSpPr>
          <p:cNvPr id="281" name="Google Shape;281;p52"/>
          <p:cNvSpPr txBox="1"/>
          <p:nvPr/>
        </p:nvSpPr>
        <p:spPr>
          <a:xfrm>
            <a:off x="5363575" y="1833000"/>
            <a:ext cx="1892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Insert second </a:t>
            </a:r>
            <a:r>
              <a:rPr lang="en" sz="1200">
                <a:solidFill>
                  <a:srgbClr val="5F6368"/>
                </a:solidFill>
                <a:latin typeface="Open Sans"/>
                <a:ea typeface="Open Sans"/>
                <a:cs typeface="Open Sans"/>
                <a:sym typeface="Open Sans"/>
              </a:rPr>
              <a:t>wireframe example </a:t>
            </a:r>
            <a:r>
              <a:rPr lang="en" sz="1200">
                <a:solidFill>
                  <a:srgbClr val="5F6368"/>
                </a:solidFill>
                <a:latin typeface="Open Sans"/>
                <a:ea typeface="Open Sans"/>
                <a:cs typeface="Open Sans"/>
                <a:sym typeface="Open Sans"/>
              </a:rPr>
              <a:t>that demonstrates design thinking aligned with user research </a:t>
            </a:r>
            <a:endParaRPr sz="1200">
              <a:solidFill>
                <a:srgbClr val="5F6368"/>
              </a:solidFill>
              <a:latin typeface="Open Sans"/>
              <a:ea typeface="Open Sans"/>
              <a:cs typeface="Open Sans"/>
              <a:sym typeface="Open Sans"/>
            </a:endParaRPr>
          </a:p>
        </p:txBody>
      </p:sp>
      <p:pic>
        <p:nvPicPr>
          <p:cNvPr id="282" name="Google Shape;282;p52"/>
          <p:cNvPicPr preferRelativeResize="0"/>
          <p:nvPr/>
        </p:nvPicPr>
        <p:blipFill>
          <a:blip r:embed="rId3">
            <a:alphaModFix/>
          </a:blip>
          <a:stretch>
            <a:fillRect/>
          </a:stretch>
        </p:blipFill>
        <p:spPr>
          <a:xfrm>
            <a:off x="5031375" y="951150"/>
            <a:ext cx="2487100" cy="3969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3"/>
          <p:cNvSpPr/>
          <p:nvPr/>
        </p:nvSpPr>
        <p:spPr>
          <a:xfrm>
            <a:off x="4211875" y="524350"/>
            <a:ext cx="4682700" cy="42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3"/>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None/>
            </a:pPr>
            <a:r>
              <a:rPr lang="en" sz="2400">
                <a:solidFill>
                  <a:srgbClr val="5F6368"/>
                </a:solidFill>
                <a:latin typeface="Open Sans"/>
                <a:ea typeface="Open Sans"/>
                <a:cs typeface="Open Sans"/>
                <a:sym typeface="Open Sans"/>
              </a:rPr>
              <a:t>Low</a:t>
            </a:r>
            <a:r>
              <a:rPr lang="en" sz="2400">
                <a:solidFill>
                  <a:srgbClr val="5F6368"/>
                </a:solidFill>
                <a:latin typeface="Open Sans"/>
                <a:ea typeface="Open Sans"/>
                <a:cs typeface="Open Sans"/>
                <a:sym typeface="Open Sans"/>
              </a:rPr>
              <a:t>-fidelity prototype</a:t>
            </a:r>
            <a:endParaRPr sz="2400">
              <a:solidFill>
                <a:srgbClr val="5F6368"/>
              </a:solidFill>
              <a:latin typeface="Open Sans"/>
              <a:ea typeface="Open Sans"/>
              <a:cs typeface="Open Sans"/>
              <a:sym typeface="Open Sans"/>
            </a:endParaRPr>
          </a:p>
        </p:txBody>
      </p:sp>
      <p:sp>
        <p:nvSpPr>
          <p:cNvPr id="289" name="Google Shape;289;p53"/>
          <p:cNvSpPr txBox="1"/>
          <p:nvPr/>
        </p:nvSpPr>
        <p:spPr>
          <a:xfrm>
            <a:off x="6011725" y="2110050"/>
            <a:ext cx="133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
        <p:nvSpPr>
          <p:cNvPr id="290" name="Google Shape;290;p53"/>
          <p:cNvSpPr txBox="1"/>
          <p:nvPr/>
        </p:nvSpPr>
        <p:spPr>
          <a:xfrm>
            <a:off x="532875" y="1261350"/>
            <a:ext cx="2915400" cy="3309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Using the completed set of digital wireframes, I created a low-fidelity prototype. The primary user flow I connected was building and ordering a coffee, so the prototype could be used in a usability study.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View the CoffeeHouse </a:t>
            </a:r>
            <a:br>
              <a:rPr lang="en">
                <a:solidFill>
                  <a:srgbClr val="5F6368"/>
                </a:solidFill>
                <a:latin typeface="Open Sans"/>
                <a:ea typeface="Open Sans"/>
                <a:cs typeface="Open Sans"/>
                <a:sym typeface="Open Sans"/>
              </a:rPr>
            </a:br>
            <a:r>
              <a:rPr lang="en" u="sng">
                <a:solidFill>
                  <a:schemeClr val="hlink"/>
                </a:solidFill>
                <a:latin typeface="Open Sans"/>
                <a:ea typeface="Open Sans"/>
                <a:cs typeface="Open Sans"/>
                <a:sym typeface="Open Sans"/>
                <a:hlinkClick r:id="rId3"/>
              </a:rPr>
              <a:t>low-fidelity prototype</a:t>
            </a:r>
            <a:endParaRPr>
              <a:solidFill>
                <a:srgbClr val="5F6368"/>
              </a:solidFill>
              <a:latin typeface="Open Sans"/>
              <a:ea typeface="Open Sans"/>
              <a:cs typeface="Open Sans"/>
              <a:sym typeface="Open Sans"/>
            </a:endParaRPr>
          </a:p>
        </p:txBody>
      </p:sp>
      <p:pic>
        <p:nvPicPr>
          <p:cNvPr id="291" name="Google Shape;291;p53"/>
          <p:cNvPicPr preferRelativeResize="0"/>
          <p:nvPr/>
        </p:nvPicPr>
        <p:blipFill>
          <a:blip r:embed="rId4">
            <a:alphaModFix/>
          </a:blip>
          <a:stretch>
            <a:fillRect/>
          </a:stretch>
        </p:blipFill>
        <p:spPr>
          <a:xfrm>
            <a:off x="4211875" y="524350"/>
            <a:ext cx="4682699" cy="421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4"/>
          <p:cNvSpPr txBox="1"/>
          <p:nvPr/>
        </p:nvSpPr>
        <p:spPr>
          <a:xfrm>
            <a:off x="517675" y="4481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97" name="Google Shape;297;p54"/>
          <p:cNvSpPr txBox="1"/>
          <p:nvPr/>
        </p:nvSpPr>
        <p:spPr>
          <a:xfrm>
            <a:off x="532875" y="1050575"/>
            <a:ext cx="7873500" cy="8958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I conducted two rounds of usability studies. Findings from the first study helped guide the designs from wireframes to mockups. The second study used a high-fidelity prototype and revealed what aspects of the mockups needed refining.</a:t>
            </a:r>
            <a:endParaRPr>
              <a:solidFill>
                <a:srgbClr val="5F6368"/>
              </a:solidFill>
              <a:latin typeface="Open Sans"/>
              <a:ea typeface="Open Sans"/>
              <a:cs typeface="Open Sans"/>
              <a:sym typeface="Open Sans"/>
            </a:endParaRPr>
          </a:p>
        </p:txBody>
      </p:sp>
      <p:sp>
        <p:nvSpPr>
          <p:cNvPr id="298" name="Google Shape;298;p54"/>
          <p:cNvSpPr txBox="1"/>
          <p:nvPr/>
        </p:nvSpPr>
        <p:spPr>
          <a:xfrm>
            <a:off x="456675" y="2022575"/>
            <a:ext cx="33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F29900"/>
                </a:solidFill>
                <a:latin typeface="Open Sans"/>
                <a:ea typeface="Open Sans"/>
                <a:cs typeface="Open Sans"/>
                <a:sym typeface="Open Sans"/>
              </a:rPr>
              <a:t>Round 1 findings</a:t>
            </a:r>
            <a:endParaRPr b="1">
              <a:solidFill>
                <a:srgbClr val="F29900"/>
              </a:solidFill>
            </a:endParaRPr>
          </a:p>
        </p:txBody>
      </p:sp>
      <p:sp>
        <p:nvSpPr>
          <p:cNvPr id="299" name="Google Shape;299;p54"/>
          <p:cNvSpPr/>
          <p:nvPr/>
        </p:nvSpPr>
        <p:spPr>
          <a:xfrm>
            <a:off x="4477900" y="2422775"/>
            <a:ext cx="3775800" cy="2063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4"/>
          <p:cNvSpPr txBox="1"/>
          <p:nvPr/>
        </p:nvSpPr>
        <p:spPr>
          <a:xfrm>
            <a:off x="4984525" y="2568500"/>
            <a:ext cx="33360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“Build your own” functionality is confusing</a:t>
            </a:r>
            <a:endParaRPr>
              <a:solidFill>
                <a:schemeClr val="dk1"/>
              </a:solidFill>
            </a:endParaRPr>
          </a:p>
          <a:p>
            <a:pPr indent="0" lvl="0" marL="0" rtl="0" algn="l">
              <a:lnSpc>
                <a:spcPct val="115000"/>
              </a:lnSpc>
              <a:spcBef>
                <a:spcPts val="0"/>
              </a:spcBef>
              <a:spcAft>
                <a:spcPts val="0"/>
              </a:spcAft>
              <a:buNone/>
            </a:pPr>
            <a:r>
              <a:t/>
            </a:r>
            <a:endParaRPr>
              <a:solidFill>
                <a:srgbClr val="5F6368"/>
              </a:solidFill>
              <a:latin typeface="Open Sans"/>
              <a:ea typeface="Open Sans"/>
              <a:cs typeface="Open Sans"/>
              <a:sym typeface="Open Sans"/>
            </a:endParaRPr>
          </a:p>
        </p:txBody>
      </p:sp>
      <p:sp>
        <p:nvSpPr>
          <p:cNvPr id="301" name="Google Shape;301;p54"/>
          <p:cNvSpPr/>
          <p:nvPr/>
        </p:nvSpPr>
        <p:spPr>
          <a:xfrm>
            <a:off x="4671550" y="2631198"/>
            <a:ext cx="274800" cy="2748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302" name="Google Shape;302;p54"/>
          <p:cNvSpPr txBox="1"/>
          <p:nvPr/>
        </p:nvSpPr>
        <p:spPr>
          <a:xfrm>
            <a:off x="4984525" y="3198325"/>
            <a:ext cx="33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5F6368"/>
                </a:solidFill>
                <a:latin typeface="Open Sans"/>
                <a:ea typeface="Open Sans"/>
                <a:cs typeface="Open Sans"/>
                <a:sym typeface="Open Sans"/>
              </a:rPr>
              <a:t>Checkout process has to many steps</a:t>
            </a:r>
            <a:endParaRPr/>
          </a:p>
        </p:txBody>
      </p:sp>
      <p:sp>
        <p:nvSpPr>
          <p:cNvPr id="303" name="Google Shape;303;p54"/>
          <p:cNvSpPr/>
          <p:nvPr/>
        </p:nvSpPr>
        <p:spPr>
          <a:xfrm>
            <a:off x="4671550" y="3261023"/>
            <a:ext cx="274800" cy="2748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304" name="Google Shape;304;p54"/>
          <p:cNvSpPr txBox="1"/>
          <p:nvPr/>
        </p:nvSpPr>
        <p:spPr>
          <a:xfrm>
            <a:off x="4416900" y="2022575"/>
            <a:ext cx="33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F29900"/>
                </a:solidFill>
                <a:latin typeface="Open Sans"/>
                <a:ea typeface="Open Sans"/>
                <a:cs typeface="Open Sans"/>
                <a:sym typeface="Open Sans"/>
              </a:rPr>
              <a:t>Round 2 findings</a:t>
            </a:r>
            <a:endParaRPr b="1">
              <a:solidFill>
                <a:srgbClr val="F29900"/>
              </a:solidFill>
            </a:endParaRPr>
          </a:p>
        </p:txBody>
      </p:sp>
      <p:sp>
        <p:nvSpPr>
          <p:cNvPr id="305" name="Google Shape;305;p54"/>
          <p:cNvSpPr/>
          <p:nvPr/>
        </p:nvSpPr>
        <p:spPr>
          <a:xfrm>
            <a:off x="456675" y="2422775"/>
            <a:ext cx="3775800" cy="2063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4"/>
          <p:cNvSpPr txBox="1"/>
          <p:nvPr/>
        </p:nvSpPr>
        <p:spPr>
          <a:xfrm>
            <a:off x="963300" y="2568500"/>
            <a:ext cx="33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Users want to order coffee quickly</a:t>
            </a:r>
            <a:endParaRPr/>
          </a:p>
        </p:txBody>
      </p:sp>
      <p:sp>
        <p:nvSpPr>
          <p:cNvPr id="307" name="Google Shape;307;p54"/>
          <p:cNvSpPr/>
          <p:nvPr/>
        </p:nvSpPr>
        <p:spPr>
          <a:xfrm>
            <a:off x="650325" y="2631198"/>
            <a:ext cx="274800" cy="2748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308" name="Google Shape;308;p54"/>
          <p:cNvSpPr txBox="1"/>
          <p:nvPr/>
        </p:nvSpPr>
        <p:spPr>
          <a:xfrm>
            <a:off x="963300" y="3198325"/>
            <a:ext cx="3336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Users want more customization options</a:t>
            </a:r>
            <a:endParaRPr/>
          </a:p>
        </p:txBody>
      </p:sp>
      <p:sp>
        <p:nvSpPr>
          <p:cNvPr id="309" name="Google Shape;309;p54"/>
          <p:cNvSpPr/>
          <p:nvPr/>
        </p:nvSpPr>
        <p:spPr>
          <a:xfrm>
            <a:off x="650325" y="3261023"/>
            <a:ext cx="274800" cy="2748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310" name="Google Shape;310;p54"/>
          <p:cNvSpPr txBox="1"/>
          <p:nvPr/>
        </p:nvSpPr>
        <p:spPr>
          <a:xfrm>
            <a:off x="916138" y="3828150"/>
            <a:ext cx="33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Users want a delivery option</a:t>
            </a:r>
            <a:endParaRPr/>
          </a:p>
        </p:txBody>
      </p:sp>
      <p:sp>
        <p:nvSpPr>
          <p:cNvPr id="311" name="Google Shape;311;p54"/>
          <p:cNvSpPr/>
          <p:nvPr/>
        </p:nvSpPr>
        <p:spPr>
          <a:xfrm>
            <a:off x="650313" y="3890848"/>
            <a:ext cx="274800" cy="2748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A853"/>
        </a:solidFill>
      </p:bgPr>
    </p:bg>
    <p:spTree>
      <p:nvGrpSpPr>
        <p:cNvPr id="315" name="Shape 315"/>
        <p:cNvGrpSpPr/>
        <p:nvPr/>
      </p:nvGrpSpPr>
      <p:grpSpPr>
        <a:xfrm>
          <a:off x="0" y="0"/>
          <a:ext cx="0" cy="0"/>
          <a:chOff x="0" y="0"/>
          <a:chExt cx="0" cy="0"/>
        </a:xfrm>
      </p:grpSpPr>
      <p:sp>
        <p:nvSpPr>
          <p:cNvPr id="316" name="Google Shape;316;p55"/>
          <p:cNvSpPr txBox="1"/>
          <p:nvPr/>
        </p:nvSpPr>
        <p:spPr>
          <a:xfrm>
            <a:off x="3721275" y="2048400"/>
            <a:ext cx="39900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17" name="Google Shape;317;p55"/>
          <p:cNvSpPr txBox="1"/>
          <p:nvPr/>
        </p:nvSpPr>
        <p:spPr>
          <a:xfrm>
            <a:off x="-46887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18" name="Google Shape;318;p55"/>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24" name="Google Shape;324;p56"/>
          <p:cNvSpPr txBox="1"/>
          <p:nvPr/>
        </p:nvSpPr>
        <p:spPr>
          <a:xfrm>
            <a:off x="517675" y="1522550"/>
            <a:ext cx="2421300" cy="2662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Early designs allowed for some customization,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but after the usability studies, I added additional options to </a:t>
            </a:r>
            <a:r>
              <a:rPr b="1" lang="en">
                <a:solidFill>
                  <a:srgbClr val="5F6368"/>
                </a:solidFill>
                <a:latin typeface="Open Sans"/>
                <a:ea typeface="Open Sans"/>
                <a:cs typeface="Open Sans"/>
                <a:sym typeface="Open Sans"/>
              </a:rPr>
              <a:t>choose milk</a:t>
            </a:r>
            <a:r>
              <a:rPr lang="en">
                <a:solidFill>
                  <a:srgbClr val="5F6368"/>
                </a:solidFill>
                <a:latin typeface="Open Sans"/>
                <a:ea typeface="Open Sans"/>
                <a:cs typeface="Open Sans"/>
                <a:sym typeface="Open Sans"/>
              </a:rPr>
              <a:t>. I also revised the design so users see </a:t>
            </a:r>
            <a:r>
              <a:rPr b="1" lang="en">
                <a:solidFill>
                  <a:srgbClr val="5F6368"/>
                </a:solidFill>
                <a:latin typeface="Open Sans"/>
                <a:ea typeface="Open Sans"/>
                <a:cs typeface="Open Sans"/>
                <a:sym typeface="Open Sans"/>
              </a:rPr>
              <a:t>all the customization options</a:t>
            </a:r>
            <a:r>
              <a:rPr lang="en">
                <a:solidFill>
                  <a:srgbClr val="5F6368"/>
                </a:solidFill>
                <a:latin typeface="Open Sans"/>
                <a:ea typeface="Open Sans"/>
                <a:cs typeface="Open Sans"/>
                <a:sym typeface="Open Sans"/>
              </a:rPr>
              <a:t>. </a:t>
            </a:r>
            <a:endParaRPr/>
          </a:p>
        </p:txBody>
      </p:sp>
      <p:sp>
        <p:nvSpPr>
          <p:cNvPr id="325" name="Google Shape;325;p56"/>
          <p:cNvSpPr/>
          <p:nvPr/>
        </p:nvSpPr>
        <p:spPr>
          <a:xfrm>
            <a:off x="3718563" y="125000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6"/>
          <p:cNvSpPr txBox="1"/>
          <p:nvPr/>
        </p:nvSpPr>
        <p:spPr>
          <a:xfrm>
            <a:off x="4008525" y="2393750"/>
            <a:ext cx="1239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27" name="Google Shape;327;p56"/>
          <p:cNvSpPr/>
          <p:nvPr/>
        </p:nvSpPr>
        <p:spPr>
          <a:xfrm>
            <a:off x="6774138" y="126830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8" name="Google Shape;328;p56"/>
          <p:cNvCxnSpPr/>
          <p:nvPr/>
        </p:nvCxnSpPr>
        <p:spPr>
          <a:xfrm>
            <a:off x="5749763" y="2855450"/>
            <a:ext cx="812100" cy="0"/>
          </a:xfrm>
          <a:prstGeom prst="straightConnector1">
            <a:avLst/>
          </a:prstGeom>
          <a:noFill/>
          <a:ln cap="flat" cmpd="sng" w="28575">
            <a:solidFill>
              <a:srgbClr val="34A853"/>
            </a:solidFill>
            <a:prstDash val="solid"/>
            <a:round/>
            <a:headEnd len="med" w="med" type="none"/>
            <a:tailEnd len="med" w="med" type="triangle"/>
          </a:ln>
        </p:spPr>
      </p:cxnSp>
      <p:sp>
        <p:nvSpPr>
          <p:cNvPr id="329" name="Google Shape;329;p56"/>
          <p:cNvSpPr txBox="1"/>
          <p:nvPr/>
        </p:nvSpPr>
        <p:spPr>
          <a:xfrm>
            <a:off x="3451125"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sp>
        <p:nvSpPr>
          <p:cNvPr id="330" name="Google Shape;330;p56"/>
          <p:cNvSpPr txBox="1"/>
          <p:nvPr/>
        </p:nvSpPr>
        <p:spPr>
          <a:xfrm>
            <a:off x="6506700"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sp>
        <p:nvSpPr>
          <p:cNvPr id="331" name="Google Shape;331;p56"/>
          <p:cNvSpPr txBox="1"/>
          <p:nvPr/>
        </p:nvSpPr>
        <p:spPr>
          <a:xfrm>
            <a:off x="7064125" y="2393750"/>
            <a:ext cx="1239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pic>
        <p:nvPicPr>
          <p:cNvPr id="332" name="Google Shape;332;p56"/>
          <p:cNvPicPr preferRelativeResize="0"/>
          <p:nvPr/>
        </p:nvPicPr>
        <p:blipFill>
          <a:blip r:embed="rId3">
            <a:alphaModFix/>
          </a:blip>
          <a:stretch>
            <a:fillRect/>
          </a:stretch>
        </p:blipFill>
        <p:spPr>
          <a:xfrm>
            <a:off x="6510425" y="1268300"/>
            <a:ext cx="2353800" cy="3174300"/>
          </a:xfrm>
          <a:prstGeom prst="rect">
            <a:avLst/>
          </a:prstGeom>
          <a:noFill/>
          <a:ln>
            <a:noFill/>
          </a:ln>
        </p:spPr>
      </p:pic>
      <p:pic>
        <p:nvPicPr>
          <p:cNvPr id="333" name="Google Shape;333;p56"/>
          <p:cNvPicPr preferRelativeResize="0"/>
          <p:nvPr/>
        </p:nvPicPr>
        <p:blipFill>
          <a:blip r:embed="rId4">
            <a:alphaModFix/>
          </a:blip>
          <a:stretch>
            <a:fillRect/>
          </a:stretch>
        </p:blipFill>
        <p:spPr>
          <a:xfrm>
            <a:off x="3338700" y="1184350"/>
            <a:ext cx="2198775" cy="3174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p:nvPr/>
        </p:nvSpPr>
        <p:spPr>
          <a:xfrm>
            <a:off x="4211875" y="524350"/>
            <a:ext cx="4682700" cy="42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7"/>
          <p:cNvSpPr txBox="1"/>
          <p:nvPr/>
        </p:nvSpPr>
        <p:spPr>
          <a:xfrm>
            <a:off x="517675" y="524350"/>
            <a:ext cx="7000800" cy="9789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40" name="Google Shape;340;p57"/>
          <p:cNvSpPr txBox="1"/>
          <p:nvPr/>
        </p:nvSpPr>
        <p:spPr>
          <a:xfrm>
            <a:off x="532875" y="1534600"/>
            <a:ext cx="2224200" cy="3632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The final high-fidelity prototype presented cleaner user flows for building a coffee and checkout. It also </a:t>
            </a:r>
            <a:r>
              <a:rPr lang="en">
                <a:solidFill>
                  <a:srgbClr val="5F6368"/>
                </a:solidFill>
                <a:latin typeface="Open Sans"/>
                <a:ea typeface="Open Sans"/>
                <a:cs typeface="Open Sans"/>
                <a:sym typeface="Open Sans"/>
              </a:rPr>
              <a:t>meet</a:t>
            </a:r>
            <a:r>
              <a:rPr lang="en">
                <a:solidFill>
                  <a:srgbClr val="5F6368"/>
                </a:solidFill>
                <a:latin typeface="Open Sans"/>
                <a:ea typeface="Open Sans"/>
                <a:cs typeface="Open Sans"/>
                <a:sym typeface="Open Sans"/>
              </a:rPr>
              <a:t> user needs for a pickup or delivery option as well as more customization.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View the Coffee House</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u="sng">
                <a:solidFill>
                  <a:schemeClr val="hlink"/>
                </a:solidFill>
                <a:latin typeface="Open Sans"/>
                <a:ea typeface="Open Sans"/>
                <a:cs typeface="Open Sans"/>
                <a:sym typeface="Open Sans"/>
                <a:hlinkClick r:id="rId3"/>
              </a:rPr>
              <a:t>high-fidelity prototype</a:t>
            </a:r>
            <a:endParaRPr u="sng">
              <a:solidFill>
                <a:schemeClr val="accent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rgbClr val="5F6368"/>
              </a:solidFill>
              <a:latin typeface="Open Sans"/>
              <a:ea typeface="Open Sans"/>
              <a:cs typeface="Open Sans"/>
              <a:sym typeface="Open Sans"/>
            </a:endParaRPr>
          </a:p>
        </p:txBody>
      </p:sp>
      <p:sp>
        <p:nvSpPr>
          <p:cNvPr id="341" name="Google Shape;341;p57"/>
          <p:cNvSpPr txBox="1"/>
          <p:nvPr/>
        </p:nvSpPr>
        <p:spPr>
          <a:xfrm>
            <a:off x="6011725" y="2110050"/>
            <a:ext cx="133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pic>
        <p:nvPicPr>
          <p:cNvPr id="342" name="Google Shape;342;p57"/>
          <p:cNvPicPr preferRelativeResize="0"/>
          <p:nvPr/>
        </p:nvPicPr>
        <p:blipFill>
          <a:blip r:embed="rId4">
            <a:alphaModFix/>
          </a:blip>
          <a:stretch>
            <a:fillRect/>
          </a:stretch>
        </p:blipFill>
        <p:spPr>
          <a:xfrm>
            <a:off x="4211875" y="567600"/>
            <a:ext cx="4682700" cy="4214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8"/>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48" name="Google Shape;348;p58"/>
          <p:cNvSpPr/>
          <p:nvPr/>
        </p:nvSpPr>
        <p:spPr>
          <a:xfrm>
            <a:off x="5176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8"/>
          <p:cNvSpPr txBox="1"/>
          <p:nvPr/>
        </p:nvSpPr>
        <p:spPr>
          <a:xfrm>
            <a:off x="711325" y="1917800"/>
            <a:ext cx="2049000" cy="163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Provided access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to users who are vision impaired through adding alt text to images for screen readers.</a:t>
            </a:r>
            <a:endParaRPr sz="1200"/>
          </a:p>
        </p:txBody>
      </p:sp>
      <p:sp>
        <p:nvSpPr>
          <p:cNvPr id="350" name="Google Shape;350;p58"/>
          <p:cNvSpPr/>
          <p:nvPr/>
        </p:nvSpPr>
        <p:spPr>
          <a:xfrm>
            <a:off x="31752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8"/>
          <p:cNvSpPr txBox="1"/>
          <p:nvPr/>
        </p:nvSpPr>
        <p:spPr>
          <a:xfrm>
            <a:off x="3368925" y="1917800"/>
            <a:ext cx="20490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Used icons to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help make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navigation easier.</a:t>
            </a:r>
            <a:endParaRPr sz="1200"/>
          </a:p>
        </p:txBody>
      </p:sp>
      <p:sp>
        <p:nvSpPr>
          <p:cNvPr id="352" name="Google Shape;352;p58"/>
          <p:cNvSpPr/>
          <p:nvPr/>
        </p:nvSpPr>
        <p:spPr>
          <a:xfrm>
            <a:off x="58328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8"/>
          <p:cNvSpPr txBox="1"/>
          <p:nvPr/>
        </p:nvSpPr>
        <p:spPr>
          <a:xfrm>
            <a:off x="6026525" y="1917800"/>
            <a:ext cx="2049000" cy="163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Used detailed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imagery for coffee and milk to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help all users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better understand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the designs.</a:t>
            </a:r>
            <a:endParaRPr sz="1200"/>
          </a:p>
        </p:txBody>
      </p:sp>
      <p:sp>
        <p:nvSpPr>
          <p:cNvPr id="354" name="Google Shape;354;p58"/>
          <p:cNvSpPr/>
          <p:nvPr/>
        </p:nvSpPr>
        <p:spPr>
          <a:xfrm>
            <a:off x="14791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55" name="Google Shape;355;p58"/>
          <p:cNvSpPr/>
          <p:nvPr/>
        </p:nvSpPr>
        <p:spPr>
          <a:xfrm>
            <a:off x="41367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56" name="Google Shape;356;p58"/>
          <p:cNvSpPr/>
          <p:nvPr/>
        </p:nvSpPr>
        <p:spPr>
          <a:xfrm>
            <a:off x="67943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1"/>
          <p:cNvSpPr/>
          <p:nvPr/>
        </p:nvSpPr>
        <p:spPr>
          <a:xfrm>
            <a:off x="5517175" y="638725"/>
            <a:ext cx="3380400" cy="41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1"/>
          <p:cNvSpPr txBox="1"/>
          <p:nvPr/>
        </p:nvSpPr>
        <p:spPr>
          <a:xfrm>
            <a:off x="1231075" y="1604200"/>
            <a:ext cx="4111200" cy="23550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The product: </a:t>
            </a:r>
            <a:endParaRPr>
              <a:solidFill>
                <a:srgbClr val="4285F4"/>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We're</a:t>
            </a:r>
            <a:r>
              <a:rPr lang="en" sz="1200">
                <a:solidFill>
                  <a:srgbClr val="434343"/>
                </a:solidFill>
                <a:latin typeface="Open Sans"/>
                <a:ea typeface="Open Sans"/>
                <a:cs typeface="Open Sans"/>
                <a:sym typeface="Open Sans"/>
              </a:rPr>
              <a:t> creating a Coffee app to attract and retain customers in our online system. We noticed that our competitors offer dedicated mobile apps for their customers to order through, and they have been very successful. We want to create a product that can compete in the market, improve sales, and increase customer satisfaction.</a:t>
            </a:r>
            <a:r>
              <a:rPr lang="en" sz="1200">
                <a:solidFill>
                  <a:srgbClr val="5E6268"/>
                </a:solidFill>
                <a:latin typeface="Open Sans"/>
                <a:ea typeface="Open Sans"/>
                <a:cs typeface="Open Sans"/>
                <a:sym typeface="Open Sans"/>
              </a:rPr>
              <a:t> </a:t>
            </a:r>
            <a:endParaRPr b="1" sz="900">
              <a:solidFill>
                <a:srgbClr val="1967D2"/>
              </a:solidFill>
              <a:latin typeface="Open Sans"/>
              <a:ea typeface="Open Sans"/>
              <a:cs typeface="Open Sans"/>
              <a:sym typeface="Open Sans"/>
            </a:endParaRPr>
          </a:p>
        </p:txBody>
      </p:sp>
      <p:sp>
        <p:nvSpPr>
          <p:cNvPr id="163" name="Google Shape;163;p41"/>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4" name="Google Shape;164;p41"/>
          <p:cNvSpPr/>
          <p:nvPr/>
        </p:nvSpPr>
        <p:spPr>
          <a:xfrm>
            <a:off x="517675" y="16042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1"/>
          <p:cNvSpPr txBox="1"/>
          <p:nvPr/>
        </p:nvSpPr>
        <p:spPr>
          <a:xfrm>
            <a:off x="1231075" y="3882155"/>
            <a:ext cx="3446100" cy="9696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Project duration:</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Insert the time that you worked on this design project - e.g., Month Year to Month Year</a:t>
            </a:r>
            <a:endParaRPr b="1" sz="1200">
              <a:solidFill>
                <a:srgbClr val="4285F4"/>
              </a:solidFill>
              <a:latin typeface="Open Sans"/>
              <a:ea typeface="Open Sans"/>
              <a:cs typeface="Open Sans"/>
              <a:sym typeface="Open Sans"/>
            </a:endParaRPr>
          </a:p>
        </p:txBody>
      </p:sp>
      <p:sp>
        <p:nvSpPr>
          <p:cNvPr id="166" name="Google Shape;166;p41"/>
          <p:cNvSpPr/>
          <p:nvPr/>
        </p:nvSpPr>
        <p:spPr>
          <a:xfrm>
            <a:off x="643400" y="3299225"/>
            <a:ext cx="211526" cy="260801"/>
          </a:xfrm>
          <a:custGeom>
            <a:rect b="b" l="l" r="r" t="t"/>
            <a:pathLst>
              <a:path extrusionOk="0" h="1045" w="1048">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67" name="Google Shape;167;p41"/>
          <p:cNvSpPr/>
          <p:nvPr/>
        </p:nvSpPr>
        <p:spPr>
          <a:xfrm>
            <a:off x="610514" y="1752262"/>
            <a:ext cx="327623" cy="217176"/>
          </a:xfrm>
          <a:custGeom>
            <a:rect b="b" l="l" r="r" t="t"/>
            <a:pathLst>
              <a:path extrusionOk="0" h="765" w="1149">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68" name="Google Shape;168;p41"/>
          <p:cNvSpPr txBox="1"/>
          <p:nvPr/>
        </p:nvSpPr>
        <p:spPr>
          <a:xfrm>
            <a:off x="6301825" y="2412325"/>
            <a:ext cx="181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Preview of selected polished designs.</a:t>
            </a:r>
            <a:endParaRPr sz="1200">
              <a:solidFill>
                <a:srgbClr val="5F6368"/>
              </a:solidFill>
              <a:latin typeface="Open Sans"/>
              <a:ea typeface="Open Sans"/>
              <a:cs typeface="Open Sans"/>
              <a:sym typeface="Open Sans"/>
            </a:endParaRPr>
          </a:p>
        </p:txBody>
      </p:sp>
      <p:sp>
        <p:nvSpPr>
          <p:cNvPr id="169" name="Google Shape;169;p41"/>
          <p:cNvSpPr/>
          <p:nvPr/>
        </p:nvSpPr>
        <p:spPr>
          <a:xfrm>
            <a:off x="492513" y="381591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1"/>
          <p:cNvSpPr/>
          <p:nvPr/>
        </p:nvSpPr>
        <p:spPr>
          <a:xfrm>
            <a:off x="643400" y="3942150"/>
            <a:ext cx="211526" cy="260801"/>
          </a:xfrm>
          <a:custGeom>
            <a:rect b="b" l="l" r="r" t="t"/>
            <a:pathLst>
              <a:path extrusionOk="0" h="1045" w="1048">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pic>
        <p:nvPicPr>
          <p:cNvPr id="171" name="Google Shape;171;p41"/>
          <p:cNvPicPr preferRelativeResize="0"/>
          <p:nvPr/>
        </p:nvPicPr>
        <p:blipFill>
          <a:blip r:embed="rId3">
            <a:alphaModFix/>
          </a:blip>
          <a:stretch>
            <a:fillRect/>
          </a:stretch>
        </p:blipFill>
        <p:spPr>
          <a:xfrm>
            <a:off x="5517175" y="638725"/>
            <a:ext cx="3380400" cy="4101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F6368"/>
        </a:solidFill>
      </p:bgPr>
    </p:bg>
    <p:spTree>
      <p:nvGrpSpPr>
        <p:cNvPr id="360" name="Shape 360"/>
        <p:cNvGrpSpPr/>
        <p:nvPr/>
      </p:nvGrpSpPr>
      <p:grpSpPr>
        <a:xfrm>
          <a:off x="0" y="0"/>
          <a:ext cx="0" cy="0"/>
          <a:chOff x="0" y="0"/>
          <a:chExt cx="0" cy="0"/>
        </a:xfrm>
      </p:grpSpPr>
      <p:sp>
        <p:nvSpPr>
          <p:cNvPr id="361" name="Google Shape;361;p59"/>
          <p:cNvSpPr txBox="1"/>
          <p:nvPr/>
        </p:nvSpPr>
        <p:spPr>
          <a:xfrm>
            <a:off x="3721275" y="2210100"/>
            <a:ext cx="22755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62" name="Google Shape;362;p59"/>
          <p:cNvSpPr txBox="1"/>
          <p:nvPr/>
        </p:nvSpPr>
        <p:spPr>
          <a:xfrm>
            <a:off x="-468875" y="2294700"/>
            <a:ext cx="3704400" cy="5541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63" name="Google Shape;363;p59"/>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0"/>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69" name="Google Shape;369;p60"/>
          <p:cNvSpPr txBox="1"/>
          <p:nvPr/>
        </p:nvSpPr>
        <p:spPr>
          <a:xfrm>
            <a:off x="539600" y="2237975"/>
            <a:ext cx="3446100" cy="26322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Impact: </a:t>
            </a:r>
            <a:endParaRPr>
              <a:solidFill>
                <a:srgbClr val="5F6368"/>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The app makes users feel like Coffee House really thinks about how to meet their needs. </a:t>
            </a:r>
            <a:endParaRPr sz="1200">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One quote from peer feedback:</a:t>
            </a:r>
            <a:endParaRPr sz="1200">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i="1" lang="en" sz="1200">
                <a:solidFill>
                  <a:srgbClr val="5F6368"/>
                </a:solidFill>
                <a:latin typeface="Open Sans"/>
                <a:ea typeface="Open Sans"/>
                <a:cs typeface="Open Sans"/>
                <a:sym typeface="Open Sans"/>
              </a:rPr>
              <a:t>“The app made it so easy and fun to build my own coffee! ”</a:t>
            </a:r>
            <a:br>
              <a:rPr lang="en" sz="1200">
                <a:solidFill>
                  <a:srgbClr val="5F6368"/>
                </a:solidFill>
                <a:latin typeface="Open Sans"/>
                <a:ea typeface="Open Sans"/>
                <a:cs typeface="Open Sans"/>
                <a:sym typeface="Open Sans"/>
              </a:rPr>
            </a:br>
            <a:endParaRPr b="1" sz="1200">
              <a:solidFill>
                <a:srgbClr val="1967D2"/>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200">
              <a:solidFill>
                <a:srgbClr val="5F6368"/>
              </a:solidFill>
              <a:latin typeface="Open Sans"/>
              <a:ea typeface="Open Sans"/>
              <a:cs typeface="Open Sans"/>
              <a:sym typeface="Open Sans"/>
            </a:endParaRPr>
          </a:p>
        </p:txBody>
      </p:sp>
      <p:sp>
        <p:nvSpPr>
          <p:cNvPr id="370" name="Google Shape;370;p60"/>
          <p:cNvSpPr/>
          <p:nvPr/>
        </p:nvSpPr>
        <p:spPr>
          <a:xfrm>
            <a:off x="539600" y="1534000"/>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0"/>
          <p:cNvSpPr txBox="1"/>
          <p:nvPr/>
        </p:nvSpPr>
        <p:spPr>
          <a:xfrm>
            <a:off x="4495800" y="2237975"/>
            <a:ext cx="3446100" cy="18009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What I learned:</a:t>
            </a:r>
            <a:endParaRPr>
              <a:solidFill>
                <a:srgbClr val="5F6368"/>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While designing the Coffee House app, I learned that the first ideas for the app are only the beginning of the process. Usability studies and peer feedback influenced each iteration of the app’s designs.</a:t>
            </a:r>
            <a:endParaRPr b="1" sz="1200">
              <a:solidFill>
                <a:srgbClr val="4285F4"/>
              </a:solidFill>
              <a:latin typeface="Open Sans"/>
              <a:ea typeface="Open Sans"/>
              <a:cs typeface="Open Sans"/>
              <a:sym typeface="Open Sans"/>
            </a:endParaRPr>
          </a:p>
        </p:txBody>
      </p:sp>
      <p:sp>
        <p:nvSpPr>
          <p:cNvPr id="372" name="Google Shape;372;p60"/>
          <p:cNvSpPr/>
          <p:nvPr/>
        </p:nvSpPr>
        <p:spPr>
          <a:xfrm>
            <a:off x="4495800" y="1534000"/>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0"/>
          <p:cNvSpPr/>
          <p:nvPr/>
        </p:nvSpPr>
        <p:spPr>
          <a:xfrm>
            <a:off x="679050" y="1660250"/>
            <a:ext cx="234394" cy="260801"/>
          </a:xfrm>
          <a:custGeom>
            <a:rect b="b" l="l" r="r" t="t"/>
            <a:pathLst>
              <a:path extrusionOk="0" h="1045" w="941">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374" name="Google Shape;374;p60"/>
          <p:cNvGrpSpPr/>
          <p:nvPr/>
        </p:nvGrpSpPr>
        <p:grpSpPr>
          <a:xfrm>
            <a:off x="4605678" y="1676963"/>
            <a:ext cx="293543" cy="227362"/>
            <a:chOff x="420350" y="238125"/>
            <a:chExt cx="6779275" cy="5238750"/>
          </a:xfrm>
        </p:grpSpPr>
        <p:sp>
          <p:nvSpPr>
            <p:cNvPr id="375" name="Google Shape;375;p60"/>
            <p:cNvSpPr/>
            <p:nvPr/>
          </p:nvSpPr>
          <p:spPr>
            <a:xfrm>
              <a:off x="420350" y="238125"/>
              <a:ext cx="6779275" cy="5238750"/>
            </a:xfrm>
            <a:custGeom>
              <a:rect b="b" l="l" r="r" t="t"/>
              <a:pathLst>
                <a:path extrusionOk="0" h="209550" w="271171">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0"/>
            <p:cNvSpPr/>
            <p:nvPr/>
          </p:nvSpPr>
          <p:spPr>
            <a:xfrm>
              <a:off x="4118525" y="1625500"/>
              <a:ext cx="2157675" cy="765850"/>
            </a:xfrm>
            <a:custGeom>
              <a:rect b="b" l="l" r="r" t="t"/>
              <a:pathLst>
                <a:path extrusionOk="0" h="30634" w="86307">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0"/>
            <p:cNvSpPr/>
            <p:nvPr/>
          </p:nvSpPr>
          <p:spPr>
            <a:xfrm>
              <a:off x="4118525" y="2444600"/>
              <a:ext cx="2157675" cy="768075"/>
            </a:xfrm>
            <a:custGeom>
              <a:rect b="b" l="l" r="r" t="t"/>
              <a:pathLst>
                <a:path extrusionOk="0" h="30723" w="86307">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0"/>
            <p:cNvSpPr/>
            <p:nvPr/>
          </p:nvSpPr>
          <p:spPr>
            <a:xfrm>
              <a:off x="4118525" y="3268150"/>
              <a:ext cx="2157675" cy="765850"/>
            </a:xfrm>
            <a:custGeom>
              <a:rect b="b" l="l" r="r" t="t"/>
              <a:pathLst>
                <a:path extrusionOk="0" h="30634" w="86307">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1"/>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84" name="Google Shape;384;p61"/>
          <p:cNvSpPr/>
          <p:nvPr/>
        </p:nvSpPr>
        <p:spPr>
          <a:xfrm>
            <a:off x="5176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1"/>
          <p:cNvSpPr txBox="1"/>
          <p:nvPr/>
        </p:nvSpPr>
        <p:spPr>
          <a:xfrm>
            <a:off x="711325" y="1917800"/>
            <a:ext cx="2049000" cy="2352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Conduct another round of usability studies to validate whether the pain points users experienced have been effectively addressed.</a:t>
            </a:r>
            <a:endParaRPr>
              <a:solidFill>
                <a:schemeClr val="dk1"/>
              </a:solidFill>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p:txBody>
      </p:sp>
      <p:sp>
        <p:nvSpPr>
          <p:cNvPr id="386" name="Google Shape;386;p61"/>
          <p:cNvSpPr/>
          <p:nvPr/>
        </p:nvSpPr>
        <p:spPr>
          <a:xfrm>
            <a:off x="31752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1"/>
          <p:cNvSpPr txBox="1"/>
          <p:nvPr/>
        </p:nvSpPr>
        <p:spPr>
          <a:xfrm>
            <a:off x="3368925" y="1917800"/>
            <a:ext cx="2049000" cy="1360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Conduct more user research to determine any new areas of need.</a:t>
            </a:r>
            <a:endParaRPr>
              <a:solidFill>
                <a:schemeClr val="dk1"/>
              </a:solidFill>
            </a:endParaRPr>
          </a:p>
          <a:p>
            <a:pPr indent="0" lvl="0" marL="0" rtl="0" algn="ctr">
              <a:lnSpc>
                <a:spcPct val="115000"/>
              </a:lnSpc>
              <a:spcBef>
                <a:spcPts val="0"/>
              </a:spcBef>
              <a:spcAft>
                <a:spcPts val="0"/>
              </a:spcAft>
              <a:buNone/>
            </a:pPr>
            <a:r>
              <a:t/>
            </a:r>
            <a:endParaRPr sz="1200">
              <a:solidFill>
                <a:srgbClr val="5F6368"/>
              </a:solidFill>
              <a:latin typeface="Open Sans"/>
              <a:ea typeface="Open Sans"/>
              <a:cs typeface="Open Sans"/>
              <a:sym typeface="Open Sans"/>
            </a:endParaRPr>
          </a:p>
        </p:txBody>
      </p:sp>
      <p:sp>
        <p:nvSpPr>
          <p:cNvPr id="388" name="Google Shape;388;p61"/>
          <p:cNvSpPr/>
          <p:nvPr/>
        </p:nvSpPr>
        <p:spPr>
          <a:xfrm>
            <a:off x="14791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89" name="Google Shape;389;p61"/>
          <p:cNvSpPr/>
          <p:nvPr/>
        </p:nvSpPr>
        <p:spPr>
          <a:xfrm>
            <a:off x="41367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2"/>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395" name="Google Shape;395;p62"/>
          <p:cNvSpPr txBox="1"/>
          <p:nvPr/>
        </p:nvSpPr>
        <p:spPr>
          <a:xfrm>
            <a:off x="3064600" y="-1016100"/>
            <a:ext cx="65094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396" name="Google Shape;396;p62"/>
          <p:cNvSpPr/>
          <p:nvPr/>
        </p:nvSpPr>
        <p:spPr>
          <a:xfrm>
            <a:off x="517675" y="1832019"/>
            <a:ext cx="7938900" cy="25104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2"/>
          <p:cNvSpPr txBox="1"/>
          <p:nvPr/>
        </p:nvSpPr>
        <p:spPr>
          <a:xfrm>
            <a:off x="919075" y="2461800"/>
            <a:ext cx="7136100" cy="18210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Thank you for your time reviewing my work on the Coffee House app! If you’d like to</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see more or get in touch, my contact information is provided below.</a:t>
            </a:r>
            <a:endParaRPr>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Email: </a:t>
            </a:r>
            <a:r>
              <a:rPr lang="en" u="sng">
                <a:solidFill>
                  <a:schemeClr val="accent1"/>
                </a:solidFill>
                <a:latin typeface="Open Sans"/>
                <a:ea typeface="Open Sans"/>
                <a:cs typeface="Open Sans"/>
                <a:sym typeface="Open Sans"/>
              </a:rPr>
              <a:t>komal.mathur0712@gmail.com</a:t>
            </a:r>
            <a:endParaRPr u="sng">
              <a:solidFill>
                <a:schemeClr val="accent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u="sng">
              <a:solidFill>
                <a:schemeClr val="accent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b="1" sz="1200">
              <a:solidFill>
                <a:srgbClr val="1967D2"/>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p:txBody>
      </p:sp>
      <p:sp>
        <p:nvSpPr>
          <p:cNvPr id="398" name="Google Shape;398;p62"/>
          <p:cNvSpPr/>
          <p:nvPr/>
        </p:nvSpPr>
        <p:spPr>
          <a:xfrm>
            <a:off x="4230475" y="1602212"/>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2"/>
          <p:cNvSpPr/>
          <p:nvPr/>
        </p:nvSpPr>
        <p:spPr>
          <a:xfrm>
            <a:off x="4361825" y="1734124"/>
            <a:ext cx="250599" cy="249449"/>
          </a:xfrm>
          <a:custGeom>
            <a:rect b="b" l="l" r="r" t="t"/>
            <a:pathLst>
              <a:path extrusionOk="0" h="962" w="964">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2"/>
          <p:cNvSpPr txBox="1"/>
          <p:nvPr/>
        </p:nvSpPr>
        <p:spPr>
          <a:xfrm>
            <a:off x="517675" y="2237975"/>
            <a:ext cx="3446100" cy="9696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The problem: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Busy workers and commuters lack the time necessary to prepare a coffee.</a:t>
            </a:r>
            <a:endParaRPr b="1" sz="1200">
              <a:solidFill>
                <a:srgbClr val="4285F4"/>
              </a:solidFill>
              <a:latin typeface="Open Sans"/>
              <a:ea typeface="Open Sans"/>
              <a:cs typeface="Open Sans"/>
              <a:sym typeface="Open Sans"/>
            </a:endParaRPr>
          </a:p>
        </p:txBody>
      </p:sp>
      <p:sp>
        <p:nvSpPr>
          <p:cNvPr id="177" name="Google Shape;177;p42"/>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8" name="Google Shape;178;p42"/>
          <p:cNvSpPr/>
          <p:nvPr/>
        </p:nvSpPr>
        <p:spPr>
          <a:xfrm>
            <a:off x="517675"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2"/>
          <p:cNvSpPr txBox="1"/>
          <p:nvPr/>
        </p:nvSpPr>
        <p:spPr>
          <a:xfrm>
            <a:off x="4572000" y="2237975"/>
            <a:ext cx="3446100" cy="1246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The goal: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Design an app for Coffee House that allows users to easily order and pick up fresh coffee according to their choice..</a:t>
            </a:r>
            <a:endParaRPr b="1" sz="1200">
              <a:solidFill>
                <a:srgbClr val="4285F4"/>
              </a:solidFill>
              <a:latin typeface="Open Sans"/>
              <a:ea typeface="Open Sans"/>
              <a:cs typeface="Open Sans"/>
              <a:sym typeface="Open Sans"/>
            </a:endParaRPr>
          </a:p>
        </p:txBody>
      </p:sp>
      <p:sp>
        <p:nvSpPr>
          <p:cNvPr id="180" name="Google Shape;180;p42"/>
          <p:cNvSpPr/>
          <p:nvPr/>
        </p:nvSpPr>
        <p:spPr>
          <a:xfrm>
            <a:off x="4572000"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2"/>
          <p:cNvSpPr/>
          <p:nvPr/>
        </p:nvSpPr>
        <p:spPr>
          <a:xfrm>
            <a:off x="4684213" y="1653525"/>
            <a:ext cx="288875" cy="274249"/>
          </a:xfrm>
          <a:custGeom>
            <a:rect b="b" l="l" r="r" t="t"/>
            <a:pathLst>
              <a:path extrusionOk="0" h="993" w="1045">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82" name="Google Shape;182;p42"/>
          <p:cNvSpPr/>
          <p:nvPr/>
        </p:nvSpPr>
        <p:spPr>
          <a:xfrm>
            <a:off x="640475" y="1656801"/>
            <a:ext cx="267700" cy="267700"/>
          </a:xfrm>
          <a:custGeom>
            <a:rect b="b" l="l" r="r" t="t"/>
            <a:pathLst>
              <a:path extrusionOk="0" h="209550" w="20955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3"/>
          <p:cNvSpPr txBox="1"/>
          <p:nvPr/>
        </p:nvSpPr>
        <p:spPr>
          <a:xfrm>
            <a:off x="517675" y="2237975"/>
            <a:ext cx="3446100" cy="9696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My role: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IUX designer designing an app for Coffee House from conception to delivery.</a:t>
            </a:r>
            <a:endParaRPr b="1" sz="1200">
              <a:solidFill>
                <a:srgbClr val="4285F4"/>
              </a:solidFill>
              <a:latin typeface="Open Sans"/>
              <a:ea typeface="Open Sans"/>
              <a:cs typeface="Open Sans"/>
              <a:sym typeface="Open Sans"/>
            </a:endParaRPr>
          </a:p>
        </p:txBody>
      </p:sp>
      <p:sp>
        <p:nvSpPr>
          <p:cNvPr id="188" name="Google Shape;188;p43"/>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89" name="Google Shape;189;p43"/>
          <p:cNvSpPr/>
          <p:nvPr/>
        </p:nvSpPr>
        <p:spPr>
          <a:xfrm>
            <a:off x="517675"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3"/>
          <p:cNvSpPr txBox="1"/>
          <p:nvPr/>
        </p:nvSpPr>
        <p:spPr>
          <a:xfrm>
            <a:off x="4572000" y="2237975"/>
            <a:ext cx="3446100" cy="1523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Responsibilities</a:t>
            </a:r>
            <a:r>
              <a:rPr lang="en">
                <a:solidFill>
                  <a:srgbClr val="1967D2"/>
                </a:solidFill>
                <a:latin typeface="Open Sans SemiBold"/>
                <a:ea typeface="Open Sans SemiBold"/>
                <a:cs typeface="Open Sans SemiBold"/>
                <a:sym typeface="Open Sans SemiBold"/>
              </a:rPr>
              <a:t>: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Conducting interviews, paper and digital wireframing, low and high-fidelity prototyping, conducting usability studies, accounting for accessibility, and iterating on designs.</a:t>
            </a:r>
            <a:endParaRPr b="1" sz="1200">
              <a:solidFill>
                <a:srgbClr val="4285F4"/>
              </a:solidFill>
              <a:latin typeface="Open Sans"/>
              <a:ea typeface="Open Sans"/>
              <a:cs typeface="Open Sans"/>
              <a:sym typeface="Open Sans"/>
            </a:endParaRPr>
          </a:p>
        </p:txBody>
      </p:sp>
      <p:sp>
        <p:nvSpPr>
          <p:cNvPr id="191" name="Google Shape;191;p43"/>
          <p:cNvSpPr/>
          <p:nvPr/>
        </p:nvSpPr>
        <p:spPr>
          <a:xfrm>
            <a:off x="4572000"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3"/>
          <p:cNvSpPr/>
          <p:nvPr/>
        </p:nvSpPr>
        <p:spPr>
          <a:xfrm>
            <a:off x="645441" y="1662440"/>
            <a:ext cx="257757" cy="256421"/>
          </a:xfrm>
          <a:custGeom>
            <a:rect b="b" l="l" r="r" t="t"/>
            <a:pathLst>
              <a:path extrusionOk="0" h="847" w="851">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93" name="Google Shape;193;p43"/>
          <p:cNvSpPr/>
          <p:nvPr/>
        </p:nvSpPr>
        <p:spPr>
          <a:xfrm>
            <a:off x="4685687" y="1710781"/>
            <a:ext cx="285935" cy="159748"/>
          </a:xfrm>
          <a:custGeom>
            <a:rect b="b" l="l" r="r" t="t"/>
            <a:pathLst>
              <a:path extrusionOk="0" h="526" w="941">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4335"/>
        </a:solidFill>
      </p:bgPr>
    </p:bg>
    <p:spTree>
      <p:nvGrpSpPr>
        <p:cNvPr id="197" name="Shape 197"/>
        <p:cNvGrpSpPr/>
        <p:nvPr/>
      </p:nvGrpSpPr>
      <p:grpSpPr>
        <a:xfrm>
          <a:off x="0" y="0"/>
          <a:ext cx="0" cy="0"/>
          <a:chOff x="0" y="0"/>
          <a:chExt cx="0" cy="0"/>
        </a:xfrm>
      </p:grpSpPr>
      <p:sp>
        <p:nvSpPr>
          <p:cNvPr id="198" name="Google Shape;198;p44"/>
          <p:cNvSpPr txBox="1"/>
          <p:nvPr/>
        </p:nvSpPr>
        <p:spPr>
          <a:xfrm>
            <a:off x="-46002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99" name="Google Shape;199;p44"/>
          <p:cNvSpPr txBox="1"/>
          <p:nvPr/>
        </p:nvSpPr>
        <p:spPr>
          <a:xfrm>
            <a:off x="3712425" y="1886850"/>
            <a:ext cx="39465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a:t>
            </a:r>
            <a:r>
              <a:rPr lang="en">
                <a:solidFill>
                  <a:srgbClr val="FFFFFF"/>
                </a:solidFill>
                <a:latin typeface="Open Sans"/>
                <a:ea typeface="Open Sans"/>
                <a:cs typeface="Open Sans"/>
                <a:sym typeface="Open Sans"/>
              </a:rPr>
              <a:t>statements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200" name="Google Shape;200;p44"/>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5"/>
          <p:cNvSpPr/>
          <p:nvPr/>
        </p:nvSpPr>
        <p:spPr>
          <a:xfrm>
            <a:off x="517675" y="1832019"/>
            <a:ext cx="7938900" cy="25104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5"/>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User r</a:t>
            </a:r>
            <a:r>
              <a:rPr lang="en" sz="2400">
                <a:solidFill>
                  <a:srgbClr val="5F6368"/>
                </a:solidFill>
                <a:latin typeface="Open Sans"/>
                <a:ea typeface="Open Sans"/>
                <a:cs typeface="Open Sans"/>
                <a:sym typeface="Open Sans"/>
              </a:rPr>
              <a:t>esearch: summary</a:t>
            </a:r>
            <a:endParaRPr sz="2400">
              <a:solidFill>
                <a:srgbClr val="5F6368"/>
              </a:solidFill>
              <a:latin typeface="Open Sans"/>
              <a:ea typeface="Open Sans"/>
              <a:cs typeface="Open Sans"/>
              <a:sym typeface="Open Sans"/>
            </a:endParaRPr>
          </a:p>
        </p:txBody>
      </p:sp>
      <p:sp>
        <p:nvSpPr>
          <p:cNvPr id="207" name="Google Shape;207;p45"/>
          <p:cNvSpPr txBox="1"/>
          <p:nvPr/>
        </p:nvSpPr>
        <p:spPr>
          <a:xfrm>
            <a:off x="919075" y="2461800"/>
            <a:ext cx="7136100" cy="14775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sz="1200">
                <a:solidFill>
                  <a:srgbClr val="5F6368"/>
                </a:solidFill>
                <a:latin typeface="Open Sans"/>
                <a:ea typeface="Open Sans"/>
                <a:cs typeface="Open Sans"/>
                <a:sym typeface="Open Sans"/>
              </a:rPr>
              <a:t>I conducted interviews and created empathy maps to understand the users I’m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designing for and their needs. A primary user group identified through research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was working adults. </a:t>
            </a:r>
            <a:endParaRPr sz="1200">
              <a:solidFill>
                <a:srgbClr val="5F6368"/>
              </a:solidFill>
              <a:latin typeface="Open Sans"/>
              <a:ea typeface="Open Sans"/>
              <a:cs typeface="Open Sans"/>
              <a:sym typeface="Open Sans"/>
            </a:endParaRPr>
          </a:p>
          <a:p>
            <a:pPr indent="0" lvl="0" marL="0" rtl="0" algn="ctr">
              <a:lnSpc>
                <a:spcPct val="150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a:p>
            <a:pPr indent="0" lvl="0" marL="0" rtl="0" algn="ctr">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This user group confirmed initial assumptions about Coffee House customers.</a:t>
            </a:r>
            <a:endParaRPr sz="1200">
              <a:solidFill>
                <a:srgbClr val="5F6368"/>
              </a:solidFill>
              <a:latin typeface="Open Sans"/>
              <a:ea typeface="Open Sans"/>
              <a:cs typeface="Open Sans"/>
              <a:sym typeface="Open Sans"/>
            </a:endParaRPr>
          </a:p>
        </p:txBody>
      </p:sp>
      <p:sp>
        <p:nvSpPr>
          <p:cNvPr id="208" name="Google Shape;208;p45"/>
          <p:cNvSpPr/>
          <p:nvPr/>
        </p:nvSpPr>
        <p:spPr>
          <a:xfrm>
            <a:off x="4230475" y="1602212"/>
            <a:ext cx="513300" cy="5133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5"/>
          <p:cNvSpPr/>
          <p:nvPr/>
        </p:nvSpPr>
        <p:spPr>
          <a:xfrm>
            <a:off x="4373201" y="1744926"/>
            <a:ext cx="227849" cy="227849"/>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6"/>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15" name="Google Shape;215;p46"/>
          <p:cNvSpPr txBox="1"/>
          <p:nvPr/>
        </p:nvSpPr>
        <p:spPr>
          <a:xfrm>
            <a:off x="441463" y="2008850"/>
            <a:ext cx="18726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Time</a:t>
            </a:r>
            <a:endParaRPr>
              <a:solidFill>
                <a:srgbClr val="4285F4"/>
              </a:solidFill>
              <a:latin typeface="Open Sans SemiBold"/>
              <a:ea typeface="Open Sans SemiBold"/>
              <a:cs typeface="Open Sans SemiBold"/>
              <a:sym typeface="Open Sans SemiBold"/>
            </a:endParaRPr>
          </a:p>
        </p:txBody>
      </p:sp>
      <p:sp>
        <p:nvSpPr>
          <p:cNvPr id="216" name="Google Shape;216;p46"/>
          <p:cNvSpPr txBox="1"/>
          <p:nvPr/>
        </p:nvSpPr>
        <p:spPr>
          <a:xfrm>
            <a:off x="441475" y="2522475"/>
            <a:ext cx="1872600" cy="11436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Working adults are too busy to spend time on preparing anything for them.</a:t>
            </a:r>
            <a:endParaRPr sz="1200"/>
          </a:p>
        </p:txBody>
      </p:sp>
      <p:sp>
        <p:nvSpPr>
          <p:cNvPr id="217" name="Google Shape;217;p46"/>
          <p:cNvSpPr txBox="1"/>
          <p:nvPr/>
        </p:nvSpPr>
        <p:spPr>
          <a:xfrm>
            <a:off x="3755778" y="2008850"/>
            <a:ext cx="16260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Accessibility</a:t>
            </a:r>
            <a:endParaRPr>
              <a:solidFill>
                <a:srgbClr val="4285F4"/>
              </a:solidFill>
              <a:latin typeface="Open Sans SemiBold"/>
              <a:ea typeface="Open Sans SemiBold"/>
              <a:cs typeface="Open Sans SemiBold"/>
              <a:sym typeface="Open Sans SemiBold"/>
            </a:endParaRPr>
          </a:p>
        </p:txBody>
      </p:sp>
      <p:sp>
        <p:nvSpPr>
          <p:cNvPr id="218" name="Google Shape;218;p46"/>
          <p:cNvSpPr txBox="1"/>
          <p:nvPr/>
        </p:nvSpPr>
        <p:spPr>
          <a:xfrm>
            <a:off x="3549750" y="2466400"/>
            <a:ext cx="1872600" cy="13914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Platforms for ordering coffee are not equipped with assistive technologies</a:t>
            </a:r>
            <a:endParaRPr sz="1200"/>
          </a:p>
        </p:txBody>
      </p:sp>
      <p:sp>
        <p:nvSpPr>
          <p:cNvPr id="219" name="Google Shape;219;p46"/>
          <p:cNvSpPr txBox="1"/>
          <p:nvPr/>
        </p:nvSpPr>
        <p:spPr>
          <a:xfrm>
            <a:off x="7049554" y="2008850"/>
            <a:ext cx="14295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Pain point</a:t>
            </a:r>
            <a:endParaRPr>
              <a:solidFill>
                <a:srgbClr val="4285F4"/>
              </a:solidFill>
              <a:latin typeface="Open Sans SemiBold"/>
              <a:ea typeface="Open Sans SemiBold"/>
              <a:cs typeface="Open Sans SemiBold"/>
              <a:sym typeface="Open Sans SemiBold"/>
            </a:endParaRPr>
          </a:p>
        </p:txBody>
      </p:sp>
      <p:sp>
        <p:nvSpPr>
          <p:cNvPr id="220" name="Google Shape;220;p46"/>
          <p:cNvSpPr txBox="1"/>
          <p:nvPr/>
        </p:nvSpPr>
        <p:spPr>
          <a:xfrm>
            <a:off x="6865229" y="2522475"/>
            <a:ext cx="1740000" cy="11436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Text-heavy menus in apps are often difficult to read and order from</a:t>
            </a:r>
            <a:endParaRPr sz="1200"/>
          </a:p>
        </p:txBody>
      </p:sp>
      <p:sp>
        <p:nvSpPr>
          <p:cNvPr id="221" name="Google Shape;221;p46"/>
          <p:cNvSpPr txBox="1"/>
          <p:nvPr/>
        </p:nvSpPr>
        <p:spPr>
          <a:xfrm>
            <a:off x="6865219" y="2008850"/>
            <a:ext cx="18726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t/>
            </a:r>
            <a:endParaRPr>
              <a:solidFill>
                <a:srgbClr val="4285F4"/>
              </a:solidFill>
              <a:latin typeface="Open Sans SemiBold"/>
              <a:ea typeface="Open Sans SemiBold"/>
              <a:cs typeface="Open Sans SemiBold"/>
              <a:sym typeface="Open Sans SemiBold"/>
            </a:endParaRPr>
          </a:p>
        </p:txBody>
      </p:sp>
      <p:sp>
        <p:nvSpPr>
          <p:cNvPr id="222" name="Google Shape;222;p46"/>
          <p:cNvSpPr txBox="1"/>
          <p:nvPr/>
        </p:nvSpPr>
        <p:spPr>
          <a:xfrm>
            <a:off x="6865219" y="2522475"/>
            <a:ext cx="1872600" cy="3693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None/>
            </a:pPr>
            <a:r>
              <a:t/>
            </a:r>
            <a:endParaRPr sz="1200"/>
          </a:p>
        </p:txBody>
      </p:sp>
      <p:sp>
        <p:nvSpPr>
          <p:cNvPr id="223" name="Google Shape;223;p46"/>
          <p:cNvSpPr/>
          <p:nvPr/>
        </p:nvSpPr>
        <p:spPr>
          <a:xfrm>
            <a:off x="1121125" y="1382121"/>
            <a:ext cx="513300" cy="513300"/>
          </a:xfrm>
          <a:prstGeom prst="ellipse">
            <a:avLst/>
          </a:prstGeom>
          <a:solidFill>
            <a:srgbClr val="EA4335"/>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24" name="Google Shape;224;p46"/>
          <p:cNvSpPr/>
          <p:nvPr/>
        </p:nvSpPr>
        <p:spPr>
          <a:xfrm>
            <a:off x="4229400" y="1287000"/>
            <a:ext cx="513300" cy="513300"/>
          </a:xfrm>
          <a:prstGeom prst="ellipse">
            <a:avLst/>
          </a:prstGeom>
          <a:solidFill>
            <a:srgbClr val="EA4335"/>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25" name="Google Shape;225;p46"/>
          <p:cNvSpPr/>
          <p:nvPr/>
        </p:nvSpPr>
        <p:spPr>
          <a:xfrm>
            <a:off x="7544875" y="1382121"/>
            <a:ext cx="513300" cy="513300"/>
          </a:xfrm>
          <a:prstGeom prst="ellipse">
            <a:avLst/>
          </a:prstGeom>
          <a:solidFill>
            <a:srgbClr val="EA4335"/>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7"/>
          <p:cNvSpPr txBox="1"/>
          <p:nvPr/>
        </p:nvSpPr>
        <p:spPr>
          <a:xfrm>
            <a:off x="517675" y="524350"/>
            <a:ext cx="61086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Persona: </a:t>
            </a:r>
            <a:r>
              <a:rPr b="1" lang="en" sz="2400">
                <a:solidFill>
                  <a:srgbClr val="5F6368"/>
                </a:solidFill>
                <a:latin typeface="Open Sans"/>
                <a:ea typeface="Open Sans"/>
                <a:cs typeface="Open Sans"/>
                <a:sym typeface="Open Sans"/>
              </a:rPr>
              <a:t>Name</a:t>
            </a:r>
            <a:endParaRPr b="1" sz="2400">
              <a:solidFill>
                <a:srgbClr val="5F6368"/>
              </a:solidFill>
              <a:latin typeface="Open Sans"/>
              <a:ea typeface="Open Sans"/>
              <a:cs typeface="Open Sans"/>
              <a:sym typeface="Open Sans"/>
            </a:endParaRPr>
          </a:p>
        </p:txBody>
      </p:sp>
      <p:pic>
        <p:nvPicPr>
          <p:cNvPr id="231" name="Google Shape;231;p47"/>
          <p:cNvPicPr preferRelativeResize="0"/>
          <p:nvPr/>
        </p:nvPicPr>
        <p:blipFill>
          <a:blip r:embed="rId3">
            <a:alphaModFix/>
          </a:blip>
          <a:stretch>
            <a:fillRect/>
          </a:stretch>
        </p:blipFill>
        <p:spPr>
          <a:xfrm>
            <a:off x="3703201" y="1083375"/>
            <a:ext cx="5265248" cy="2976750"/>
          </a:xfrm>
          <a:prstGeom prst="rect">
            <a:avLst/>
          </a:prstGeom>
          <a:noFill/>
          <a:ln>
            <a:noFill/>
          </a:ln>
        </p:spPr>
      </p:pic>
      <p:sp>
        <p:nvSpPr>
          <p:cNvPr id="232" name="Google Shape;232;p47"/>
          <p:cNvSpPr txBox="1"/>
          <p:nvPr/>
        </p:nvSpPr>
        <p:spPr>
          <a:xfrm>
            <a:off x="517675" y="1674400"/>
            <a:ext cx="2184600" cy="3309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Problem statement:</a:t>
            </a:r>
            <a:endParaRPr>
              <a:solidFill>
                <a:srgbClr val="EA4335"/>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Ying is a busy working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adult who needs easy access to good coffee ordering options because he is addicted to coffee and needs it on time to time basis to energize herself.</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pic>
        <p:nvPicPr>
          <p:cNvPr id="233" name="Google Shape;233;p47"/>
          <p:cNvPicPr preferRelativeResize="0"/>
          <p:nvPr/>
        </p:nvPicPr>
        <p:blipFill rotWithShape="1">
          <a:blip r:embed="rId4">
            <a:alphaModFix/>
          </a:blip>
          <a:srcRect b="1474" l="794" r="1127" t="1522"/>
          <a:stretch/>
        </p:blipFill>
        <p:spPr>
          <a:xfrm>
            <a:off x="3528375" y="1114913"/>
            <a:ext cx="5440077" cy="2913676"/>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8"/>
          <p:cNvSpPr/>
          <p:nvPr/>
        </p:nvSpPr>
        <p:spPr>
          <a:xfrm>
            <a:off x="4211875" y="524350"/>
            <a:ext cx="4682700" cy="42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8"/>
          <p:cNvSpPr txBox="1"/>
          <p:nvPr/>
        </p:nvSpPr>
        <p:spPr>
          <a:xfrm>
            <a:off x="517675" y="524350"/>
            <a:ext cx="61086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40" name="Google Shape;240;p48"/>
          <p:cNvSpPr txBox="1"/>
          <p:nvPr/>
        </p:nvSpPr>
        <p:spPr>
          <a:xfrm>
            <a:off x="6011725" y="2294700"/>
            <a:ext cx="1332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user journey map</a:t>
            </a:r>
            <a:endParaRPr sz="1200">
              <a:solidFill>
                <a:srgbClr val="5F6368"/>
              </a:solidFill>
              <a:latin typeface="Open Sans"/>
              <a:ea typeface="Open Sans"/>
              <a:cs typeface="Open Sans"/>
              <a:sym typeface="Open Sans"/>
            </a:endParaRPr>
          </a:p>
        </p:txBody>
      </p:sp>
      <p:sp>
        <p:nvSpPr>
          <p:cNvPr id="241" name="Google Shape;241;p48"/>
          <p:cNvSpPr txBox="1"/>
          <p:nvPr/>
        </p:nvSpPr>
        <p:spPr>
          <a:xfrm>
            <a:off x="517675" y="1522550"/>
            <a:ext cx="2421300" cy="16932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Mapping Ying’s user journey revealed how helpful it would be for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users to have access to a dedicated Coffee app.</a:t>
            </a:r>
            <a:endParaRPr/>
          </a:p>
        </p:txBody>
      </p:sp>
      <p:pic>
        <p:nvPicPr>
          <p:cNvPr id="242" name="Google Shape;242;p48"/>
          <p:cNvPicPr preferRelativeResize="0"/>
          <p:nvPr/>
        </p:nvPicPr>
        <p:blipFill>
          <a:blip r:embed="rId3">
            <a:alphaModFix/>
          </a:blip>
          <a:stretch>
            <a:fillRect/>
          </a:stretch>
        </p:blipFill>
        <p:spPr>
          <a:xfrm>
            <a:off x="4211875" y="524350"/>
            <a:ext cx="4682702" cy="4214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