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78152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23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12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39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48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60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5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26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15625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3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3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2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2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3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2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8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sp>
        <p:nvSpPr>
          <p:cNvPr id="77" name="object 6"/>
          <p:cNvSpPr/>
          <p:nvPr/>
        </p:nvSpPr>
        <p:spPr>
          <a:xfrm>
            <a:off x="3800475" y="5229225"/>
            <a:ext cx="723901" cy="619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81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1" y="21600"/>
                </a:lnTo>
                <a:lnTo>
                  <a:pt x="21600" y="10802"/>
                </a:lnTo>
                <a:lnTo>
                  <a:pt x="16981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object 7"/>
          <p:cNvSpPr txBox="1">
            <a:spLocks noGrp="1"/>
          </p:cNvSpPr>
          <p:nvPr>
            <p:ph type="ctrTitle"/>
          </p:nvPr>
        </p:nvSpPr>
        <p:spPr>
          <a:xfrm>
            <a:off x="-959304" y="476627"/>
            <a:ext cx="9982201" cy="2122852"/>
          </a:xfrm>
          <a:prstGeom prst="rect">
            <a:avLst/>
          </a:prstGeom>
        </p:spPr>
        <p:txBody>
          <a:bodyPr/>
          <a:lstStyle/>
          <a:p>
            <a:pPr indent="3213735">
              <a:spcBef>
                <a:spcPts val="100"/>
              </a:spcBef>
              <a:defRPr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sz="3200" dirty="0" smtClean="0"/>
              <a:t>Employee </a:t>
            </a:r>
            <a:r>
              <a:rPr sz="3200" dirty="0"/>
              <a:t>Data Analysis using Excel </a:t>
            </a:r>
            <a:r>
              <a:rPr sz="6000" dirty="0"/>
              <a:t/>
            </a:r>
            <a:br>
              <a:rPr sz="6000" dirty="0"/>
            </a:br>
            <a:endParaRPr sz="6000" dirty="0"/>
          </a:p>
        </p:txBody>
      </p:sp>
      <p:sp>
        <p:nvSpPr>
          <p:cNvPr id="80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353417" y="647333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81" name="TextBox 13"/>
          <p:cNvSpPr txBox="1"/>
          <p:nvPr/>
        </p:nvSpPr>
        <p:spPr>
          <a:xfrm>
            <a:off x="1747837" y="2973944"/>
            <a:ext cx="8519162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KOMALAESWARI.S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4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 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312209770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400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BCOM(COMPUTER APPLICATION)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4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:  ANNA ADARSH COLLEGE FOR WOMEN</a:t>
            </a:r>
          </a:p>
          <a:p>
            <a:pPr>
              <a:defRPr sz="2400"/>
            </a:pPr>
            <a:r>
              <a:rPr dirty="0"/>
              <a:t>           </a:t>
            </a:r>
          </a:p>
        </p:txBody>
      </p:sp>
      <p:sp>
        <p:nvSpPr>
          <p:cNvPr id="2" name="AutoShape 4" descr="Abstract tech background. Futuristic technology interface. Vecto"/>
          <p:cNvSpPr>
            <a:spLocks noChangeAspect="1" noChangeArrowheads="1"/>
          </p:cNvSpPr>
          <p:nvPr/>
        </p:nvSpPr>
        <p:spPr bwMode="auto">
          <a:xfrm>
            <a:off x="1089025" y="50768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Abstract tech background. Futuristic technology interface. Vect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pic>
        <p:nvPicPr>
          <p:cNvPr id="179" name="object 6" descr="objec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277217" y="6473337"/>
            <a:ext cx="199863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81" name="object 8"/>
          <p:cNvSpPr txBox="1"/>
          <p:nvPr/>
        </p:nvSpPr>
        <p:spPr>
          <a:xfrm>
            <a:off x="739774" y="304482"/>
            <a:ext cx="3303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4800" b="1" spc="15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</a:t>
            </a:r>
            <a:r>
              <a:rPr spc="0"/>
              <a:t>O</a:t>
            </a:r>
            <a:r>
              <a:rPr spc="-15"/>
              <a:t>D</a:t>
            </a:r>
            <a:r>
              <a:rPr spc="-35"/>
              <a:t>E</a:t>
            </a:r>
            <a:r>
              <a:rPr spc="-30"/>
              <a:t>LL</a:t>
            </a:r>
            <a:r>
              <a:rPr spc="-5"/>
              <a:t>I</a:t>
            </a:r>
            <a:r>
              <a:rPr spc="30"/>
              <a:t>N</a:t>
            </a:r>
            <a:r>
              <a:rPr spc="5"/>
              <a:t>G</a:t>
            </a:r>
          </a:p>
        </p:txBody>
      </p:sp>
      <p:sp>
        <p:nvSpPr>
          <p:cNvPr id="183" name="TextBox 10"/>
          <p:cNvSpPr txBox="1"/>
          <p:nvPr/>
        </p:nvSpPr>
        <p:spPr>
          <a:xfrm>
            <a:off x="587322" y="1281656"/>
            <a:ext cx="7833361" cy="3443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collection through Kaggle.</a:t>
            </a:r>
          </a:p>
          <a:p>
            <a:pPr marL="320842" indent="-320842">
              <a:buSzPct val="100000"/>
              <a:buAutoNum type="arabicPeriod"/>
              <a:defRPr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Feature selection/collection: employee-id, business unit, gender, performance score and employee type.</a:t>
            </a:r>
          </a:p>
          <a:p>
            <a:pPr marL="320842" indent="-320842">
              <a:buSzPct val="100000"/>
              <a:buAutoNum type="arabi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CLEANING: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Computation of performance level using formula:</a:t>
            </a:r>
          </a:p>
          <a:p>
            <a:pPr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=IFS(</a:t>
            </a:r>
            <a:r>
              <a:rPr>
                <a:solidFill>
                  <a:srgbClr val="006CBE"/>
                </a:solidFill>
              </a:rPr>
              <a:t>Z8</a:t>
            </a:r>
            <a:r>
              <a:t>&gt;=5,"Very High”,</a:t>
            </a:r>
            <a:r>
              <a:rPr>
                <a:solidFill>
                  <a:srgbClr val="006CBE"/>
                </a:solidFill>
              </a:rPr>
              <a:t>Z8</a:t>
            </a:r>
            <a:r>
              <a:t>&gt;=4,"High",</a:t>
            </a:r>
            <a:r>
              <a:rPr>
                <a:solidFill>
                  <a:srgbClr val="006CBE"/>
                </a:solidFill>
              </a:rPr>
              <a:t>Z8</a:t>
            </a:r>
            <a:r>
              <a:t>&gt;=3,"Medium",TRUE,"Low")</a:t>
            </a:r>
          </a:p>
          <a:p>
            <a:pPr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 </a:t>
            </a:r>
            <a:r>
              <a:rPr sz="2400"/>
              <a:t>The summary of the performance is represented through    Pivot Table.( business unit rows and gender filter)</a:t>
            </a:r>
          </a:p>
          <a:p>
            <a:pPr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/>
              <a:t>5. Slicer is used for employee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pic>
        <p:nvPicPr>
          <p:cNvPr id="186" name="object 6" descr="objec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1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12700"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R</a:t>
            </a:r>
            <a:r>
              <a:rPr spc="-100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S</a:t>
            </a:r>
            <a:r>
              <a:rPr spc="-100" dirty="0">
                <a:solidFill>
                  <a:schemeClr val="tx1"/>
                </a:solidFill>
              </a:rPr>
              <a:t>U</a:t>
            </a:r>
            <a:r>
              <a:rPr spc="-500" dirty="0">
                <a:solidFill>
                  <a:schemeClr val="tx1"/>
                </a:solidFill>
              </a:rPr>
              <a:t>L</a:t>
            </a:r>
            <a:r>
              <a:rPr dirty="0">
                <a:solidFill>
                  <a:schemeClr val="tx1"/>
                </a:solidFill>
              </a:rPr>
              <a:t>TS</a:t>
            </a:r>
          </a:p>
        </p:txBody>
      </p:sp>
      <p:sp>
        <p:nvSpPr>
          <p:cNvPr id="188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277217" y="6473337"/>
            <a:ext cx="199863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189" name="Table 1"/>
          <p:cNvGraphicFramePr/>
          <p:nvPr/>
        </p:nvGraphicFramePr>
        <p:xfrm>
          <a:off x="2776934" y="1555750"/>
          <a:ext cx="6638130" cy="454750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53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0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60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GenderCode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(All)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DepartmentType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(All)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/>
                </a:tc>
                <a:tc gridSpan="2"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Count of FirstName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Performance level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defRPr sz="1800" spc="0">
                          <a:sym typeface="Calibri"/>
                        </a:defRPr>
                      </a:pPr>
                      <a:endParaRPr/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BusinessUnit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High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Low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Medium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Very High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Grand Total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BPC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16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34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85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150</a:t>
                      </a: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CCDR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18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47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65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145</a:t>
                      </a: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EW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21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41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78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154</a:t>
                      </a: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MSC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17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39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92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157</a:t>
                      </a: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NEL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21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41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77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154</a:t>
                      </a: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PL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29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33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69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143</a:t>
                      </a: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PYZ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26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41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75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157</a:t>
                      </a: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SVG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26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43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82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16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167</a:t>
                      </a: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TNS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21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45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71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13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150</a:t>
                      </a: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WBL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25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34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84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13</a:t>
                      </a:r>
                    </a:p>
                  </a:txBody>
                  <a:tcPr marL="12700" marR="12700" marT="12700" marB="12700" anchor="b" horzOverflow="overflow"/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156</a:t>
                      </a:r>
                    </a:p>
                  </a:txBody>
                  <a:tcPr marL="12700" marR="12700" marT="12700" marB="12700" anchor="b" horzOverflow="overflow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indent="0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Grand Total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220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398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778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137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 defTabSz="457200">
                        <a:defRPr sz="1800" spc="0"/>
                      </a:pPr>
                      <a:r>
                        <a:rPr sz="1466" b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1533</a:t>
                      </a:r>
                    </a:p>
                  </a:txBody>
                  <a:tcPr marL="12700" marR="12700" marT="12700" marB="12700" anchor="b" horzOverflow="overflow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pic>
        <p:nvPicPr>
          <p:cNvPr id="192" name="object 6" descr="objec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1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12700"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R</a:t>
            </a:r>
            <a:r>
              <a:rPr spc="-100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S</a:t>
            </a:r>
            <a:r>
              <a:rPr spc="-100" dirty="0">
                <a:solidFill>
                  <a:schemeClr val="tx1"/>
                </a:solidFill>
              </a:rPr>
              <a:t>U</a:t>
            </a:r>
            <a:r>
              <a:rPr spc="-500" dirty="0">
                <a:solidFill>
                  <a:schemeClr val="tx1"/>
                </a:solidFill>
              </a:rPr>
              <a:t>L</a:t>
            </a:r>
            <a:r>
              <a:rPr dirty="0">
                <a:solidFill>
                  <a:schemeClr val="tx1"/>
                </a:solidFill>
              </a:rPr>
              <a:t>TS</a:t>
            </a:r>
          </a:p>
        </p:txBody>
      </p:sp>
      <p:sp>
        <p:nvSpPr>
          <p:cNvPr id="19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277217" y="6473337"/>
            <a:ext cx="199863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95" name="unknown.png" descr="unknow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2178050"/>
            <a:ext cx="4356100" cy="27813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ext"/>
          <p:cNvSpPr txBox="1"/>
          <p:nvPr/>
        </p:nvSpPr>
        <p:spPr>
          <a:xfrm>
            <a:off x="1047750" y="2178050"/>
            <a:ext cx="12700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pic>
        <p:nvPicPr>
          <p:cNvPr id="197" name="Screenshot 2024-08-25 at 6.57.16 PM.png" descr="Screenshot 2024-08-25 at 6.57.1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498" y="2406650"/>
            <a:ext cx="3213101" cy="232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00" name="TextBox 10"/>
          <p:cNvSpPr txBox="1"/>
          <p:nvPr/>
        </p:nvSpPr>
        <p:spPr>
          <a:xfrm>
            <a:off x="774382" y="1434056"/>
            <a:ext cx="7833361" cy="263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is concluded that the higher the performance score leads to higher performance level and leading to employee satisfaction by motivating by fulfilling the organisation as well as the employees interests.</a:t>
            </a:r>
          </a:p>
          <a:p>
            <a:pPr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Ultimately, effective performance analysis contributes to the long-term success and competitiveness of the organization, ensuring that every stakeholder has the insights needed to make informed, impactful decisions.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sp>
        <p:nvSpPr>
          <p:cNvPr id="98" name="object 1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3909697" cy="6781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2700">
              <a:spcBef>
                <a:spcPts val="100"/>
              </a:spcBef>
              <a:defRPr sz="4200"/>
            </a:pPr>
            <a:r>
              <a:rPr b="1" dirty="0">
                <a:solidFill>
                  <a:schemeClr val="tx1"/>
                </a:solidFill>
              </a:rPr>
              <a:t>PROJECT</a:t>
            </a:r>
            <a:r>
              <a:rPr b="1" spc="-100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02" name="object 22"/>
          <p:cNvSpPr txBox="1">
            <a:spLocks noGrp="1"/>
          </p:cNvSpPr>
          <p:nvPr>
            <p:ph type="sldNum" sz="quarter" idx="2"/>
          </p:nvPr>
        </p:nvSpPr>
        <p:spPr>
          <a:xfrm>
            <a:off x="11353417" y="647333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101" name="object 18"/>
          <p:cNvGrpSpPr/>
          <p:nvPr/>
        </p:nvGrpSpPr>
        <p:grpSpPr>
          <a:xfrm>
            <a:off x="466725" y="6410325"/>
            <a:ext cx="3705225" cy="295275"/>
            <a:chOff x="0" y="0"/>
            <a:chExt cx="3705225" cy="295275"/>
          </a:xfrm>
        </p:grpSpPr>
        <p:pic>
          <p:nvPicPr>
            <p:cNvPr id="99" name="object 19" descr="object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549" y="57150"/>
              <a:ext cx="2143126" cy="200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object 20" descr="object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705225" cy="295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3" name="TextBox 22"/>
          <p:cNvSpPr txBox="1"/>
          <p:nvPr/>
        </p:nvSpPr>
        <p:spPr>
          <a:xfrm>
            <a:off x="572477" y="2353525"/>
            <a:ext cx="8501789" cy="1363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Analysis of employee’s performance using Excel</a:t>
            </a:r>
          </a:p>
        </p:txBody>
      </p:sp>
      <p:sp>
        <p:nvSpPr>
          <p:cNvPr id="2" name="AutoShape 2" descr="Abstract tech background. Futuristic technology interface. Vec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bstract tech background. Futuristic technology interface. Vect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Abstract tech background. Futuristic technology interface. Vect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sp>
        <p:nvSpPr>
          <p:cNvPr id="117" name="object 14"/>
          <p:cNvSpPr txBox="1"/>
          <p:nvPr/>
        </p:nvSpPr>
        <p:spPr>
          <a:xfrm>
            <a:off x="752475" y="6486037"/>
            <a:ext cx="1773554" cy="152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200"/>
              </a:lnSpc>
              <a:defRPr sz="1100" spc="1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 b="1" spc="15" dirty="0"/>
          </a:p>
        </p:txBody>
      </p:sp>
      <p:sp>
        <p:nvSpPr>
          <p:cNvPr id="118" name="object 15"/>
          <p:cNvSpPr/>
          <p:nvPr/>
        </p:nvSpPr>
        <p:spPr>
          <a:xfrm>
            <a:off x="7362825" y="447675"/>
            <a:ext cx="361951" cy="36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7929" y="386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6" y="7929"/>
                </a:lnTo>
                <a:lnTo>
                  <a:pt x="0" y="10800"/>
                </a:lnTo>
                <a:lnTo>
                  <a:pt x="386" y="13671"/>
                </a:lnTo>
                <a:lnTo>
                  <a:pt x="1474" y="16251"/>
                </a:lnTo>
                <a:lnTo>
                  <a:pt x="3163" y="18437"/>
                </a:lnTo>
                <a:lnTo>
                  <a:pt x="5349" y="20125"/>
                </a:lnTo>
                <a:lnTo>
                  <a:pt x="7929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1" y="20125"/>
                </a:lnTo>
                <a:lnTo>
                  <a:pt x="18437" y="18437"/>
                </a:lnTo>
                <a:lnTo>
                  <a:pt x="20125" y="16251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9"/>
                </a:lnTo>
                <a:lnTo>
                  <a:pt x="20125" y="5349"/>
                </a:lnTo>
                <a:lnTo>
                  <a:pt x="18437" y="3163"/>
                </a:lnTo>
                <a:lnTo>
                  <a:pt x="16251" y="1474"/>
                </a:lnTo>
                <a:lnTo>
                  <a:pt x="13671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object 21"/>
          <p:cNvSpPr txBox="1">
            <a:spLocks noGrp="1"/>
          </p:cNvSpPr>
          <p:nvPr>
            <p:ph type="title"/>
          </p:nvPr>
        </p:nvSpPr>
        <p:spPr>
          <a:xfrm>
            <a:off x="931227" y="433875"/>
            <a:ext cx="2357121" cy="758191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12700"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A</a:t>
            </a:r>
            <a:r>
              <a:rPr spc="-100" dirty="0">
                <a:solidFill>
                  <a:schemeClr val="tx1"/>
                </a:solidFill>
              </a:rPr>
              <a:t>GE</a:t>
            </a:r>
            <a:r>
              <a:rPr dirty="0">
                <a:solidFill>
                  <a:schemeClr val="tx1"/>
                </a:solidFill>
              </a:rPr>
              <a:t>NDA</a:t>
            </a:r>
          </a:p>
        </p:txBody>
      </p:sp>
      <p:sp>
        <p:nvSpPr>
          <p:cNvPr id="125" name="object 22"/>
          <p:cNvSpPr txBox="1">
            <a:spLocks noGrp="1"/>
          </p:cNvSpPr>
          <p:nvPr>
            <p:ph type="sldNum" sz="quarter" idx="2"/>
          </p:nvPr>
        </p:nvSpPr>
        <p:spPr>
          <a:xfrm>
            <a:off x="11353417" y="647333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6" name="TextBox 22"/>
          <p:cNvSpPr txBox="1"/>
          <p:nvPr/>
        </p:nvSpPr>
        <p:spPr>
          <a:xfrm>
            <a:off x="2129555" y="1271787"/>
            <a:ext cx="4937761" cy="4140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buSzPct val="100000"/>
              <a:buAutoNum type="arabicPeriod"/>
              <a:defRPr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Statement</a:t>
            </a:r>
          </a:p>
          <a:p>
            <a:pPr>
              <a:buSzPct val="100000"/>
              <a:buAutoNum type="arabicPeriod"/>
              <a:defRPr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Project Overview</a:t>
            </a:r>
          </a:p>
          <a:p>
            <a:pPr>
              <a:buSzPct val="100000"/>
              <a:buAutoNum type="arabicPeriod"/>
              <a:defRPr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End Users</a:t>
            </a:r>
          </a:p>
          <a:p>
            <a:pPr>
              <a:buSzPct val="100000"/>
              <a:buAutoNum type="arabicPeriod"/>
              <a:defRPr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Our Solution and Proposition</a:t>
            </a:r>
          </a:p>
          <a:p>
            <a:pPr>
              <a:buSzPct val="100000"/>
              <a:buAutoNum type="arabicPeriod"/>
              <a:defRPr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Dataset Description</a:t>
            </a:r>
          </a:p>
          <a:p>
            <a:pPr>
              <a:buSzPct val="100000"/>
              <a:buAutoNum type="arabicPeriod"/>
              <a:defRPr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Modelling Approach</a:t>
            </a:r>
          </a:p>
          <a:p>
            <a:pPr>
              <a:buSzPct val="100000"/>
              <a:buAutoNum type="arabicPeriod"/>
              <a:defRPr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and Discussion</a:t>
            </a:r>
          </a:p>
          <a:p>
            <a:pPr>
              <a:buSzPct val="100000"/>
              <a:buAutoNum type="arabicPeriod"/>
              <a:defRPr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Conclusion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sp>
        <p:nvSpPr>
          <p:cNvPr id="133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5636896" cy="6781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2700">
              <a:spcBef>
                <a:spcPts val="100"/>
              </a:spcBef>
              <a:tabLst>
                <a:tab pos="2717800" algn="l"/>
              </a:tabLst>
              <a:defRPr sz="4200" spc="-100"/>
            </a:pPr>
            <a:r>
              <a:rPr dirty="0" smtClean="0">
                <a:solidFill>
                  <a:schemeClr val="tx1"/>
                </a:solidFill>
              </a:rPr>
              <a:t>P</a:t>
            </a:r>
            <a:r>
              <a:rPr spc="0" dirty="0" smtClean="0">
                <a:solidFill>
                  <a:schemeClr val="tx1"/>
                </a:solidFill>
              </a:rPr>
              <a:t>ROBL</a:t>
            </a:r>
            <a:r>
              <a:rPr dirty="0" smtClean="0">
                <a:solidFill>
                  <a:schemeClr val="tx1"/>
                </a:solidFill>
              </a:rPr>
              <a:t>E</a:t>
            </a:r>
            <a:r>
              <a:rPr spc="0" dirty="0" smtClean="0">
                <a:solidFill>
                  <a:schemeClr val="tx1"/>
                </a:solidFill>
              </a:rPr>
              <a:t>M</a:t>
            </a:r>
            <a:r>
              <a:rPr lang="en-US" spc="0" dirty="0" smtClean="0">
                <a:solidFill>
                  <a:schemeClr val="tx1"/>
                </a:solidFill>
              </a:rPr>
              <a:t> </a:t>
            </a:r>
            <a:r>
              <a:rPr spc="0" dirty="0" smtClean="0">
                <a:solidFill>
                  <a:schemeClr val="tx1"/>
                </a:solidFill>
              </a:rPr>
              <a:t>S</a:t>
            </a:r>
            <a:r>
              <a:rPr spc="-400" dirty="0" smtClean="0">
                <a:solidFill>
                  <a:schemeClr val="tx1"/>
                </a:solidFill>
              </a:rPr>
              <a:t>TA</a:t>
            </a:r>
            <a:r>
              <a:rPr spc="0" dirty="0" smtClean="0">
                <a:solidFill>
                  <a:schemeClr val="tx1"/>
                </a:solidFill>
              </a:rPr>
              <a:t>T</a:t>
            </a:r>
            <a:r>
              <a:rPr dirty="0" smtClean="0">
                <a:solidFill>
                  <a:schemeClr val="tx1"/>
                </a:solidFill>
              </a:rPr>
              <a:t>EME</a:t>
            </a:r>
            <a:r>
              <a:rPr spc="0" dirty="0" smtClean="0">
                <a:solidFill>
                  <a:schemeClr val="tx1"/>
                </a:solidFill>
              </a:rPr>
              <a:t>NT</a:t>
            </a:r>
            <a:endParaRPr spc="0" dirty="0">
              <a:solidFill>
                <a:schemeClr val="tx1"/>
              </a:solidFill>
            </a:endParaRPr>
          </a:p>
        </p:txBody>
      </p:sp>
      <p:sp>
        <p:nvSpPr>
          <p:cNvPr id="13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353417" y="647333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36" name="TextBox 10"/>
          <p:cNvSpPr txBox="1"/>
          <p:nvPr/>
        </p:nvSpPr>
        <p:spPr>
          <a:xfrm>
            <a:off x="447622" y="1510153"/>
            <a:ext cx="7833361" cy="2821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By increasing the quality of work, the employees try to enhance the organisations reputation and customer satisfaction.</a:t>
            </a:r>
          </a:p>
          <a:p>
            <a:pPr marL="320842" indent="-320842">
              <a:buSzPct val="100000"/>
              <a:buAutoNum type="arabicPeriod"/>
              <a:defRPr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Better performance motivates the employees to work hard to get bonus, promotion, increments etc.</a:t>
            </a:r>
          </a:p>
          <a:p>
            <a:pPr marL="320842" indent="-320842">
              <a:buSzPct val="100000"/>
              <a:buAutoNum type="arabicPeriod"/>
              <a:defRPr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Monitoring and managing the performance of the employee helps in their growth and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sp>
        <p:nvSpPr>
          <p:cNvPr id="143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5263517" cy="67818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2700">
              <a:spcBef>
                <a:spcPts val="100"/>
              </a:spcBef>
              <a:tabLst>
                <a:tab pos="2641600" algn="l"/>
              </a:tabLst>
              <a:defRPr sz="4200"/>
            </a:pPr>
            <a:r>
              <a:rPr dirty="0" smtClean="0">
                <a:solidFill>
                  <a:schemeClr val="tx1"/>
                </a:solidFill>
              </a:rPr>
              <a:t>PROJECT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spc="-100" dirty="0" smtClean="0">
                <a:solidFill>
                  <a:schemeClr val="tx1"/>
                </a:solidFill>
              </a:rPr>
              <a:t>OVERVIEW</a:t>
            </a:r>
            <a:endParaRPr spc="-100" dirty="0">
              <a:solidFill>
                <a:schemeClr val="tx1"/>
              </a:solidFill>
            </a:endParaRPr>
          </a:p>
        </p:txBody>
      </p:sp>
      <p:sp>
        <p:nvSpPr>
          <p:cNvPr id="14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353417" y="647333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" name="TextBox 10"/>
          <p:cNvSpPr txBox="1"/>
          <p:nvPr/>
        </p:nvSpPr>
        <p:spPr>
          <a:xfrm>
            <a:off x="568272" y="1932557"/>
            <a:ext cx="9909228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Employee performance analysis involves the systematic examination of individual and team performance within an </a:t>
            </a:r>
            <a:r>
              <a:rPr dirty="0" err="1"/>
              <a:t>organisation</a:t>
            </a:r>
            <a:r>
              <a:rPr dirty="0"/>
              <a:t>. By evaluating various metrics and key performance indicators (KPIs), </a:t>
            </a:r>
            <a:r>
              <a:rPr dirty="0" err="1"/>
              <a:t>organisations</a:t>
            </a:r>
            <a:r>
              <a:rPr dirty="0"/>
              <a:t> can gain insights into how effectively employees are fulfilling their roles, contributing to business objectives, and where improvements can be made.</a:t>
            </a:r>
          </a:p>
          <a:p>
            <a:pPr defTabSz="4572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defTabSz="4572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 err="1"/>
              <a:t>Analysing</a:t>
            </a:r>
            <a:r>
              <a:rPr dirty="0"/>
              <a:t> the performance of the employee by considering various factors like gender, ratings, performance scores, achievements </a:t>
            </a:r>
            <a:r>
              <a:rPr dirty="0" err="1"/>
              <a:t>etc</a:t>
            </a:r>
            <a:r>
              <a:rPr dirty="0"/>
              <a:t> is done to identify the trends of different categories of employees like high, medium and 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sp>
        <p:nvSpPr>
          <p:cNvPr id="148" name="object 2"/>
          <p:cNvSpPr/>
          <p:nvPr/>
        </p:nvSpPr>
        <p:spPr>
          <a:xfrm>
            <a:off x="9353550" y="5362575"/>
            <a:ext cx="457200" cy="457200"/>
          </a:xfrm>
          <a:prstGeom prst="rect">
            <a:avLst/>
          </a:prstGeom>
          <a:solidFill>
            <a:srgbClr val="42AF5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object 4"/>
          <p:cNvSpPr/>
          <p:nvPr/>
        </p:nvSpPr>
        <p:spPr>
          <a:xfrm>
            <a:off x="9353550" y="5895975"/>
            <a:ext cx="180975" cy="180975"/>
          </a:xfrm>
          <a:prstGeom prst="rect">
            <a:avLst/>
          </a:prstGeom>
          <a:solidFill>
            <a:srgbClr val="2D936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object 5"/>
          <p:cNvSpPr txBox="1">
            <a:spLocks noGrp="1"/>
          </p:cNvSpPr>
          <p:nvPr>
            <p:ph type="title"/>
          </p:nvPr>
        </p:nvSpPr>
        <p:spPr>
          <a:xfrm>
            <a:off x="699451" y="891793"/>
            <a:ext cx="5014597" cy="5181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2700">
              <a:spcBef>
                <a:spcPts val="100"/>
              </a:spcBef>
              <a:defRPr sz="3200"/>
            </a:pPr>
            <a:r>
              <a:rPr dirty="0">
                <a:solidFill>
                  <a:schemeClr val="tx1"/>
                </a:solidFill>
              </a:rPr>
              <a:t>W</a:t>
            </a:r>
            <a:r>
              <a:rPr spc="-100" dirty="0">
                <a:solidFill>
                  <a:schemeClr val="tx1"/>
                </a:solidFill>
              </a:rPr>
              <a:t>H</a:t>
            </a:r>
            <a:r>
              <a:rPr dirty="0">
                <a:solidFill>
                  <a:schemeClr val="tx1"/>
                </a:solidFill>
              </a:rPr>
              <a:t>O</a:t>
            </a:r>
            <a:r>
              <a:rPr spc="-300" dirty="0">
                <a:solidFill>
                  <a:schemeClr val="tx1"/>
                </a:solidFill>
              </a:rPr>
              <a:t> </a:t>
            </a:r>
            <a:r>
              <a:rPr spc="-100" dirty="0">
                <a:solidFill>
                  <a:schemeClr val="tx1"/>
                </a:solidFill>
              </a:rPr>
              <a:t>AR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100" dirty="0">
                <a:solidFill>
                  <a:schemeClr val="tx1"/>
                </a:solidFill>
              </a:rPr>
              <a:t> TH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100" dirty="0">
                <a:solidFill>
                  <a:schemeClr val="tx1"/>
                </a:solidFill>
              </a:rPr>
              <a:t> E</a:t>
            </a:r>
            <a:r>
              <a:rPr dirty="0">
                <a:solidFill>
                  <a:schemeClr val="tx1"/>
                </a:solidFill>
              </a:rPr>
              <a:t>ND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US</a:t>
            </a:r>
            <a:r>
              <a:rPr spc="-100" dirty="0">
                <a:solidFill>
                  <a:schemeClr val="tx1"/>
                </a:solidFill>
              </a:rPr>
              <a:t>ER</a:t>
            </a:r>
            <a:r>
              <a:rPr dirty="0">
                <a:solidFill>
                  <a:schemeClr val="tx1"/>
                </a:solidFill>
              </a:rPr>
              <a:t>S?</a:t>
            </a:r>
          </a:p>
        </p:txBody>
      </p:sp>
      <p:sp>
        <p:nvSpPr>
          <p:cNvPr id="153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353417" y="647333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4" name="TextBox 10"/>
          <p:cNvSpPr txBox="1"/>
          <p:nvPr/>
        </p:nvSpPr>
        <p:spPr>
          <a:xfrm>
            <a:off x="434340" y="1610944"/>
            <a:ext cx="7833361" cy="293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0552" indent="-210552" defTabSz="457200">
              <a:buSzPct val="100000"/>
              <a:buChar char="•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Employees</a:t>
            </a:r>
          </a:p>
          <a:p>
            <a:pPr marL="210552" indent="-210552" defTabSz="457200">
              <a:buSzPct val="100000"/>
              <a:buChar char="•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Organisations</a:t>
            </a:r>
          </a:p>
          <a:p>
            <a:pPr marL="210552" indent="-210552" defTabSz="457200">
              <a:buSzPct val="100000"/>
              <a:buChar char="•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Managers</a:t>
            </a:r>
          </a:p>
          <a:p>
            <a:pPr marL="210552" indent="-210552" defTabSz="457200">
              <a:buSzPct val="100000"/>
              <a:buChar char="•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Employers</a:t>
            </a:r>
          </a:p>
          <a:p>
            <a:pPr marL="210552" indent="-210552" defTabSz="457200">
              <a:buSzPct val="100000"/>
              <a:buChar char="•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Board of directors</a:t>
            </a:r>
          </a:p>
          <a:p>
            <a:pPr marL="210552" indent="-210552" defTabSz="457200">
              <a:buSzPct val="100000"/>
              <a:buChar char="•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Directors</a:t>
            </a:r>
          </a:p>
          <a:p>
            <a:pPr defTabSz="457200"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210552" indent="-210552" defTabSz="457200">
              <a:buSzPct val="100000"/>
              <a:buChar char="•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pic>
        <p:nvPicPr>
          <p:cNvPr id="155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77" y="1508336"/>
            <a:ext cx="7478925" cy="4674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sp>
        <p:nvSpPr>
          <p:cNvPr id="1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6" cy="5753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2700">
              <a:spcBef>
                <a:spcPts val="100"/>
              </a:spcBef>
              <a:defRPr sz="3600"/>
            </a:pPr>
            <a:r>
              <a:rPr dirty="0">
                <a:solidFill>
                  <a:schemeClr val="tx1"/>
                </a:solidFill>
              </a:rPr>
              <a:t>OUR SOLU</a:t>
            </a:r>
            <a:r>
              <a:rPr spc="-100" dirty="0">
                <a:solidFill>
                  <a:schemeClr val="tx1"/>
                </a:solidFill>
              </a:rPr>
              <a:t>TI</a:t>
            </a:r>
            <a:r>
              <a:rPr dirty="0">
                <a:solidFill>
                  <a:schemeClr val="tx1"/>
                </a:solidFill>
              </a:rPr>
              <a:t>ON</a:t>
            </a:r>
            <a:r>
              <a:rPr spc="-400" dirty="0">
                <a:solidFill>
                  <a:schemeClr val="tx1"/>
                </a:solidFill>
              </a:rPr>
              <a:t> </a:t>
            </a:r>
            <a:r>
              <a:rPr spc="-100" dirty="0">
                <a:solidFill>
                  <a:schemeClr val="tx1"/>
                </a:solidFill>
              </a:rPr>
              <a:t>AN</a:t>
            </a:r>
            <a:r>
              <a:rPr dirty="0">
                <a:solidFill>
                  <a:schemeClr val="tx1"/>
                </a:solidFill>
              </a:rPr>
              <a:t>D </a:t>
            </a:r>
            <a:r>
              <a:rPr spc="-100" dirty="0">
                <a:solidFill>
                  <a:schemeClr val="tx1"/>
                </a:solidFill>
              </a:rPr>
              <a:t>IT</a:t>
            </a:r>
            <a:r>
              <a:rPr dirty="0">
                <a:solidFill>
                  <a:schemeClr val="tx1"/>
                </a:solidFill>
              </a:rPr>
              <a:t>S </a:t>
            </a:r>
            <a:r>
              <a:rPr spc="-300" dirty="0">
                <a:solidFill>
                  <a:schemeClr val="tx1"/>
                </a:solidFill>
              </a:rPr>
              <a:t>V</a:t>
            </a:r>
            <a:r>
              <a:rPr spc="-100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LUE</a:t>
            </a:r>
            <a:r>
              <a:rPr spc="-100" dirty="0">
                <a:solidFill>
                  <a:schemeClr val="tx1"/>
                </a:solidFill>
              </a:rPr>
              <a:t> PR</a:t>
            </a:r>
            <a:r>
              <a:rPr dirty="0">
                <a:solidFill>
                  <a:schemeClr val="tx1"/>
                </a:solidFill>
              </a:rPr>
              <a:t>O</a:t>
            </a:r>
            <a:r>
              <a:rPr spc="-100" dirty="0">
                <a:solidFill>
                  <a:schemeClr val="tx1"/>
                </a:solidFill>
              </a:rPr>
              <a:t>P</a:t>
            </a:r>
            <a:r>
              <a:rPr dirty="0">
                <a:solidFill>
                  <a:schemeClr val="tx1"/>
                </a:solidFill>
              </a:rPr>
              <a:t>OS</a:t>
            </a:r>
            <a:r>
              <a:rPr spc="-100" dirty="0">
                <a:solidFill>
                  <a:schemeClr val="tx1"/>
                </a:solidFill>
              </a:rPr>
              <a:t>ITI</a:t>
            </a:r>
            <a:r>
              <a:rPr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6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353417" y="647333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4" name="object 6"/>
          <p:cNvSpPr txBox="1"/>
          <p:nvPr/>
        </p:nvSpPr>
        <p:spPr>
          <a:xfrm>
            <a:off x="676275" y="1795780"/>
            <a:ext cx="8390597" cy="273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3195" indent="-303195" defTabSz="576072">
              <a:buSzPct val="100000"/>
              <a:buAutoNum type="arabicPeriod"/>
              <a:defRPr sz="2268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Filtering to remove the missing values</a:t>
            </a:r>
          </a:p>
          <a:p>
            <a:pPr marL="303195" indent="-303195" defTabSz="576072">
              <a:buSzPct val="100000"/>
              <a:buAutoNum type="arabicPeriod"/>
              <a:defRPr sz="2268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Using pivot table to create a summary about the performance of the employee.</a:t>
            </a:r>
          </a:p>
          <a:p>
            <a:pPr marL="303195" indent="-303195" defTabSz="576072">
              <a:buSzPct val="100000"/>
              <a:buAutoNum type="arabicPeriod"/>
              <a:defRPr sz="2268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Using conditional formatting</a:t>
            </a:r>
          </a:p>
          <a:p>
            <a:pPr marL="303195" indent="-303195" defTabSz="576072">
              <a:buSzPct val="100000"/>
              <a:buAutoNum type="arabicPeriod"/>
              <a:defRPr sz="2268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Applying the formula of IFS to </a:t>
            </a:r>
            <a:r>
              <a:rPr dirty="0" err="1"/>
              <a:t>analyse</a:t>
            </a:r>
            <a:r>
              <a:rPr dirty="0"/>
              <a:t> the performance.</a:t>
            </a:r>
          </a:p>
          <a:p>
            <a:pPr marL="303195" indent="-303195" defTabSz="576072">
              <a:buSzPct val="100000"/>
              <a:buAutoNum type="arabicPeriod"/>
              <a:defRPr sz="2268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The graphs shows the final report and for data </a:t>
            </a:r>
            <a:r>
              <a:rPr dirty="0" err="1"/>
              <a:t>visualisation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Dataset Description</a:t>
            </a:r>
          </a:p>
        </p:txBody>
      </p:sp>
      <p:sp>
        <p:nvSpPr>
          <p:cNvPr id="167" name="object 6"/>
          <p:cNvSpPr txBox="1"/>
          <p:nvPr/>
        </p:nvSpPr>
        <p:spPr>
          <a:xfrm>
            <a:off x="783167" y="1732280"/>
            <a:ext cx="7629754" cy="273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76450" indent="-476450" defTabSz="905255">
              <a:buSzPct val="100000"/>
              <a:buAutoNum type="arabicPeriod"/>
              <a:defRPr sz="2277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Employee data set collected from- Kaggle, including total 26 features, where 9 features were considered.</a:t>
            </a:r>
          </a:p>
          <a:p>
            <a:pPr marL="476450" indent="-476450" defTabSz="905255">
              <a:buSzPct val="100000"/>
              <a:buAutoNum type="arabicPeriod"/>
              <a:defRPr sz="2277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features included: employee ID(numerical), name(text), employee type(text), performance level, gender(male, female), employee rating(numerical), business unit(text), department type(text) and performance score.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2192000" cy="6850063"/>
          </a:xfrm>
          <a:prstGeom prst="rect">
            <a:avLst/>
          </a:prstGeom>
        </p:spPr>
      </p:pic>
      <p:sp>
        <p:nvSpPr>
          <p:cNvPr id="169" name="object 2"/>
          <p:cNvSpPr txBox="1"/>
          <p:nvPr/>
        </p:nvSpPr>
        <p:spPr>
          <a:xfrm>
            <a:off x="752475" y="6486037"/>
            <a:ext cx="1773554" cy="152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200"/>
              </a:lnSpc>
              <a:defRPr sz="1100" spc="1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 b="1" spc="15" dirty="0"/>
          </a:p>
        </p:txBody>
      </p:sp>
      <p:sp>
        <p:nvSpPr>
          <p:cNvPr id="174" name="object 7"/>
          <p:cNvSpPr txBox="1">
            <a:spLocks noGrp="1"/>
          </p:cNvSpPr>
          <p:nvPr>
            <p:ph type="title"/>
          </p:nvPr>
        </p:nvSpPr>
        <p:spPr>
          <a:xfrm>
            <a:off x="739775" y="654937"/>
            <a:ext cx="8480425" cy="67069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2700">
              <a:spcBef>
                <a:spcPts val="100"/>
              </a:spcBef>
              <a:defRPr sz="4200"/>
            </a:pPr>
            <a:r>
              <a:rPr dirty="0">
                <a:solidFill>
                  <a:schemeClr val="tx1"/>
                </a:solidFill>
              </a:rPr>
              <a:t>THE "WOW" IN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OUR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75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277217" y="6473337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76" name="object 6"/>
          <p:cNvSpPr txBox="1"/>
          <p:nvPr/>
        </p:nvSpPr>
        <p:spPr>
          <a:xfrm>
            <a:off x="740500" y="1529080"/>
            <a:ext cx="7629754" cy="273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00"/>
              </a:spcBef>
              <a:defRPr sz="2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1.   Computation of performance level using formula:</a:t>
            </a:r>
          </a:p>
          <a:p>
            <a:pPr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=IFS(</a:t>
            </a:r>
            <a:r>
              <a:rPr>
                <a:solidFill>
                  <a:srgbClr val="006CBE"/>
                </a:solidFill>
              </a:rPr>
              <a:t>Z8</a:t>
            </a:r>
            <a:r>
              <a:t>&gt;=5,"Very High”,</a:t>
            </a:r>
            <a:r>
              <a:rPr>
                <a:solidFill>
                  <a:srgbClr val="006CBE"/>
                </a:solidFill>
              </a:rPr>
              <a:t>Z8</a:t>
            </a:r>
            <a:r>
              <a:t>&gt;=4,"High",</a:t>
            </a:r>
            <a:r>
              <a:rPr>
                <a:solidFill>
                  <a:srgbClr val="006CBE"/>
                </a:solidFill>
              </a:rPr>
              <a:t>Z8</a:t>
            </a:r>
            <a:r>
              <a:t>&gt;=3,"Medium",TRUE,"Low")</a:t>
            </a:r>
          </a:p>
          <a:p>
            <a:pPr>
              <a:spcBef>
                <a:spcPts val="100"/>
              </a:spcBef>
              <a:defRPr sz="2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2. Data visualisation through graphs.</a:t>
            </a:r>
          </a:p>
          <a:p>
            <a:pPr>
              <a:spcBef>
                <a:spcPts val="100"/>
              </a:spcBef>
              <a:defRPr sz="23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3. Summary of the employees performance represented through pivot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</TotalTime>
  <Words>620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Helvetica</vt:lpstr>
      <vt:lpstr>Times New Roman</vt:lpstr>
      <vt:lpstr>Times Roman</vt:lpstr>
      <vt:lpstr>Trebuchet MS</vt:lpstr>
      <vt:lpstr>Wingdings 3</vt:lpstr>
      <vt:lpstr>Facet</vt:lpstr>
      <vt:lpstr>     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h</dc:creator>
  <cp:lastModifiedBy>h</cp:lastModifiedBy>
  <cp:revision>3</cp:revision>
  <dcterms:modified xsi:type="dcterms:W3CDTF">2024-09-09T06:02:28Z</dcterms:modified>
</cp:coreProperties>
</file>