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62" r:id="rId6"/>
    <p:sldId id="259" r:id="rId7"/>
    <p:sldId id="261" r:id="rId8"/>
    <p:sldId id="263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C102-29ED-423B-8D15-44232D724D85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9FE4-D8B5-4DA8-B79B-557530AC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5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C102-29ED-423B-8D15-44232D724D85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9FE4-D8B5-4DA8-B79B-557530AC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8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C102-29ED-423B-8D15-44232D724D85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9FE4-D8B5-4DA8-B79B-557530AC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6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C102-29ED-423B-8D15-44232D724D85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9FE4-D8B5-4DA8-B79B-557530AC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2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C102-29ED-423B-8D15-44232D724D85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9FE4-D8B5-4DA8-B79B-557530AC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6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C102-29ED-423B-8D15-44232D724D85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9FE4-D8B5-4DA8-B79B-557530AC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9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C102-29ED-423B-8D15-44232D724D85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9FE4-D8B5-4DA8-B79B-557530AC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2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C102-29ED-423B-8D15-44232D724D85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9FE4-D8B5-4DA8-B79B-557530AC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8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C102-29ED-423B-8D15-44232D724D85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9FE4-D8B5-4DA8-B79B-557530AC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0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C102-29ED-423B-8D15-44232D724D85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9FE4-D8B5-4DA8-B79B-557530AC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3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C102-29ED-423B-8D15-44232D724D85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9FE4-D8B5-4DA8-B79B-557530AC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1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DC102-29ED-423B-8D15-44232D724D85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F9FE4-D8B5-4DA8-B79B-557530AC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3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66942"/>
          </a:xfrm>
        </p:spPr>
        <p:txBody>
          <a:bodyPr>
            <a:normAutofit fontScale="77500" lnSpcReduction="20000"/>
          </a:bodyPr>
          <a:lstStyle/>
          <a:p>
            <a:endParaRPr lang="en-US" sz="3600" dirty="0" smtClean="0"/>
          </a:p>
          <a:p>
            <a:r>
              <a:rPr lang="en-US" sz="8400" dirty="0" smtClean="0"/>
              <a:t>Ghouls, Goblin and Ghosts</a:t>
            </a:r>
            <a:endParaRPr lang="en-US" sz="8400" dirty="0"/>
          </a:p>
          <a:p>
            <a:endParaRPr lang="en-US" sz="3600" dirty="0" smtClean="0"/>
          </a:p>
          <a:p>
            <a:r>
              <a:rPr lang="en-US" sz="3600" dirty="0" smtClean="0"/>
              <a:t>							By,</a:t>
            </a:r>
          </a:p>
          <a:p>
            <a:r>
              <a:rPr lang="en-US" sz="3600" dirty="0" smtClean="0"/>
              <a:t>							</a:t>
            </a:r>
            <a:r>
              <a:rPr lang="en-US" sz="3600" dirty="0" err="1" smtClean="0"/>
              <a:t>Komala</a:t>
            </a:r>
            <a:r>
              <a:rPr lang="en-US" sz="3600" dirty="0" smtClean="0"/>
              <a:t> K V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13" y="1275008"/>
            <a:ext cx="9207987" cy="223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CONCLUSION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From this we can see that the best algorithm to classify whether it is a Ghoul or </a:t>
            </a:r>
            <a:r>
              <a:rPr lang="en-US" dirty="0"/>
              <a:t>G</a:t>
            </a:r>
            <a:r>
              <a:rPr lang="en-US" dirty="0" smtClean="0"/>
              <a:t>oblin or Ghost is LDA followed by Logistic Regression and SVM.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677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Table of Contents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DIMENSIONALITY REDUCTION</a:t>
            </a:r>
          </a:p>
          <a:p>
            <a:r>
              <a:rPr lang="en-US" dirty="0" smtClean="0"/>
              <a:t>DATA VISUALIZATION</a:t>
            </a:r>
          </a:p>
          <a:p>
            <a:r>
              <a:rPr lang="en-US" dirty="0" smtClean="0"/>
              <a:t>MODELLING AND PREDICTION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INTRODUCTION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During</a:t>
            </a:r>
            <a:r>
              <a:rPr lang="en-US" sz="2400" dirty="0"/>
              <a:t> </a:t>
            </a:r>
            <a:r>
              <a:rPr lang="en-US" sz="2400" u="sng" dirty="0"/>
              <a:t>Halloween</a:t>
            </a:r>
            <a:r>
              <a:rPr lang="en-US" sz="2400" dirty="0"/>
              <a:t>, miniature </a:t>
            </a:r>
            <a:r>
              <a:rPr lang="en-US" sz="2400" dirty="0" smtClean="0"/>
              <a:t>Ghouls</a:t>
            </a:r>
            <a:r>
              <a:rPr lang="en-US" sz="2400" dirty="0"/>
              <a:t>, </a:t>
            </a:r>
            <a:r>
              <a:rPr lang="en-US" sz="2400" dirty="0" smtClean="0"/>
              <a:t>Goblins and Ghosts </a:t>
            </a:r>
            <a:r>
              <a:rPr lang="en-US" sz="2400" dirty="0"/>
              <a:t>ring your doorbell. </a:t>
            </a:r>
            <a:endParaRPr lang="en-US" sz="2400" dirty="0" smtClean="0"/>
          </a:p>
          <a:p>
            <a:r>
              <a:rPr lang="en-US" sz="2400" dirty="0" smtClean="0"/>
              <a:t>Each </a:t>
            </a:r>
            <a:r>
              <a:rPr lang="en-US" sz="2400" dirty="0"/>
              <a:t>of the three freaky frights has a different history and personality.</a:t>
            </a:r>
          </a:p>
          <a:p>
            <a:r>
              <a:rPr lang="en-US" sz="2400" dirty="0" smtClean="0"/>
              <a:t>The Ghouls data set have the following columns:-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20769"/>
              </p:ext>
            </p:extLst>
          </p:nvPr>
        </p:nvGraphicFramePr>
        <p:xfrm>
          <a:off x="1403798" y="3168200"/>
          <a:ext cx="9028090" cy="3116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903"/>
                <a:gridCol w="7545187"/>
              </a:tblGrid>
              <a:tr h="389586">
                <a:tc>
                  <a:txBody>
                    <a:bodyPr/>
                    <a:lstStyle/>
                    <a:p>
                      <a:r>
                        <a:rPr lang="en-US" dirty="0" smtClean="0"/>
                        <a:t> 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89586">
                <a:tc>
                  <a:txBody>
                    <a:bodyPr/>
                    <a:lstStyle/>
                    <a:p>
                      <a:r>
                        <a:rPr lang="en-US" dirty="0" smtClean="0"/>
                        <a:t>id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 of the creature</a:t>
                      </a:r>
                      <a:endParaRPr lang="en-US" dirty="0"/>
                    </a:p>
                  </a:txBody>
                  <a:tcPr/>
                </a:tc>
              </a:tr>
              <a:tr h="3895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bone_length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length of bone in the creature, normalized between 0 and 1</a:t>
                      </a:r>
                      <a:endParaRPr lang="en-US" dirty="0"/>
                    </a:p>
                  </a:txBody>
                  <a:tcPr/>
                </a:tc>
              </a:tr>
              <a:tr h="3895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rotting_flesh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 of rotting flesh in the creature</a:t>
                      </a:r>
                      <a:endParaRPr lang="en-US" dirty="0"/>
                    </a:p>
                  </a:txBody>
                  <a:tcPr/>
                </a:tc>
              </a:tr>
              <a:tr h="3895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hair_length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hair length, normalized between 0 and 1</a:t>
                      </a:r>
                      <a:endParaRPr lang="en-US" dirty="0"/>
                    </a:p>
                  </a:txBody>
                  <a:tcPr/>
                </a:tc>
              </a:tr>
              <a:tr h="3895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has_soul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 of soul in the creature</a:t>
                      </a:r>
                      <a:endParaRPr lang="en-US" dirty="0"/>
                    </a:p>
                  </a:txBody>
                  <a:tcPr/>
                </a:tc>
              </a:tr>
              <a:tr h="389586">
                <a:tc>
                  <a:txBody>
                    <a:bodyPr/>
                    <a:lstStyle/>
                    <a:p>
                      <a:r>
                        <a:rPr lang="en-US" dirty="0" smtClean="0"/>
                        <a:t>color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dominant color of the creature: '</a:t>
                      </a:r>
                      <a:r>
                        <a:rPr lang="en-US" dirty="0" err="1" smtClean="0"/>
                        <a:t>white','black','clear','blue','green','blood</a:t>
                      </a:r>
                      <a:r>
                        <a:rPr lang="en-US" dirty="0" smtClean="0"/>
                        <a:t>'</a:t>
                      </a:r>
                      <a:endParaRPr lang="en-US" dirty="0"/>
                    </a:p>
                  </a:txBody>
                  <a:tcPr/>
                </a:tc>
              </a:tr>
              <a:tr h="389586">
                <a:tc>
                  <a:txBody>
                    <a:bodyPr/>
                    <a:lstStyle/>
                    <a:p>
                      <a:r>
                        <a:rPr lang="en-US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 variable: 'Ghost', 'Goblin', and 'Ghoul'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77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OBJECTIVE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bone length measurements, severity of rot, extent of soullessness, and other characteristics features to categorize them as </a:t>
            </a:r>
            <a:r>
              <a:rPr lang="en-US" i="1" dirty="0" smtClean="0"/>
              <a:t>Ghouls</a:t>
            </a:r>
            <a:r>
              <a:rPr lang="en-US" dirty="0" smtClean="0"/>
              <a:t> or </a:t>
            </a:r>
            <a:r>
              <a:rPr lang="en-US" i="1" dirty="0" smtClean="0"/>
              <a:t>Goblin</a:t>
            </a:r>
            <a:r>
              <a:rPr lang="en-US" dirty="0" smtClean="0"/>
              <a:t> or </a:t>
            </a:r>
            <a:r>
              <a:rPr lang="en-US" i="1" dirty="0" smtClean="0"/>
              <a:t>Ghosts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2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DIMENSIONALITY REDUCTION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column ‘color’ is of no importance in the Modelling.</a:t>
            </a:r>
          </a:p>
          <a:p>
            <a:r>
              <a:rPr lang="en-US" dirty="0" smtClean="0"/>
              <a:t>Hence, the column is dropped</a:t>
            </a:r>
          </a:p>
          <a:p>
            <a:r>
              <a:rPr lang="en-US" dirty="0" smtClean="0"/>
              <a:t>The other features are only values within the range of 0 and 1.</a:t>
            </a:r>
          </a:p>
          <a:p>
            <a:r>
              <a:rPr lang="en-US" dirty="0" smtClean="0"/>
              <a:t>Hence none of the columns are combined.</a:t>
            </a:r>
          </a:p>
        </p:txBody>
      </p:sp>
    </p:spTree>
    <p:extLst>
      <p:ext uri="{BB962C8B-B14F-4D97-AF65-F5344CB8AC3E}">
        <p14:creationId xmlns:p14="http://schemas.microsoft.com/office/powerpoint/2010/main" val="11593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DATA VISUALIZATION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Pair plots</a:t>
            </a:r>
          </a:p>
          <a:p>
            <a:r>
              <a:rPr lang="en-US" dirty="0" smtClean="0"/>
              <a:t>Observation:-</a:t>
            </a:r>
          </a:p>
          <a:p>
            <a:r>
              <a:rPr lang="en-US" dirty="0" smtClean="0"/>
              <a:t>The features are overlapping. </a:t>
            </a:r>
            <a:endParaRPr lang="en-US" dirty="0"/>
          </a:p>
          <a:p>
            <a:r>
              <a:rPr lang="en-US" dirty="0" smtClean="0"/>
              <a:t>They are spread from 0 to 1 values</a:t>
            </a:r>
          </a:p>
          <a:p>
            <a:r>
              <a:rPr lang="en-US" dirty="0" smtClean="0"/>
              <a:t>None of the columns are isolated.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983346"/>
            <a:ext cx="5983309" cy="4043967"/>
          </a:xfrm>
        </p:spPr>
      </p:pic>
    </p:spTree>
    <p:extLst>
      <p:ext uri="{BB962C8B-B14F-4D97-AF65-F5344CB8AC3E}">
        <p14:creationId xmlns:p14="http://schemas.microsoft.com/office/powerpoint/2010/main" val="107419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Heat Map:</a:t>
            </a:r>
          </a:p>
          <a:p>
            <a:r>
              <a:rPr lang="en-US" dirty="0" smtClean="0"/>
              <a:t>Observation:-</a:t>
            </a:r>
          </a:p>
          <a:p>
            <a:r>
              <a:rPr lang="en-US" dirty="0" smtClean="0"/>
              <a:t>The columns </a:t>
            </a:r>
            <a:r>
              <a:rPr lang="en-US" dirty="0" err="1" smtClean="0"/>
              <a:t>bone_length</a:t>
            </a:r>
            <a:r>
              <a:rPr lang="en-US" dirty="0" smtClean="0"/>
              <a:t>, </a:t>
            </a:r>
            <a:r>
              <a:rPr lang="en-US" dirty="0" err="1" smtClean="0"/>
              <a:t>hair_length</a:t>
            </a:r>
            <a:r>
              <a:rPr lang="en-US" dirty="0" smtClean="0"/>
              <a:t> and </a:t>
            </a:r>
            <a:r>
              <a:rPr lang="en-US" dirty="0" err="1" smtClean="0"/>
              <a:t>has_soul</a:t>
            </a:r>
            <a:r>
              <a:rPr lang="en-US" dirty="0"/>
              <a:t> </a:t>
            </a:r>
            <a:r>
              <a:rPr lang="en-US" dirty="0" smtClean="0"/>
              <a:t>have positive values.</a:t>
            </a:r>
          </a:p>
          <a:p>
            <a:r>
              <a:rPr lang="en-US" dirty="0" smtClean="0"/>
              <a:t>The column </a:t>
            </a:r>
            <a:r>
              <a:rPr lang="en-US" dirty="0" err="1" smtClean="0"/>
              <a:t>rotting_flesh</a:t>
            </a:r>
            <a:r>
              <a:rPr lang="en-US" dirty="0" smtClean="0"/>
              <a:t> has negative value.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124" y="2114914"/>
            <a:ext cx="5055752" cy="3772760"/>
          </a:xfrm>
        </p:spPr>
      </p:pic>
    </p:spTree>
    <p:extLst>
      <p:ext uri="{BB962C8B-B14F-4D97-AF65-F5344CB8AC3E}">
        <p14:creationId xmlns:p14="http://schemas.microsoft.com/office/powerpoint/2010/main" val="27805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Facet Grid</a:t>
            </a:r>
          </a:p>
          <a:p>
            <a:r>
              <a:rPr lang="en-US" dirty="0" smtClean="0"/>
              <a:t>Observation:-</a:t>
            </a:r>
          </a:p>
          <a:p>
            <a:r>
              <a:rPr lang="en-US" dirty="0" smtClean="0"/>
              <a:t>Shows the outliers in Ghoul, Goblin and Ghost.</a:t>
            </a:r>
          </a:p>
          <a:p>
            <a:r>
              <a:rPr lang="en-US" dirty="0" smtClean="0"/>
              <a:t>Its predominant in </a:t>
            </a:r>
            <a:r>
              <a:rPr lang="en-US" dirty="0" err="1" smtClean="0"/>
              <a:t>rotting_flesh</a:t>
            </a:r>
            <a:r>
              <a:rPr lang="en-US" dirty="0" smtClean="0"/>
              <a:t> for all the types.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9562"/>
            <a:ext cx="5181600" cy="3528810"/>
          </a:xfrm>
        </p:spPr>
      </p:pic>
    </p:spTree>
    <p:extLst>
      <p:ext uri="{BB962C8B-B14F-4D97-AF65-F5344CB8AC3E}">
        <p14:creationId xmlns:p14="http://schemas.microsoft.com/office/powerpoint/2010/main" val="304800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MODELLING AND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data set is split into 70:30 ratio for the Standard Scalar.</a:t>
            </a:r>
          </a:p>
          <a:p>
            <a:r>
              <a:rPr lang="en-US" dirty="0" smtClean="0"/>
              <a:t>The accuracy score is given in the table after applying different Machine Learning Algorithm for 2 or more classification.</a:t>
            </a:r>
          </a:p>
          <a:p>
            <a:r>
              <a:rPr lang="en-US" dirty="0" smtClean="0"/>
              <a:t>The time difference of Logistic Regression after applying LDA is negligible.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15106925"/>
              </p:ext>
            </p:extLst>
          </p:nvPr>
        </p:nvGraphicFramePr>
        <p:xfrm>
          <a:off x="6172200" y="1825625"/>
          <a:ext cx="5181600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259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Sl.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r>
                        <a:rPr lang="en-US" baseline="0" dirty="0" smtClean="0"/>
                        <a:t> 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 with LDA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68%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80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356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Table of Contents</vt:lpstr>
      <vt:lpstr>INTRODUCTION</vt:lpstr>
      <vt:lpstr>OBJECTIVE</vt:lpstr>
      <vt:lpstr>DIMENSIONALITY REDUCTION</vt:lpstr>
      <vt:lpstr>DATA VISUALIZATION</vt:lpstr>
      <vt:lpstr>PowerPoint Presentation</vt:lpstr>
      <vt:lpstr>PowerPoint Presentation</vt:lpstr>
      <vt:lpstr>MODELLING AND PREDICTION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13</cp:revision>
  <dcterms:created xsi:type="dcterms:W3CDTF">2019-05-12T10:12:15Z</dcterms:created>
  <dcterms:modified xsi:type="dcterms:W3CDTF">2019-05-12T15:02:41Z</dcterms:modified>
</cp:coreProperties>
</file>