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0" r:id="rId2"/>
    <p:sldId id="463" r:id="rId3"/>
    <p:sldId id="257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345" r:id="rId35"/>
    <p:sldId id="346" r:id="rId36"/>
    <p:sldId id="347" r:id="rId37"/>
    <p:sldId id="348" r:id="rId38"/>
    <p:sldId id="349" r:id="rId39"/>
    <p:sldId id="350" r:id="rId40"/>
    <p:sldId id="381" r:id="rId41"/>
    <p:sldId id="382" r:id="rId42"/>
    <p:sldId id="386" r:id="rId43"/>
    <p:sldId id="390" r:id="rId44"/>
    <p:sldId id="391" r:id="rId45"/>
    <p:sldId id="465" r:id="rId46"/>
    <p:sldId id="464" r:id="rId47"/>
    <p:sldId id="466" r:id="rId48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49" autoAdjust="0"/>
    <p:restoredTop sz="94660"/>
  </p:normalViewPr>
  <p:slideViewPr>
    <p:cSldViewPr>
      <p:cViewPr varScale="1">
        <p:scale>
          <a:sx n="85" d="100"/>
          <a:sy n="85" d="100"/>
        </p:scale>
        <p:origin x="22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442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2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493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43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8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4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1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0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9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7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5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1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5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q3sOYJot5U" TargetMode="External"/><Relationship Id="rId2" Type="http://schemas.openxmlformats.org/officeDocument/2006/relationships/hyperlink" Target="https://people.eecs.berkeley.edu/~wzheng/opaqu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cbrise/opaqu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141FE7CA-5FB3-418B-81B5-88E0C0EA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95532"/>
            <a:ext cx="7239000" cy="1247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E050C1-0416-456E-9016-62E2C84A415A}"/>
              </a:ext>
            </a:extLst>
          </p:cNvPr>
          <p:cNvSpPr txBox="1"/>
          <p:nvPr/>
        </p:nvSpPr>
        <p:spPr>
          <a:xfrm>
            <a:off x="3200401" y="2800350"/>
            <a:ext cx="3124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Calibri" panose="020F0502020204030204" pitchFamily="34" charset="0"/>
                <a:cs typeface="Calibri" panose="020F0502020204030204" pitchFamily="34" charset="0"/>
              </a:rPr>
              <a:t>Opaque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3215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Threat</a:t>
            </a:r>
            <a:r>
              <a:rPr sz="4000" spc="-65" dirty="0"/>
              <a:t> </a:t>
            </a:r>
            <a:r>
              <a:rPr sz="4000" spc="-5" dirty="0"/>
              <a:t>model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694339" y="1331163"/>
            <a:ext cx="3577166" cy="278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3800" y="2552700"/>
            <a:ext cx="12954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694" y="1120128"/>
            <a:ext cx="88900" cy="3466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7144" y="1138228"/>
            <a:ext cx="0" cy="3390900"/>
          </a:xfrm>
          <a:custGeom>
            <a:avLst/>
            <a:gdLst/>
            <a:ahLst/>
            <a:cxnLst/>
            <a:rect l="l" t="t" r="r" b="b"/>
            <a:pathLst>
              <a:path h="3390900">
                <a:moveTo>
                  <a:pt x="0" y="339064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1300" y="1663700"/>
            <a:ext cx="495300" cy="679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44570" y="1149921"/>
            <a:ext cx="4792345" cy="3609340"/>
          </a:xfrm>
          <a:prstGeom prst="rect">
            <a:avLst/>
          </a:prstGeom>
          <a:ln w="38100">
            <a:solidFill>
              <a:srgbClr val="F5300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62560" algn="ctr">
              <a:lnSpc>
                <a:spcPct val="100000"/>
              </a:lnSpc>
              <a:spcBef>
                <a:spcPts val="1075"/>
              </a:spcBef>
            </a:pPr>
            <a:r>
              <a:rPr sz="1200" b="1" spc="-5" dirty="0">
                <a:latin typeface="Arial"/>
                <a:cs typeface="Arial"/>
              </a:rPr>
              <a:t>sensitive </a:t>
            </a:r>
            <a:r>
              <a:rPr sz="1200" b="1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25800" y="3873500"/>
            <a:ext cx="74930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0500" y="2578100"/>
            <a:ext cx="762000" cy="749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95400" y="4326954"/>
            <a:ext cx="6229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3300" y="4390454"/>
            <a:ext cx="161417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cloud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provider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2032000"/>
            <a:ext cx="7992109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3990"/>
              </a:lnSpc>
              <a:spcBef>
                <a:spcPts val="100"/>
              </a:spcBef>
            </a:pPr>
            <a:r>
              <a:rPr sz="3400" spc="-5" dirty="0"/>
              <a:t>Challenge:</a:t>
            </a:r>
            <a:endParaRPr sz="3400"/>
          </a:p>
          <a:p>
            <a:pPr algn="ctr">
              <a:lnSpc>
                <a:spcPts val="3990"/>
              </a:lnSpc>
            </a:pPr>
            <a:r>
              <a:rPr sz="3400" spc="-5" dirty="0"/>
              <a:t>protect data and preserve</a:t>
            </a:r>
            <a:r>
              <a:rPr sz="3400" spc="15" dirty="0"/>
              <a:t> </a:t>
            </a:r>
            <a:r>
              <a:rPr sz="3400" spc="-5" dirty="0"/>
              <a:t>functionality</a:t>
            </a:r>
            <a:endParaRPr sz="3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4792" y="2273693"/>
            <a:ext cx="3774440" cy="537845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994"/>
              </a:spcBef>
            </a:pPr>
            <a:r>
              <a:rPr sz="1700" b="1" spc="-5" dirty="0">
                <a:latin typeface="Arial"/>
                <a:cs typeface="Arial"/>
              </a:rPr>
              <a:t>Spark SQL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75641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000" algn="l"/>
              </a:tabLst>
            </a:pPr>
            <a:r>
              <a:rPr sz="4000" spc="-5" dirty="0"/>
              <a:t>Opaque*:</a:t>
            </a:r>
            <a:r>
              <a:rPr sz="4000" spc="15" dirty="0"/>
              <a:t> </a:t>
            </a:r>
            <a:r>
              <a:rPr sz="4000" spc="-5" dirty="0"/>
              <a:t>secure	data</a:t>
            </a:r>
            <a:r>
              <a:rPr sz="4000" spc="-50" dirty="0"/>
              <a:t> </a:t>
            </a:r>
            <a:r>
              <a:rPr sz="4000" spc="-5" dirty="0"/>
              <a:t>analytics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688793" y="2954654"/>
            <a:ext cx="3766820" cy="650875"/>
          </a:xfrm>
          <a:custGeom>
            <a:avLst/>
            <a:gdLst/>
            <a:ahLst/>
            <a:cxnLst/>
            <a:rect l="l" t="t" r="r" b="b"/>
            <a:pathLst>
              <a:path w="3766820" h="650875">
                <a:moveTo>
                  <a:pt x="0" y="0"/>
                </a:moveTo>
                <a:lnTo>
                  <a:pt x="3766413" y="0"/>
                </a:lnTo>
                <a:lnTo>
                  <a:pt x="3766413" y="650608"/>
                </a:lnTo>
                <a:lnTo>
                  <a:pt x="0" y="650608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8793" y="2954654"/>
            <a:ext cx="3766820" cy="650875"/>
          </a:xfrm>
          <a:custGeom>
            <a:avLst/>
            <a:gdLst/>
            <a:ahLst/>
            <a:cxnLst/>
            <a:rect l="l" t="t" r="r" b="b"/>
            <a:pathLst>
              <a:path w="3766820" h="650875">
                <a:moveTo>
                  <a:pt x="0" y="0"/>
                </a:moveTo>
                <a:lnTo>
                  <a:pt x="3766413" y="0"/>
                </a:lnTo>
                <a:lnTo>
                  <a:pt x="3766413" y="650609"/>
                </a:lnTo>
                <a:lnTo>
                  <a:pt x="0" y="65060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3200" y="2946400"/>
            <a:ext cx="1117600" cy="720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84792" y="1607261"/>
            <a:ext cx="1181100" cy="537845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1045"/>
              </a:spcBef>
            </a:pPr>
            <a:r>
              <a:rPr sz="1600" b="1" spc="-5" dirty="0">
                <a:latin typeface="Arial"/>
                <a:cs typeface="Arial"/>
              </a:rPr>
              <a:t>SQL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700" y="4657154"/>
            <a:ext cx="3253104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* 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blivious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latform for</a:t>
            </a:r>
            <a:r>
              <a:rPr sz="1400" spc="-29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nalytic </a:t>
            </a:r>
            <a:r>
              <a:rPr sz="1400" b="1" dirty="0">
                <a:latin typeface="Arial"/>
                <a:cs typeface="Arial"/>
              </a:rPr>
              <a:t>QUE</a:t>
            </a:r>
            <a:r>
              <a:rPr sz="1400" dirty="0">
                <a:latin typeface="Arial"/>
                <a:cs typeface="Arial"/>
              </a:rPr>
              <a:t>ries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0360" y="1607261"/>
            <a:ext cx="1243330" cy="537845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40029" marR="243840" indent="25400">
              <a:lnSpc>
                <a:spcPts val="1600"/>
              </a:lnSpc>
              <a:spcBef>
                <a:spcPts val="565"/>
              </a:spcBef>
            </a:pPr>
            <a:r>
              <a:rPr sz="1400" b="1" spc="-5" dirty="0">
                <a:latin typeface="Arial"/>
                <a:cs typeface="Arial"/>
              </a:rPr>
              <a:t>Machine  Learning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8704" y="1607261"/>
            <a:ext cx="1181100" cy="537845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94945" marR="187325" indent="139700">
              <a:lnSpc>
                <a:spcPts val="1600"/>
              </a:lnSpc>
              <a:spcBef>
                <a:spcPts val="565"/>
              </a:spcBef>
            </a:pPr>
            <a:r>
              <a:rPr sz="1400" b="1" dirty="0">
                <a:latin typeface="Arial"/>
                <a:cs typeface="Arial"/>
              </a:rPr>
              <a:t>Graph  A</a:t>
            </a:r>
            <a:r>
              <a:rPr sz="1400" b="1" spc="-5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alyt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cs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4792" y="2079625"/>
            <a:ext cx="3774440" cy="925830"/>
          </a:xfrm>
          <a:custGeom>
            <a:avLst/>
            <a:gdLst/>
            <a:ahLst/>
            <a:cxnLst/>
            <a:rect l="l" t="t" r="r" b="b"/>
            <a:pathLst>
              <a:path w="3774440" h="925830">
                <a:moveTo>
                  <a:pt x="0" y="0"/>
                </a:moveTo>
                <a:lnTo>
                  <a:pt x="3774414" y="0"/>
                </a:lnTo>
                <a:lnTo>
                  <a:pt x="3774414" y="925690"/>
                </a:lnTo>
                <a:lnTo>
                  <a:pt x="0" y="925690"/>
                </a:lnTo>
                <a:lnTo>
                  <a:pt x="0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84792" y="2079625"/>
            <a:ext cx="3774440" cy="925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R="4445" algn="ctr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Opaque</a:t>
            </a:r>
            <a:endParaRPr sz="1800" dirty="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latin typeface="Arial"/>
                <a:cs typeface="Arial"/>
              </a:rPr>
              <a:t>Spark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SQL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4500" y="2164234"/>
            <a:ext cx="291475" cy="413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75641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000" algn="l"/>
              </a:tabLst>
            </a:pPr>
            <a:r>
              <a:rPr sz="4000" spc="-5" dirty="0"/>
              <a:t>Opaque*:</a:t>
            </a:r>
            <a:r>
              <a:rPr sz="4000" spc="15" dirty="0"/>
              <a:t> </a:t>
            </a:r>
            <a:r>
              <a:rPr sz="4000" spc="-5" dirty="0"/>
              <a:t>secure	data</a:t>
            </a:r>
            <a:r>
              <a:rPr sz="4000" spc="-50" dirty="0"/>
              <a:t> </a:t>
            </a:r>
            <a:r>
              <a:rPr sz="4000" spc="-5" dirty="0"/>
              <a:t>analytics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2688793" y="3204273"/>
            <a:ext cx="3766820" cy="650875"/>
          </a:xfrm>
          <a:custGeom>
            <a:avLst/>
            <a:gdLst/>
            <a:ahLst/>
            <a:cxnLst/>
            <a:rect l="l" t="t" r="r" b="b"/>
            <a:pathLst>
              <a:path w="3766820" h="650875">
                <a:moveTo>
                  <a:pt x="0" y="0"/>
                </a:moveTo>
                <a:lnTo>
                  <a:pt x="3766413" y="0"/>
                </a:lnTo>
                <a:lnTo>
                  <a:pt x="3766413" y="650608"/>
                </a:lnTo>
                <a:lnTo>
                  <a:pt x="0" y="650608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88793" y="3204273"/>
            <a:ext cx="3766820" cy="650875"/>
          </a:xfrm>
          <a:custGeom>
            <a:avLst/>
            <a:gdLst/>
            <a:ahLst/>
            <a:cxnLst/>
            <a:rect l="l" t="t" r="r" b="b"/>
            <a:pathLst>
              <a:path w="3766820" h="650875">
                <a:moveTo>
                  <a:pt x="0" y="0"/>
                </a:moveTo>
                <a:lnTo>
                  <a:pt x="3766413" y="0"/>
                </a:lnTo>
                <a:lnTo>
                  <a:pt x="3766413" y="650609"/>
                </a:lnTo>
                <a:lnTo>
                  <a:pt x="0" y="65060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13200" y="3196022"/>
            <a:ext cx="1117600" cy="720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84792" y="1376959"/>
            <a:ext cx="1181100" cy="537845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1055"/>
              </a:spcBef>
            </a:pPr>
            <a:r>
              <a:rPr sz="1600" b="1" spc="-5" dirty="0">
                <a:latin typeface="Arial"/>
                <a:cs typeface="Arial"/>
              </a:rPr>
              <a:t>SQL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4700" y="4657154"/>
            <a:ext cx="3253104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* </a:t>
            </a:r>
            <a:r>
              <a:rPr sz="1400" b="1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blivious 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latform for</a:t>
            </a:r>
            <a:r>
              <a:rPr sz="1400" spc="-29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nalytic </a:t>
            </a:r>
            <a:r>
              <a:rPr sz="1400" b="1" dirty="0">
                <a:latin typeface="Arial"/>
                <a:cs typeface="Arial"/>
              </a:rPr>
              <a:t>QUE</a:t>
            </a:r>
            <a:r>
              <a:rPr sz="1400" dirty="0">
                <a:latin typeface="Arial"/>
                <a:cs typeface="Arial"/>
              </a:rPr>
              <a:t>ries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0360" y="1376959"/>
            <a:ext cx="1243330" cy="537845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240029" marR="243840" indent="25400">
              <a:lnSpc>
                <a:spcPts val="1600"/>
              </a:lnSpc>
              <a:spcBef>
                <a:spcPts val="575"/>
              </a:spcBef>
            </a:pPr>
            <a:r>
              <a:rPr sz="1400" b="1" spc="-5" dirty="0">
                <a:latin typeface="Arial"/>
                <a:cs typeface="Arial"/>
              </a:rPr>
              <a:t>Machine  Learning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8704" y="1376959"/>
            <a:ext cx="1181100" cy="537845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94945" marR="187325" indent="139700">
              <a:lnSpc>
                <a:spcPts val="1600"/>
              </a:lnSpc>
              <a:spcBef>
                <a:spcPts val="575"/>
              </a:spcBef>
            </a:pPr>
            <a:r>
              <a:rPr sz="1400" b="1" dirty="0">
                <a:latin typeface="Arial"/>
                <a:cs typeface="Arial"/>
              </a:rPr>
              <a:t>Graph  A</a:t>
            </a:r>
            <a:r>
              <a:rPr sz="1400" b="1" spc="-5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alyt</a:t>
            </a:r>
            <a:r>
              <a:rPr sz="1400" b="1" spc="-5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cs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2538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215" algn="l"/>
              </a:tabLst>
            </a:pPr>
            <a:r>
              <a:rPr sz="4000" dirty="0"/>
              <a:t>Pr</a:t>
            </a:r>
            <a:r>
              <a:rPr sz="4000" spc="-5" dirty="0"/>
              <a:t>io</a:t>
            </a:r>
            <a:r>
              <a:rPr sz="4000" dirty="0"/>
              <a:t>r	</a:t>
            </a:r>
            <a:r>
              <a:rPr sz="4000" spc="-5" dirty="0"/>
              <a:t>wo</a:t>
            </a:r>
            <a:r>
              <a:rPr sz="4000" dirty="0"/>
              <a:t>rk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2538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215" algn="l"/>
              </a:tabLst>
            </a:pPr>
            <a:r>
              <a:rPr sz="4000" dirty="0"/>
              <a:t>Pr</a:t>
            </a:r>
            <a:r>
              <a:rPr sz="4000" spc="-5" dirty="0"/>
              <a:t>io</a:t>
            </a:r>
            <a:r>
              <a:rPr sz="4000" dirty="0"/>
              <a:t>r	</a:t>
            </a:r>
            <a:r>
              <a:rPr sz="4000" spc="-5" dirty="0"/>
              <a:t>wo</a:t>
            </a:r>
            <a:r>
              <a:rPr sz="4000" dirty="0"/>
              <a:t>rk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206500"/>
            <a:ext cx="3798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Computation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encrypted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2538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215" algn="l"/>
              </a:tabLst>
            </a:pPr>
            <a:r>
              <a:rPr sz="4000" dirty="0"/>
              <a:t>Pr</a:t>
            </a:r>
            <a:r>
              <a:rPr sz="4000" spc="-5" dirty="0"/>
              <a:t>io</a:t>
            </a:r>
            <a:r>
              <a:rPr sz="4000" dirty="0"/>
              <a:t>r	</a:t>
            </a:r>
            <a:r>
              <a:rPr sz="4000" spc="-5" dirty="0"/>
              <a:t>wo</a:t>
            </a:r>
            <a:r>
              <a:rPr sz="4000" dirty="0"/>
              <a:t>rk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092200"/>
            <a:ext cx="7121525" cy="8636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Computation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encrypted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latin typeface="Arial"/>
                <a:cs typeface="Arial"/>
              </a:rPr>
              <a:t>– A </a:t>
            </a:r>
            <a:r>
              <a:rPr sz="2000" spc="-5" dirty="0">
                <a:latin typeface="Arial"/>
                <a:cs typeface="Arial"/>
              </a:rPr>
              <a:t>cryptographic </a:t>
            </a:r>
            <a:r>
              <a:rPr sz="2000" dirty="0">
                <a:latin typeface="Arial"/>
                <a:cs typeface="Arial"/>
              </a:rPr>
              <a:t>approach using </a:t>
            </a:r>
            <a:r>
              <a:rPr sz="2000" i="1" dirty="0">
                <a:latin typeface="Arial"/>
                <a:cs typeface="Arial"/>
              </a:rPr>
              <a:t>homomorphic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encryption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2538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215" algn="l"/>
              </a:tabLst>
            </a:pPr>
            <a:r>
              <a:rPr sz="4000" dirty="0"/>
              <a:t>Pr</a:t>
            </a:r>
            <a:r>
              <a:rPr sz="4000" spc="-5" dirty="0"/>
              <a:t>io</a:t>
            </a:r>
            <a:r>
              <a:rPr sz="4000" dirty="0"/>
              <a:t>r	</a:t>
            </a:r>
            <a:r>
              <a:rPr sz="4000" spc="-5" dirty="0"/>
              <a:t>wo</a:t>
            </a:r>
            <a:r>
              <a:rPr sz="4000" dirty="0"/>
              <a:t>rk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092200"/>
            <a:ext cx="7952740" cy="12827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Computation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encrypted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cryptographic </a:t>
            </a:r>
            <a:r>
              <a:rPr sz="2000" dirty="0">
                <a:latin typeface="Arial"/>
                <a:cs typeface="Arial"/>
              </a:rPr>
              <a:t>approach using </a:t>
            </a:r>
            <a:r>
              <a:rPr sz="2000" i="1" dirty="0">
                <a:latin typeface="Arial"/>
                <a:cs typeface="Arial"/>
              </a:rPr>
              <a:t>homomorphic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encryption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spc="-5" dirty="0">
                <a:latin typeface="Arial"/>
                <a:cs typeface="Arial"/>
              </a:rPr>
              <a:t>Either impractically </a:t>
            </a:r>
            <a:r>
              <a:rPr sz="2000" dirty="0">
                <a:latin typeface="Arial"/>
                <a:cs typeface="Arial"/>
              </a:rPr>
              <a:t>slow </a:t>
            </a:r>
            <a:r>
              <a:rPr sz="2000" spc="-5" dirty="0">
                <a:latin typeface="Arial"/>
                <a:cs typeface="Arial"/>
              </a:rPr>
              <a:t>(FHE),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spc="-5" dirty="0">
                <a:latin typeface="Arial"/>
                <a:cs typeface="Arial"/>
              </a:rPr>
              <a:t>limited functionality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(CryptDB)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2538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215" algn="l"/>
              </a:tabLst>
            </a:pPr>
            <a:r>
              <a:rPr sz="4000" dirty="0"/>
              <a:t>Pr</a:t>
            </a:r>
            <a:r>
              <a:rPr sz="4000" spc="-5" dirty="0"/>
              <a:t>io</a:t>
            </a:r>
            <a:r>
              <a:rPr sz="4000" dirty="0"/>
              <a:t>r	</a:t>
            </a:r>
            <a:r>
              <a:rPr sz="4000" spc="-5" dirty="0"/>
              <a:t>wo</a:t>
            </a:r>
            <a:r>
              <a:rPr sz="4000" dirty="0"/>
              <a:t>rk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092200"/>
            <a:ext cx="7952740" cy="17018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Computation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encrypted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cryptographic </a:t>
            </a:r>
            <a:r>
              <a:rPr sz="2000" dirty="0">
                <a:latin typeface="Arial"/>
                <a:cs typeface="Arial"/>
              </a:rPr>
              <a:t>approach using </a:t>
            </a:r>
            <a:r>
              <a:rPr sz="2000" i="1" dirty="0">
                <a:latin typeface="Arial"/>
                <a:cs typeface="Arial"/>
              </a:rPr>
              <a:t>homomorphic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encryption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spc="-5" dirty="0">
                <a:latin typeface="Arial"/>
                <a:cs typeface="Arial"/>
              </a:rPr>
              <a:t>Either impractically </a:t>
            </a:r>
            <a:r>
              <a:rPr sz="2000" dirty="0">
                <a:latin typeface="Arial"/>
                <a:cs typeface="Arial"/>
              </a:rPr>
              <a:t>slow </a:t>
            </a:r>
            <a:r>
              <a:rPr sz="2000" spc="-5" dirty="0">
                <a:latin typeface="Arial"/>
                <a:cs typeface="Arial"/>
              </a:rPr>
              <a:t>(FHE),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spc="-5" dirty="0">
                <a:latin typeface="Arial"/>
                <a:cs typeface="Arial"/>
              </a:rPr>
              <a:t>limited functionality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(CryptDB)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Hardware-based</a:t>
            </a:r>
            <a:r>
              <a:rPr sz="2000" spc="-5" dirty="0">
                <a:latin typeface="Arial"/>
                <a:cs typeface="Arial"/>
              </a:rPr>
              <a:t> systems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2538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215" algn="l"/>
              </a:tabLst>
            </a:pPr>
            <a:r>
              <a:rPr sz="4000" dirty="0"/>
              <a:t>Pr</a:t>
            </a:r>
            <a:r>
              <a:rPr sz="4000" spc="-5" dirty="0"/>
              <a:t>io</a:t>
            </a:r>
            <a:r>
              <a:rPr sz="4000" dirty="0"/>
              <a:t>r	</a:t>
            </a:r>
            <a:r>
              <a:rPr sz="4000" spc="-5" dirty="0"/>
              <a:t>wo</a:t>
            </a:r>
            <a:r>
              <a:rPr sz="4000" dirty="0"/>
              <a:t>rk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092200"/>
            <a:ext cx="7952740" cy="21209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Computation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encrypted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cryptographic </a:t>
            </a:r>
            <a:r>
              <a:rPr sz="2000" dirty="0">
                <a:latin typeface="Arial"/>
                <a:cs typeface="Arial"/>
              </a:rPr>
              <a:t>approach using </a:t>
            </a:r>
            <a:r>
              <a:rPr sz="2000" i="1" dirty="0">
                <a:latin typeface="Arial"/>
                <a:cs typeface="Arial"/>
              </a:rPr>
              <a:t>homomorphic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encryption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spc="-5" dirty="0">
                <a:latin typeface="Arial"/>
                <a:cs typeface="Arial"/>
              </a:rPr>
              <a:t>Either impractically </a:t>
            </a:r>
            <a:r>
              <a:rPr sz="2000" dirty="0">
                <a:latin typeface="Arial"/>
                <a:cs typeface="Arial"/>
              </a:rPr>
              <a:t>slow </a:t>
            </a:r>
            <a:r>
              <a:rPr sz="2000" spc="-5" dirty="0">
                <a:latin typeface="Arial"/>
                <a:cs typeface="Arial"/>
              </a:rPr>
              <a:t>(FHE),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spc="-5" dirty="0">
                <a:latin typeface="Arial"/>
                <a:cs typeface="Arial"/>
              </a:rPr>
              <a:t>limited functionality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(CryptDB)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Hardware-based</a:t>
            </a:r>
            <a:r>
              <a:rPr sz="2000" spc="-5" dirty="0">
                <a:latin typeface="Arial"/>
                <a:cs typeface="Arial"/>
              </a:rPr>
              <a:t> systems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Use </a:t>
            </a:r>
            <a:r>
              <a:rPr sz="2000" spc="-5" dirty="0">
                <a:latin typeface="Arial"/>
                <a:cs typeface="Arial"/>
              </a:rPr>
              <a:t>trusted </a:t>
            </a:r>
            <a:r>
              <a:rPr sz="2000" dirty="0">
                <a:latin typeface="Arial"/>
                <a:cs typeface="Arial"/>
              </a:rPr>
              <a:t>hardware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436EFE07-BD7B-4A0C-A1A9-CF95DF769472}"/>
              </a:ext>
            </a:extLst>
          </p:cNvPr>
          <p:cNvSpPr txBox="1">
            <a:spLocks/>
          </p:cNvSpPr>
          <p:nvPr/>
        </p:nvSpPr>
        <p:spPr>
          <a:xfrm>
            <a:off x="609600" y="2876550"/>
            <a:ext cx="9144000" cy="1096899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A secure distributed Data Analytics Framework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5CF45D-6A28-4639-B070-7F8268A78144}"/>
              </a:ext>
            </a:extLst>
          </p:cNvPr>
          <p:cNvSpPr/>
          <p:nvPr/>
        </p:nvSpPr>
        <p:spPr>
          <a:xfrm>
            <a:off x="419100" y="1170051"/>
            <a:ext cx="8305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dirty="0">
                <a:solidFill>
                  <a:schemeClr val="accent5"/>
                </a:solidFill>
              </a:rPr>
              <a:t>O</a:t>
            </a:r>
            <a:r>
              <a:rPr lang="en-US" sz="3500" dirty="0"/>
              <a:t>blivious </a:t>
            </a:r>
            <a:r>
              <a:rPr lang="en-US" sz="3500" b="1" dirty="0">
                <a:solidFill>
                  <a:schemeClr val="accent5"/>
                </a:solidFill>
              </a:rPr>
              <a:t>P</a:t>
            </a:r>
            <a:r>
              <a:rPr lang="en-US" sz="3500" dirty="0"/>
              <a:t>latform for </a:t>
            </a:r>
            <a:r>
              <a:rPr lang="en-US" sz="3500" b="1" dirty="0">
                <a:solidFill>
                  <a:schemeClr val="accent5"/>
                </a:solidFill>
              </a:rPr>
              <a:t>A</a:t>
            </a:r>
            <a:r>
              <a:rPr lang="en-US" sz="3500" dirty="0"/>
              <a:t>nalytic  </a:t>
            </a:r>
            <a:r>
              <a:rPr lang="en-US" sz="3500" b="1" dirty="0" err="1">
                <a:solidFill>
                  <a:schemeClr val="accent5"/>
                </a:solidFill>
              </a:rPr>
              <a:t>QUE</a:t>
            </a:r>
            <a:r>
              <a:rPr lang="en-US" sz="3500" dirty="0" err="1"/>
              <a:t>ries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338528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2538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215" algn="l"/>
              </a:tabLst>
            </a:pPr>
            <a:r>
              <a:rPr sz="4000" dirty="0"/>
              <a:t>Pr</a:t>
            </a:r>
            <a:r>
              <a:rPr sz="4000" spc="-5" dirty="0"/>
              <a:t>io</a:t>
            </a:r>
            <a:r>
              <a:rPr sz="4000" dirty="0"/>
              <a:t>r	</a:t>
            </a:r>
            <a:r>
              <a:rPr sz="4000" spc="-5" dirty="0"/>
              <a:t>wo</a:t>
            </a:r>
            <a:r>
              <a:rPr sz="4000" dirty="0"/>
              <a:t>rk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092200"/>
            <a:ext cx="7952740" cy="28321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Computation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encrypted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cryptographic </a:t>
            </a:r>
            <a:r>
              <a:rPr sz="2000" dirty="0">
                <a:latin typeface="Arial"/>
                <a:cs typeface="Arial"/>
              </a:rPr>
              <a:t>approach using </a:t>
            </a:r>
            <a:r>
              <a:rPr sz="2000" i="1" dirty="0">
                <a:latin typeface="Arial"/>
                <a:cs typeface="Arial"/>
              </a:rPr>
              <a:t>homomorphic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encryption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spc="-5" dirty="0">
                <a:latin typeface="Arial"/>
                <a:cs typeface="Arial"/>
              </a:rPr>
              <a:t>Either impractically </a:t>
            </a:r>
            <a:r>
              <a:rPr sz="2000" dirty="0">
                <a:latin typeface="Arial"/>
                <a:cs typeface="Arial"/>
              </a:rPr>
              <a:t>slow </a:t>
            </a:r>
            <a:r>
              <a:rPr sz="2000" spc="-5" dirty="0">
                <a:latin typeface="Arial"/>
                <a:cs typeface="Arial"/>
              </a:rPr>
              <a:t>(FHE),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spc="-5" dirty="0">
                <a:latin typeface="Arial"/>
                <a:cs typeface="Arial"/>
              </a:rPr>
              <a:t>limited functionality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(CryptDB)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Hardware-based</a:t>
            </a:r>
            <a:r>
              <a:rPr sz="2000" spc="-5" dirty="0">
                <a:latin typeface="Arial"/>
                <a:cs typeface="Arial"/>
              </a:rPr>
              <a:t> systems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Use </a:t>
            </a:r>
            <a:r>
              <a:rPr sz="2000" spc="-5" dirty="0">
                <a:latin typeface="Arial"/>
                <a:cs typeface="Arial"/>
              </a:rPr>
              <a:t>trusted </a:t>
            </a:r>
            <a:r>
              <a:rPr sz="2000" dirty="0">
                <a:latin typeface="Arial"/>
                <a:cs typeface="Arial"/>
              </a:rPr>
              <a:t>hardware</a:t>
            </a:r>
            <a:endParaRPr sz="2000">
              <a:latin typeface="Arial"/>
              <a:cs typeface="Arial"/>
            </a:endParaRPr>
          </a:p>
          <a:p>
            <a:pPr marL="698500" marR="327660" lvl="1" indent="-228600">
              <a:lnSpc>
                <a:spcPts val="2300"/>
              </a:lnSpc>
              <a:spcBef>
                <a:spcPts val="1060"/>
              </a:spcBef>
              <a:buChar char="–"/>
              <a:tabLst>
                <a:tab pos="698500" algn="l"/>
              </a:tabLst>
            </a:pPr>
            <a:r>
              <a:rPr sz="2000" spc="-5" dirty="0">
                <a:latin typeface="Arial"/>
                <a:cs typeface="Arial"/>
              </a:rPr>
              <a:t>Only </a:t>
            </a:r>
            <a:r>
              <a:rPr sz="2000" dirty="0">
                <a:latin typeface="Arial"/>
                <a:cs typeface="Arial"/>
              </a:rPr>
              <a:t>single machine </a:t>
            </a:r>
            <a:r>
              <a:rPr sz="2000" spc="-5" dirty="0">
                <a:latin typeface="Arial"/>
                <a:cs typeface="Arial"/>
              </a:rPr>
              <a:t>computation </a:t>
            </a:r>
            <a:r>
              <a:rPr sz="2000" dirty="0">
                <a:latin typeface="Arial"/>
                <a:cs typeface="Arial"/>
              </a:rPr>
              <a:t>(Haven), or weaker </a:t>
            </a:r>
            <a:r>
              <a:rPr sz="2000" spc="-5" dirty="0">
                <a:latin typeface="Arial"/>
                <a:cs typeface="Arial"/>
              </a:rPr>
              <a:t>security  guarantees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(VC3)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2538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215" algn="l"/>
              </a:tabLst>
            </a:pPr>
            <a:r>
              <a:rPr sz="4000" dirty="0"/>
              <a:t>Pr</a:t>
            </a:r>
            <a:r>
              <a:rPr sz="4000" spc="-5" dirty="0"/>
              <a:t>io</a:t>
            </a:r>
            <a:r>
              <a:rPr sz="4000" dirty="0"/>
              <a:t>r	</a:t>
            </a:r>
            <a:r>
              <a:rPr sz="4000" spc="-5" dirty="0"/>
              <a:t>wo</a:t>
            </a:r>
            <a:r>
              <a:rPr sz="4000" dirty="0"/>
              <a:t>rk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092200"/>
            <a:ext cx="7952740" cy="3067506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Computation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encrypted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endParaRPr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cryptographic </a:t>
            </a:r>
            <a:r>
              <a:rPr sz="2000" dirty="0">
                <a:latin typeface="Arial"/>
                <a:cs typeface="Arial"/>
              </a:rPr>
              <a:t>approach using </a:t>
            </a:r>
            <a:r>
              <a:rPr sz="2000" i="1" dirty="0">
                <a:latin typeface="Arial"/>
                <a:cs typeface="Arial"/>
              </a:rPr>
              <a:t>homomorphic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encryption</a:t>
            </a:r>
            <a:endParaRPr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spc="-5" dirty="0">
                <a:latin typeface="Arial"/>
                <a:cs typeface="Arial"/>
              </a:rPr>
              <a:t>Either impractically </a:t>
            </a:r>
            <a:r>
              <a:rPr sz="2000" dirty="0">
                <a:latin typeface="Arial"/>
                <a:cs typeface="Arial"/>
              </a:rPr>
              <a:t>slow 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spc="-5">
                <a:latin typeface="Arial"/>
                <a:cs typeface="Arial"/>
              </a:rPr>
              <a:t>limited functionality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Hardware-based</a:t>
            </a:r>
            <a:r>
              <a:rPr sz="2000" spc="-5" dirty="0">
                <a:latin typeface="Arial"/>
                <a:cs typeface="Arial"/>
              </a:rPr>
              <a:t> systems</a:t>
            </a:r>
            <a:endParaRPr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Use </a:t>
            </a:r>
            <a:r>
              <a:rPr sz="2000" spc="-5" dirty="0">
                <a:latin typeface="Arial"/>
                <a:cs typeface="Arial"/>
              </a:rPr>
              <a:t>trusted </a:t>
            </a:r>
            <a:r>
              <a:rPr sz="2000" dirty="0">
                <a:latin typeface="Arial"/>
                <a:cs typeface="Arial"/>
              </a:rPr>
              <a:t>hardware</a:t>
            </a:r>
            <a:endParaRPr lang="en-US"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900"/>
              </a:spcBef>
              <a:buChar char="–"/>
              <a:tabLst>
                <a:tab pos="698500" algn="l"/>
              </a:tabLst>
            </a:pPr>
            <a:endParaRPr lang="en-US" sz="2000" b="1" spc="-5" dirty="0">
              <a:solidFill>
                <a:srgbClr val="70BF41"/>
              </a:solidFill>
              <a:latin typeface="Arial"/>
              <a:cs typeface="Arial"/>
            </a:endParaRPr>
          </a:p>
          <a:p>
            <a:pPr marL="469900" lvl="1">
              <a:lnSpc>
                <a:spcPct val="100000"/>
              </a:lnSpc>
              <a:spcBef>
                <a:spcPts val="900"/>
              </a:spcBef>
              <a:tabLst>
                <a:tab pos="698500" algn="l"/>
              </a:tabLst>
            </a:pPr>
            <a:r>
              <a:rPr sz="2600" b="1" spc="-5" dirty="0">
                <a:solidFill>
                  <a:srgbClr val="70BF41"/>
                </a:solidFill>
                <a:latin typeface="Arial"/>
                <a:cs typeface="Arial"/>
              </a:rPr>
              <a:t>Opaque utilizes trusted</a:t>
            </a:r>
            <a:r>
              <a:rPr sz="2600" b="1" dirty="0">
                <a:solidFill>
                  <a:srgbClr val="70BF41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70BF41"/>
                </a:solidFill>
                <a:latin typeface="Arial"/>
                <a:cs typeface="Arial"/>
              </a:rPr>
              <a:t>hardware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206500"/>
            <a:ext cx="474853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6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Hardware-protected containers </a:t>
            </a:r>
            <a:r>
              <a:rPr sz="2400" dirty="0">
                <a:latin typeface="Arial"/>
                <a:cs typeface="Arial"/>
              </a:rPr>
              <a:t>in  presence of malicious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2452" y="1191450"/>
            <a:ext cx="2440940" cy="3402329"/>
          </a:xfrm>
          <a:custGeom>
            <a:avLst/>
            <a:gdLst/>
            <a:ahLst/>
            <a:cxnLst/>
            <a:rect l="l" t="t" r="r" b="b"/>
            <a:pathLst>
              <a:path w="2440940" h="3402329">
                <a:moveTo>
                  <a:pt x="0" y="0"/>
                </a:moveTo>
                <a:lnTo>
                  <a:pt x="2440660" y="0"/>
                </a:lnTo>
                <a:lnTo>
                  <a:pt x="2440660" y="3402215"/>
                </a:lnTo>
                <a:lnTo>
                  <a:pt x="0" y="340221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95300" y="1206500"/>
            <a:ext cx="474853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6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Hardware-protected containers </a:t>
            </a:r>
            <a:r>
              <a:rPr sz="2400" dirty="0">
                <a:latin typeface="Arial"/>
                <a:cs typeface="Arial"/>
              </a:rPr>
              <a:t>in  presence of malicious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2452" y="1191450"/>
            <a:ext cx="2440940" cy="3402329"/>
          </a:xfrm>
          <a:custGeom>
            <a:avLst/>
            <a:gdLst/>
            <a:ahLst/>
            <a:cxnLst/>
            <a:rect l="l" t="t" r="r" b="b"/>
            <a:pathLst>
              <a:path w="2440940" h="3402329">
                <a:moveTo>
                  <a:pt x="0" y="0"/>
                </a:moveTo>
                <a:lnTo>
                  <a:pt x="2440660" y="0"/>
                </a:lnTo>
                <a:lnTo>
                  <a:pt x="2440660" y="3402215"/>
                </a:lnTo>
                <a:lnTo>
                  <a:pt x="0" y="340221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95300" y="1206500"/>
            <a:ext cx="474853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6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Hardware-protected containers </a:t>
            </a:r>
            <a:r>
              <a:rPr sz="2400" dirty="0">
                <a:latin typeface="Arial"/>
                <a:cs typeface="Arial"/>
              </a:rPr>
              <a:t>in  presence of malicious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3200" y="3378200"/>
            <a:ext cx="7493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2452" y="1191450"/>
            <a:ext cx="2440940" cy="3402329"/>
          </a:xfrm>
          <a:custGeom>
            <a:avLst/>
            <a:gdLst/>
            <a:ahLst/>
            <a:cxnLst/>
            <a:rect l="l" t="t" r="r" b="b"/>
            <a:pathLst>
              <a:path w="2440940" h="3402329">
                <a:moveTo>
                  <a:pt x="0" y="0"/>
                </a:moveTo>
                <a:lnTo>
                  <a:pt x="2440660" y="0"/>
                </a:lnTo>
                <a:lnTo>
                  <a:pt x="2440660" y="3402215"/>
                </a:lnTo>
                <a:lnTo>
                  <a:pt x="0" y="340221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95300" y="1206500"/>
            <a:ext cx="474853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6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Hardware-protected containers </a:t>
            </a:r>
            <a:r>
              <a:rPr sz="2400" dirty="0">
                <a:latin typeface="Arial"/>
                <a:cs typeface="Arial"/>
              </a:rPr>
              <a:t>in  presence of malicious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3200" y="3378200"/>
            <a:ext cx="7493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72200" y="4301554"/>
            <a:ext cx="14992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Untrusted</a:t>
            </a:r>
            <a:r>
              <a:rPr sz="1800" b="1" spc="-55" dirty="0">
                <a:solidFill>
                  <a:srgbClr val="EC2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1895081" y="0"/>
                </a:moveTo>
                <a:lnTo>
                  <a:pt x="392938" y="0"/>
                </a:lnTo>
                <a:lnTo>
                  <a:pt x="330951" y="153"/>
                </a:lnTo>
                <a:lnTo>
                  <a:pt x="279728" y="1226"/>
                </a:lnTo>
                <a:lnTo>
                  <a:pt x="236366" y="4139"/>
                </a:lnTo>
                <a:lnTo>
                  <a:pt x="197960" y="9812"/>
                </a:lnTo>
                <a:lnTo>
                  <a:pt x="114808" y="42274"/>
                </a:lnTo>
                <a:lnTo>
                  <a:pt x="74593" y="74593"/>
                </a:lnTo>
                <a:lnTo>
                  <a:pt x="42274" y="114808"/>
                </a:lnTo>
                <a:lnTo>
                  <a:pt x="19164" y="161607"/>
                </a:lnTo>
                <a:lnTo>
                  <a:pt x="4131" y="236366"/>
                </a:lnTo>
                <a:lnTo>
                  <a:pt x="1226" y="279352"/>
                </a:lnTo>
                <a:lnTo>
                  <a:pt x="153" y="330060"/>
                </a:lnTo>
                <a:lnTo>
                  <a:pt x="0" y="391198"/>
                </a:lnTo>
                <a:lnTo>
                  <a:pt x="4" y="1544116"/>
                </a:lnTo>
                <a:lnTo>
                  <a:pt x="153" y="1604369"/>
                </a:lnTo>
                <a:lnTo>
                  <a:pt x="1226" y="1655596"/>
                </a:lnTo>
                <a:lnTo>
                  <a:pt x="4155" y="1699071"/>
                </a:lnTo>
                <a:lnTo>
                  <a:pt x="9815" y="1737381"/>
                </a:lnTo>
                <a:lnTo>
                  <a:pt x="42274" y="1820511"/>
                </a:lnTo>
                <a:lnTo>
                  <a:pt x="74593" y="1860723"/>
                </a:lnTo>
                <a:lnTo>
                  <a:pt x="114808" y="1893040"/>
                </a:lnTo>
                <a:lnTo>
                  <a:pt x="161607" y="1916150"/>
                </a:lnTo>
                <a:lnTo>
                  <a:pt x="236254" y="1931185"/>
                </a:lnTo>
                <a:lnTo>
                  <a:pt x="279352" y="1934100"/>
                </a:lnTo>
                <a:lnTo>
                  <a:pt x="330060" y="1935174"/>
                </a:lnTo>
                <a:lnTo>
                  <a:pt x="391198" y="1935327"/>
                </a:lnTo>
                <a:lnTo>
                  <a:pt x="1893341" y="1935327"/>
                </a:lnTo>
                <a:lnTo>
                  <a:pt x="1955327" y="1935174"/>
                </a:lnTo>
                <a:lnTo>
                  <a:pt x="2006550" y="1934100"/>
                </a:lnTo>
                <a:lnTo>
                  <a:pt x="2049913" y="1931185"/>
                </a:lnTo>
                <a:lnTo>
                  <a:pt x="2088319" y="1925508"/>
                </a:lnTo>
                <a:lnTo>
                  <a:pt x="2171463" y="1893040"/>
                </a:lnTo>
                <a:lnTo>
                  <a:pt x="2211674" y="1860723"/>
                </a:lnTo>
                <a:lnTo>
                  <a:pt x="2243992" y="1820511"/>
                </a:lnTo>
                <a:lnTo>
                  <a:pt x="2267102" y="1773720"/>
                </a:lnTo>
                <a:lnTo>
                  <a:pt x="2282144" y="1698960"/>
                </a:lnTo>
                <a:lnTo>
                  <a:pt x="2285052" y="1655971"/>
                </a:lnTo>
                <a:lnTo>
                  <a:pt x="2286125" y="1605260"/>
                </a:lnTo>
                <a:lnTo>
                  <a:pt x="2286279" y="1544116"/>
                </a:lnTo>
                <a:lnTo>
                  <a:pt x="2286275" y="391198"/>
                </a:lnTo>
                <a:lnTo>
                  <a:pt x="2286125" y="330951"/>
                </a:lnTo>
                <a:lnTo>
                  <a:pt x="2285052" y="279728"/>
                </a:lnTo>
                <a:lnTo>
                  <a:pt x="2282120" y="236254"/>
                </a:lnTo>
                <a:lnTo>
                  <a:pt x="2276457" y="197946"/>
                </a:lnTo>
                <a:lnTo>
                  <a:pt x="2243992" y="114808"/>
                </a:lnTo>
                <a:lnTo>
                  <a:pt x="2211674" y="74593"/>
                </a:lnTo>
                <a:lnTo>
                  <a:pt x="2171463" y="42274"/>
                </a:lnTo>
                <a:lnTo>
                  <a:pt x="2124671" y="19164"/>
                </a:lnTo>
                <a:lnTo>
                  <a:pt x="2050024" y="4139"/>
                </a:lnTo>
                <a:lnTo>
                  <a:pt x="2006926" y="1226"/>
                </a:lnTo>
                <a:lnTo>
                  <a:pt x="1956218" y="153"/>
                </a:lnTo>
                <a:lnTo>
                  <a:pt x="1895081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391201" y="0"/>
                </a:moveTo>
                <a:lnTo>
                  <a:pt x="1895081" y="0"/>
                </a:lnTo>
                <a:lnTo>
                  <a:pt x="1956218" y="153"/>
                </a:lnTo>
                <a:lnTo>
                  <a:pt x="2006926" y="1226"/>
                </a:lnTo>
                <a:lnTo>
                  <a:pt x="2050024" y="4140"/>
                </a:lnTo>
                <a:lnTo>
                  <a:pt x="2088333" y="9815"/>
                </a:lnTo>
                <a:lnTo>
                  <a:pt x="2171469" y="42281"/>
                </a:lnTo>
                <a:lnTo>
                  <a:pt x="2211681" y="74599"/>
                </a:lnTo>
                <a:lnTo>
                  <a:pt x="2243999" y="114812"/>
                </a:lnTo>
                <a:lnTo>
                  <a:pt x="2267115" y="161606"/>
                </a:lnTo>
                <a:lnTo>
                  <a:pt x="2282139" y="236366"/>
                </a:lnTo>
                <a:lnTo>
                  <a:pt x="2285052" y="279730"/>
                </a:lnTo>
                <a:lnTo>
                  <a:pt x="2286126" y="330953"/>
                </a:lnTo>
                <a:lnTo>
                  <a:pt x="2286279" y="392941"/>
                </a:lnTo>
                <a:lnTo>
                  <a:pt x="2286279" y="1544129"/>
                </a:lnTo>
                <a:lnTo>
                  <a:pt x="2286126" y="1605266"/>
                </a:lnTo>
                <a:lnTo>
                  <a:pt x="2285052" y="1655974"/>
                </a:lnTo>
                <a:lnTo>
                  <a:pt x="2282139" y="1699072"/>
                </a:lnTo>
                <a:lnTo>
                  <a:pt x="2276467" y="1737381"/>
                </a:lnTo>
                <a:lnTo>
                  <a:pt x="2243999" y="1820511"/>
                </a:lnTo>
                <a:lnTo>
                  <a:pt x="2211681" y="1860723"/>
                </a:lnTo>
                <a:lnTo>
                  <a:pt x="2171469" y="1893040"/>
                </a:lnTo>
                <a:lnTo>
                  <a:pt x="2124671" y="1916150"/>
                </a:lnTo>
                <a:lnTo>
                  <a:pt x="2049913" y="1931185"/>
                </a:lnTo>
                <a:lnTo>
                  <a:pt x="2006550" y="1934100"/>
                </a:lnTo>
                <a:lnTo>
                  <a:pt x="1955327" y="1935174"/>
                </a:lnTo>
                <a:lnTo>
                  <a:pt x="1893341" y="1935327"/>
                </a:lnTo>
                <a:lnTo>
                  <a:pt x="391201" y="1935327"/>
                </a:lnTo>
                <a:lnTo>
                  <a:pt x="330063" y="1935174"/>
                </a:lnTo>
                <a:lnTo>
                  <a:pt x="279354" y="1934100"/>
                </a:lnTo>
                <a:lnTo>
                  <a:pt x="236255" y="1931185"/>
                </a:lnTo>
                <a:lnTo>
                  <a:pt x="197945" y="1925508"/>
                </a:lnTo>
                <a:lnTo>
                  <a:pt x="114812" y="1893040"/>
                </a:lnTo>
                <a:lnTo>
                  <a:pt x="74599" y="1860723"/>
                </a:lnTo>
                <a:lnTo>
                  <a:pt x="42281" y="1820511"/>
                </a:lnTo>
                <a:lnTo>
                  <a:pt x="19170" y="1773720"/>
                </a:lnTo>
                <a:lnTo>
                  <a:pt x="4140" y="1698961"/>
                </a:lnTo>
                <a:lnTo>
                  <a:pt x="1226" y="1655598"/>
                </a:lnTo>
                <a:lnTo>
                  <a:pt x="153" y="1604376"/>
                </a:lnTo>
                <a:lnTo>
                  <a:pt x="0" y="1542389"/>
                </a:lnTo>
                <a:lnTo>
                  <a:pt x="0" y="391201"/>
                </a:lnTo>
                <a:lnTo>
                  <a:pt x="153" y="330063"/>
                </a:lnTo>
                <a:lnTo>
                  <a:pt x="1226" y="279354"/>
                </a:lnTo>
                <a:lnTo>
                  <a:pt x="4140" y="236255"/>
                </a:lnTo>
                <a:lnTo>
                  <a:pt x="9815" y="197945"/>
                </a:lnTo>
                <a:lnTo>
                  <a:pt x="42281" y="114812"/>
                </a:lnTo>
                <a:lnTo>
                  <a:pt x="74599" y="74599"/>
                </a:lnTo>
                <a:lnTo>
                  <a:pt x="114812" y="42281"/>
                </a:lnTo>
                <a:lnTo>
                  <a:pt x="161606" y="19170"/>
                </a:lnTo>
                <a:lnTo>
                  <a:pt x="236366" y="4140"/>
                </a:lnTo>
                <a:lnTo>
                  <a:pt x="279730" y="1226"/>
                </a:lnTo>
                <a:lnTo>
                  <a:pt x="330953" y="153"/>
                </a:lnTo>
                <a:lnTo>
                  <a:pt x="392941" y="0"/>
                </a:lnTo>
                <a:lnTo>
                  <a:pt x="391201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2452" y="1191450"/>
            <a:ext cx="2440940" cy="3402329"/>
          </a:xfrm>
          <a:prstGeom prst="rect">
            <a:avLst/>
          </a:prstGeom>
          <a:ln w="25400">
            <a:solidFill>
              <a:srgbClr val="EC5D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Enclave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95300" y="1206500"/>
            <a:ext cx="474853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6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Hardware-protected containers </a:t>
            </a:r>
            <a:r>
              <a:rPr sz="2400" dirty="0">
                <a:latin typeface="Arial"/>
                <a:cs typeface="Arial"/>
              </a:rPr>
              <a:t>in  presence of malicious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3200" y="3378200"/>
            <a:ext cx="7493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72200" y="4301554"/>
            <a:ext cx="14992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Untrusted</a:t>
            </a:r>
            <a:r>
              <a:rPr sz="1800" b="1" spc="-55" dirty="0">
                <a:solidFill>
                  <a:srgbClr val="EC2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1895081" y="0"/>
                </a:moveTo>
                <a:lnTo>
                  <a:pt x="392938" y="0"/>
                </a:lnTo>
                <a:lnTo>
                  <a:pt x="330951" y="153"/>
                </a:lnTo>
                <a:lnTo>
                  <a:pt x="279728" y="1226"/>
                </a:lnTo>
                <a:lnTo>
                  <a:pt x="236366" y="4139"/>
                </a:lnTo>
                <a:lnTo>
                  <a:pt x="197960" y="9812"/>
                </a:lnTo>
                <a:lnTo>
                  <a:pt x="114808" y="42274"/>
                </a:lnTo>
                <a:lnTo>
                  <a:pt x="74593" y="74593"/>
                </a:lnTo>
                <a:lnTo>
                  <a:pt x="42274" y="114808"/>
                </a:lnTo>
                <a:lnTo>
                  <a:pt x="19164" y="161607"/>
                </a:lnTo>
                <a:lnTo>
                  <a:pt x="4131" y="236366"/>
                </a:lnTo>
                <a:lnTo>
                  <a:pt x="1226" y="279352"/>
                </a:lnTo>
                <a:lnTo>
                  <a:pt x="153" y="330060"/>
                </a:lnTo>
                <a:lnTo>
                  <a:pt x="0" y="391198"/>
                </a:lnTo>
                <a:lnTo>
                  <a:pt x="4" y="1544116"/>
                </a:lnTo>
                <a:lnTo>
                  <a:pt x="153" y="1604369"/>
                </a:lnTo>
                <a:lnTo>
                  <a:pt x="1226" y="1655596"/>
                </a:lnTo>
                <a:lnTo>
                  <a:pt x="4155" y="1699071"/>
                </a:lnTo>
                <a:lnTo>
                  <a:pt x="9815" y="1737381"/>
                </a:lnTo>
                <a:lnTo>
                  <a:pt x="42274" y="1820511"/>
                </a:lnTo>
                <a:lnTo>
                  <a:pt x="74593" y="1860723"/>
                </a:lnTo>
                <a:lnTo>
                  <a:pt x="114808" y="1893040"/>
                </a:lnTo>
                <a:lnTo>
                  <a:pt x="161607" y="1916150"/>
                </a:lnTo>
                <a:lnTo>
                  <a:pt x="236254" y="1931185"/>
                </a:lnTo>
                <a:lnTo>
                  <a:pt x="279352" y="1934100"/>
                </a:lnTo>
                <a:lnTo>
                  <a:pt x="330060" y="1935174"/>
                </a:lnTo>
                <a:lnTo>
                  <a:pt x="391198" y="1935327"/>
                </a:lnTo>
                <a:lnTo>
                  <a:pt x="1893341" y="1935327"/>
                </a:lnTo>
                <a:lnTo>
                  <a:pt x="1955327" y="1935174"/>
                </a:lnTo>
                <a:lnTo>
                  <a:pt x="2006550" y="1934100"/>
                </a:lnTo>
                <a:lnTo>
                  <a:pt x="2049913" y="1931185"/>
                </a:lnTo>
                <a:lnTo>
                  <a:pt x="2088319" y="1925508"/>
                </a:lnTo>
                <a:lnTo>
                  <a:pt x="2171463" y="1893040"/>
                </a:lnTo>
                <a:lnTo>
                  <a:pt x="2211674" y="1860723"/>
                </a:lnTo>
                <a:lnTo>
                  <a:pt x="2243992" y="1820511"/>
                </a:lnTo>
                <a:lnTo>
                  <a:pt x="2267102" y="1773720"/>
                </a:lnTo>
                <a:lnTo>
                  <a:pt x="2282144" y="1698960"/>
                </a:lnTo>
                <a:lnTo>
                  <a:pt x="2285052" y="1655971"/>
                </a:lnTo>
                <a:lnTo>
                  <a:pt x="2286125" y="1605260"/>
                </a:lnTo>
                <a:lnTo>
                  <a:pt x="2286279" y="1544116"/>
                </a:lnTo>
                <a:lnTo>
                  <a:pt x="2286275" y="391198"/>
                </a:lnTo>
                <a:lnTo>
                  <a:pt x="2286125" y="330951"/>
                </a:lnTo>
                <a:lnTo>
                  <a:pt x="2285052" y="279728"/>
                </a:lnTo>
                <a:lnTo>
                  <a:pt x="2282120" y="236254"/>
                </a:lnTo>
                <a:lnTo>
                  <a:pt x="2276457" y="197946"/>
                </a:lnTo>
                <a:lnTo>
                  <a:pt x="2243992" y="114808"/>
                </a:lnTo>
                <a:lnTo>
                  <a:pt x="2211674" y="74593"/>
                </a:lnTo>
                <a:lnTo>
                  <a:pt x="2171463" y="42274"/>
                </a:lnTo>
                <a:lnTo>
                  <a:pt x="2124671" y="19164"/>
                </a:lnTo>
                <a:lnTo>
                  <a:pt x="2050024" y="4139"/>
                </a:lnTo>
                <a:lnTo>
                  <a:pt x="2006926" y="1226"/>
                </a:lnTo>
                <a:lnTo>
                  <a:pt x="1956218" y="153"/>
                </a:lnTo>
                <a:lnTo>
                  <a:pt x="1895081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391201" y="0"/>
                </a:moveTo>
                <a:lnTo>
                  <a:pt x="1895081" y="0"/>
                </a:lnTo>
                <a:lnTo>
                  <a:pt x="1956218" y="153"/>
                </a:lnTo>
                <a:lnTo>
                  <a:pt x="2006926" y="1226"/>
                </a:lnTo>
                <a:lnTo>
                  <a:pt x="2050024" y="4140"/>
                </a:lnTo>
                <a:lnTo>
                  <a:pt x="2088333" y="9815"/>
                </a:lnTo>
                <a:lnTo>
                  <a:pt x="2171469" y="42281"/>
                </a:lnTo>
                <a:lnTo>
                  <a:pt x="2211681" y="74599"/>
                </a:lnTo>
                <a:lnTo>
                  <a:pt x="2243999" y="114812"/>
                </a:lnTo>
                <a:lnTo>
                  <a:pt x="2267115" y="161606"/>
                </a:lnTo>
                <a:lnTo>
                  <a:pt x="2282139" y="236366"/>
                </a:lnTo>
                <a:lnTo>
                  <a:pt x="2285052" y="279730"/>
                </a:lnTo>
                <a:lnTo>
                  <a:pt x="2286126" y="330953"/>
                </a:lnTo>
                <a:lnTo>
                  <a:pt x="2286279" y="392941"/>
                </a:lnTo>
                <a:lnTo>
                  <a:pt x="2286279" y="1544129"/>
                </a:lnTo>
                <a:lnTo>
                  <a:pt x="2286126" y="1605266"/>
                </a:lnTo>
                <a:lnTo>
                  <a:pt x="2285052" y="1655974"/>
                </a:lnTo>
                <a:lnTo>
                  <a:pt x="2282139" y="1699072"/>
                </a:lnTo>
                <a:lnTo>
                  <a:pt x="2276467" y="1737381"/>
                </a:lnTo>
                <a:lnTo>
                  <a:pt x="2243999" y="1820511"/>
                </a:lnTo>
                <a:lnTo>
                  <a:pt x="2211681" y="1860723"/>
                </a:lnTo>
                <a:lnTo>
                  <a:pt x="2171469" y="1893040"/>
                </a:lnTo>
                <a:lnTo>
                  <a:pt x="2124671" y="1916150"/>
                </a:lnTo>
                <a:lnTo>
                  <a:pt x="2049913" y="1931185"/>
                </a:lnTo>
                <a:lnTo>
                  <a:pt x="2006550" y="1934100"/>
                </a:lnTo>
                <a:lnTo>
                  <a:pt x="1955327" y="1935174"/>
                </a:lnTo>
                <a:lnTo>
                  <a:pt x="1893341" y="1935327"/>
                </a:lnTo>
                <a:lnTo>
                  <a:pt x="391201" y="1935327"/>
                </a:lnTo>
                <a:lnTo>
                  <a:pt x="330063" y="1935174"/>
                </a:lnTo>
                <a:lnTo>
                  <a:pt x="279354" y="1934100"/>
                </a:lnTo>
                <a:lnTo>
                  <a:pt x="236255" y="1931185"/>
                </a:lnTo>
                <a:lnTo>
                  <a:pt x="197945" y="1925508"/>
                </a:lnTo>
                <a:lnTo>
                  <a:pt x="114812" y="1893040"/>
                </a:lnTo>
                <a:lnTo>
                  <a:pt x="74599" y="1860723"/>
                </a:lnTo>
                <a:lnTo>
                  <a:pt x="42281" y="1820511"/>
                </a:lnTo>
                <a:lnTo>
                  <a:pt x="19170" y="1773720"/>
                </a:lnTo>
                <a:lnTo>
                  <a:pt x="4140" y="1698961"/>
                </a:lnTo>
                <a:lnTo>
                  <a:pt x="1226" y="1655598"/>
                </a:lnTo>
                <a:lnTo>
                  <a:pt x="153" y="1604376"/>
                </a:lnTo>
                <a:lnTo>
                  <a:pt x="0" y="1542389"/>
                </a:lnTo>
                <a:lnTo>
                  <a:pt x="0" y="391201"/>
                </a:lnTo>
                <a:lnTo>
                  <a:pt x="153" y="330063"/>
                </a:lnTo>
                <a:lnTo>
                  <a:pt x="1226" y="279354"/>
                </a:lnTo>
                <a:lnTo>
                  <a:pt x="4140" y="236255"/>
                </a:lnTo>
                <a:lnTo>
                  <a:pt x="9815" y="197945"/>
                </a:lnTo>
                <a:lnTo>
                  <a:pt x="42281" y="114812"/>
                </a:lnTo>
                <a:lnTo>
                  <a:pt x="74599" y="74599"/>
                </a:lnTo>
                <a:lnTo>
                  <a:pt x="114812" y="42281"/>
                </a:lnTo>
                <a:lnTo>
                  <a:pt x="161606" y="19170"/>
                </a:lnTo>
                <a:lnTo>
                  <a:pt x="236366" y="4140"/>
                </a:lnTo>
                <a:lnTo>
                  <a:pt x="279730" y="1226"/>
                </a:lnTo>
                <a:lnTo>
                  <a:pt x="330953" y="153"/>
                </a:lnTo>
                <a:lnTo>
                  <a:pt x="392941" y="0"/>
                </a:lnTo>
                <a:lnTo>
                  <a:pt x="391201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2452" y="1191450"/>
            <a:ext cx="2440940" cy="3402329"/>
          </a:xfrm>
          <a:prstGeom prst="rect">
            <a:avLst/>
          </a:prstGeom>
          <a:ln w="25400">
            <a:solidFill>
              <a:srgbClr val="EC5D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Enclave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95300" y="1206500"/>
            <a:ext cx="4748530" cy="1280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6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Hardware-protected containers </a:t>
            </a:r>
            <a:r>
              <a:rPr sz="2400" dirty="0">
                <a:latin typeface="Arial"/>
                <a:cs typeface="Arial"/>
              </a:rPr>
              <a:t>in  presence of malicious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240"/>
              </a:spcBef>
              <a:buChar char="•"/>
              <a:tabLst>
                <a:tab pos="228600" algn="l"/>
              </a:tabLst>
            </a:pPr>
            <a:r>
              <a:rPr sz="2400" dirty="0">
                <a:latin typeface="Arial"/>
                <a:cs typeface="Arial"/>
              </a:rPr>
              <a:t>Shielded</a:t>
            </a:r>
            <a:r>
              <a:rPr sz="2400" spc="-5" dirty="0">
                <a:latin typeface="Arial"/>
                <a:cs typeface="Arial"/>
              </a:rPr>
              <a:t> 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3200" y="3378200"/>
            <a:ext cx="7493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72200" y="4301554"/>
            <a:ext cx="14992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Untrusted</a:t>
            </a:r>
            <a:r>
              <a:rPr sz="1800" b="1" spc="-55" dirty="0">
                <a:solidFill>
                  <a:srgbClr val="EC2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1895081" y="0"/>
                </a:moveTo>
                <a:lnTo>
                  <a:pt x="392938" y="0"/>
                </a:lnTo>
                <a:lnTo>
                  <a:pt x="330951" y="153"/>
                </a:lnTo>
                <a:lnTo>
                  <a:pt x="279728" y="1226"/>
                </a:lnTo>
                <a:lnTo>
                  <a:pt x="236366" y="4139"/>
                </a:lnTo>
                <a:lnTo>
                  <a:pt x="197960" y="9812"/>
                </a:lnTo>
                <a:lnTo>
                  <a:pt x="114808" y="42274"/>
                </a:lnTo>
                <a:lnTo>
                  <a:pt x="74593" y="74593"/>
                </a:lnTo>
                <a:lnTo>
                  <a:pt x="42274" y="114808"/>
                </a:lnTo>
                <a:lnTo>
                  <a:pt x="19164" y="161607"/>
                </a:lnTo>
                <a:lnTo>
                  <a:pt x="4131" y="236366"/>
                </a:lnTo>
                <a:lnTo>
                  <a:pt x="1226" y="279352"/>
                </a:lnTo>
                <a:lnTo>
                  <a:pt x="153" y="330060"/>
                </a:lnTo>
                <a:lnTo>
                  <a:pt x="0" y="391198"/>
                </a:lnTo>
                <a:lnTo>
                  <a:pt x="4" y="1544116"/>
                </a:lnTo>
                <a:lnTo>
                  <a:pt x="153" y="1604369"/>
                </a:lnTo>
                <a:lnTo>
                  <a:pt x="1226" y="1655596"/>
                </a:lnTo>
                <a:lnTo>
                  <a:pt x="4155" y="1699071"/>
                </a:lnTo>
                <a:lnTo>
                  <a:pt x="9815" y="1737381"/>
                </a:lnTo>
                <a:lnTo>
                  <a:pt x="42274" y="1820511"/>
                </a:lnTo>
                <a:lnTo>
                  <a:pt x="74593" y="1860723"/>
                </a:lnTo>
                <a:lnTo>
                  <a:pt x="114808" y="1893040"/>
                </a:lnTo>
                <a:lnTo>
                  <a:pt x="161607" y="1916150"/>
                </a:lnTo>
                <a:lnTo>
                  <a:pt x="236254" y="1931185"/>
                </a:lnTo>
                <a:lnTo>
                  <a:pt x="279352" y="1934100"/>
                </a:lnTo>
                <a:lnTo>
                  <a:pt x="330060" y="1935174"/>
                </a:lnTo>
                <a:lnTo>
                  <a:pt x="391198" y="1935327"/>
                </a:lnTo>
                <a:lnTo>
                  <a:pt x="1893341" y="1935327"/>
                </a:lnTo>
                <a:lnTo>
                  <a:pt x="1955327" y="1935174"/>
                </a:lnTo>
                <a:lnTo>
                  <a:pt x="2006550" y="1934100"/>
                </a:lnTo>
                <a:lnTo>
                  <a:pt x="2049913" y="1931185"/>
                </a:lnTo>
                <a:lnTo>
                  <a:pt x="2088319" y="1925508"/>
                </a:lnTo>
                <a:lnTo>
                  <a:pt x="2171463" y="1893040"/>
                </a:lnTo>
                <a:lnTo>
                  <a:pt x="2211674" y="1860723"/>
                </a:lnTo>
                <a:lnTo>
                  <a:pt x="2243992" y="1820511"/>
                </a:lnTo>
                <a:lnTo>
                  <a:pt x="2267102" y="1773720"/>
                </a:lnTo>
                <a:lnTo>
                  <a:pt x="2282144" y="1698960"/>
                </a:lnTo>
                <a:lnTo>
                  <a:pt x="2285052" y="1655971"/>
                </a:lnTo>
                <a:lnTo>
                  <a:pt x="2286125" y="1605260"/>
                </a:lnTo>
                <a:lnTo>
                  <a:pt x="2286279" y="1544116"/>
                </a:lnTo>
                <a:lnTo>
                  <a:pt x="2286275" y="391198"/>
                </a:lnTo>
                <a:lnTo>
                  <a:pt x="2286125" y="330951"/>
                </a:lnTo>
                <a:lnTo>
                  <a:pt x="2285052" y="279728"/>
                </a:lnTo>
                <a:lnTo>
                  <a:pt x="2282120" y="236254"/>
                </a:lnTo>
                <a:lnTo>
                  <a:pt x="2276457" y="197946"/>
                </a:lnTo>
                <a:lnTo>
                  <a:pt x="2243992" y="114808"/>
                </a:lnTo>
                <a:lnTo>
                  <a:pt x="2211674" y="74593"/>
                </a:lnTo>
                <a:lnTo>
                  <a:pt x="2171463" y="42274"/>
                </a:lnTo>
                <a:lnTo>
                  <a:pt x="2124671" y="19164"/>
                </a:lnTo>
                <a:lnTo>
                  <a:pt x="2050024" y="4139"/>
                </a:lnTo>
                <a:lnTo>
                  <a:pt x="2006926" y="1226"/>
                </a:lnTo>
                <a:lnTo>
                  <a:pt x="1956218" y="153"/>
                </a:lnTo>
                <a:lnTo>
                  <a:pt x="1895081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391201" y="0"/>
                </a:moveTo>
                <a:lnTo>
                  <a:pt x="1895081" y="0"/>
                </a:lnTo>
                <a:lnTo>
                  <a:pt x="1956218" y="153"/>
                </a:lnTo>
                <a:lnTo>
                  <a:pt x="2006926" y="1226"/>
                </a:lnTo>
                <a:lnTo>
                  <a:pt x="2050024" y="4140"/>
                </a:lnTo>
                <a:lnTo>
                  <a:pt x="2088333" y="9815"/>
                </a:lnTo>
                <a:lnTo>
                  <a:pt x="2171469" y="42281"/>
                </a:lnTo>
                <a:lnTo>
                  <a:pt x="2211681" y="74599"/>
                </a:lnTo>
                <a:lnTo>
                  <a:pt x="2243999" y="114812"/>
                </a:lnTo>
                <a:lnTo>
                  <a:pt x="2267115" y="161606"/>
                </a:lnTo>
                <a:lnTo>
                  <a:pt x="2282139" y="236366"/>
                </a:lnTo>
                <a:lnTo>
                  <a:pt x="2285052" y="279730"/>
                </a:lnTo>
                <a:lnTo>
                  <a:pt x="2286126" y="330953"/>
                </a:lnTo>
                <a:lnTo>
                  <a:pt x="2286279" y="392941"/>
                </a:lnTo>
                <a:lnTo>
                  <a:pt x="2286279" y="1544129"/>
                </a:lnTo>
                <a:lnTo>
                  <a:pt x="2286126" y="1605266"/>
                </a:lnTo>
                <a:lnTo>
                  <a:pt x="2285052" y="1655974"/>
                </a:lnTo>
                <a:lnTo>
                  <a:pt x="2282139" y="1699072"/>
                </a:lnTo>
                <a:lnTo>
                  <a:pt x="2276467" y="1737381"/>
                </a:lnTo>
                <a:lnTo>
                  <a:pt x="2243999" y="1820511"/>
                </a:lnTo>
                <a:lnTo>
                  <a:pt x="2211681" y="1860723"/>
                </a:lnTo>
                <a:lnTo>
                  <a:pt x="2171469" y="1893040"/>
                </a:lnTo>
                <a:lnTo>
                  <a:pt x="2124671" y="1916150"/>
                </a:lnTo>
                <a:lnTo>
                  <a:pt x="2049913" y="1931185"/>
                </a:lnTo>
                <a:lnTo>
                  <a:pt x="2006550" y="1934100"/>
                </a:lnTo>
                <a:lnTo>
                  <a:pt x="1955327" y="1935174"/>
                </a:lnTo>
                <a:lnTo>
                  <a:pt x="1893341" y="1935327"/>
                </a:lnTo>
                <a:lnTo>
                  <a:pt x="391201" y="1935327"/>
                </a:lnTo>
                <a:lnTo>
                  <a:pt x="330063" y="1935174"/>
                </a:lnTo>
                <a:lnTo>
                  <a:pt x="279354" y="1934100"/>
                </a:lnTo>
                <a:lnTo>
                  <a:pt x="236255" y="1931185"/>
                </a:lnTo>
                <a:lnTo>
                  <a:pt x="197945" y="1925508"/>
                </a:lnTo>
                <a:lnTo>
                  <a:pt x="114812" y="1893040"/>
                </a:lnTo>
                <a:lnTo>
                  <a:pt x="74599" y="1860723"/>
                </a:lnTo>
                <a:lnTo>
                  <a:pt x="42281" y="1820511"/>
                </a:lnTo>
                <a:lnTo>
                  <a:pt x="19170" y="1773720"/>
                </a:lnTo>
                <a:lnTo>
                  <a:pt x="4140" y="1698961"/>
                </a:lnTo>
                <a:lnTo>
                  <a:pt x="1226" y="1655598"/>
                </a:lnTo>
                <a:lnTo>
                  <a:pt x="153" y="1604376"/>
                </a:lnTo>
                <a:lnTo>
                  <a:pt x="0" y="1542389"/>
                </a:lnTo>
                <a:lnTo>
                  <a:pt x="0" y="391201"/>
                </a:lnTo>
                <a:lnTo>
                  <a:pt x="153" y="330063"/>
                </a:lnTo>
                <a:lnTo>
                  <a:pt x="1226" y="279354"/>
                </a:lnTo>
                <a:lnTo>
                  <a:pt x="4140" y="236255"/>
                </a:lnTo>
                <a:lnTo>
                  <a:pt x="9815" y="197945"/>
                </a:lnTo>
                <a:lnTo>
                  <a:pt x="42281" y="114812"/>
                </a:lnTo>
                <a:lnTo>
                  <a:pt x="74599" y="74599"/>
                </a:lnTo>
                <a:lnTo>
                  <a:pt x="114812" y="42281"/>
                </a:lnTo>
                <a:lnTo>
                  <a:pt x="161606" y="19170"/>
                </a:lnTo>
                <a:lnTo>
                  <a:pt x="236366" y="4140"/>
                </a:lnTo>
                <a:lnTo>
                  <a:pt x="279730" y="1226"/>
                </a:lnTo>
                <a:lnTo>
                  <a:pt x="330953" y="153"/>
                </a:lnTo>
                <a:lnTo>
                  <a:pt x="392941" y="0"/>
                </a:lnTo>
                <a:lnTo>
                  <a:pt x="391201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2452" y="1191450"/>
            <a:ext cx="2440940" cy="3402329"/>
          </a:xfrm>
          <a:prstGeom prst="rect">
            <a:avLst/>
          </a:prstGeom>
          <a:ln w="25400">
            <a:solidFill>
              <a:srgbClr val="EC5D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Enclave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95300" y="1206500"/>
            <a:ext cx="4748530" cy="1280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6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Hardware-protected containers </a:t>
            </a:r>
            <a:r>
              <a:rPr sz="2400" dirty="0">
                <a:latin typeface="Arial"/>
                <a:cs typeface="Arial"/>
              </a:rPr>
              <a:t>in  presence of malicious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240"/>
              </a:spcBef>
              <a:buChar char="•"/>
              <a:tabLst>
                <a:tab pos="228600" algn="l"/>
              </a:tabLst>
            </a:pPr>
            <a:r>
              <a:rPr sz="2400" dirty="0">
                <a:latin typeface="Arial"/>
                <a:cs typeface="Arial"/>
              </a:rPr>
              <a:t>Shielded</a:t>
            </a:r>
            <a:r>
              <a:rPr sz="2400" spc="-5" dirty="0">
                <a:latin typeface="Arial"/>
                <a:cs typeface="Arial"/>
              </a:rPr>
              <a:t> 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3200" y="3378200"/>
            <a:ext cx="7493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1801" y="1536157"/>
            <a:ext cx="1059771" cy="807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2601" y="1563954"/>
            <a:ext cx="958215" cy="706120"/>
          </a:xfrm>
          <a:prstGeom prst="rect">
            <a:avLst/>
          </a:prstGeom>
          <a:solidFill>
            <a:srgbClr val="DCDEE0"/>
          </a:solidFill>
          <a:ln w="25400">
            <a:solidFill>
              <a:srgbClr val="2D8EC5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61594" marR="267335">
              <a:lnSpc>
                <a:spcPts val="1800"/>
              </a:lnSpc>
              <a:spcBef>
                <a:spcPts val="1045"/>
              </a:spcBef>
            </a:pPr>
            <a:r>
              <a:rPr sz="1600" b="1" dirty="0">
                <a:latin typeface="Arial"/>
                <a:cs typeface="Arial"/>
              </a:rPr>
              <a:t>Secret  </a:t>
            </a:r>
            <a:r>
              <a:rPr sz="1600" b="1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2200" y="4301554"/>
            <a:ext cx="14992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Untrusted</a:t>
            </a:r>
            <a:r>
              <a:rPr sz="1800" b="1" spc="-55" dirty="0">
                <a:solidFill>
                  <a:srgbClr val="EC2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0083" y="1371005"/>
            <a:ext cx="4611793" cy="3594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0"/>
              </a:spcBef>
            </a:pPr>
            <a:r>
              <a:rPr dirty="0"/>
              <a:t>Complex analytics run on sensitive</a:t>
            </a:r>
            <a:r>
              <a:rPr spc="15" dirty="0"/>
              <a:t> </a:t>
            </a:r>
            <a:r>
              <a:rPr dirty="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1206500" y="2654300"/>
            <a:ext cx="12954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5360" y="1159321"/>
            <a:ext cx="88900" cy="3466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59810" y="1177422"/>
            <a:ext cx="0" cy="3390900"/>
          </a:xfrm>
          <a:custGeom>
            <a:avLst/>
            <a:gdLst/>
            <a:ahLst/>
            <a:cxnLst/>
            <a:rect l="l" t="t" r="r" b="b"/>
            <a:pathLst>
              <a:path h="3390900">
                <a:moveTo>
                  <a:pt x="0" y="339064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7972" y="1574800"/>
            <a:ext cx="501827" cy="673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35100" y="2336800"/>
            <a:ext cx="1033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sensitive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8300" y="4377754"/>
            <a:ext cx="6229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9500" y="4377754"/>
            <a:ext cx="161417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cloud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provider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1895081" y="0"/>
                </a:moveTo>
                <a:lnTo>
                  <a:pt x="392938" y="0"/>
                </a:lnTo>
                <a:lnTo>
                  <a:pt x="330951" y="153"/>
                </a:lnTo>
                <a:lnTo>
                  <a:pt x="279728" y="1226"/>
                </a:lnTo>
                <a:lnTo>
                  <a:pt x="236366" y="4139"/>
                </a:lnTo>
                <a:lnTo>
                  <a:pt x="197960" y="9812"/>
                </a:lnTo>
                <a:lnTo>
                  <a:pt x="114808" y="42274"/>
                </a:lnTo>
                <a:lnTo>
                  <a:pt x="74593" y="74593"/>
                </a:lnTo>
                <a:lnTo>
                  <a:pt x="42274" y="114808"/>
                </a:lnTo>
                <a:lnTo>
                  <a:pt x="19164" y="161607"/>
                </a:lnTo>
                <a:lnTo>
                  <a:pt x="4131" y="236366"/>
                </a:lnTo>
                <a:lnTo>
                  <a:pt x="1226" y="279352"/>
                </a:lnTo>
                <a:lnTo>
                  <a:pt x="153" y="330060"/>
                </a:lnTo>
                <a:lnTo>
                  <a:pt x="0" y="391198"/>
                </a:lnTo>
                <a:lnTo>
                  <a:pt x="4" y="1544116"/>
                </a:lnTo>
                <a:lnTo>
                  <a:pt x="153" y="1604369"/>
                </a:lnTo>
                <a:lnTo>
                  <a:pt x="1226" y="1655596"/>
                </a:lnTo>
                <a:lnTo>
                  <a:pt x="4155" y="1699071"/>
                </a:lnTo>
                <a:lnTo>
                  <a:pt x="9815" y="1737381"/>
                </a:lnTo>
                <a:lnTo>
                  <a:pt x="42274" y="1820511"/>
                </a:lnTo>
                <a:lnTo>
                  <a:pt x="74593" y="1860723"/>
                </a:lnTo>
                <a:lnTo>
                  <a:pt x="114808" y="1893040"/>
                </a:lnTo>
                <a:lnTo>
                  <a:pt x="161607" y="1916150"/>
                </a:lnTo>
                <a:lnTo>
                  <a:pt x="236254" y="1931185"/>
                </a:lnTo>
                <a:lnTo>
                  <a:pt x="279352" y="1934100"/>
                </a:lnTo>
                <a:lnTo>
                  <a:pt x="330060" y="1935174"/>
                </a:lnTo>
                <a:lnTo>
                  <a:pt x="391198" y="1935327"/>
                </a:lnTo>
                <a:lnTo>
                  <a:pt x="1893341" y="1935327"/>
                </a:lnTo>
                <a:lnTo>
                  <a:pt x="1955327" y="1935174"/>
                </a:lnTo>
                <a:lnTo>
                  <a:pt x="2006550" y="1934100"/>
                </a:lnTo>
                <a:lnTo>
                  <a:pt x="2049913" y="1931185"/>
                </a:lnTo>
                <a:lnTo>
                  <a:pt x="2088319" y="1925508"/>
                </a:lnTo>
                <a:lnTo>
                  <a:pt x="2171463" y="1893040"/>
                </a:lnTo>
                <a:lnTo>
                  <a:pt x="2211674" y="1860723"/>
                </a:lnTo>
                <a:lnTo>
                  <a:pt x="2243992" y="1820511"/>
                </a:lnTo>
                <a:lnTo>
                  <a:pt x="2267102" y="1773720"/>
                </a:lnTo>
                <a:lnTo>
                  <a:pt x="2282144" y="1698960"/>
                </a:lnTo>
                <a:lnTo>
                  <a:pt x="2285052" y="1655971"/>
                </a:lnTo>
                <a:lnTo>
                  <a:pt x="2286125" y="1605260"/>
                </a:lnTo>
                <a:lnTo>
                  <a:pt x="2286279" y="1544116"/>
                </a:lnTo>
                <a:lnTo>
                  <a:pt x="2286275" y="391198"/>
                </a:lnTo>
                <a:lnTo>
                  <a:pt x="2286125" y="330951"/>
                </a:lnTo>
                <a:lnTo>
                  <a:pt x="2285052" y="279728"/>
                </a:lnTo>
                <a:lnTo>
                  <a:pt x="2282120" y="236254"/>
                </a:lnTo>
                <a:lnTo>
                  <a:pt x="2276457" y="197946"/>
                </a:lnTo>
                <a:lnTo>
                  <a:pt x="2243992" y="114808"/>
                </a:lnTo>
                <a:lnTo>
                  <a:pt x="2211674" y="74593"/>
                </a:lnTo>
                <a:lnTo>
                  <a:pt x="2171463" y="42274"/>
                </a:lnTo>
                <a:lnTo>
                  <a:pt x="2124671" y="19164"/>
                </a:lnTo>
                <a:lnTo>
                  <a:pt x="2050024" y="4139"/>
                </a:lnTo>
                <a:lnTo>
                  <a:pt x="2006926" y="1226"/>
                </a:lnTo>
                <a:lnTo>
                  <a:pt x="1956218" y="153"/>
                </a:lnTo>
                <a:lnTo>
                  <a:pt x="1895081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391201" y="0"/>
                </a:moveTo>
                <a:lnTo>
                  <a:pt x="1895081" y="0"/>
                </a:lnTo>
                <a:lnTo>
                  <a:pt x="1956218" y="153"/>
                </a:lnTo>
                <a:lnTo>
                  <a:pt x="2006926" y="1226"/>
                </a:lnTo>
                <a:lnTo>
                  <a:pt x="2050024" y="4140"/>
                </a:lnTo>
                <a:lnTo>
                  <a:pt x="2088333" y="9815"/>
                </a:lnTo>
                <a:lnTo>
                  <a:pt x="2171469" y="42281"/>
                </a:lnTo>
                <a:lnTo>
                  <a:pt x="2211681" y="74599"/>
                </a:lnTo>
                <a:lnTo>
                  <a:pt x="2243999" y="114812"/>
                </a:lnTo>
                <a:lnTo>
                  <a:pt x="2267115" y="161606"/>
                </a:lnTo>
                <a:lnTo>
                  <a:pt x="2282139" y="236366"/>
                </a:lnTo>
                <a:lnTo>
                  <a:pt x="2285052" y="279730"/>
                </a:lnTo>
                <a:lnTo>
                  <a:pt x="2286126" y="330953"/>
                </a:lnTo>
                <a:lnTo>
                  <a:pt x="2286279" y="392941"/>
                </a:lnTo>
                <a:lnTo>
                  <a:pt x="2286279" y="1544129"/>
                </a:lnTo>
                <a:lnTo>
                  <a:pt x="2286126" y="1605266"/>
                </a:lnTo>
                <a:lnTo>
                  <a:pt x="2285052" y="1655974"/>
                </a:lnTo>
                <a:lnTo>
                  <a:pt x="2282139" y="1699072"/>
                </a:lnTo>
                <a:lnTo>
                  <a:pt x="2276467" y="1737381"/>
                </a:lnTo>
                <a:lnTo>
                  <a:pt x="2243999" y="1820511"/>
                </a:lnTo>
                <a:lnTo>
                  <a:pt x="2211681" y="1860723"/>
                </a:lnTo>
                <a:lnTo>
                  <a:pt x="2171469" y="1893040"/>
                </a:lnTo>
                <a:lnTo>
                  <a:pt x="2124671" y="1916150"/>
                </a:lnTo>
                <a:lnTo>
                  <a:pt x="2049913" y="1931185"/>
                </a:lnTo>
                <a:lnTo>
                  <a:pt x="2006550" y="1934100"/>
                </a:lnTo>
                <a:lnTo>
                  <a:pt x="1955327" y="1935174"/>
                </a:lnTo>
                <a:lnTo>
                  <a:pt x="1893341" y="1935327"/>
                </a:lnTo>
                <a:lnTo>
                  <a:pt x="391201" y="1935327"/>
                </a:lnTo>
                <a:lnTo>
                  <a:pt x="330063" y="1935174"/>
                </a:lnTo>
                <a:lnTo>
                  <a:pt x="279354" y="1934100"/>
                </a:lnTo>
                <a:lnTo>
                  <a:pt x="236255" y="1931185"/>
                </a:lnTo>
                <a:lnTo>
                  <a:pt x="197945" y="1925508"/>
                </a:lnTo>
                <a:lnTo>
                  <a:pt x="114812" y="1893040"/>
                </a:lnTo>
                <a:lnTo>
                  <a:pt x="74599" y="1860723"/>
                </a:lnTo>
                <a:lnTo>
                  <a:pt x="42281" y="1820511"/>
                </a:lnTo>
                <a:lnTo>
                  <a:pt x="19170" y="1773720"/>
                </a:lnTo>
                <a:lnTo>
                  <a:pt x="4140" y="1698961"/>
                </a:lnTo>
                <a:lnTo>
                  <a:pt x="1226" y="1655598"/>
                </a:lnTo>
                <a:lnTo>
                  <a:pt x="153" y="1604376"/>
                </a:lnTo>
                <a:lnTo>
                  <a:pt x="0" y="1542389"/>
                </a:lnTo>
                <a:lnTo>
                  <a:pt x="0" y="391201"/>
                </a:lnTo>
                <a:lnTo>
                  <a:pt x="153" y="330063"/>
                </a:lnTo>
                <a:lnTo>
                  <a:pt x="1226" y="279354"/>
                </a:lnTo>
                <a:lnTo>
                  <a:pt x="4140" y="236255"/>
                </a:lnTo>
                <a:lnTo>
                  <a:pt x="9815" y="197945"/>
                </a:lnTo>
                <a:lnTo>
                  <a:pt x="42281" y="114812"/>
                </a:lnTo>
                <a:lnTo>
                  <a:pt x="74599" y="74599"/>
                </a:lnTo>
                <a:lnTo>
                  <a:pt x="114812" y="42281"/>
                </a:lnTo>
                <a:lnTo>
                  <a:pt x="161606" y="19170"/>
                </a:lnTo>
                <a:lnTo>
                  <a:pt x="236366" y="4140"/>
                </a:lnTo>
                <a:lnTo>
                  <a:pt x="279730" y="1226"/>
                </a:lnTo>
                <a:lnTo>
                  <a:pt x="330953" y="153"/>
                </a:lnTo>
                <a:lnTo>
                  <a:pt x="392941" y="0"/>
                </a:lnTo>
                <a:lnTo>
                  <a:pt x="391201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2452" y="1191450"/>
            <a:ext cx="2440940" cy="3402329"/>
          </a:xfrm>
          <a:prstGeom prst="rect">
            <a:avLst/>
          </a:prstGeom>
          <a:ln w="25400">
            <a:solidFill>
              <a:srgbClr val="EC5D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Enclave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95300" y="1206500"/>
            <a:ext cx="4748530" cy="1280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6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Hardware-protected containers </a:t>
            </a:r>
            <a:r>
              <a:rPr sz="2400" dirty="0">
                <a:latin typeface="Arial"/>
                <a:cs typeface="Arial"/>
              </a:rPr>
              <a:t>in  presence of malicious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240"/>
              </a:spcBef>
              <a:buChar char="•"/>
              <a:tabLst>
                <a:tab pos="228600" algn="l"/>
              </a:tabLst>
            </a:pPr>
            <a:r>
              <a:rPr sz="2400" dirty="0">
                <a:latin typeface="Arial"/>
                <a:cs typeface="Arial"/>
              </a:rPr>
              <a:t>Shielded</a:t>
            </a:r>
            <a:r>
              <a:rPr sz="2400" spc="-5" dirty="0">
                <a:latin typeface="Arial"/>
                <a:cs typeface="Arial"/>
              </a:rPr>
              <a:t> 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3200" y="3378200"/>
            <a:ext cx="7493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1801" y="1536157"/>
            <a:ext cx="1059771" cy="807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2601" y="1563954"/>
            <a:ext cx="958215" cy="706120"/>
          </a:xfrm>
          <a:prstGeom prst="rect">
            <a:avLst/>
          </a:prstGeom>
          <a:solidFill>
            <a:srgbClr val="DCDEE0"/>
          </a:solidFill>
          <a:ln w="25400">
            <a:solidFill>
              <a:srgbClr val="2D8EC5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61594" marR="267335">
              <a:lnSpc>
                <a:spcPts val="1800"/>
              </a:lnSpc>
              <a:spcBef>
                <a:spcPts val="1045"/>
              </a:spcBef>
            </a:pPr>
            <a:r>
              <a:rPr sz="1600" b="1" dirty="0">
                <a:latin typeface="Arial"/>
                <a:cs typeface="Arial"/>
              </a:rPr>
              <a:t>Secret  </a:t>
            </a:r>
            <a:r>
              <a:rPr sz="1600" b="1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8327" y="1536157"/>
            <a:ext cx="1059771" cy="807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89127" y="1563954"/>
            <a:ext cx="958215" cy="706120"/>
          </a:xfrm>
          <a:prstGeom prst="rect">
            <a:avLst/>
          </a:prstGeom>
          <a:solidFill>
            <a:srgbClr val="DCDEE0"/>
          </a:solidFill>
          <a:ln w="25400">
            <a:solidFill>
              <a:srgbClr val="2D8E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2200" y="4301554"/>
            <a:ext cx="14992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Untrusted</a:t>
            </a:r>
            <a:r>
              <a:rPr sz="1800" b="1" spc="-55" dirty="0">
                <a:solidFill>
                  <a:srgbClr val="EC2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1895081" y="0"/>
                </a:moveTo>
                <a:lnTo>
                  <a:pt x="392938" y="0"/>
                </a:lnTo>
                <a:lnTo>
                  <a:pt x="330951" y="153"/>
                </a:lnTo>
                <a:lnTo>
                  <a:pt x="279728" y="1226"/>
                </a:lnTo>
                <a:lnTo>
                  <a:pt x="236366" y="4139"/>
                </a:lnTo>
                <a:lnTo>
                  <a:pt x="197960" y="9812"/>
                </a:lnTo>
                <a:lnTo>
                  <a:pt x="114808" y="42274"/>
                </a:lnTo>
                <a:lnTo>
                  <a:pt x="74593" y="74593"/>
                </a:lnTo>
                <a:lnTo>
                  <a:pt x="42274" y="114808"/>
                </a:lnTo>
                <a:lnTo>
                  <a:pt x="19164" y="161607"/>
                </a:lnTo>
                <a:lnTo>
                  <a:pt x="4131" y="236366"/>
                </a:lnTo>
                <a:lnTo>
                  <a:pt x="1226" y="279352"/>
                </a:lnTo>
                <a:lnTo>
                  <a:pt x="153" y="330060"/>
                </a:lnTo>
                <a:lnTo>
                  <a:pt x="0" y="391198"/>
                </a:lnTo>
                <a:lnTo>
                  <a:pt x="4" y="1544116"/>
                </a:lnTo>
                <a:lnTo>
                  <a:pt x="153" y="1604369"/>
                </a:lnTo>
                <a:lnTo>
                  <a:pt x="1226" y="1655596"/>
                </a:lnTo>
                <a:lnTo>
                  <a:pt x="4155" y="1699071"/>
                </a:lnTo>
                <a:lnTo>
                  <a:pt x="9815" y="1737381"/>
                </a:lnTo>
                <a:lnTo>
                  <a:pt x="42274" y="1820511"/>
                </a:lnTo>
                <a:lnTo>
                  <a:pt x="74593" y="1860723"/>
                </a:lnTo>
                <a:lnTo>
                  <a:pt x="114808" y="1893040"/>
                </a:lnTo>
                <a:lnTo>
                  <a:pt x="161607" y="1916150"/>
                </a:lnTo>
                <a:lnTo>
                  <a:pt x="236254" y="1931185"/>
                </a:lnTo>
                <a:lnTo>
                  <a:pt x="279352" y="1934100"/>
                </a:lnTo>
                <a:lnTo>
                  <a:pt x="330060" y="1935174"/>
                </a:lnTo>
                <a:lnTo>
                  <a:pt x="391198" y="1935327"/>
                </a:lnTo>
                <a:lnTo>
                  <a:pt x="1893341" y="1935327"/>
                </a:lnTo>
                <a:lnTo>
                  <a:pt x="1955327" y="1935174"/>
                </a:lnTo>
                <a:lnTo>
                  <a:pt x="2006550" y="1934100"/>
                </a:lnTo>
                <a:lnTo>
                  <a:pt x="2049913" y="1931185"/>
                </a:lnTo>
                <a:lnTo>
                  <a:pt x="2088319" y="1925508"/>
                </a:lnTo>
                <a:lnTo>
                  <a:pt x="2171463" y="1893040"/>
                </a:lnTo>
                <a:lnTo>
                  <a:pt x="2211674" y="1860723"/>
                </a:lnTo>
                <a:lnTo>
                  <a:pt x="2243992" y="1820511"/>
                </a:lnTo>
                <a:lnTo>
                  <a:pt x="2267102" y="1773720"/>
                </a:lnTo>
                <a:lnTo>
                  <a:pt x="2282144" y="1698960"/>
                </a:lnTo>
                <a:lnTo>
                  <a:pt x="2285052" y="1655971"/>
                </a:lnTo>
                <a:lnTo>
                  <a:pt x="2286125" y="1605260"/>
                </a:lnTo>
                <a:lnTo>
                  <a:pt x="2286279" y="1544116"/>
                </a:lnTo>
                <a:lnTo>
                  <a:pt x="2286275" y="391198"/>
                </a:lnTo>
                <a:lnTo>
                  <a:pt x="2286125" y="330951"/>
                </a:lnTo>
                <a:lnTo>
                  <a:pt x="2285052" y="279728"/>
                </a:lnTo>
                <a:lnTo>
                  <a:pt x="2282120" y="236254"/>
                </a:lnTo>
                <a:lnTo>
                  <a:pt x="2276457" y="197946"/>
                </a:lnTo>
                <a:lnTo>
                  <a:pt x="2243992" y="114808"/>
                </a:lnTo>
                <a:lnTo>
                  <a:pt x="2211674" y="74593"/>
                </a:lnTo>
                <a:lnTo>
                  <a:pt x="2171463" y="42274"/>
                </a:lnTo>
                <a:lnTo>
                  <a:pt x="2124671" y="19164"/>
                </a:lnTo>
                <a:lnTo>
                  <a:pt x="2050024" y="4139"/>
                </a:lnTo>
                <a:lnTo>
                  <a:pt x="2006926" y="1226"/>
                </a:lnTo>
                <a:lnTo>
                  <a:pt x="1956218" y="153"/>
                </a:lnTo>
                <a:lnTo>
                  <a:pt x="1895081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391201" y="0"/>
                </a:moveTo>
                <a:lnTo>
                  <a:pt x="1895081" y="0"/>
                </a:lnTo>
                <a:lnTo>
                  <a:pt x="1956218" y="153"/>
                </a:lnTo>
                <a:lnTo>
                  <a:pt x="2006926" y="1226"/>
                </a:lnTo>
                <a:lnTo>
                  <a:pt x="2050024" y="4140"/>
                </a:lnTo>
                <a:lnTo>
                  <a:pt x="2088333" y="9815"/>
                </a:lnTo>
                <a:lnTo>
                  <a:pt x="2171469" y="42281"/>
                </a:lnTo>
                <a:lnTo>
                  <a:pt x="2211681" y="74599"/>
                </a:lnTo>
                <a:lnTo>
                  <a:pt x="2243999" y="114812"/>
                </a:lnTo>
                <a:lnTo>
                  <a:pt x="2267115" y="161606"/>
                </a:lnTo>
                <a:lnTo>
                  <a:pt x="2282139" y="236366"/>
                </a:lnTo>
                <a:lnTo>
                  <a:pt x="2285052" y="279730"/>
                </a:lnTo>
                <a:lnTo>
                  <a:pt x="2286126" y="330953"/>
                </a:lnTo>
                <a:lnTo>
                  <a:pt x="2286279" y="392941"/>
                </a:lnTo>
                <a:lnTo>
                  <a:pt x="2286279" y="1544129"/>
                </a:lnTo>
                <a:lnTo>
                  <a:pt x="2286126" y="1605266"/>
                </a:lnTo>
                <a:lnTo>
                  <a:pt x="2285052" y="1655974"/>
                </a:lnTo>
                <a:lnTo>
                  <a:pt x="2282139" y="1699072"/>
                </a:lnTo>
                <a:lnTo>
                  <a:pt x="2276467" y="1737381"/>
                </a:lnTo>
                <a:lnTo>
                  <a:pt x="2243999" y="1820511"/>
                </a:lnTo>
                <a:lnTo>
                  <a:pt x="2211681" y="1860723"/>
                </a:lnTo>
                <a:lnTo>
                  <a:pt x="2171469" y="1893040"/>
                </a:lnTo>
                <a:lnTo>
                  <a:pt x="2124671" y="1916150"/>
                </a:lnTo>
                <a:lnTo>
                  <a:pt x="2049913" y="1931185"/>
                </a:lnTo>
                <a:lnTo>
                  <a:pt x="2006550" y="1934100"/>
                </a:lnTo>
                <a:lnTo>
                  <a:pt x="1955327" y="1935174"/>
                </a:lnTo>
                <a:lnTo>
                  <a:pt x="1893341" y="1935327"/>
                </a:lnTo>
                <a:lnTo>
                  <a:pt x="391201" y="1935327"/>
                </a:lnTo>
                <a:lnTo>
                  <a:pt x="330063" y="1935174"/>
                </a:lnTo>
                <a:lnTo>
                  <a:pt x="279354" y="1934100"/>
                </a:lnTo>
                <a:lnTo>
                  <a:pt x="236255" y="1931185"/>
                </a:lnTo>
                <a:lnTo>
                  <a:pt x="197945" y="1925508"/>
                </a:lnTo>
                <a:lnTo>
                  <a:pt x="114812" y="1893040"/>
                </a:lnTo>
                <a:lnTo>
                  <a:pt x="74599" y="1860723"/>
                </a:lnTo>
                <a:lnTo>
                  <a:pt x="42281" y="1820511"/>
                </a:lnTo>
                <a:lnTo>
                  <a:pt x="19170" y="1773720"/>
                </a:lnTo>
                <a:lnTo>
                  <a:pt x="4140" y="1698961"/>
                </a:lnTo>
                <a:lnTo>
                  <a:pt x="1226" y="1655598"/>
                </a:lnTo>
                <a:lnTo>
                  <a:pt x="153" y="1604376"/>
                </a:lnTo>
                <a:lnTo>
                  <a:pt x="0" y="1542389"/>
                </a:lnTo>
                <a:lnTo>
                  <a:pt x="0" y="391201"/>
                </a:lnTo>
                <a:lnTo>
                  <a:pt x="153" y="330063"/>
                </a:lnTo>
                <a:lnTo>
                  <a:pt x="1226" y="279354"/>
                </a:lnTo>
                <a:lnTo>
                  <a:pt x="4140" y="236255"/>
                </a:lnTo>
                <a:lnTo>
                  <a:pt x="9815" y="197945"/>
                </a:lnTo>
                <a:lnTo>
                  <a:pt x="42281" y="114812"/>
                </a:lnTo>
                <a:lnTo>
                  <a:pt x="74599" y="74599"/>
                </a:lnTo>
                <a:lnTo>
                  <a:pt x="114812" y="42281"/>
                </a:lnTo>
                <a:lnTo>
                  <a:pt x="161606" y="19170"/>
                </a:lnTo>
                <a:lnTo>
                  <a:pt x="236366" y="4140"/>
                </a:lnTo>
                <a:lnTo>
                  <a:pt x="279730" y="1226"/>
                </a:lnTo>
                <a:lnTo>
                  <a:pt x="330953" y="153"/>
                </a:lnTo>
                <a:lnTo>
                  <a:pt x="392941" y="0"/>
                </a:lnTo>
                <a:lnTo>
                  <a:pt x="391201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2452" y="1191450"/>
            <a:ext cx="2440940" cy="3402329"/>
          </a:xfrm>
          <a:prstGeom prst="rect">
            <a:avLst/>
          </a:prstGeom>
          <a:ln w="25400">
            <a:solidFill>
              <a:srgbClr val="EC5D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Enclave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95300" y="1206500"/>
            <a:ext cx="4748530" cy="18262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6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Hardware-protected containers </a:t>
            </a:r>
            <a:r>
              <a:rPr sz="2400" dirty="0">
                <a:latin typeface="Arial"/>
                <a:cs typeface="Arial"/>
              </a:rPr>
              <a:t>in  presence of malicious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endParaRPr sz="2400" dirty="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240"/>
              </a:spcBef>
              <a:buChar char="•"/>
              <a:tabLst>
                <a:tab pos="228600" algn="l"/>
              </a:tabLst>
            </a:pPr>
            <a:r>
              <a:rPr sz="2400" dirty="0">
                <a:latin typeface="Arial"/>
                <a:cs typeface="Arial"/>
              </a:rPr>
              <a:t>Shielded</a:t>
            </a:r>
            <a:r>
              <a:rPr sz="2400" spc="-5" dirty="0">
                <a:latin typeface="Arial"/>
                <a:cs typeface="Arial"/>
              </a:rPr>
              <a:t> execution</a:t>
            </a:r>
            <a:endParaRPr sz="2400" dirty="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42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Encrypted </a:t>
            </a:r>
            <a:r>
              <a:rPr sz="2400" dirty="0">
                <a:latin typeface="Arial"/>
                <a:cs typeface="Arial"/>
              </a:rPr>
              <a:t>enclave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memory</a:t>
            </a:r>
          </a:p>
        </p:txBody>
      </p:sp>
      <p:sp>
        <p:nvSpPr>
          <p:cNvPr id="7" name="object 7"/>
          <p:cNvSpPr/>
          <p:nvPr/>
        </p:nvSpPr>
        <p:spPr>
          <a:xfrm>
            <a:off x="6553200" y="3378200"/>
            <a:ext cx="7493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1801" y="1536157"/>
            <a:ext cx="1059771" cy="807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2601" y="1563954"/>
            <a:ext cx="958215" cy="706120"/>
          </a:xfrm>
          <a:prstGeom prst="rect">
            <a:avLst/>
          </a:prstGeom>
          <a:solidFill>
            <a:srgbClr val="DCDEE0"/>
          </a:solidFill>
          <a:ln w="25400">
            <a:solidFill>
              <a:srgbClr val="2D8EC5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61594" marR="267335">
              <a:lnSpc>
                <a:spcPts val="1800"/>
              </a:lnSpc>
              <a:spcBef>
                <a:spcPts val="1045"/>
              </a:spcBef>
            </a:pPr>
            <a:r>
              <a:rPr sz="1600" b="1" dirty="0">
                <a:latin typeface="Arial"/>
                <a:cs typeface="Arial"/>
              </a:rPr>
              <a:t>Secret  </a:t>
            </a:r>
            <a:r>
              <a:rPr sz="1600" b="1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8327" y="1536157"/>
            <a:ext cx="1059771" cy="807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89127" y="1563954"/>
            <a:ext cx="958215" cy="706120"/>
          </a:xfrm>
          <a:prstGeom prst="rect">
            <a:avLst/>
          </a:prstGeom>
          <a:solidFill>
            <a:srgbClr val="DCDEE0"/>
          </a:solidFill>
          <a:ln w="25400">
            <a:solidFill>
              <a:srgbClr val="2D8E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2200" y="4301554"/>
            <a:ext cx="14992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Untrusted</a:t>
            </a:r>
            <a:r>
              <a:rPr sz="1800" b="1" spc="-55" dirty="0">
                <a:solidFill>
                  <a:srgbClr val="EC2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1895081" y="0"/>
                </a:moveTo>
                <a:lnTo>
                  <a:pt x="392938" y="0"/>
                </a:lnTo>
                <a:lnTo>
                  <a:pt x="330951" y="153"/>
                </a:lnTo>
                <a:lnTo>
                  <a:pt x="279728" y="1226"/>
                </a:lnTo>
                <a:lnTo>
                  <a:pt x="236366" y="4139"/>
                </a:lnTo>
                <a:lnTo>
                  <a:pt x="197960" y="9812"/>
                </a:lnTo>
                <a:lnTo>
                  <a:pt x="114808" y="42274"/>
                </a:lnTo>
                <a:lnTo>
                  <a:pt x="74593" y="74593"/>
                </a:lnTo>
                <a:lnTo>
                  <a:pt x="42274" y="114808"/>
                </a:lnTo>
                <a:lnTo>
                  <a:pt x="19164" y="161607"/>
                </a:lnTo>
                <a:lnTo>
                  <a:pt x="4131" y="236366"/>
                </a:lnTo>
                <a:lnTo>
                  <a:pt x="1226" y="279352"/>
                </a:lnTo>
                <a:lnTo>
                  <a:pt x="153" y="330060"/>
                </a:lnTo>
                <a:lnTo>
                  <a:pt x="0" y="391198"/>
                </a:lnTo>
                <a:lnTo>
                  <a:pt x="4" y="1544116"/>
                </a:lnTo>
                <a:lnTo>
                  <a:pt x="153" y="1604369"/>
                </a:lnTo>
                <a:lnTo>
                  <a:pt x="1226" y="1655596"/>
                </a:lnTo>
                <a:lnTo>
                  <a:pt x="4155" y="1699071"/>
                </a:lnTo>
                <a:lnTo>
                  <a:pt x="9815" y="1737381"/>
                </a:lnTo>
                <a:lnTo>
                  <a:pt x="42274" y="1820511"/>
                </a:lnTo>
                <a:lnTo>
                  <a:pt x="74593" y="1860723"/>
                </a:lnTo>
                <a:lnTo>
                  <a:pt x="114808" y="1893040"/>
                </a:lnTo>
                <a:lnTo>
                  <a:pt x="161607" y="1916150"/>
                </a:lnTo>
                <a:lnTo>
                  <a:pt x="236254" y="1931185"/>
                </a:lnTo>
                <a:lnTo>
                  <a:pt x="279352" y="1934100"/>
                </a:lnTo>
                <a:lnTo>
                  <a:pt x="330060" y="1935174"/>
                </a:lnTo>
                <a:lnTo>
                  <a:pt x="391198" y="1935327"/>
                </a:lnTo>
                <a:lnTo>
                  <a:pt x="1893341" y="1935327"/>
                </a:lnTo>
                <a:lnTo>
                  <a:pt x="1955327" y="1935174"/>
                </a:lnTo>
                <a:lnTo>
                  <a:pt x="2006550" y="1934100"/>
                </a:lnTo>
                <a:lnTo>
                  <a:pt x="2049913" y="1931185"/>
                </a:lnTo>
                <a:lnTo>
                  <a:pt x="2088319" y="1925508"/>
                </a:lnTo>
                <a:lnTo>
                  <a:pt x="2171463" y="1893040"/>
                </a:lnTo>
                <a:lnTo>
                  <a:pt x="2211674" y="1860723"/>
                </a:lnTo>
                <a:lnTo>
                  <a:pt x="2243992" y="1820511"/>
                </a:lnTo>
                <a:lnTo>
                  <a:pt x="2267102" y="1773720"/>
                </a:lnTo>
                <a:lnTo>
                  <a:pt x="2282144" y="1698960"/>
                </a:lnTo>
                <a:lnTo>
                  <a:pt x="2285052" y="1655971"/>
                </a:lnTo>
                <a:lnTo>
                  <a:pt x="2286125" y="1605260"/>
                </a:lnTo>
                <a:lnTo>
                  <a:pt x="2286279" y="1544116"/>
                </a:lnTo>
                <a:lnTo>
                  <a:pt x="2286275" y="391198"/>
                </a:lnTo>
                <a:lnTo>
                  <a:pt x="2286125" y="330951"/>
                </a:lnTo>
                <a:lnTo>
                  <a:pt x="2285052" y="279728"/>
                </a:lnTo>
                <a:lnTo>
                  <a:pt x="2282120" y="236254"/>
                </a:lnTo>
                <a:lnTo>
                  <a:pt x="2276457" y="197946"/>
                </a:lnTo>
                <a:lnTo>
                  <a:pt x="2243992" y="114808"/>
                </a:lnTo>
                <a:lnTo>
                  <a:pt x="2211674" y="74593"/>
                </a:lnTo>
                <a:lnTo>
                  <a:pt x="2171463" y="42274"/>
                </a:lnTo>
                <a:lnTo>
                  <a:pt x="2124671" y="19164"/>
                </a:lnTo>
                <a:lnTo>
                  <a:pt x="2050024" y="4139"/>
                </a:lnTo>
                <a:lnTo>
                  <a:pt x="2006926" y="1226"/>
                </a:lnTo>
                <a:lnTo>
                  <a:pt x="1956218" y="153"/>
                </a:lnTo>
                <a:lnTo>
                  <a:pt x="1895081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391201" y="0"/>
                </a:moveTo>
                <a:lnTo>
                  <a:pt x="1895081" y="0"/>
                </a:lnTo>
                <a:lnTo>
                  <a:pt x="1956218" y="153"/>
                </a:lnTo>
                <a:lnTo>
                  <a:pt x="2006926" y="1226"/>
                </a:lnTo>
                <a:lnTo>
                  <a:pt x="2050024" y="4140"/>
                </a:lnTo>
                <a:lnTo>
                  <a:pt x="2088333" y="9815"/>
                </a:lnTo>
                <a:lnTo>
                  <a:pt x="2171469" y="42281"/>
                </a:lnTo>
                <a:lnTo>
                  <a:pt x="2211681" y="74599"/>
                </a:lnTo>
                <a:lnTo>
                  <a:pt x="2243999" y="114812"/>
                </a:lnTo>
                <a:lnTo>
                  <a:pt x="2267115" y="161606"/>
                </a:lnTo>
                <a:lnTo>
                  <a:pt x="2282139" y="236366"/>
                </a:lnTo>
                <a:lnTo>
                  <a:pt x="2285052" y="279730"/>
                </a:lnTo>
                <a:lnTo>
                  <a:pt x="2286126" y="330953"/>
                </a:lnTo>
                <a:lnTo>
                  <a:pt x="2286279" y="392941"/>
                </a:lnTo>
                <a:lnTo>
                  <a:pt x="2286279" y="1544129"/>
                </a:lnTo>
                <a:lnTo>
                  <a:pt x="2286126" y="1605266"/>
                </a:lnTo>
                <a:lnTo>
                  <a:pt x="2285052" y="1655974"/>
                </a:lnTo>
                <a:lnTo>
                  <a:pt x="2282139" y="1699072"/>
                </a:lnTo>
                <a:lnTo>
                  <a:pt x="2276467" y="1737381"/>
                </a:lnTo>
                <a:lnTo>
                  <a:pt x="2243999" y="1820511"/>
                </a:lnTo>
                <a:lnTo>
                  <a:pt x="2211681" y="1860723"/>
                </a:lnTo>
                <a:lnTo>
                  <a:pt x="2171469" y="1893040"/>
                </a:lnTo>
                <a:lnTo>
                  <a:pt x="2124671" y="1916150"/>
                </a:lnTo>
                <a:lnTo>
                  <a:pt x="2049913" y="1931185"/>
                </a:lnTo>
                <a:lnTo>
                  <a:pt x="2006550" y="1934100"/>
                </a:lnTo>
                <a:lnTo>
                  <a:pt x="1955327" y="1935174"/>
                </a:lnTo>
                <a:lnTo>
                  <a:pt x="1893341" y="1935327"/>
                </a:lnTo>
                <a:lnTo>
                  <a:pt x="391201" y="1935327"/>
                </a:lnTo>
                <a:lnTo>
                  <a:pt x="330063" y="1935174"/>
                </a:lnTo>
                <a:lnTo>
                  <a:pt x="279354" y="1934100"/>
                </a:lnTo>
                <a:lnTo>
                  <a:pt x="236255" y="1931185"/>
                </a:lnTo>
                <a:lnTo>
                  <a:pt x="197945" y="1925508"/>
                </a:lnTo>
                <a:lnTo>
                  <a:pt x="114812" y="1893040"/>
                </a:lnTo>
                <a:lnTo>
                  <a:pt x="74599" y="1860723"/>
                </a:lnTo>
                <a:lnTo>
                  <a:pt x="42281" y="1820511"/>
                </a:lnTo>
                <a:lnTo>
                  <a:pt x="19170" y="1773720"/>
                </a:lnTo>
                <a:lnTo>
                  <a:pt x="4140" y="1698961"/>
                </a:lnTo>
                <a:lnTo>
                  <a:pt x="1226" y="1655598"/>
                </a:lnTo>
                <a:lnTo>
                  <a:pt x="153" y="1604376"/>
                </a:lnTo>
                <a:lnTo>
                  <a:pt x="0" y="1542389"/>
                </a:lnTo>
                <a:lnTo>
                  <a:pt x="0" y="391201"/>
                </a:lnTo>
                <a:lnTo>
                  <a:pt x="153" y="330063"/>
                </a:lnTo>
                <a:lnTo>
                  <a:pt x="1226" y="279354"/>
                </a:lnTo>
                <a:lnTo>
                  <a:pt x="4140" y="236255"/>
                </a:lnTo>
                <a:lnTo>
                  <a:pt x="9815" y="197945"/>
                </a:lnTo>
                <a:lnTo>
                  <a:pt x="42281" y="114812"/>
                </a:lnTo>
                <a:lnTo>
                  <a:pt x="74599" y="74599"/>
                </a:lnTo>
                <a:lnTo>
                  <a:pt x="114812" y="42281"/>
                </a:lnTo>
                <a:lnTo>
                  <a:pt x="161606" y="19170"/>
                </a:lnTo>
                <a:lnTo>
                  <a:pt x="236366" y="4140"/>
                </a:lnTo>
                <a:lnTo>
                  <a:pt x="279730" y="1226"/>
                </a:lnTo>
                <a:lnTo>
                  <a:pt x="330953" y="153"/>
                </a:lnTo>
                <a:lnTo>
                  <a:pt x="392941" y="0"/>
                </a:lnTo>
                <a:lnTo>
                  <a:pt x="391201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2452" y="1191450"/>
            <a:ext cx="2440940" cy="3402329"/>
          </a:xfrm>
          <a:prstGeom prst="rect">
            <a:avLst/>
          </a:prstGeom>
          <a:ln w="25400">
            <a:solidFill>
              <a:srgbClr val="EC5D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Enclave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95300" y="1206500"/>
            <a:ext cx="4748530" cy="23596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6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Hardware-protected containers </a:t>
            </a:r>
            <a:r>
              <a:rPr sz="2400" dirty="0">
                <a:latin typeface="Arial"/>
                <a:cs typeface="Arial"/>
              </a:rPr>
              <a:t>in  presence of malicious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240"/>
              </a:spcBef>
              <a:buChar char="•"/>
              <a:tabLst>
                <a:tab pos="228600" algn="l"/>
              </a:tabLst>
            </a:pPr>
            <a:r>
              <a:rPr sz="2400" dirty="0">
                <a:latin typeface="Arial"/>
                <a:cs typeface="Arial"/>
              </a:rPr>
              <a:t>Shielded</a:t>
            </a:r>
            <a:r>
              <a:rPr sz="2400" spc="-5" dirty="0">
                <a:latin typeface="Arial"/>
                <a:cs typeface="Arial"/>
              </a:rPr>
              <a:t> execution</a:t>
            </a:r>
            <a:endParaRPr sz="24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42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Encrypted </a:t>
            </a:r>
            <a:r>
              <a:rPr sz="2400" dirty="0">
                <a:latin typeface="Arial"/>
                <a:cs typeface="Arial"/>
              </a:rPr>
              <a:t>enclave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32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Software attestation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3200" y="3378200"/>
            <a:ext cx="7493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1801" y="1536157"/>
            <a:ext cx="1059771" cy="807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2601" y="1563954"/>
            <a:ext cx="958215" cy="706120"/>
          </a:xfrm>
          <a:prstGeom prst="rect">
            <a:avLst/>
          </a:prstGeom>
          <a:solidFill>
            <a:srgbClr val="DCDEE0"/>
          </a:solidFill>
          <a:ln w="25400">
            <a:solidFill>
              <a:srgbClr val="2D8EC5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61594" marR="267335">
              <a:lnSpc>
                <a:spcPts val="1800"/>
              </a:lnSpc>
              <a:spcBef>
                <a:spcPts val="1045"/>
              </a:spcBef>
            </a:pPr>
            <a:r>
              <a:rPr sz="1600" b="1" dirty="0">
                <a:latin typeface="Arial"/>
                <a:cs typeface="Arial"/>
              </a:rPr>
              <a:t>Secret  </a:t>
            </a:r>
            <a:r>
              <a:rPr sz="1600" b="1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8327" y="1536157"/>
            <a:ext cx="1059771" cy="807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89127" y="1563954"/>
            <a:ext cx="958215" cy="706120"/>
          </a:xfrm>
          <a:prstGeom prst="rect">
            <a:avLst/>
          </a:prstGeom>
          <a:solidFill>
            <a:srgbClr val="DCDEE0"/>
          </a:solidFill>
          <a:ln w="25400">
            <a:solidFill>
              <a:srgbClr val="2D8E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2200" y="4301554"/>
            <a:ext cx="14992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Untrusted</a:t>
            </a:r>
            <a:r>
              <a:rPr sz="1800" b="1" spc="-55" dirty="0">
                <a:solidFill>
                  <a:srgbClr val="EC2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1895081" y="0"/>
                </a:moveTo>
                <a:lnTo>
                  <a:pt x="392938" y="0"/>
                </a:lnTo>
                <a:lnTo>
                  <a:pt x="330951" y="153"/>
                </a:lnTo>
                <a:lnTo>
                  <a:pt x="279728" y="1226"/>
                </a:lnTo>
                <a:lnTo>
                  <a:pt x="236366" y="4139"/>
                </a:lnTo>
                <a:lnTo>
                  <a:pt x="197960" y="9812"/>
                </a:lnTo>
                <a:lnTo>
                  <a:pt x="114808" y="42274"/>
                </a:lnTo>
                <a:lnTo>
                  <a:pt x="74593" y="74593"/>
                </a:lnTo>
                <a:lnTo>
                  <a:pt x="42274" y="114808"/>
                </a:lnTo>
                <a:lnTo>
                  <a:pt x="19164" y="161607"/>
                </a:lnTo>
                <a:lnTo>
                  <a:pt x="4131" y="236366"/>
                </a:lnTo>
                <a:lnTo>
                  <a:pt x="1226" y="279352"/>
                </a:lnTo>
                <a:lnTo>
                  <a:pt x="153" y="330060"/>
                </a:lnTo>
                <a:lnTo>
                  <a:pt x="0" y="391198"/>
                </a:lnTo>
                <a:lnTo>
                  <a:pt x="4" y="1544116"/>
                </a:lnTo>
                <a:lnTo>
                  <a:pt x="153" y="1604369"/>
                </a:lnTo>
                <a:lnTo>
                  <a:pt x="1226" y="1655596"/>
                </a:lnTo>
                <a:lnTo>
                  <a:pt x="4155" y="1699071"/>
                </a:lnTo>
                <a:lnTo>
                  <a:pt x="9815" y="1737381"/>
                </a:lnTo>
                <a:lnTo>
                  <a:pt x="42274" y="1820511"/>
                </a:lnTo>
                <a:lnTo>
                  <a:pt x="74593" y="1860723"/>
                </a:lnTo>
                <a:lnTo>
                  <a:pt x="114808" y="1893040"/>
                </a:lnTo>
                <a:lnTo>
                  <a:pt x="161607" y="1916150"/>
                </a:lnTo>
                <a:lnTo>
                  <a:pt x="236254" y="1931185"/>
                </a:lnTo>
                <a:lnTo>
                  <a:pt x="279352" y="1934100"/>
                </a:lnTo>
                <a:lnTo>
                  <a:pt x="330060" y="1935174"/>
                </a:lnTo>
                <a:lnTo>
                  <a:pt x="391198" y="1935327"/>
                </a:lnTo>
                <a:lnTo>
                  <a:pt x="1893341" y="1935327"/>
                </a:lnTo>
                <a:lnTo>
                  <a:pt x="1955327" y="1935174"/>
                </a:lnTo>
                <a:lnTo>
                  <a:pt x="2006550" y="1934100"/>
                </a:lnTo>
                <a:lnTo>
                  <a:pt x="2049913" y="1931185"/>
                </a:lnTo>
                <a:lnTo>
                  <a:pt x="2088319" y="1925508"/>
                </a:lnTo>
                <a:lnTo>
                  <a:pt x="2171463" y="1893040"/>
                </a:lnTo>
                <a:lnTo>
                  <a:pt x="2211674" y="1860723"/>
                </a:lnTo>
                <a:lnTo>
                  <a:pt x="2243992" y="1820511"/>
                </a:lnTo>
                <a:lnTo>
                  <a:pt x="2267102" y="1773720"/>
                </a:lnTo>
                <a:lnTo>
                  <a:pt x="2282144" y="1698960"/>
                </a:lnTo>
                <a:lnTo>
                  <a:pt x="2285052" y="1655971"/>
                </a:lnTo>
                <a:lnTo>
                  <a:pt x="2286125" y="1605260"/>
                </a:lnTo>
                <a:lnTo>
                  <a:pt x="2286279" y="1544116"/>
                </a:lnTo>
                <a:lnTo>
                  <a:pt x="2286275" y="391198"/>
                </a:lnTo>
                <a:lnTo>
                  <a:pt x="2286125" y="330951"/>
                </a:lnTo>
                <a:lnTo>
                  <a:pt x="2285052" y="279728"/>
                </a:lnTo>
                <a:lnTo>
                  <a:pt x="2282120" y="236254"/>
                </a:lnTo>
                <a:lnTo>
                  <a:pt x="2276457" y="197946"/>
                </a:lnTo>
                <a:lnTo>
                  <a:pt x="2243992" y="114808"/>
                </a:lnTo>
                <a:lnTo>
                  <a:pt x="2211674" y="74593"/>
                </a:lnTo>
                <a:lnTo>
                  <a:pt x="2171463" y="42274"/>
                </a:lnTo>
                <a:lnTo>
                  <a:pt x="2124671" y="19164"/>
                </a:lnTo>
                <a:lnTo>
                  <a:pt x="2050024" y="4139"/>
                </a:lnTo>
                <a:lnTo>
                  <a:pt x="2006926" y="1226"/>
                </a:lnTo>
                <a:lnTo>
                  <a:pt x="1956218" y="153"/>
                </a:lnTo>
                <a:lnTo>
                  <a:pt x="1895081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79642" y="1258760"/>
            <a:ext cx="2286635" cy="1935480"/>
          </a:xfrm>
          <a:custGeom>
            <a:avLst/>
            <a:gdLst/>
            <a:ahLst/>
            <a:cxnLst/>
            <a:rect l="l" t="t" r="r" b="b"/>
            <a:pathLst>
              <a:path w="2286634" h="1935480">
                <a:moveTo>
                  <a:pt x="391201" y="0"/>
                </a:moveTo>
                <a:lnTo>
                  <a:pt x="1895081" y="0"/>
                </a:lnTo>
                <a:lnTo>
                  <a:pt x="1956218" y="153"/>
                </a:lnTo>
                <a:lnTo>
                  <a:pt x="2006926" y="1226"/>
                </a:lnTo>
                <a:lnTo>
                  <a:pt x="2050024" y="4140"/>
                </a:lnTo>
                <a:lnTo>
                  <a:pt x="2088333" y="9815"/>
                </a:lnTo>
                <a:lnTo>
                  <a:pt x="2171469" y="42281"/>
                </a:lnTo>
                <a:lnTo>
                  <a:pt x="2211681" y="74599"/>
                </a:lnTo>
                <a:lnTo>
                  <a:pt x="2243999" y="114812"/>
                </a:lnTo>
                <a:lnTo>
                  <a:pt x="2267115" y="161606"/>
                </a:lnTo>
                <a:lnTo>
                  <a:pt x="2282139" y="236366"/>
                </a:lnTo>
                <a:lnTo>
                  <a:pt x="2285052" y="279730"/>
                </a:lnTo>
                <a:lnTo>
                  <a:pt x="2286126" y="330953"/>
                </a:lnTo>
                <a:lnTo>
                  <a:pt x="2286279" y="392941"/>
                </a:lnTo>
                <a:lnTo>
                  <a:pt x="2286279" y="1544129"/>
                </a:lnTo>
                <a:lnTo>
                  <a:pt x="2286126" y="1605266"/>
                </a:lnTo>
                <a:lnTo>
                  <a:pt x="2285052" y="1655974"/>
                </a:lnTo>
                <a:lnTo>
                  <a:pt x="2282139" y="1699072"/>
                </a:lnTo>
                <a:lnTo>
                  <a:pt x="2276467" y="1737381"/>
                </a:lnTo>
                <a:lnTo>
                  <a:pt x="2243999" y="1820511"/>
                </a:lnTo>
                <a:lnTo>
                  <a:pt x="2211681" y="1860723"/>
                </a:lnTo>
                <a:lnTo>
                  <a:pt x="2171469" y="1893040"/>
                </a:lnTo>
                <a:lnTo>
                  <a:pt x="2124671" y="1916150"/>
                </a:lnTo>
                <a:lnTo>
                  <a:pt x="2049913" y="1931185"/>
                </a:lnTo>
                <a:lnTo>
                  <a:pt x="2006550" y="1934100"/>
                </a:lnTo>
                <a:lnTo>
                  <a:pt x="1955327" y="1935174"/>
                </a:lnTo>
                <a:lnTo>
                  <a:pt x="1893341" y="1935327"/>
                </a:lnTo>
                <a:lnTo>
                  <a:pt x="391201" y="1935327"/>
                </a:lnTo>
                <a:lnTo>
                  <a:pt x="330063" y="1935174"/>
                </a:lnTo>
                <a:lnTo>
                  <a:pt x="279354" y="1934100"/>
                </a:lnTo>
                <a:lnTo>
                  <a:pt x="236255" y="1931185"/>
                </a:lnTo>
                <a:lnTo>
                  <a:pt x="197945" y="1925508"/>
                </a:lnTo>
                <a:lnTo>
                  <a:pt x="114812" y="1893040"/>
                </a:lnTo>
                <a:lnTo>
                  <a:pt x="74599" y="1860723"/>
                </a:lnTo>
                <a:lnTo>
                  <a:pt x="42281" y="1820511"/>
                </a:lnTo>
                <a:lnTo>
                  <a:pt x="19170" y="1773720"/>
                </a:lnTo>
                <a:lnTo>
                  <a:pt x="4140" y="1698961"/>
                </a:lnTo>
                <a:lnTo>
                  <a:pt x="1226" y="1655598"/>
                </a:lnTo>
                <a:lnTo>
                  <a:pt x="153" y="1604376"/>
                </a:lnTo>
                <a:lnTo>
                  <a:pt x="0" y="1542389"/>
                </a:lnTo>
                <a:lnTo>
                  <a:pt x="0" y="391201"/>
                </a:lnTo>
                <a:lnTo>
                  <a:pt x="153" y="330063"/>
                </a:lnTo>
                <a:lnTo>
                  <a:pt x="1226" y="279354"/>
                </a:lnTo>
                <a:lnTo>
                  <a:pt x="4140" y="236255"/>
                </a:lnTo>
                <a:lnTo>
                  <a:pt x="9815" y="197945"/>
                </a:lnTo>
                <a:lnTo>
                  <a:pt x="42281" y="114812"/>
                </a:lnTo>
                <a:lnTo>
                  <a:pt x="74599" y="74599"/>
                </a:lnTo>
                <a:lnTo>
                  <a:pt x="114812" y="42281"/>
                </a:lnTo>
                <a:lnTo>
                  <a:pt x="161606" y="19170"/>
                </a:lnTo>
                <a:lnTo>
                  <a:pt x="236366" y="4140"/>
                </a:lnTo>
                <a:lnTo>
                  <a:pt x="279730" y="1226"/>
                </a:lnTo>
                <a:lnTo>
                  <a:pt x="330953" y="153"/>
                </a:lnTo>
                <a:lnTo>
                  <a:pt x="392941" y="0"/>
                </a:lnTo>
                <a:lnTo>
                  <a:pt x="391201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2452" y="1191450"/>
            <a:ext cx="2440940" cy="1946687"/>
          </a:xfrm>
          <a:prstGeom prst="rect">
            <a:avLst/>
          </a:prstGeom>
          <a:ln w="25400">
            <a:solidFill>
              <a:srgbClr val="EC5D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Enclave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4628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Hardware</a:t>
            </a:r>
            <a:r>
              <a:rPr sz="4000" spc="-85" dirty="0"/>
              <a:t> </a:t>
            </a:r>
            <a:r>
              <a:rPr sz="4000" dirty="0"/>
              <a:t>enclaves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95300" y="1206500"/>
            <a:ext cx="4748530" cy="28930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28600" marR="5080" indent="-215900">
              <a:lnSpc>
                <a:spcPts val="2800"/>
              </a:lnSpc>
              <a:spcBef>
                <a:spcPts val="26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Hardware-protected containers </a:t>
            </a:r>
            <a:r>
              <a:rPr sz="2400" dirty="0">
                <a:latin typeface="Arial"/>
                <a:cs typeface="Arial"/>
              </a:rPr>
              <a:t>in  presence of malicious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240"/>
              </a:spcBef>
              <a:buChar char="•"/>
              <a:tabLst>
                <a:tab pos="228600" algn="l"/>
              </a:tabLst>
            </a:pPr>
            <a:r>
              <a:rPr sz="2400" dirty="0">
                <a:latin typeface="Arial"/>
                <a:cs typeface="Arial"/>
              </a:rPr>
              <a:t>Shielded</a:t>
            </a:r>
            <a:r>
              <a:rPr sz="2400" spc="-5" dirty="0">
                <a:latin typeface="Arial"/>
                <a:cs typeface="Arial"/>
              </a:rPr>
              <a:t> execution</a:t>
            </a:r>
            <a:endParaRPr sz="24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42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Encrypted </a:t>
            </a:r>
            <a:r>
              <a:rPr sz="2400" dirty="0">
                <a:latin typeface="Arial"/>
                <a:cs typeface="Arial"/>
              </a:rPr>
              <a:t>enclave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320"/>
              </a:spcBef>
              <a:buChar char="•"/>
              <a:tabLst>
                <a:tab pos="228600" algn="l"/>
              </a:tabLst>
            </a:pPr>
            <a:r>
              <a:rPr sz="2400" spc="-5" dirty="0">
                <a:latin typeface="Arial"/>
                <a:cs typeface="Arial"/>
              </a:rPr>
              <a:t>Software attestation</a:t>
            </a:r>
            <a:endParaRPr sz="2400">
              <a:latin typeface="Arial"/>
              <a:cs typeface="Arial"/>
            </a:endParaRPr>
          </a:p>
          <a:p>
            <a:pPr marL="228600" indent="-215900">
              <a:lnSpc>
                <a:spcPct val="100000"/>
              </a:lnSpc>
              <a:spcBef>
                <a:spcPts val="1320"/>
              </a:spcBef>
              <a:buChar char="•"/>
              <a:tabLst>
                <a:tab pos="228600" algn="l"/>
              </a:tabLst>
            </a:pPr>
            <a:r>
              <a:rPr sz="2400" dirty="0">
                <a:latin typeface="Arial"/>
                <a:cs typeface="Arial"/>
              </a:rPr>
              <a:t>Example: </a:t>
            </a:r>
            <a:r>
              <a:rPr sz="2400" spc="-5" dirty="0">
                <a:latin typeface="Arial"/>
                <a:cs typeface="Arial"/>
              </a:rPr>
              <a:t>Intel SGX,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AMD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3200" y="3378200"/>
            <a:ext cx="749300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81801" y="1536157"/>
            <a:ext cx="1059771" cy="807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2601" y="1563954"/>
            <a:ext cx="958215" cy="706120"/>
          </a:xfrm>
          <a:prstGeom prst="rect">
            <a:avLst/>
          </a:prstGeom>
          <a:solidFill>
            <a:srgbClr val="DCDEE0"/>
          </a:solidFill>
          <a:ln w="25400">
            <a:solidFill>
              <a:srgbClr val="2D8EC5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61594" marR="267335">
              <a:lnSpc>
                <a:spcPts val="1800"/>
              </a:lnSpc>
              <a:spcBef>
                <a:spcPts val="1045"/>
              </a:spcBef>
            </a:pPr>
            <a:r>
              <a:rPr sz="1600" b="1" dirty="0">
                <a:latin typeface="Arial"/>
                <a:cs typeface="Arial"/>
              </a:rPr>
              <a:t>Secret  </a:t>
            </a:r>
            <a:r>
              <a:rPr sz="1600" b="1" spc="-5" dirty="0"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8327" y="1536157"/>
            <a:ext cx="1059771" cy="807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89127" y="1563954"/>
            <a:ext cx="958215" cy="706120"/>
          </a:xfrm>
          <a:prstGeom prst="rect">
            <a:avLst/>
          </a:prstGeom>
          <a:solidFill>
            <a:srgbClr val="DCDEE0"/>
          </a:solidFill>
          <a:ln w="25400">
            <a:solidFill>
              <a:srgbClr val="2D8E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1200" y="4092872"/>
            <a:ext cx="261747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memory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encryption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72200" y="4301554"/>
            <a:ext cx="14992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Untrusted</a:t>
            </a:r>
            <a:r>
              <a:rPr sz="1800" b="1" spc="-55" dirty="0">
                <a:solidFill>
                  <a:srgbClr val="EC2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EC2200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0" y="1841500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2400" y="1816100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1400" y="1828800"/>
            <a:ext cx="906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Age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Disease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2600" y="1910793"/>
            <a:ext cx="187102" cy="260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2600" y="2120900"/>
            <a:ext cx="187102" cy="266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22600" y="2329614"/>
            <a:ext cx="187102" cy="487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3800" y="2171700"/>
            <a:ext cx="143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medical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79317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635" algn="l"/>
              </a:tabLst>
            </a:pPr>
            <a:r>
              <a:rPr sz="4000" spc="-5" dirty="0"/>
              <a:t>Problem:</a:t>
            </a:r>
            <a:r>
              <a:rPr sz="4000" spc="5" dirty="0"/>
              <a:t> </a:t>
            </a:r>
            <a:r>
              <a:rPr sz="4000" dirty="0"/>
              <a:t>access	</a:t>
            </a:r>
            <a:r>
              <a:rPr sz="4000" spc="-5" dirty="0"/>
              <a:t>pattern</a:t>
            </a:r>
            <a:r>
              <a:rPr sz="4000" spc="-45" dirty="0"/>
              <a:t> </a:t>
            </a:r>
            <a:r>
              <a:rPr sz="4000" spc="-5" dirty="0"/>
              <a:t>leakage</a:t>
            </a:r>
            <a:endParaRPr sz="400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24504" y="2077275"/>
          <a:ext cx="2711447" cy="1345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154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12809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Amanda D.</a:t>
                      </a:r>
                      <a:r>
                        <a:rPr sz="9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Edwards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40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29489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Robert R.</a:t>
                      </a:r>
                      <a:r>
                        <a:rPr sz="9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McGowan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13744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Kimberly R.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Seay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51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Cancer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18740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Dennis G.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Bates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98329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Ronald S.</a:t>
                      </a:r>
                      <a:r>
                        <a:rPr sz="9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Ogden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53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Cancer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154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32591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Donna R.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Bridges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26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022600" y="2760880"/>
            <a:ext cx="187102" cy="497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0" y="1841500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2400" y="1816100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1400" y="1828800"/>
            <a:ext cx="906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Age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Disease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2600" y="1910793"/>
            <a:ext cx="187102" cy="260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2600" y="2120900"/>
            <a:ext cx="187102" cy="266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22600" y="2329614"/>
            <a:ext cx="187102" cy="487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3800" y="2171700"/>
            <a:ext cx="143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medical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table: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79317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635" algn="l"/>
              </a:tabLst>
            </a:pPr>
            <a:r>
              <a:rPr sz="4000" spc="-5" dirty="0"/>
              <a:t>Problem:</a:t>
            </a:r>
            <a:r>
              <a:rPr sz="4000" spc="5" dirty="0"/>
              <a:t> </a:t>
            </a:r>
            <a:r>
              <a:rPr sz="4000" dirty="0"/>
              <a:t>access	</a:t>
            </a:r>
            <a:r>
              <a:rPr sz="4000" spc="-5" dirty="0"/>
              <a:t>pattern</a:t>
            </a:r>
            <a:r>
              <a:rPr sz="4000" spc="-45" dirty="0"/>
              <a:t> </a:t>
            </a:r>
            <a:r>
              <a:rPr sz="4000" spc="-5" dirty="0"/>
              <a:t>leakage</a:t>
            </a:r>
            <a:endParaRPr sz="400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24504" y="2077275"/>
          <a:ext cx="2711447" cy="1345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154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12809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Amanda D.</a:t>
                      </a:r>
                      <a:r>
                        <a:rPr sz="9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Edwards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40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29489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Robert R.</a:t>
                      </a:r>
                      <a:r>
                        <a:rPr sz="9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McGowan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13744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Kimberly R.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Seay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51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Cancer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18740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Dennis G.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Bates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98329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Ronald S.</a:t>
                      </a:r>
                      <a:r>
                        <a:rPr sz="9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Ogden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53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Cancer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154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32591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Donna R.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Bridges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26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022600" y="2760880"/>
            <a:ext cx="187102" cy="4977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33700" y="4108648"/>
            <a:ext cx="3119120" cy="481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888888"/>
                </a:solidFill>
                <a:latin typeface="Arial"/>
                <a:cs typeface="Arial"/>
              </a:rPr>
              <a:t>SELECT count(*) FROM medical  GROUP BY</a:t>
            </a:r>
            <a:r>
              <a:rPr sz="1600" b="1" spc="-6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888888"/>
                </a:solidFill>
                <a:latin typeface="Arial"/>
                <a:cs typeface="Arial"/>
              </a:rPr>
              <a:t>disease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4138" y="2686418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40" h="862329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38683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16" y="0"/>
                </a:moveTo>
                <a:lnTo>
                  <a:pt x="114682" y="0"/>
                </a:lnTo>
                <a:lnTo>
                  <a:pt x="92577" y="87"/>
                </a:lnTo>
                <a:lnTo>
                  <a:pt x="75052" y="700"/>
                </a:lnTo>
                <a:lnTo>
                  <a:pt x="33447" y="12349"/>
                </a:lnTo>
                <a:lnTo>
                  <a:pt x="5513" y="47205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45"/>
                </a:lnTo>
                <a:lnTo>
                  <a:pt x="33447" y="552901"/>
                </a:lnTo>
                <a:lnTo>
                  <a:pt x="74988" y="564551"/>
                </a:lnTo>
                <a:lnTo>
                  <a:pt x="114174" y="565251"/>
                </a:lnTo>
                <a:lnTo>
                  <a:pt x="552908" y="565251"/>
                </a:lnTo>
                <a:lnTo>
                  <a:pt x="592538" y="564551"/>
                </a:lnTo>
                <a:lnTo>
                  <a:pt x="634136" y="552901"/>
                </a:lnTo>
                <a:lnTo>
                  <a:pt x="662077" y="518045"/>
                </a:lnTo>
                <a:lnTo>
                  <a:pt x="667578" y="472806"/>
                </a:lnTo>
                <a:lnTo>
                  <a:pt x="667571" y="92445"/>
                </a:lnTo>
                <a:lnTo>
                  <a:pt x="662077" y="47205"/>
                </a:lnTo>
                <a:lnTo>
                  <a:pt x="634136" y="12349"/>
                </a:lnTo>
                <a:lnTo>
                  <a:pt x="592602" y="700"/>
                </a:lnTo>
                <a:lnTo>
                  <a:pt x="575227" y="87"/>
                </a:lnTo>
                <a:lnTo>
                  <a:pt x="553416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8595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4138" y="1300861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40" h="862330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8683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16" y="0"/>
                </a:moveTo>
                <a:lnTo>
                  <a:pt x="114682" y="0"/>
                </a:lnTo>
                <a:lnTo>
                  <a:pt x="92577" y="87"/>
                </a:lnTo>
                <a:lnTo>
                  <a:pt x="47118" y="5600"/>
                </a:lnTo>
                <a:lnTo>
                  <a:pt x="12262" y="33534"/>
                </a:lnTo>
                <a:lnTo>
                  <a:pt x="610" y="75134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58"/>
                </a:lnTo>
                <a:lnTo>
                  <a:pt x="33447" y="552902"/>
                </a:lnTo>
                <a:lnTo>
                  <a:pt x="74988" y="564551"/>
                </a:lnTo>
                <a:lnTo>
                  <a:pt x="114174" y="565251"/>
                </a:lnTo>
                <a:lnTo>
                  <a:pt x="552908" y="565251"/>
                </a:lnTo>
                <a:lnTo>
                  <a:pt x="592538" y="564551"/>
                </a:lnTo>
                <a:lnTo>
                  <a:pt x="634136" y="552902"/>
                </a:lnTo>
                <a:lnTo>
                  <a:pt x="662077" y="518058"/>
                </a:lnTo>
                <a:lnTo>
                  <a:pt x="667578" y="472806"/>
                </a:lnTo>
                <a:lnTo>
                  <a:pt x="667571" y="92445"/>
                </a:lnTo>
                <a:lnTo>
                  <a:pt x="662077" y="47205"/>
                </a:lnTo>
                <a:lnTo>
                  <a:pt x="634136" y="12349"/>
                </a:lnTo>
                <a:lnTo>
                  <a:pt x="592602" y="700"/>
                </a:lnTo>
                <a:lnTo>
                  <a:pt x="553416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8595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3899" y="1300861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39" h="862330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8457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03" y="0"/>
                </a:moveTo>
                <a:lnTo>
                  <a:pt x="114682" y="0"/>
                </a:lnTo>
                <a:lnTo>
                  <a:pt x="92572" y="87"/>
                </a:lnTo>
                <a:lnTo>
                  <a:pt x="47105" y="5600"/>
                </a:lnTo>
                <a:lnTo>
                  <a:pt x="12262" y="33534"/>
                </a:lnTo>
                <a:lnTo>
                  <a:pt x="610" y="75134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58"/>
                </a:lnTo>
                <a:lnTo>
                  <a:pt x="33441" y="552902"/>
                </a:lnTo>
                <a:lnTo>
                  <a:pt x="74982" y="564551"/>
                </a:lnTo>
                <a:lnTo>
                  <a:pt x="114174" y="565251"/>
                </a:lnTo>
                <a:lnTo>
                  <a:pt x="552895" y="565251"/>
                </a:lnTo>
                <a:lnTo>
                  <a:pt x="592532" y="564551"/>
                </a:lnTo>
                <a:lnTo>
                  <a:pt x="634136" y="552902"/>
                </a:lnTo>
                <a:lnTo>
                  <a:pt x="662065" y="518058"/>
                </a:lnTo>
                <a:lnTo>
                  <a:pt x="667578" y="472806"/>
                </a:lnTo>
                <a:lnTo>
                  <a:pt x="667570" y="92445"/>
                </a:lnTo>
                <a:lnTo>
                  <a:pt x="662065" y="47205"/>
                </a:lnTo>
                <a:lnTo>
                  <a:pt x="634136" y="12349"/>
                </a:lnTo>
                <a:lnTo>
                  <a:pt x="592596" y="700"/>
                </a:lnTo>
                <a:lnTo>
                  <a:pt x="553403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68370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79317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635" algn="l"/>
              </a:tabLst>
            </a:pPr>
            <a:r>
              <a:rPr sz="4000" spc="-5" dirty="0"/>
              <a:t>Problem:</a:t>
            </a:r>
            <a:r>
              <a:rPr sz="4000" spc="5" dirty="0"/>
              <a:t> </a:t>
            </a:r>
            <a:r>
              <a:rPr sz="4000" dirty="0"/>
              <a:t>access	</a:t>
            </a:r>
            <a:r>
              <a:rPr sz="4000" spc="-5" dirty="0"/>
              <a:t>pattern</a:t>
            </a:r>
            <a:r>
              <a:rPr sz="4000" spc="-45" dirty="0"/>
              <a:t> </a:t>
            </a:r>
            <a:r>
              <a:rPr sz="4000" spc="-5" dirty="0"/>
              <a:t>leakage</a:t>
            </a:r>
            <a:endParaRPr sz="4000"/>
          </a:p>
        </p:txBody>
      </p:sp>
      <p:sp>
        <p:nvSpPr>
          <p:cNvPr id="12" name="object 12"/>
          <p:cNvSpPr/>
          <p:nvPr/>
        </p:nvSpPr>
        <p:spPr>
          <a:xfrm>
            <a:off x="3413899" y="2686418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39" h="862329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8457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03" y="0"/>
                </a:moveTo>
                <a:lnTo>
                  <a:pt x="114682" y="0"/>
                </a:lnTo>
                <a:lnTo>
                  <a:pt x="92572" y="87"/>
                </a:lnTo>
                <a:lnTo>
                  <a:pt x="75045" y="700"/>
                </a:lnTo>
                <a:lnTo>
                  <a:pt x="33441" y="12349"/>
                </a:lnTo>
                <a:lnTo>
                  <a:pt x="5513" y="47205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45"/>
                </a:lnTo>
                <a:lnTo>
                  <a:pt x="33441" y="552901"/>
                </a:lnTo>
                <a:lnTo>
                  <a:pt x="74982" y="564551"/>
                </a:lnTo>
                <a:lnTo>
                  <a:pt x="114174" y="565251"/>
                </a:lnTo>
                <a:lnTo>
                  <a:pt x="552895" y="565251"/>
                </a:lnTo>
                <a:lnTo>
                  <a:pt x="592532" y="564551"/>
                </a:lnTo>
                <a:lnTo>
                  <a:pt x="634136" y="552901"/>
                </a:lnTo>
                <a:lnTo>
                  <a:pt x="662065" y="518045"/>
                </a:lnTo>
                <a:lnTo>
                  <a:pt x="667578" y="472806"/>
                </a:lnTo>
                <a:lnTo>
                  <a:pt x="667570" y="92445"/>
                </a:lnTo>
                <a:lnTo>
                  <a:pt x="662065" y="47205"/>
                </a:lnTo>
                <a:lnTo>
                  <a:pt x="634136" y="12349"/>
                </a:lnTo>
                <a:lnTo>
                  <a:pt x="592596" y="700"/>
                </a:lnTo>
                <a:lnTo>
                  <a:pt x="575220" y="87"/>
                </a:lnTo>
                <a:lnTo>
                  <a:pt x="553403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8370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263157" y="1460906"/>
          <a:ext cx="1438273" cy="714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12809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29489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13744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Cancer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1159567" y="1295400"/>
            <a:ext cx="186632" cy="731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261964" y="2604808"/>
          <a:ext cx="1441450" cy="724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18740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98329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Cancer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32591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Diabetes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9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1158935" y="2413104"/>
            <a:ext cx="187264" cy="749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3300" y="2197100"/>
            <a:ext cx="7493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33700" y="4108648"/>
            <a:ext cx="3119120" cy="481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888888"/>
                </a:solidFill>
                <a:latin typeface="Arial"/>
                <a:cs typeface="Arial"/>
              </a:rPr>
              <a:t>SELECT count(*) FROM medical  GROUP BY</a:t>
            </a:r>
            <a:r>
              <a:rPr sz="1600" b="1" spc="-6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888888"/>
                </a:solidFill>
                <a:latin typeface="Arial"/>
                <a:cs typeface="Arial"/>
              </a:rPr>
              <a:t>disease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4138" y="2686418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40" h="862329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38683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16" y="0"/>
                </a:moveTo>
                <a:lnTo>
                  <a:pt x="114682" y="0"/>
                </a:lnTo>
                <a:lnTo>
                  <a:pt x="92577" y="87"/>
                </a:lnTo>
                <a:lnTo>
                  <a:pt x="75052" y="700"/>
                </a:lnTo>
                <a:lnTo>
                  <a:pt x="33447" y="12349"/>
                </a:lnTo>
                <a:lnTo>
                  <a:pt x="5513" y="47205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45"/>
                </a:lnTo>
                <a:lnTo>
                  <a:pt x="33447" y="552901"/>
                </a:lnTo>
                <a:lnTo>
                  <a:pt x="74988" y="564551"/>
                </a:lnTo>
                <a:lnTo>
                  <a:pt x="114174" y="565251"/>
                </a:lnTo>
                <a:lnTo>
                  <a:pt x="552908" y="565251"/>
                </a:lnTo>
                <a:lnTo>
                  <a:pt x="592538" y="564551"/>
                </a:lnTo>
                <a:lnTo>
                  <a:pt x="634136" y="552901"/>
                </a:lnTo>
                <a:lnTo>
                  <a:pt x="662077" y="518045"/>
                </a:lnTo>
                <a:lnTo>
                  <a:pt x="667578" y="472806"/>
                </a:lnTo>
                <a:lnTo>
                  <a:pt x="667571" y="92445"/>
                </a:lnTo>
                <a:lnTo>
                  <a:pt x="662077" y="47205"/>
                </a:lnTo>
                <a:lnTo>
                  <a:pt x="634136" y="12349"/>
                </a:lnTo>
                <a:lnTo>
                  <a:pt x="592602" y="700"/>
                </a:lnTo>
                <a:lnTo>
                  <a:pt x="575227" y="87"/>
                </a:lnTo>
                <a:lnTo>
                  <a:pt x="553416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8595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4138" y="1300861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40" h="862330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8683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16" y="0"/>
                </a:moveTo>
                <a:lnTo>
                  <a:pt x="114682" y="0"/>
                </a:lnTo>
                <a:lnTo>
                  <a:pt x="92577" y="87"/>
                </a:lnTo>
                <a:lnTo>
                  <a:pt x="47118" y="5600"/>
                </a:lnTo>
                <a:lnTo>
                  <a:pt x="12262" y="33534"/>
                </a:lnTo>
                <a:lnTo>
                  <a:pt x="610" y="75134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58"/>
                </a:lnTo>
                <a:lnTo>
                  <a:pt x="33447" y="552902"/>
                </a:lnTo>
                <a:lnTo>
                  <a:pt x="74988" y="564551"/>
                </a:lnTo>
                <a:lnTo>
                  <a:pt x="114174" y="565251"/>
                </a:lnTo>
                <a:lnTo>
                  <a:pt x="552908" y="565251"/>
                </a:lnTo>
                <a:lnTo>
                  <a:pt x="592538" y="564551"/>
                </a:lnTo>
                <a:lnTo>
                  <a:pt x="634136" y="552902"/>
                </a:lnTo>
                <a:lnTo>
                  <a:pt x="662077" y="518058"/>
                </a:lnTo>
                <a:lnTo>
                  <a:pt x="667578" y="472806"/>
                </a:lnTo>
                <a:lnTo>
                  <a:pt x="667571" y="92445"/>
                </a:lnTo>
                <a:lnTo>
                  <a:pt x="662077" y="47205"/>
                </a:lnTo>
                <a:lnTo>
                  <a:pt x="634136" y="12349"/>
                </a:lnTo>
                <a:lnTo>
                  <a:pt x="592602" y="700"/>
                </a:lnTo>
                <a:lnTo>
                  <a:pt x="553416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8595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3899" y="1300861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39" h="862330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8457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03" y="0"/>
                </a:moveTo>
                <a:lnTo>
                  <a:pt x="114682" y="0"/>
                </a:lnTo>
                <a:lnTo>
                  <a:pt x="92572" y="87"/>
                </a:lnTo>
                <a:lnTo>
                  <a:pt x="47105" y="5600"/>
                </a:lnTo>
                <a:lnTo>
                  <a:pt x="12262" y="33534"/>
                </a:lnTo>
                <a:lnTo>
                  <a:pt x="610" y="75134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58"/>
                </a:lnTo>
                <a:lnTo>
                  <a:pt x="33441" y="552902"/>
                </a:lnTo>
                <a:lnTo>
                  <a:pt x="74982" y="564551"/>
                </a:lnTo>
                <a:lnTo>
                  <a:pt x="114174" y="565251"/>
                </a:lnTo>
                <a:lnTo>
                  <a:pt x="552895" y="565251"/>
                </a:lnTo>
                <a:lnTo>
                  <a:pt x="592532" y="564551"/>
                </a:lnTo>
                <a:lnTo>
                  <a:pt x="634136" y="552902"/>
                </a:lnTo>
                <a:lnTo>
                  <a:pt x="662065" y="518058"/>
                </a:lnTo>
                <a:lnTo>
                  <a:pt x="667578" y="472806"/>
                </a:lnTo>
                <a:lnTo>
                  <a:pt x="667570" y="92445"/>
                </a:lnTo>
                <a:lnTo>
                  <a:pt x="662065" y="47205"/>
                </a:lnTo>
                <a:lnTo>
                  <a:pt x="634136" y="12349"/>
                </a:lnTo>
                <a:lnTo>
                  <a:pt x="592596" y="700"/>
                </a:lnTo>
                <a:lnTo>
                  <a:pt x="553403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68370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79317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635" algn="l"/>
              </a:tabLst>
            </a:pPr>
            <a:r>
              <a:rPr sz="4000" spc="-5" dirty="0"/>
              <a:t>Problem:</a:t>
            </a:r>
            <a:r>
              <a:rPr sz="4000" spc="5" dirty="0"/>
              <a:t> </a:t>
            </a:r>
            <a:r>
              <a:rPr sz="4000" dirty="0"/>
              <a:t>access	</a:t>
            </a:r>
            <a:r>
              <a:rPr sz="4000" spc="-5" dirty="0"/>
              <a:t>pattern</a:t>
            </a:r>
            <a:r>
              <a:rPr sz="4000" spc="-45" dirty="0"/>
              <a:t> </a:t>
            </a:r>
            <a:r>
              <a:rPr sz="4000" spc="-5" dirty="0"/>
              <a:t>leakage</a:t>
            </a:r>
            <a:endParaRPr sz="4000"/>
          </a:p>
        </p:txBody>
      </p:sp>
      <p:sp>
        <p:nvSpPr>
          <p:cNvPr id="12" name="object 12"/>
          <p:cNvSpPr/>
          <p:nvPr/>
        </p:nvSpPr>
        <p:spPr>
          <a:xfrm>
            <a:off x="3413899" y="2686418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39" h="862329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8457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03" y="0"/>
                </a:moveTo>
                <a:lnTo>
                  <a:pt x="114682" y="0"/>
                </a:lnTo>
                <a:lnTo>
                  <a:pt x="92572" y="87"/>
                </a:lnTo>
                <a:lnTo>
                  <a:pt x="75045" y="700"/>
                </a:lnTo>
                <a:lnTo>
                  <a:pt x="33441" y="12349"/>
                </a:lnTo>
                <a:lnTo>
                  <a:pt x="5513" y="47205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45"/>
                </a:lnTo>
                <a:lnTo>
                  <a:pt x="33441" y="552901"/>
                </a:lnTo>
                <a:lnTo>
                  <a:pt x="74982" y="564551"/>
                </a:lnTo>
                <a:lnTo>
                  <a:pt x="114174" y="565251"/>
                </a:lnTo>
                <a:lnTo>
                  <a:pt x="552895" y="565251"/>
                </a:lnTo>
                <a:lnTo>
                  <a:pt x="592532" y="564551"/>
                </a:lnTo>
                <a:lnTo>
                  <a:pt x="634136" y="552901"/>
                </a:lnTo>
                <a:lnTo>
                  <a:pt x="662065" y="518045"/>
                </a:lnTo>
                <a:lnTo>
                  <a:pt x="667578" y="472806"/>
                </a:lnTo>
                <a:lnTo>
                  <a:pt x="667570" y="92445"/>
                </a:lnTo>
                <a:lnTo>
                  <a:pt x="662065" y="47205"/>
                </a:lnTo>
                <a:lnTo>
                  <a:pt x="634136" y="12349"/>
                </a:lnTo>
                <a:lnTo>
                  <a:pt x="592596" y="700"/>
                </a:lnTo>
                <a:lnTo>
                  <a:pt x="575220" y="87"/>
                </a:lnTo>
                <a:lnTo>
                  <a:pt x="553403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8370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7865" y="1393761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15" y="0"/>
                </a:lnTo>
                <a:lnTo>
                  <a:pt x="456615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37865" y="1393761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44139" y="1422400"/>
            <a:ext cx="3873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12809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90353" y="1393761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0353" y="1393761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1658" y="1393761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1658" y="1393761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00820" y="1422400"/>
            <a:ext cx="5988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1000" b="1" dirty="0">
                <a:latin typeface="Arial"/>
                <a:cs typeface="Arial"/>
              </a:rPr>
              <a:t>…	Diab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03282" y="1400111"/>
            <a:ext cx="366395" cy="222250"/>
          </a:xfrm>
          <a:prstGeom prst="rect">
            <a:avLst/>
          </a:prstGeom>
          <a:solidFill>
            <a:srgbClr val="F39019"/>
          </a:solidFill>
        </p:spPr>
        <p:txBody>
          <a:bodyPr vert="horz" wrap="square" lIns="0" tIns="349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5"/>
              </a:spcBef>
            </a:pPr>
            <a:r>
              <a:rPr sz="1000" b="1" dirty="0">
                <a:latin typeface="Arial"/>
                <a:cs typeface="Arial"/>
              </a:rPr>
              <a:t>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37712" y="1638503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15" y="0"/>
                </a:lnTo>
                <a:lnTo>
                  <a:pt x="456615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37712" y="1638503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144139" y="1663700"/>
            <a:ext cx="3873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29489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90506" y="1638503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90506" y="1638503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71810" y="1638503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71810" y="1638503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600668" y="1663700"/>
            <a:ext cx="5994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1000" b="1" dirty="0">
                <a:latin typeface="Arial"/>
                <a:cs typeface="Arial"/>
              </a:rPr>
              <a:t>…	Diab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03282" y="1635045"/>
            <a:ext cx="366395" cy="232410"/>
          </a:xfrm>
          <a:prstGeom prst="rect">
            <a:avLst/>
          </a:prstGeom>
          <a:solidFill>
            <a:srgbClr val="F39019"/>
          </a:solidFill>
        </p:spPr>
        <p:txBody>
          <a:bodyPr vert="horz" wrap="square" lIns="0" tIns="412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5"/>
              </a:spcBef>
            </a:pPr>
            <a:r>
              <a:rPr sz="1000" b="1" dirty="0">
                <a:latin typeface="Arial"/>
                <a:cs typeface="Arial"/>
              </a:rPr>
              <a:t>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137179" y="1883600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37179" y="1883600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91039" y="1882762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91039" y="1882762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72344" y="1882762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2344" y="1882762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203282" y="1879965"/>
            <a:ext cx="366395" cy="222250"/>
          </a:xfrm>
          <a:prstGeom prst="rect">
            <a:avLst/>
          </a:prstGeom>
          <a:solidFill>
            <a:srgbClr val="EC5D57"/>
          </a:solidFill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r>
              <a:rPr sz="1000" b="1" dirty="0">
                <a:latin typeface="Arial"/>
                <a:cs typeface="Arial"/>
              </a:rPr>
              <a:t>cer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44139" y="1905000"/>
            <a:ext cx="10337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  <a:tabLst>
                <a:tab pos="792480" algn="l"/>
              </a:tabLst>
            </a:pPr>
            <a:r>
              <a:rPr sz="900" b="1" dirty="0">
                <a:latin typeface="Arial"/>
                <a:cs typeface="Arial"/>
              </a:rPr>
              <a:t>13744   </a:t>
            </a:r>
            <a:r>
              <a:rPr sz="900" b="1" spc="-10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…	Can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027857" y="1221917"/>
            <a:ext cx="186626" cy="730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37865" y="2721051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15" y="0"/>
                </a:lnTo>
                <a:lnTo>
                  <a:pt x="456615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37865" y="2721051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0353" y="2721051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0353" y="2721051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71658" y="2721051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71658" y="2721051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142945" y="2743200"/>
            <a:ext cx="10566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  <a:tabLst>
                <a:tab pos="781050" algn="l"/>
              </a:tabLst>
            </a:pPr>
            <a:r>
              <a:rPr sz="900" b="1" dirty="0">
                <a:latin typeface="Arial"/>
                <a:cs typeface="Arial"/>
              </a:rPr>
              <a:t>18740   </a:t>
            </a:r>
            <a:r>
              <a:rPr sz="900" b="1" spc="-10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…	Diab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03282" y="2727401"/>
            <a:ext cx="367665" cy="227965"/>
          </a:xfrm>
          <a:prstGeom prst="rect">
            <a:avLst/>
          </a:prstGeom>
          <a:solidFill>
            <a:srgbClr val="F39019"/>
          </a:solidFill>
        </p:spPr>
        <p:txBody>
          <a:bodyPr vert="horz" wrap="square" lIns="0" tIns="285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1000" b="1" dirty="0">
                <a:latin typeface="Arial"/>
                <a:cs typeface="Arial"/>
              </a:rPr>
              <a:t>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136645" y="2976079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15" y="0"/>
                </a:lnTo>
                <a:lnTo>
                  <a:pt x="456615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36645" y="2976079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91572" y="2976079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91572" y="2976079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72877" y="2976079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EC5D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72877" y="2976079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203282" y="2967478"/>
            <a:ext cx="367665" cy="238125"/>
          </a:xfrm>
          <a:prstGeom prst="rect">
            <a:avLst/>
          </a:prstGeom>
          <a:solidFill>
            <a:srgbClr val="EC5D57"/>
          </a:solidFill>
        </p:spPr>
        <p:txBody>
          <a:bodyPr vert="horz" wrap="square" lIns="0" tIns="4254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4"/>
              </a:spcBef>
            </a:pPr>
            <a:r>
              <a:rPr sz="1000" b="1" dirty="0">
                <a:latin typeface="Arial"/>
                <a:cs typeface="Arial"/>
              </a:rPr>
              <a:t>cer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42945" y="2997200"/>
            <a:ext cx="1035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  <a:tabLst>
                <a:tab pos="793750" algn="l"/>
              </a:tabLst>
            </a:pPr>
            <a:r>
              <a:rPr sz="900" b="1" dirty="0">
                <a:latin typeface="Arial"/>
                <a:cs typeface="Arial"/>
              </a:rPr>
              <a:t>98329   </a:t>
            </a:r>
            <a:r>
              <a:rPr sz="900" b="1" spc="-10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…	Can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136544" y="3222167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15" y="0"/>
                </a:lnTo>
                <a:lnTo>
                  <a:pt x="456615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36544" y="3222167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142945" y="3251200"/>
            <a:ext cx="3886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32591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591674" y="3222167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91674" y="3222167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72979" y="3222167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72979" y="3222167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599500" y="3251200"/>
            <a:ext cx="5784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  <a:tabLst>
                <a:tab pos="337185" algn="l"/>
              </a:tabLst>
            </a:pPr>
            <a:r>
              <a:rPr sz="1000" b="1" dirty="0">
                <a:latin typeface="Arial"/>
                <a:cs typeface="Arial"/>
              </a:rPr>
              <a:t>…	Dia</a:t>
            </a:r>
            <a:endParaRPr sz="10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203282" y="3218037"/>
            <a:ext cx="367665" cy="223520"/>
          </a:xfrm>
          <a:prstGeom prst="rect">
            <a:avLst/>
          </a:prstGeom>
          <a:solidFill>
            <a:srgbClr val="F39019"/>
          </a:solidFill>
        </p:spPr>
        <p:txBody>
          <a:bodyPr vert="horz" wrap="square" lIns="0" tIns="457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000" b="1" dirty="0">
                <a:latin typeface="Arial"/>
                <a:cs typeface="Arial"/>
              </a:rPr>
              <a:t>betes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027222" y="2522997"/>
            <a:ext cx="187261" cy="749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13300" y="2197100"/>
            <a:ext cx="7493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933700" y="4108648"/>
            <a:ext cx="3119120" cy="481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888888"/>
                </a:solidFill>
                <a:latin typeface="Arial"/>
                <a:cs typeface="Arial"/>
              </a:rPr>
              <a:t>SELECT count(*) FROM medical  GROUP BY</a:t>
            </a:r>
            <a:r>
              <a:rPr sz="1600" b="1" spc="-6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888888"/>
                </a:solidFill>
                <a:latin typeface="Arial"/>
                <a:cs typeface="Arial"/>
              </a:rPr>
              <a:t>disease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4138" y="2686418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40" h="862329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38683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16" y="0"/>
                </a:moveTo>
                <a:lnTo>
                  <a:pt x="114682" y="0"/>
                </a:lnTo>
                <a:lnTo>
                  <a:pt x="92577" y="87"/>
                </a:lnTo>
                <a:lnTo>
                  <a:pt x="75052" y="700"/>
                </a:lnTo>
                <a:lnTo>
                  <a:pt x="33447" y="12349"/>
                </a:lnTo>
                <a:lnTo>
                  <a:pt x="5513" y="47205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45"/>
                </a:lnTo>
                <a:lnTo>
                  <a:pt x="33447" y="552901"/>
                </a:lnTo>
                <a:lnTo>
                  <a:pt x="74988" y="564551"/>
                </a:lnTo>
                <a:lnTo>
                  <a:pt x="114174" y="565251"/>
                </a:lnTo>
                <a:lnTo>
                  <a:pt x="552908" y="565251"/>
                </a:lnTo>
                <a:lnTo>
                  <a:pt x="592538" y="564551"/>
                </a:lnTo>
                <a:lnTo>
                  <a:pt x="634136" y="552901"/>
                </a:lnTo>
                <a:lnTo>
                  <a:pt x="662077" y="518045"/>
                </a:lnTo>
                <a:lnTo>
                  <a:pt x="667578" y="472806"/>
                </a:lnTo>
                <a:lnTo>
                  <a:pt x="667571" y="92445"/>
                </a:lnTo>
                <a:lnTo>
                  <a:pt x="662077" y="47205"/>
                </a:lnTo>
                <a:lnTo>
                  <a:pt x="634136" y="12349"/>
                </a:lnTo>
                <a:lnTo>
                  <a:pt x="592602" y="700"/>
                </a:lnTo>
                <a:lnTo>
                  <a:pt x="575227" y="87"/>
                </a:lnTo>
                <a:lnTo>
                  <a:pt x="553416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8595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4138" y="1300861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40" h="862330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8683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16" y="0"/>
                </a:moveTo>
                <a:lnTo>
                  <a:pt x="114682" y="0"/>
                </a:lnTo>
                <a:lnTo>
                  <a:pt x="92577" y="87"/>
                </a:lnTo>
                <a:lnTo>
                  <a:pt x="47118" y="5600"/>
                </a:lnTo>
                <a:lnTo>
                  <a:pt x="12262" y="33534"/>
                </a:lnTo>
                <a:lnTo>
                  <a:pt x="610" y="75134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58"/>
                </a:lnTo>
                <a:lnTo>
                  <a:pt x="33447" y="552902"/>
                </a:lnTo>
                <a:lnTo>
                  <a:pt x="74988" y="564551"/>
                </a:lnTo>
                <a:lnTo>
                  <a:pt x="114174" y="565251"/>
                </a:lnTo>
                <a:lnTo>
                  <a:pt x="552908" y="565251"/>
                </a:lnTo>
                <a:lnTo>
                  <a:pt x="592538" y="564551"/>
                </a:lnTo>
                <a:lnTo>
                  <a:pt x="634136" y="552902"/>
                </a:lnTo>
                <a:lnTo>
                  <a:pt x="662077" y="518058"/>
                </a:lnTo>
                <a:lnTo>
                  <a:pt x="667578" y="472806"/>
                </a:lnTo>
                <a:lnTo>
                  <a:pt x="667571" y="92445"/>
                </a:lnTo>
                <a:lnTo>
                  <a:pt x="662077" y="47205"/>
                </a:lnTo>
                <a:lnTo>
                  <a:pt x="634136" y="12349"/>
                </a:lnTo>
                <a:lnTo>
                  <a:pt x="592602" y="700"/>
                </a:lnTo>
                <a:lnTo>
                  <a:pt x="553416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8595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3899" y="1300861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39" h="862330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8457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03" y="0"/>
                </a:moveTo>
                <a:lnTo>
                  <a:pt x="114682" y="0"/>
                </a:lnTo>
                <a:lnTo>
                  <a:pt x="92572" y="87"/>
                </a:lnTo>
                <a:lnTo>
                  <a:pt x="47105" y="5600"/>
                </a:lnTo>
                <a:lnTo>
                  <a:pt x="12262" y="33534"/>
                </a:lnTo>
                <a:lnTo>
                  <a:pt x="610" y="75134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58"/>
                </a:lnTo>
                <a:lnTo>
                  <a:pt x="33441" y="552902"/>
                </a:lnTo>
                <a:lnTo>
                  <a:pt x="74982" y="564551"/>
                </a:lnTo>
                <a:lnTo>
                  <a:pt x="114174" y="565251"/>
                </a:lnTo>
                <a:lnTo>
                  <a:pt x="552895" y="565251"/>
                </a:lnTo>
                <a:lnTo>
                  <a:pt x="592532" y="564551"/>
                </a:lnTo>
                <a:lnTo>
                  <a:pt x="634136" y="552902"/>
                </a:lnTo>
                <a:lnTo>
                  <a:pt x="662065" y="518058"/>
                </a:lnTo>
                <a:lnTo>
                  <a:pt x="667578" y="472806"/>
                </a:lnTo>
                <a:lnTo>
                  <a:pt x="667570" y="92445"/>
                </a:lnTo>
                <a:lnTo>
                  <a:pt x="662065" y="47205"/>
                </a:lnTo>
                <a:lnTo>
                  <a:pt x="634136" y="12349"/>
                </a:lnTo>
                <a:lnTo>
                  <a:pt x="592596" y="700"/>
                </a:lnTo>
                <a:lnTo>
                  <a:pt x="553403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68370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79317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635" algn="l"/>
              </a:tabLst>
            </a:pPr>
            <a:r>
              <a:rPr sz="4000" spc="-5" dirty="0"/>
              <a:t>Problem:</a:t>
            </a:r>
            <a:r>
              <a:rPr sz="4000" spc="5" dirty="0"/>
              <a:t> </a:t>
            </a:r>
            <a:r>
              <a:rPr sz="4000" dirty="0"/>
              <a:t>access	</a:t>
            </a:r>
            <a:r>
              <a:rPr sz="4000" spc="-5" dirty="0"/>
              <a:t>pattern</a:t>
            </a:r>
            <a:r>
              <a:rPr sz="4000" spc="-45" dirty="0"/>
              <a:t> </a:t>
            </a:r>
            <a:r>
              <a:rPr sz="4000" spc="-5" dirty="0"/>
              <a:t>leakage</a:t>
            </a:r>
            <a:endParaRPr sz="4000"/>
          </a:p>
        </p:txBody>
      </p:sp>
      <p:sp>
        <p:nvSpPr>
          <p:cNvPr id="12" name="object 12"/>
          <p:cNvSpPr/>
          <p:nvPr/>
        </p:nvSpPr>
        <p:spPr>
          <a:xfrm>
            <a:off x="3413899" y="2686418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39" h="862329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8457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03" y="0"/>
                </a:moveTo>
                <a:lnTo>
                  <a:pt x="114682" y="0"/>
                </a:lnTo>
                <a:lnTo>
                  <a:pt x="92572" y="87"/>
                </a:lnTo>
                <a:lnTo>
                  <a:pt x="75045" y="700"/>
                </a:lnTo>
                <a:lnTo>
                  <a:pt x="33441" y="12349"/>
                </a:lnTo>
                <a:lnTo>
                  <a:pt x="5513" y="47205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45"/>
                </a:lnTo>
                <a:lnTo>
                  <a:pt x="33441" y="552901"/>
                </a:lnTo>
                <a:lnTo>
                  <a:pt x="74982" y="564551"/>
                </a:lnTo>
                <a:lnTo>
                  <a:pt x="114174" y="565251"/>
                </a:lnTo>
                <a:lnTo>
                  <a:pt x="552895" y="565251"/>
                </a:lnTo>
                <a:lnTo>
                  <a:pt x="592532" y="564551"/>
                </a:lnTo>
                <a:lnTo>
                  <a:pt x="634136" y="552901"/>
                </a:lnTo>
                <a:lnTo>
                  <a:pt x="662065" y="518045"/>
                </a:lnTo>
                <a:lnTo>
                  <a:pt x="667578" y="472806"/>
                </a:lnTo>
                <a:lnTo>
                  <a:pt x="667570" y="92445"/>
                </a:lnTo>
                <a:lnTo>
                  <a:pt x="662065" y="47205"/>
                </a:lnTo>
                <a:lnTo>
                  <a:pt x="634136" y="12349"/>
                </a:lnTo>
                <a:lnTo>
                  <a:pt x="592596" y="700"/>
                </a:lnTo>
                <a:lnTo>
                  <a:pt x="575220" y="87"/>
                </a:lnTo>
                <a:lnTo>
                  <a:pt x="553403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8370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8705" y="1119174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98705" y="1119174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51181" y="1119174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51181" y="1119174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2486" y="1119174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32486" y="1119174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04979" y="1143000"/>
            <a:ext cx="14255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  <a:tabLst>
                <a:tab pos="786130" algn="l"/>
              </a:tabLst>
            </a:pPr>
            <a:r>
              <a:rPr sz="900" b="1" dirty="0">
                <a:latin typeface="Arial"/>
                <a:cs typeface="Arial"/>
              </a:rPr>
              <a:t>12809  </a:t>
            </a:r>
            <a:r>
              <a:rPr sz="900" b="1" spc="23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…	Diabetes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98553" y="1370609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98553" y="1370609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04979" y="1397000"/>
            <a:ext cx="367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29489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51333" y="1370609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51333" y="1370609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32638" y="1370609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32638" y="1370609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261508" y="1397000"/>
            <a:ext cx="9690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  <a:tabLst>
                <a:tab pos="329565" algn="l"/>
              </a:tabLst>
            </a:pPr>
            <a:r>
              <a:rPr sz="1000" b="1" dirty="0">
                <a:latin typeface="Arial"/>
                <a:cs typeface="Arial"/>
              </a:rPr>
              <a:t>…	Diabetes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98007" y="2714332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51867" y="2713494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73" y="0"/>
                </a:lnTo>
                <a:lnTo>
                  <a:pt x="282473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98705" y="1610906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98705" y="1610906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804979" y="1638300"/>
            <a:ext cx="367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18740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51181" y="1610906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51181" y="1610906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32486" y="1610906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32486" y="1610906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261661" y="1638300"/>
            <a:ext cx="9690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  <a:tabLst>
                <a:tab pos="329565" algn="l"/>
              </a:tabLst>
            </a:pPr>
            <a:r>
              <a:rPr sz="1000" b="1" dirty="0">
                <a:latin typeface="Arial"/>
                <a:cs typeface="Arial"/>
              </a:rPr>
              <a:t>…	Diabetes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97486" y="2982772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52400" y="2982772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5791396" y="2713913"/>
          <a:ext cx="1437637" cy="833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37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13744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Cancer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98329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Cancer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5688152" y="2521204"/>
            <a:ext cx="187159" cy="506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97384" y="1869325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7384" y="1869325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52502" y="1869325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52502" y="1869325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33807" y="1869325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33807" y="1869325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804979" y="1892300"/>
            <a:ext cx="14255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  <a:tabLst>
                <a:tab pos="786130" algn="l"/>
              </a:tabLst>
            </a:pPr>
            <a:r>
              <a:rPr sz="900" b="1" dirty="0">
                <a:latin typeface="Arial"/>
                <a:cs typeface="Arial"/>
              </a:rPr>
              <a:t>32591  </a:t>
            </a:r>
            <a:r>
              <a:rPr sz="900" b="1" spc="23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…	Diabetes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688050" y="947331"/>
            <a:ext cx="187261" cy="97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13300" y="2197100"/>
            <a:ext cx="7493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933700" y="4108648"/>
            <a:ext cx="3119120" cy="481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888888"/>
                </a:solidFill>
                <a:latin typeface="Arial"/>
                <a:cs typeface="Arial"/>
              </a:rPr>
              <a:t>SELECT count(*) FROM medical  GROUP BY</a:t>
            </a:r>
            <a:r>
              <a:rPr sz="1600" b="1" spc="-6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888888"/>
                </a:solidFill>
                <a:latin typeface="Arial"/>
                <a:cs typeface="Arial"/>
              </a:rPr>
              <a:t>disease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4138" y="2686418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40" h="862329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38683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16" y="0"/>
                </a:moveTo>
                <a:lnTo>
                  <a:pt x="114682" y="0"/>
                </a:lnTo>
                <a:lnTo>
                  <a:pt x="92577" y="87"/>
                </a:lnTo>
                <a:lnTo>
                  <a:pt x="75052" y="700"/>
                </a:lnTo>
                <a:lnTo>
                  <a:pt x="33447" y="12349"/>
                </a:lnTo>
                <a:lnTo>
                  <a:pt x="5513" y="47205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45"/>
                </a:lnTo>
                <a:lnTo>
                  <a:pt x="33447" y="552901"/>
                </a:lnTo>
                <a:lnTo>
                  <a:pt x="74988" y="564551"/>
                </a:lnTo>
                <a:lnTo>
                  <a:pt x="114174" y="565251"/>
                </a:lnTo>
                <a:lnTo>
                  <a:pt x="552908" y="565251"/>
                </a:lnTo>
                <a:lnTo>
                  <a:pt x="592538" y="564551"/>
                </a:lnTo>
                <a:lnTo>
                  <a:pt x="634136" y="552901"/>
                </a:lnTo>
                <a:lnTo>
                  <a:pt x="662077" y="518045"/>
                </a:lnTo>
                <a:lnTo>
                  <a:pt x="667578" y="472806"/>
                </a:lnTo>
                <a:lnTo>
                  <a:pt x="667571" y="92445"/>
                </a:lnTo>
                <a:lnTo>
                  <a:pt x="662077" y="47205"/>
                </a:lnTo>
                <a:lnTo>
                  <a:pt x="634136" y="12349"/>
                </a:lnTo>
                <a:lnTo>
                  <a:pt x="592602" y="700"/>
                </a:lnTo>
                <a:lnTo>
                  <a:pt x="575227" y="87"/>
                </a:lnTo>
                <a:lnTo>
                  <a:pt x="553416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8595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4138" y="1300861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40" h="862330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8683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16" y="0"/>
                </a:moveTo>
                <a:lnTo>
                  <a:pt x="114682" y="0"/>
                </a:lnTo>
                <a:lnTo>
                  <a:pt x="92577" y="87"/>
                </a:lnTo>
                <a:lnTo>
                  <a:pt x="47118" y="5600"/>
                </a:lnTo>
                <a:lnTo>
                  <a:pt x="12262" y="33534"/>
                </a:lnTo>
                <a:lnTo>
                  <a:pt x="610" y="75134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58"/>
                </a:lnTo>
                <a:lnTo>
                  <a:pt x="33447" y="552902"/>
                </a:lnTo>
                <a:lnTo>
                  <a:pt x="74988" y="564551"/>
                </a:lnTo>
                <a:lnTo>
                  <a:pt x="114174" y="565251"/>
                </a:lnTo>
                <a:lnTo>
                  <a:pt x="552908" y="565251"/>
                </a:lnTo>
                <a:lnTo>
                  <a:pt x="592538" y="564551"/>
                </a:lnTo>
                <a:lnTo>
                  <a:pt x="634136" y="552902"/>
                </a:lnTo>
                <a:lnTo>
                  <a:pt x="662077" y="518058"/>
                </a:lnTo>
                <a:lnTo>
                  <a:pt x="667578" y="472806"/>
                </a:lnTo>
                <a:lnTo>
                  <a:pt x="667571" y="92445"/>
                </a:lnTo>
                <a:lnTo>
                  <a:pt x="662077" y="47205"/>
                </a:lnTo>
                <a:lnTo>
                  <a:pt x="634136" y="12349"/>
                </a:lnTo>
                <a:lnTo>
                  <a:pt x="592602" y="700"/>
                </a:lnTo>
                <a:lnTo>
                  <a:pt x="553416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8595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3899" y="1300861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39" h="862330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8457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03" y="0"/>
                </a:moveTo>
                <a:lnTo>
                  <a:pt x="114682" y="0"/>
                </a:lnTo>
                <a:lnTo>
                  <a:pt x="92572" y="87"/>
                </a:lnTo>
                <a:lnTo>
                  <a:pt x="47105" y="5600"/>
                </a:lnTo>
                <a:lnTo>
                  <a:pt x="12262" y="33534"/>
                </a:lnTo>
                <a:lnTo>
                  <a:pt x="610" y="75134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58"/>
                </a:lnTo>
                <a:lnTo>
                  <a:pt x="33441" y="552902"/>
                </a:lnTo>
                <a:lnTo>
                  <a:pt x="74982" y="564551"/>
                </a:lnTo>
                <a:lnTo>
                  <a:pt x="114174" y="565251"/>
                </a:lnTo>
                <a:lnTo>
                  <a:pt x="552895" y="565251"/>
                </a:lnTo>
                <a:lnTo>
                  <a:pt x="592532" y="564551"/>
                </a:lnTo>
                <a:lnTo>
                  <a:pt x="634136" y="552902"/>
                </a:lnTo>
                <a:lnTo>
                  <a:pt x="662065" y="518058"/>
                </a:lnTo>
                <a:lnTo>
                  <a:pt x="667578" y="472806"/>
                </a:lnTo>
                <a:lnTo>
                  <a:pt x="667570" y="92445"/>
                </a:lnTo>
                <a:lnTo>
                  <a:pt x="662065" y="47205"/>
                </a:lnTo>
                <a:lnTo>
                  <a:pt x="634136" y="12349"/>
                </a:lnTo>
                <a:lnTo>
                  <a:pt x="592596" y="700"/>
                </a:lnTo>
                <a:lnTo>
                  <a:pt x="553403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68370" y="1352651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79317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635" algn="l"/>
              </a:tabLst>
            </a:pPr>
            <a:r>
              <a:rPr sz="4000" spc="-5" dirty="0"/>
              <a:t>Problem:</a:t>
            </a:r>
            <a:r>
              <a:rPr sz="4000" spc="5" dirty="0"/>
              <a:t> </a:t>
            </a:r>
            <a:r>
              <a:rPr sz="4000" dirty="0"/>
              <a:t>access	</a:t>
            </a:r>
            <a:r>
              <a:rPr sz="4000" spc="-5" dirty="0"/>
              <a:t>pattern</a:t>
            </a:r>
            <a:r>
              <a:rPr sz="4000" spc="-45" dirty="0"/>
              <a:t> </a:t>
            </a:r>
            <a:r>
              <a:rPr sz="4000" spc="-5" dirty="0"/>
              <a:t>leakage</a:t>
            </a:r>
            <a:endParaRPr sz="4000"/>
          </a:p>
        </p:txBody>
      </p:sp>
      <p:sp>
        <p:nvSpPr>
          <p:cNvPr id="12" name="object 12"/>
          <p:cNvSpPr/>
          <p:nvPr/>
        </p:nvSpPr>
        <p:spPr>
          <a:xfrm>
            <a:off x="3413899" y="2686418"/>
            <a:ext cx="777240" cy="862330"/>
          </a:xfrm>
          <a:custGeom>
            <a:avLst/>
            <a:gdLst/>
            <a:ahLst/>
            <a:cxnLst/>
            <a:rect l="l" t="t" r="r" b="b"/>
            <a:pathLst>
              <a:path w="777239" h="862329">
                <a:moveTo>
                  <a:pt x="0" y="0"/>
                </a:moveTo>
                <a:lnTo>
                  <a:pt x="776682" y="0"/>
                </a:lnTo>
                <a:lnTo>
                  <a:pt x="776682" y="862309"/>
                </a:lnTo>
                <a:lnTo>
                  <a:pt x="0" y="86230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8457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553403" y="0"/>
                </a:moveTo>
                <a:lnTo>
                  <a:pt x="114682" y="0"/>
                </a:lnTo>
                <a:lnTo>
                  <a:pt x="92572" y="87"/>
                </a:lnTo>
                <a:lnTo>
                  <a:pt x="75045" y="700"/>
                </a:lnTo>
                <a:lnTo>
                  <a:pt x="33441" y="12349"/>
                </a:lnTo>
                <a:lnTo>
                  <a:pt x="5513" y="47205"/>
                </a:lnTo>
                <a:lnTo>
                  <a:pt x="0" y="92445"/>
                </a:lnTo>
                <a:lnTo>
                  <a:pt x="7" y="472806"/>
                </a:lnTo>
                <a:lnTo>
                  <a:pt x="5513" y="518045"/>
                </a:lnTo>
                <a:lnTo>
                  <a:pt x="33441" y="552901"/>
                </a:lnTo>
                <a:lnTo>
                  <a:pt x="74982" y="564551"/>
                </a:lnTo>
                <a:lnTo>
                  <a:pt x="114174" y="565251"/>
                </a:lnTo>
                <a:lnTo>
                  <a:pt x="552895" y="565251"/>
                </a:lnTo>
                <a:lnTo>
                  <a:pt x="592532" y="564551"/>
                </a:lnTo>
                <a:lnTo>
                  <a:pt x="634136" y="552901"/>
                </a:lnTo>
                <a:lnTo>
                  <a:pt x="662065" y="518045"/>
                </a:lnTo>
                <a:lnTo>
                  <a:pt x="667578" y="472806"/>
                </a:lnTo>
                <a:lnTo>
                  <a:pt x="667570" y="92445"/>
                </a:lnTo>
                <a:lnTo>
                  <a:pt x="662065" y="47205"/>
                </a:lnTo>
                <a:lnTo>
                  <a:pt x="634136" y="12349"/>
                </a:lnTo>
                <a:lnTo>
                  <a:pt x="592596" y="700"/>
                </a:lnTo>
                <a:lnTo>
                  <a:pt x="575220" y="87"/>
                </a:lnTo>
                <a:lnTo>
                  <a:pt x="553403" y="0"/>
                </a:lnTo>
                <a:close/>
              </a:path>
            </a:pathLst>
          </a:custGeom>
          <a:solidFill>
            <a:srgbClr val="70B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8370" y="2738208"/>
            <a:ext cx="668020" cy="565785"/>
          </a:xfrm>
          <a:custGeom>
            <a:avLst/>
            <a:gdLst/>
            <a:ahLst/>
            <a:cxnLst/>
            <a:rect l="l" t="t" r="r" b="b"/>
            <a:pathLst>
              <a:path w="668020" h="565785">
                <a:moveTo>
                  <a:pt x="114258" y="0"/>
                </a:moveTo>
                <a:lnTo>
                  <a:pt x="553496" y="0"/>
                </a:lnTo>
                <a:lnTo>
                  <a:pt x="575309" y="87"/>
                </a:lnTo>
                <a:lnTo>
                  <a:pt x="620555" y="5599"/>
                </a:lnTo>
                <a:lnTo>
                  <a:pt x="655406" y="33533"/>
                </a:lnTo>
                <a:lnTo>
                  <a:pt x="667055" y="75134"/>
                </a:lnTo>
                <a:lnTo>
                  <a:pt x="667755" y="114766"/>
                </a:lnTo>
                <a:lnTo>
                  <a:pt x="667755" y="450993"/>
                </a:lnTo>
                <a:lnTo>
                  <a:pt x="667055" y="490181"/>
                </a:lnTo>
                <a:lnTo>
                  <a:pt x="655406" y="531718"/>
                </a:lnTo>
                <a:lnTo>
                  <a:pt x="620555" y="559652"/>
                </a:lnTo>
                <a:lnTo>
                  <a:pt x="575096" y="565164"/>
                </a:lnTo>
                <a:lnTo>
                  <a:pt x="552989" y="565251"/>
                </a:lnTo>
                <a:lnTo>
                  <a:pt x="114258" y="565251"/>
                </a:lnTo>
                <a:lnTo>
                  <a:pt x="75070" y="564551"/>
                </a:lnTo>
                <a:lnTo>
                  <a:pt x="33533" y="552902"/>
                </a:lnTo>
                <a:lnTo>
                  <a:pt x="5599" y="518052"/>
                </a:lnTo>
                <a:lnTo>
                  <a:pt x="87" y="472591"/>
                </a:lnTo>
                <a:lnTo>
                  <a:pt x="0" y="450485"/>
                </a:lnTo>
                <a:lnTo>
                  <a:pt x="0" y="114258"/>
                </a:lnTo>
                <a:lnTo>
                  <a:pt x="699" y="75070"/>
                </a:lnTo>
                <a:lnTo>
                  <a:pt x="12349" y="33533"/>
                </a:lnTo>
                <a:lnTo>
                  <a:pt x="47200" y="5599"/>
                </a:lnTo>
                <a:lnTo>
                  <a:pt x="92660" y="87"/>
                </a:lnTo>
                <a:lnTo>
                  <a:pt x="114766" y="0"/>
                </a:lnTo>
                <a:lnTo>
                  <a:pt x="114258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8705" y="1119174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98705" y="1119174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51181" y="1119174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51181" y="1119174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2486" y="1119174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32486" y="1119174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04979" y="1143000"/>
            <a:ext cx="14255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  <a:tabLst>
                <a:tab pos="786130" algn="l"/>
              </a:tabLst>
            </a:pPr>
            <a:r>
              <a:rPr sz="900" b="1" dirty="0">
                <a:latin typeface="Arial"/>
                <a:cs typeface="Arial"/>
              </a:rPr>
              <a:t>12809  </a:t>
            </a:r>
            <a:r>
              <a:rPr sz="900" b="1" spc="23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…	Diabetes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98553" y="1370609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98553" y="1370609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04979" y="1397000"/>
            <a:ext cx="367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29489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51333" y="1370609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51333" y="1370609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32638" y="1370609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32638" y="1370609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261508" y="1397000"/>
            <a:ext cx="9690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  <a:tabLst>
                <a:tab pos="329565" algn="l"/>
              </a:tabLst>
            </a:pPr>
            <a:r>
              <a:rPr sz="1000" b="1" dirty="0">
                <a:latin typeface="Arial"/>
                <a:cs typeface="Arial"/>
              </a:rPr>
              <a:t>…	Diabetes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98007" y="2714332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51867" y="2713494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73" y="0"/>
                </a:lnTo>
                <a:lnTo>
                  <a:pt x="282473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98705" y="1610906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98705" y="1610906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804979" y="1638300"/>
            <a:ext cx="367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18740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51181" y="1610906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51181" y="1610906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32486" y="1610906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32486" y="1610906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261661" y="1638300"/>
            <a:ext cx="9690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  <a:tabLst>
                <a:tab pos="329565" algn="l"/>
              </a:tabLst>
            </a:pPr>
            <a:r>
              <a:rPr sz="1000" b="1" dirty="0">
                <a:latin typeface="Arial"/>
                <a:cs typeface="Arial"/>
              </a:rPr>
              <a:t>…	Diabetes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97486" y="2982772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52400" y="2982772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32"/>
                </a:lnTo>
                <a:lnTo>
                  <a:pt x="0" y="2251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5791396" y="2713913"/>
          <a:ext cx="1437637" cy="833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37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13744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Cancer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98329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Cancer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5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5688152" y="2521204"/>
            <a:ext cx="187159" cy="506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97384" y="1869325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3" y="0"/>
                </a:lnTo>
                <a:lnTo>
                  <a:pt x="456603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7384" y="1869325"/>
            <a:ext cx="457200" cy="225425"/>
          </a:xfrm>
          <a:custGeom>
            <a:avLst/>
            <a:gdLst/>
            <a:ahLst/>
            <a:cxnLst/>
            <a:rect l="l" t="t" r="r" b="b"/>
            <a:pathLst>
              <a:path w="457200" h="225425">
                <a:moveTo>
                  <a:pt x="0" y="0"/>
                </a:moveTo>
                <a:lnTo>
                  <a:pt x="456605" y="0"/>
                </a:lnTo>
                <a:lnTo>
                  <a:pt x="456605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52502" y="1869325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0" y="0"/>
                </a:lnTo>
                <a:lnTo>
                  <a:pt x="282460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52502" y="1869325"/>
            <a:ext cx="282575" cy="225425"/>
          </a:xfrm>
          <a:custGeom>
            <a:avLst/>
            <a:gdLst/>
            <a:ahLst/>
            <a:cxnLst/>
            <a:rect l="l" t="t" r="r" b="b"/>
            <a:pathLst>
              <a:path w="282575" h="225425">
                <a:moveTo>
                  <a:pt x="0" y="0"/>
                </a:moveTo>
                <a:lnTo>
                  <a:pt x="282463" y="0"/>
                </a:lnTo>
                <a:lnTo>
                  <a:pt x="282463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33807" y="1869325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1" y="0"/>
                </a:lnTo>
                <a:lnTo>
                  <a:pt x="704291" y="225120"/>
                </a:lnTo>
                <a:lnTo>
                  <a:pt x="0" y="225120"/>
                </a:lnTo>
                <a:lnTo>
                  <a:pt x="0" y="0"/>
                </a:lnTo>
                <a:close/>
              </a:path>
            </a:pathLst>
          </a:custGeom>
          <a:solidFill>
            <a:srgbClr val="F390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33807" y="1869325"/>
            <a:ext cx="704850" cy="225425"/>
          </a:xfrm>
          <a:custGeom>
            <a:avLst/>
            <a:gdLst/>
            <a:ahLst/>
            <a:cxnLst/>
            <a:rect l="l" t="t" r="r" b="b"/>
            <a:pathLst>
              <a:path w="704850" h="225425">
                <a:moveTo>
                  <a:pt x="0" y="0"/>
                </a:moveTo>
                <a:lnTo>
                  <a:pt x="704297" y="0"/>
                </a:lnTo>
                <a:lnTo>
                  <a:pt x="704297" y="225126"/>
                </a:lnTo>
                <a:lnTo>
                  <a:pt x="0" y="2251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804979" y="1892300"/>
            <a:ext cx="14255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  <a:tabLst>
                <a:tab pos="786130" algn="l"/>
              </a:tabLst>
            </a:pPr>
            <a:r>
              <a:rPr sz="900" b="1" dirty="0">
                <a:latin typeface="Arial"/>
                <a:cs typeface="Arial"/>
              </a:rPr>
              <a:t>32591  </a:t>
            </a:r>
            <a:r>
              <a:rPr sz="900" b="1" spc="23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…	Diabetes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688050" y="947331"/>
            <a:ext cx="187261" cy="97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13300" y="2197100"/>
            <a:ext cx="7493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200400" y="4102100"/>
            <a:ext cx="2362835" cy="8331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just">
              <a:lnSpc>
                <a:spcPts val="2100"/>
              </a:lnSpc>
              <a:spcBef>
                <a:spcPts val="220"/>
              </a:spcBef>
            </a:pPr>
            <a:r>
              <a:rPr sz="1800" b="1" dirty="0">
                <a:solidFill>
                  <a:srgbClr val="FF2900"/>
                </a:solidFill>
                <a:latin typeface="Arial"/>
                <a:cs typeface="Arial"/>
              </a:rPr>
              <a:t>Attack </a:t>
            </a:r>
            <a:r>
              <a:rPr sz="1800" b="1" spc="-5" dirty="0">
                <a:solidFill>
                  <a:srgbClr val="FF2900"/>
                </a:solidFill>
                <a:latin typeface="Arial"/>
                <a:cs typeface="Arial"/>
              </a:rPr>
              <a:t>viable for</a:t>
            </a:r>
            <a:r>
              <a:rPr sz="1800" b="1" spc="-60" dirty="0">
                <a:solidFill>
                  <a:srgbClr val="FF29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2900"/>
                </a:solidFill>
                <a:latin typeface="Arial"/>
                <a:cs typeface="Arial"/>
              </a:rPr>
              <a:t>both  memory and network  </a:t>
            </a:r>
            <a:r>
              <a:rPr sz="1800" b="1" dirty="0">
                <a:solidFill>
                  <a:srgbClr val="FF2900"/>
                </a:solidFill>
                <a:latin typeface="Arial"/>
                <a:cs typeface="Arial"/>
              </a:rPr>
              <a:t>access</a:t>
            </a:r>
            <a:r>
              <a:rPr sz="1800" b="1" spc="-10" dirty="0">
                <a:solidFill>
                  <a:srgbClr val="FF29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2900"/>
                </a:solidFill>
                <a:latin typeface="Arial"/>
                <a:cs typeface="Arial"/>
              </a:rPr>
              <a:t>patterns!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0083" y="1371005"/>
            <a:ext cx="4611793" cy="3594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0"/>
              </a:spcBef>
            </a:pPr>
            <a:r>
              <a:rPr dirty="0"/>
              <a:t>Complex analytics run on sensitive</a:t>
            </a:r>
            <a:r>
              <a:rPr spc="15" dirty="0"/>
              <a:t> </a:t>
            </a:r>
            <a:r>
              <a:rPr dirty="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1206500" y="2654300"/>
            <a:ext cx="12954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17835" y="3154705"/>
            <a:ext cx="3193415" cy="551815"/>
          </a:xfrm>
          <a:custGeom>
            <a:avLst/>
            <a:gdLst/>
            <a:ahLst/>
            <a:cxnLst/>
            <a:rect l="l" t="t" r="r" b="b"/>
            <a:pathLst>
              <a:path w="3193415" h="551814">
                <a:moveTo>
                  <a:pt x="0" y="0"/>
                </a:moveTo>
                <a:lnTo>
                  <a:pt x="3192970" y="0"/>
                </a:lnTo>
                <a:lnTo>
                  <a:pt x="3192970" y="551561"/>
                </a:lnTo>
                <a:lnTo>
                  <a:pt x="0" y="551561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7835" y="3154705"/>
            <a:ext cx="3193415" cy="551815"/>
          </a:xfrm>
          <a:custGeom>
            <a:avLst/>
            <a:gdLst/>
            <a:ahLst/>
            <a:cxnLst/>
            <a:rect l="l" t="t" r="r" b="b"/>
            <a:pathLst>
              <a:path w="3193415" h="551814">
                <a:moveTo>
                  <a:pt x="0" y="0"/>
                </a:moveTo>
                <a:lnTo>
                  <a:pt x="3192957" y="0"/>
                </a:lnTo>
                <a:lnTo>
                  <a:pt x="3192957" y="551552"/>
                </a:lnTo>
                <a:lnTo>
                  <a:pt x="0" y="5515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7835" y="2647429"/>
            <a:ext cx="680085" cy="449580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85420" marR="125730" indent="-63500">
              <a:lnSpc>
                <a:spcPts val="1400"/>
              </a:lnSpc>
              <a:spcBef>
                <a:spcPts val="434"/>
              </a:spcBef>
            </a:pP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ark  </a:t>
            </a:r>
            <a:r>
              <a:rPr sz="1200" b="1" spc="-5" dirty="0">
                <a:latin typeface="Arial"/>
                <a:cs typeface="Arial"/>
              </a:rPr>
              <a:t>SQL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1057" y="2648991"/>
            <a:ext cx="680085" cy="446405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840"/>
              </a:spcBef>
            </a:pPr>
            <a:r>
              <a:rPr sz="1500" b="1" spc="-5" dirty="0">
                <a:latin typeface="Arial"/>
                <a:cs typeface="Arial"/>
              </a:rPr>
              <a:t>MLLib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4266" y="2648991"/>
            <a:ext cx="680085" cy="449580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940"/>
              </a:spcBef>
            </a:pPr>
            <a:r>
              <a:rPr sz="1100" b="1" dirty="0">
                <a:latin typeface="Arial"/>
                <a:cs typeface="Arial"/>
              </a:rPr>
              <a:t>GraphX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67475" y="2648991"/>
            <a:ext cx="835660" cy="446405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71120" marR="72390" indent="152400">
              <a:lnSpc>
                <a:spcPts val="1200"/>
              </a:lnSpc>
              <a:spcBef>
                <a:spcPts val="480"/>
              </a:spcBef>
            </a:pPr>
            <a:r>
              <a:rPr sz="1100" b="1" spc="-5" dirty="0">
                <a:latin typeface="Arial"/>
                <a:cs typeface="Arial"/>
              </a:rPr>
              <a:t>Spark  </a:t>
            </a:r>
            <a:r>
              <a:rPr sz="1100" b="1" dirty="0">
                <a:latin typeface="Arial"/>
                <a:cs typeface="Arial"/>
              </a:rPr>
              <a:t>Streaming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83441" y="3153968"/>
            <a:ext cx="861758" cy="5530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5360" y="1159321"/>
            <a:ext cx="88900" cy="34668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59810" y="1177422"/>
            <a:ext cx="0" cy="3390900"/>
          </a:xfrm>
          <a:custGeom>
            <a:avLst/>
            <a:gdLst/>
            <a:ahLst/>
            <a:cxnLst/>
            <a:rect l="l" t="t" r="r" b="b"/>
            <a:pathLst>
              <a:path h="3390900">
                <a:moveTo>
                  <a:pt x="0" y="339064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7972" y="1574800"/>
            <a:ext cx="501827" cy="673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35100" y="2336800"/>
            <a:ext cx="1033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sensitive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8300" y="4377754"/>
            <a:ext cx="6229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9500" y="4377754"/>
            <a:ext cx="161417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cloud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provider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3695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Opaque</a:t>
            </a:r>
            <a:r>
              <a:rPr sz="4000" spc="-90" dirty="0"/>
              <a:t> </a:t>
            </a:r>
            <a:r>
              <a:rPr sz="4000" spc="-5" dirty="0"/>
              <a:t>modes</a:t>
            </a:r>
            <a:endParaRPr sz="4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3695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Opaque</a:t>
            </a:r>
            <a:r>
              <a:rPr sz="4000" spc="-90" dirty="0"/>
              <a:t> </a:t>
            </a:r>
            <a:r>
              <a:rPr sz="4000" spc="-5" dirty="0"/>
              <a:t>modes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219200"/>
            <a:ext cx="25361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Arial"/>
                <a:cs typeface="Arial"/>
              </a:rPr>
              <a:t>Encryption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mode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3695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Opaque</a:t>
            </a:r>
            <a:r>
              <a:rPr sz="4000" spc="-90" dirty="0"/>
              <a:t> </a:t>
            </a:r>
            <a:r>
              <a:rPr sz="4000" spc="-5" dirty="0"/>
              <a:t>modes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148080"/>
            <a:ext cx="3212465" cy="19177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Arial"/>
                <a:cs typeface="Arial"/>
              </a:rPr>
              <a:t>Encryption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mode</a:t>
            </a:r>
            <a:endParaRPr sz="2200">
              <a:latin typeface="Arial"/>
              <a:cs typeface="Arial"/>
            </a:endParaRPr>
          </a:p>
          <a:p>
            <a:pPr marL="698500" marR="5080" lvl="1" indent="-228600">
              <a:lnSpc>
                <a:spcPts val="2600"/>
              </a:lnSpc>
              <a:spcBef>
                <a:spcPts val="680"/>
              </a:spcBef>
              <a:buChar char="–"/>
              <a:tabLst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Data encryption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  </a:t>
            </a:r>
            <a:r>
              <a:rPr sz="2200" spc="-5" dirty="0">
                <a:latin typeface="Arial"/>
                <a:cs typeface="Arial"/>
              </a:rPr>
              <a:t>authentication</a:t>
            </a:r>
            <a:endParaRPr sz="2200">
              <a:latin typeface="Arial"/>
              <a:cs typeface="Arial"/>
            </a:endParaRPr>
          </a:p>
          <a:p>
            <a:pPr marL="698500" marR="284480" lvl="1" indent="-228600">
              <a:lnSpc>
                <a:spcPts val="2600"/>
              </a:lnSpc>
              <a:spcBef>
                <a:spcPts val="700"/>
              </a:spcBef>
              <a:buChar char="–"/>
              <a:tabLst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Computation </a:t>
            </a:r>
            <a:r>
              <a:rPr sz="2200" dirty="0">
                <a:latin typeface="Arial"/>
                <a:cs typeface="Arial"/>
              </a:rPr>
              <a:t>is  </a:t>
            </a:r>
            <a:r>
              <a:rPr sz="2200" spc="-5" dirty="0">
                <a:latin typeface="Arial"/>
                <a:cs typeface="Arial"/>
              </a:rPr>
              <a:t>integrity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protected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1100" y="1968500"/>
            <a:ext cx="20332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solidFill>
                  <a:srgbClr val="FF2600"/>
                </a:solidFill>
                <a:latin typeface="Arial"/>
                <a:cs typeface="Arial"/>
              </a:rPr>
              <a:t>Snapshot</a:t>
            </a:r>
            <a:r>
              <a:rPr sz="1800" spc="-2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2600"/>
                </a:solidFill>
                <a:latin typeface="Arial"/>
                <a:cs typeface="Arial"/>
              </a:rPr>
              <a:t>attacker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sz="1800" spc="-5" dirty="0">
                <a:solidFill>
                  <a:srgbClr val="FF2600"/>
                </a:solidFill>
                <a:latin typeface="Arial"/>
                <a:cs typeface="Arial"/>
              </a:rPr>
              <a:t>e.g. external</a:t>
            </a:r>
            <a:r>
              <a:rPr sz="1800" spc="-4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2600"/>
                </a:solidFill>
                <a:latin typeface="Arial"/>
                <a:cs typeface="Arial"/>
              </a:rPr>
              <a:t>hacker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7885" y="2022266"/>
            <a:ext cx="771326" cy="532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68685" y="2050084"/>
            <a:ext cx="669925" cy="431165"/>
          </a:xfrm>
          <a:custGeom>
            <a:avLst/>
            <a:gdLst/>
            <a:ahLst/>
            <a:cxnLst/>
            <a:rect l="l" t="t" r="r" b="b"/>
            <a:pathLst>
              <a:path w="669925" h="431164">
                <a:moveTo>
                  <a:pt x="452475" y="0"/>
                </a:moveTo>
                <a:lnTo>
                  <a:pt x="452475" y="142341"/>
                </a:lnTo>
                <a:lnTo>
                  <a:pt x="0" y="142341"/>
                </a:lnTo>
                <a:lnTo>
                  <a:pt x="0" y="288670"/>
                </a:lnTo>
                <a:lnTo>
                  <a:pt x="452475" y="288670"/>
                </a:lnTo>
                <a:lnTo>
                  <a:pt x="452475" y="431012"/>
                </a:lnTo>
                <a:lnTo>
                  <a:pt x="669721" y="215506"/>
                </a:lnTo>
                <a:lnTo>
                  <a:pt x="452475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68685" y="2050084"/>
            <a:ext cx="669925" cy="431165"/>
          </a:xfrm>
          <a:custGeom>
            <a:avLst/>
            <a:gdLst/>
            <a:ahLst/>
            <a:cxnLst/>
            <a:rect l="l" t="t" r="r" b="b"/>
            <a:pathLst>
              <a:path w="669925" h="431164">
                <a:moveTo>
                  <a:pt x="452478" y="288667"/>
                </a:moveTo>
                <a:lnTo>
                  <a:pt x="452478" y="431004"/>
                </a:lnTo>
                <a:lnTo>
                  <a:pt x="669726" y="215502"/>
                </a:lnTo>
                <a:lnTo>
                  <a:pt x="452478" y="0"/>
                </a:lnTo>
                <a:lnTo>
                  <a:pt x="452478" y="142337"/>
                </a:lnTo>
                <a:lnTo>
                  <a:pt x="0" y="142337"/>
                </a:lnTo>
                <a:lnTo>
                  <a:pt x="0" y="288667"/>
                </a:lnTo>
                <a:lnTo>
                  <a:pt x="452478" y="288667"/>
                </a:lnTo>
                <a:close/>
              </a:path>
            </a:pathLst>
          </a:custGeom>
          <a:ln w="25400">
            <a:solidFill>
              <a:srgbClr val="2D8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3695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Opaque</a:t>
            </a:r>
            <a:r>
              <a:rPr sz="4000" spc="-90" dirty="0"/>
              <a:t> </a:t>
            </a:r>
            <a:r>
              <a:rPr sz="4000" spc="-5" dirty="0"/>
              <a:t>modes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148080"/>
            <a:ext cx="3212465" cy="30861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Arial"/>
                <a:cs typeface="Arial"/>
              </a:rPr>
              <a:t>Encryption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mode</a:t>
            </a:r>
            <a:endParaRPr sz="2200">
              <a:latin typeface="Arial"/>
              <a:cs typeface="Arial"/>
            </a:endParaRPr>
          </a:p>
          <a:p>
            <a:pPr marL="698500" marR="5080" lvl="1" indent="-228600">
              <a:lnSpc>
                <a:spcPts val="2600"/>
              </a:lnSpc>
              <a:spcBef>
                <a:spcPts val="680"/>
              </a:spcBef>
              <a:buChar char="–"/>
              <a:tabLst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Data encryption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  </a:t>
            </a:r>
            <a:r>
              <a:rPr sz="2200" spc="-5" dirty="0">
                <a:latin typeface="Arial"/>
                <a:cs typeface="Arial"/>
              </a:rPr>
              <a:t>authentication</a:t>
            </a:r>
            <a:endParaRPr sz="2200">
              <a:latin typeface="Arial"/>
              <a:cs typeface="Arial"/>
            </a:endParaRPr>
          </a:p>
          <a:p>
            <a:pPr marL="698500" marR="284480" lvl="1" indent="-228600">
              <a:lnSpc>
                <a:spcPts val="2600"/>
              </a:lnSpc>
              <a:spcBef>
                <a:spcPts val="700"/>
              </a:spcBef>
              <a:buChar char="–"/>
              <a:tabLst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Computation </a:t>
            </a:r>
            <a:r>
              <a:rPr sz="2200" dirty="0">
                <a:latin typeface="Arial"/>
                <a:cs typeface="Arial"/>
              </a:rPr>
              <a:t>is  </a:t>
            </a:r>
            <a:r>
              <a:rPr sz="2200" spc="-5" dirty="0">
                <a:latin typeface="Arial"/>
                <a:cs typeface="Arial"/>
              </a:rPr>
              <a:t>integrity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protected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dirty="0">
                <a:latin typeface="Arial"/>
                <a:cs typeface="Arial"/>
              </a:rPr>
              <a:t>Oblivious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mode</a:t>
            </a:r>
            <a:endParaRPr sz="2200">
              <a:latin typeface="Arial"/>
              <a:cs typeface="Arial"/>
            </a:endParaRPr>
          </a:p>
          <a:p>
            <a:pPr marL="698500" marR="470534" lvl="1" indent="-228600">
              <a:lnSpc>
                <a:spcPts val="2600"/>
              </a:lnSpc>
              <a:spcBef>
                <a:spcPts val="780"/>
              </a:spcBef>
              <a:buChar char="–"/>
              <a:tabLst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Additionally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hide  access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patterns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1100" y="1968500"/>
            <a:ext cx="20332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solidFill>
                  <a:srgbClr val="FF2600"/>
                </a:solidFill>
                <a:latin typeface="Arial"/>
                <a:cs typeface="Arial"/>
              </a:rPr>
              <a:t>Snapshot</a:t>
            </a:r>
            <a:r>
              <a:rPr sz="1800" spc="-2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2600"/>
                </a:solidFill>
                <a:latin typeface="Arial"/>
                <a:cs typeface="Arial"/>
              </a:rPr>
              <a:t>attacker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sz="1800" spc="-5" dirty="0">
                <a:solidFill>
                  <a:srgbClr val="FF2600"/>
                </a:solidFill>
                <a:latin typeface="Arial"/>
                <a:cs typeface="Arial"/>
              </a:rPr>
              <a:t>e.g. external</a:t>
            </a:r>
            <a:r>
              <a:rPr sz="1800" spc="-4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2600"/>
                </a:solidFill>
                <a:latin typeface="Arial"/>
                <a:cs typeface="Arial"/>
              </a:rPr>
              <a:t>hacker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4600" y="3556000"/>
            <a:ext cx="20713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2602"/>
                </a:solidFill>
                <a:latin typeface="Arial"/>
                <a:cs typeface="Arial"/>
              </a:rPr>
              <a:t>Persistent</a:t>
            </a:r>
            <a:r>
              <a:rPr sz="1800" b="1" spc="-55" dirty="0">
                <a:solidFill>
                  <a:srgbClr val="FF260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2602"/>
                </a:solidFill>
                <a:latin typeface="Arial"/>
                <a:cs typeface="Arial"/>
              </a:rPr>
              <a:t>attacker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sz="1800" b="1" spc="-5" dirty="0">
                <a:solidFill>
                  <a:srgbClr val="FF2602"/>
                </a:solidFill>
                <a:latin typeface="Arial"/>
                <a:cs typeface="Arial"/>
              </a:rPr>
              <a:t>e.g.</a:t>
            </a:r>
            <a:r>
              <a:rPr sz="1800" b="1" spc="-10" dirty="0">
                <a:solidFill>
                  <a:srgbClr val="FF260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2602"/>
                </a:solidFill>
                <a:latin typeface="Arial"/>
                <a:cs typeface="Arial"/>
              </a:rPr>
              <a:t>insider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7885" y="2022266"/>
            <a:ext cx="771326" cy="532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68685" y="2050084"/>
            <a:ext cx="669925" cy="431165"/>
          </a:xfrm>
          <a:custGeom>
            <a:avLst/>
            <a:gdLst/>
            <a:ahLst/>
            <a:cxnLst/>
            <a:rect l="l" t="t" r="r" b="b"/>
            <a:pathLst>
              <a:path w="669925" h="431164">
                <a:moveTo>
                  <a:pt x="452475" y="0"/>
                </a:moveTo>
                <a:lnTo>
                  <a:pt x="452475" y="142341"/>
                </a:lnTo>
                <a:lnTo>
                  <a:pt x="0" y="142341"/>
                </a:lnTo>
                <a:lnTo>
                  <a:pt x="0" y="288670"/>
                </a:lnTo>
                <a:lnTo>
                  <a:pt x="452475" y="288670"/>
                </a:lnTo>
                <a:lnTo>
                  <a:pt x="452475" y="431012"/>
                </a:lnTo>
                <a:lnTo>
                  <a:pt x="669721" y="215506"/>
                </a:lnTo>
                <a:lnTo>
                  <a:pt x="452475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68685" y="2050084"/>
            <a:ext cx="669925" cy="431165"/>
          </a:xfrm>
          <a:custGeom>
            <a:avLst/>
            <a:gdLst/>
            <a:ahLst/>
            <a:cxnLst/>
            <a:rect l="l" t="t" r="r" b="b"/>
            <a:pathLst>
              <a:path w="669925" h="431164">
                <a:moveTo>
                  <a:pt x="452478" y="288667"/>
                </a:moveTo>
                <a:lnTo>
                  <a:pt x="452478" y="431004"/>
                </a:lnTo>
                <a:lnTo>
                  <a:pt x="669726" y="215502"/>
                </a:lnTo>
                <a:lnTo>
                  <a:pt x="452478" y="0"/>
                </a:lnTo>
                <a:lnTo>
                  <a:pt x="452478" y="142337"/>
                </a:lnTo>
                <a:lnTo>
                  <a:pt x="0" y="142337"/>
                </a:lnTo>
                <a:lnTo>
                  <a:pt x="0" y="288667"/>
                </a:lnTo>
                <a:lnTo>
                  <a:pt x="452478" y="288667"/>
                </a:lnTo>
                <a:close/>
              </a:path>
            </a:pathLst>
          </a:custGeom>
          <a:ln w="25400">
            <a:solidFill>
              <a:srgbClr val="2D8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9490" y="3606544"/>
            <a:ext cx="771326" cy="532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60290" y="3634371"/>
            <a:ext cx="669925" cy="431165"/>
          </a:xfrm>
          <a:custGeom>
            <a:avLst/>
            <a:gdLst/>
            <a:ahLst/>
            <a:cxnLst/>
            <a:rect l="l" t="t" r="r" b="b"/>
            <a:pathLst>
              <a:path w="669925" h="431164">
                <a:moveTo>
                  <a:pt x="452475" y="0"/>
                </a:moveTo>
                <a:lnTo>
                  <a:pt x="452475" y="142341"/>
                </a:lnTo>
                <a:lnTo>
                  <a:pt x="0" y="142341"/>
                </a:lnTo>
                <a:lnTo>
                  <a:pt x="0" y="288665"/>
                </a:lnTo>
                <a:lnTo>
                  <a:pt x="452475" y="288665"/>
                </a:lnTo>
                <a:lnTo>
                  <a:pt x="452475" y="431003"/>
                </a:lnTo>
                <a:lnTo>
                  <a:pt x="669721" y="215506"/>
                </a:lnTo>
                <a:lnTo>
                  <a:pt x="452475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60290" y="3634371"/>
            <a:ext cx="669925" cy="431165"/>
          </a:xfrm>
          <a:custGeom>
            <a:avLst/>
            <a:gdLst/>
            <a:ahLst/>
            <a:cxnLst/>
            <a:rect l="l" t="t" r="r" b="b"/>
            <a:pathLst>
              <a:path w="669925" h="431164">
                <a:moveTo>
                  <a:pt x="452478" y="288667"/>
                </a:moveTo>
                <a:lnTo>
                  <a:pt x="452478" y="431004"/>
                </a:lnTo>
                <a:lnTo>
                  <a:pt x="669726" y="215502"/>
                </a:lnTo>
                <a:lnTo>
                  <a:pt x="452478" y="0"/>
                </a:lnTo>
                <a:lnTo>
                  <a:pt x="452478" y="142337"/>
                </a:lnTo>
                <a:lnTo>
                  <a:pt x="0" y="142337"/>
                </a:lnTo>
                <a:lnTo>
                  <a:pt x="0" y="288667"/>
                </a:lnTo>
                <a:lnTo>
                  <a:pt x="452478" y="288667"/>
                </a:lnTo>
                <a:close/>
              </a:path>
            </a:pathLst>
          </a:custGeom>
          <a:ln w="25400">
            <a:solidFill>
              <a:srgbClr val="2D8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3695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Opaque</a:t>
            </a:r>
            <a:r>
              <a:rPr sz="4000" spc="-90" dirty="0"/>
              <a:t> </a:t>
            </a:r>
            <a:r>
              <a:rPr sz="4000" spc="-5" dirty="0"/>
              <a:t>modes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5300" y="1148080"/>
            <a:ext cx="3212465" cy="30861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Arial"/>
                <a:cs typeface="Arial"/>
              </a:rPr>
              <a:t>Encryption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mode</a:t>
            </a:r>
            <a:endParaRPr sz="2200">
              <a:latin typeface="Arial"/>
              <a:cs typeface="Arial"/>
            </a:endParaRPr>
          </a:p>
          <a:p>
            <a:pPr marL="698500" marR="5080" lvl="1" indent="-228600">
              <a:lnSpc>
                <a:spcPts val="2600"/>
              </a:lnSpc>
              <a:spcBef>
                <a:spcPts val="680"/>
              </a:spcBef>
              <a:buChar char="–"/>
              <a:tabLst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Data encryption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  </a:t>
            </a:r>
            <a:r>
              <a:rPr sz="2200" spc="-5" dirty="0">
                <a:latin typeface="Arial"/>
                <a:cs typeface="Arial"/>
              </a:rPr>
              <a:t>authentication</a:t>
            </a:r>
            <a:endParaRPr sz="2200">
              <a:latin typeface="Arial"/>
              <a:cs typeface="Arial"/>
            </a:endParaRPr>
          </a:p>
          <a:p>
            <a:pPr marL="698500" marR="284480" lvl="1" indent="-228600">
              <a:lnSpc>
                <a:spcPts val="2600"/>
              </a:lnSpc>
              <a:spcBef>
                <a:spcPts val="700"/>
              </a:spcBef>
              <a:buChar char="–"/>
              <a:tabLst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Computation </a:t>
            </a:r>
            <a:r>
              <a:rPr sz="2200" dirty="0">
                <a:latin typeface="Arial"/>
                <a:cs typeface="Arial"/>
              </a:rPr>
              <a:t>is  </a:t>
            </a:r>
            <a:r>
              <a:rPr sz="2200" spc="-5" dirty="0">
                <a:latin typeface="Arial"/>
                <a:cs typeface="Arial"/>
              </a:rPr>
              <a:t>integrity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protected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dirty="0">
                <a:latin typeface="Arial"/>
                <a:cs typeface="Arial"/>
              </a:rPr>
              <a:t>Oblivious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mode</a:t>
            </a:r>
            <a:endParaRPr sz="2200">
              <a:latin typeface="Arial"/>
              <a:cs typeface="Arial"/>
            </a:endParaRPr>
          </a:p>
          <a:p>
            <a:pPr marL="698500" marR="470534" lvl="1" indent="-228600">
              <a:lnSpc>
                <a:spcPts val="2600"/>
              </a:lnSpc>
              <a:spcBef>
                <a:spcPts val="780"/>
              </a:spcBef>
              <a:buChar char="–"/>
              <a:tabLst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Additionally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hide  access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patterns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1100" y="1968500"/>
            <a:ext cx="20332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solidFill>
                  <a:srgbClr val="FF2600"/>
                </a:solidFill>
                <a:latin typeface="Arial"/>
                <a:cs typeface="Arial"/>
              </a:rPr>
              <a:t>Snapshot</a:t>
            </a:r>
            <a:r>
              <a:rPr sz="1800" spc="-2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2600"/>
                </a:solidFill>
                <a:latin typeface="Arial"/>
                <a:cs typeface="Arial"/>
              </a:rPr>
              <a:t>attacker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sz="1800" spc="-5" dirty="0">
                <a:solidFill>
                  <a:srgbClr val="FF2600"/>
                </a:solidFill>
                <a:latin typeface="Arial"/>
                <a:cs typeface="Arial"/>
              </a:rPr>
              <a:t>e.g. external</a:t>
            </a:r>
            <a:r>
              <a:rPr sz="1800" spc="-4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2600"/>
                </a:solidFill>
                <a:latin typeface="Arial"/>
                <a:cs typeface="Arial"/>
              </a:rPr>
              <a:t>hacker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4600" y="3556000"/>
            <a:ext cx="20713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2602"/>
                </a:solidFill>
                <a:latin typeface="Arial"/>
                <a:cs typeface="Arial"/>
              </a:rPr>
              <a:t>Persistent</a:t>
            </a:r>
            <a:r>
              <a:rPr sz="1800" b="1" spc="-55" dirty="0">
                <a:solidFill>
                  <a:srgbClr val="FF260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2602"/>
                </a:solidFill>
                <a:latin typeface="Arial"/>
                <a:cs typeface="Arial"/>
              </a:rPr>
              <a:t>attacker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sz="1800" b="1" spc="-5" dirty="0">
                <a:solidFill>
                  <a:srgbClr val="FF2602"/>
                </a:solidFill>
                <a:latin typeface="Arial"/>
                <a:cs typeface="Arial"/>
              </a:rPr>
              <a:t>e.g.</a:t>
            </a:r>
            <a:r>
              <a:rPr sz="1800" b="1" spc="-10" dirty="0">
                <a:solidFill>
                  <a:srgbClr val="FF260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2602"/>
                </a:solidFill>
                <a:latin typeface="Arial"/>
                <a:cs typeface="Arial"/>
              </a:rPr>
              <a:t>insider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7885" y="2022266"/>
            <a:ext cx="771326" cy="532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68685" y="2050084"/>
            <a:ext cx="669925" cy="431165"/>
          </a:xfrm>
          <a:custGeom>
            <a:avLst/>
            <a:gdLst/>
            <a:ahLst/>
            <a:cxnLst/>
            <a:rect l="l" t="t" r="r" b="b"/>
            <a:pathLst>
              <a:path w="669925" h="431164">
                <a:moveTo>
                  <a:pt x="452475" y="0"/>
                </a:moveTo>
                <a:lnTo>
                  <a:pt x="452475" y="142341"/>
                </a:lnTo>
                <a:lnTo>
                  <a:pt x="0" y="142341"/>
                </a:lnTo>
                <a:lnTo>
                  <a:pt x="0" y="288670"/>
                </a:lnTo>
                <a:lnTo>
                  <a:pt x="452475" y="288670"/>
                </a:lnTo>
                <a:lnTo>
                  <a:pt x="452475" y="431012"/>
                </a:lnTo>
                <a:lnTo>
                  <a:pt x="669721" y="215506"/>
                </a:lnTo>
                <a:lnTo>
                  <a:pt x="452475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68685" y="2050084"/>
            <a:ext cx="669925" cy="431165"/>
          </a:xfrm>
          <a:custGeom>
            <a:avLst/>
            <a:gdLst/>
            <a:ahLst/>
            <a:cxnLst/>
            <a:rect l="l" t="t" r="r" b="b"/>
            <a:pathLst>
              <a:path w="669925" h="431164">
                <a:moveTo>
                  <a:pt x="452478" y="288667"/>
                </a:moveTo>
                <a:lnTo>
                  <a:pt x="452478" y="431004"/>
                </a:lnTo>
                <a:lnTo>
                  <a:pt x="669726" y="215502"/>
                </a:lnTo>
                <a:lnTo>
                  <a:pt x="452478" y="0"/>
                </a:lnTo>
                <a:lnTo>
                  <a:pt x="452478" y="142337"/>
                </a:lnTo>
                <a:lnTo>
                  <a:pt x="0" y="142337"/>
                </a:lnTo>
                <a:lnTo>
                  <a:pt x="0" y="288667"/>
                </a:lnTo>
                <a:lnTo>
                  <a:pt x="452478" y="288667"/>
                </a:lnTo>
                <a:close/>
              </a:path>
            </a:pathLst>
          </a:custGeom>
          <a:ln w="25400">
            <a:solidFill>
              <a:srgbClr val="2D8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9490" y="3606544"/>
            <a:ext cx="771326" cy="532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60290" y="3634371"/>
            <a:ext cx="669925" cy="431165"/>
          </a:xfrm>
          <a:custGeom>
            <a:avLst/>
            <a:gdLst/>
            <a:ahLst/>
            <a:cxnLst/>
            <a:rect l="l" t="t" r="r" b="b"/>
            <a:pathLst>
              <a:path w="669925" h="431164">
                <a:moveTo>
                  <a:pt x="452475" y="0"/>
                </a:moveTo>
                <a:lnTo>
                  <a:pt x="452475" y="142341"/>
                </a:lnTo>
                <a:lnTo>
                  <a:pt x="0" y="142341"/>
                </a:lnTo>
                <a:lnTo>
                  <a:pt x="0" y="288665"/>
                </a:lnTo>
                <a:lnTo>
                  <a:pt x="452475" y="288665"/>
                </a:lnTo>
                <a:lnTo>
                  <a:pt x="452475" y="431003"/>
                </a:lnTo>
                <a:lnTo>
                  <a:pt x="669721" y="215506"/>
                </a:lnTo>
                <a:lnTo>
                  <a:pt x="452475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60290" y="3634371"/>
            <a:ext cx="669925" cy="431165"/>
          </a:xfrm>
          <a:custGeom>
            <a:avLst/>
            <a:gdLst/>
            <a:ahLst/>
            <a:cxnLst/>
            <a:rect l="l" t="t" r="r" b="b"/>
            <a:pathLst>
              <a:path w="669925" h="431164">
                <a:moveTo>
                  <a:pt x="452478" y="288667"/>
                </a:moveTo>
                <a:lnTo>
                  <a:pt x="452478" y="431004"/>
                </a:lnTo>
                <a:lnTo>
                  <a:pt x="669726" y="215502"/>
                </a:lnTo>
                <a:lnTo>
                  <a:pt x="452478" y="0"/>
                </a:lnTo>
                <a:lnTo>
                  <a:pt x="452478" y="142337"/>
                </a:lnTo>
                <a:lnTo>
                  <a:pt x="0" y="142337"/>
                </a:lnTo>
                <a:lnTo>
                  <a:pt x="0" y="288667"/>
                </a:lnTo>
                <a:lnTo>
                  <a:pt x="452478" y="288667"/>
                </a:lnTo>
                <a:close/>
              </a:path>
            </a:pathLst>
          </a:custGeom>
          <a:ln w="25400">
            <a:solidFill>
              <a:srgbClr val="2D8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87600" y="4445000"/>
            <a:ext cx="4359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70BF41"/>
                </a:solidFill>
                <a:latin typeface="Arial"/>
                <a:cs typeface="Arial"/>
              </a:rPr>
              <a:t>Trade </a:t>
            </a:r>
            <a:r>
              <a:rPr sz="2000" b="1" spc="-5" dirty="0">
                <a:solidFill>
                  <a:srgbClr val="70BF41"/>
                </a:solidFill>
                <a:latin typeface="Arial"/>
                <a:cs typeface="Arial"/>
              </a:rPr>
              <a:t>off: performance and</a:t>
            </a:r>
            <a:r>
              <a:rPr sz="2000" b="1" spc="25" dirty="0">
                <a:solidFill>
                  <a:srgbClr val="70BF4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70BF41"/>
                </a:solidFill>
                <a:latin typeface="Arial"/>
                <a:cs typeface="Arial"/>
              </a:rPr>
              <a:t>security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08F2-F461-4E9C-89DE-C2000E8C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865A-F1E3-46A0-8D0B-A156A01F2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Works only with Scala</a:t>
            </a:r>
          </a:p>
          <a:p>
            <a:pPr marL="0" indent="0">
              <a:buNone/>
            </a:pPr>
            <a:r>
              <a:rPr lang="en-US" sz="1800" dirty="0"/>
              <a:t>Ubuntu 16.04/18.04</a:t>
            </a:r>
          </a:p>
          <a:p>
            <a:pPr marL="0" indent="0">
              <a:buNone/>
            </a:pPr>
            <a:r>
              <a:rPr lang="en-US" sz="1800" dirty="0"/>
              <a:t>Spark 2.0.2</a:t>
            </a:r>
          </a:p>
          <a:p>
            <a:pPr marL="0" indent="0">
              <a:buNone/>
            </a:pPr>
            <a:r>
              <a:rPr lang="en-US" sz="1800" dirty="0"/>
              <a:t>Java – </a:t>
            </a:r>
            <a:r>
              <a:rPr lang="en-US" sz="1800" dirty="0" err="1"/>
              <a:t>jdk</a:t>
            </a:r>
            <a:r>
              <a:rPr lang="en-US" sz="18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762849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B725-4C54-4EF2-9520-6036EB1B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43F4-E702-4045-90E8-9033A9F5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</a:rPr>
              <a:t>A secure distributed Data Analytics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101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5E36-DD5B-423C-8567-DA7FD8F1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574A-F60D-4C31-AA94-3F0AE76CF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 err="1"/>
              <a:t>Wenting</a:t>
            </a:r>
            <a:r>
              <a:rPr lang="en-US" dirty="0"/>
              <a:t> Zheng, Ankur Dave, Jethro Beekman, Raluca Ada </a:t>
            </a:r>
            <a:r>
              <a:rPr lang="en-US" dirty="0" err="1"/>
              <a:t>Popa</a:t>
            </a:r>
            <a:r>
              <a:rPr lang="en-US" dirty="0"/>
              <a:t>, Joseph Gonzalez, and Ion </a:t>
            </a:r>
            <a:r>
              <a:rPr lang="en-US" dirty="0" err="1"/>
              <a:t>Stoica</a:t>
            </a:r>
            <a:r>
              <a:rPr lang="en-US" dirty="0"/>
              <a:t>. </a:t>
            </a:r>
            <a:r>
              <a:rPr lang="en-US" dirty="0">
                <a:hlinkClick r:id="rId2"/>
              </a:rPr>
              <a:t>Opaque: An Oblivious and Encrypted Distributed Analytics Platform</a:t>
            </a:r>
            <a:r>
              <a:rPr lang="en-US" dirty="0"/>
              <a:t>. NSDI 2017, March 2017.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https://www.youtube.com/watch?v=2q3sOYJot5U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4"/>
              </a:rPr>
              <a:t>https://github.com/ucbrise/opaque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0083" y="1371005"/>
            <a:ext cx="4611793" cy="3594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0"/>
              </a:spcBef>
            </a:pPr>
            <a:r>
              <a:rPr dirty="0"/>
              <a:t>Complex analytics run on sensitive</a:t>
            </a:r>
            <a:r>
              <a:rPr spc="15" dirty="0"/>
              <a:t> </a:t>
            </a:r>
            <a:r>
              <a:rPr dirty="0"/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1206500" y="2654300"/>
            <a:ext cx="12954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17835" y="3154705"/>
            <a:ext cx="3193415" cy="551815"/>
          </a:xfrm>
          <a:custGeom>
            <a:avLst/>
            <a:gdLst/>
            <a:ahLst/>
            <a:cxnLst/>
            <a:rect l="l" t="t" r="r" b="b"/>
            <a:pathLst>
              <a:path w="3193415" h="551814">
                <a:moveTo>
                  <a:pt x="0" y="0"/>
                </a:moveTo>
                <a:lnTo>
                  <a:pt x="3192970" y="0"/>
                </a:lnTo>
                <a:lnTo>
                  <a:pt x="3192970" y="551561"/>
                </a:lnTo>
                <a:lnTo>
                  <a:pt x="0" y="551561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7835" y="3154705"/>
            <a:ext cx="3193415" cy="551815"/>
          </a:xfrm>
          <a:custGeom>
            <a:avLst/>
            <a:gdLst/>
            <a:ahLst/>
            <a:cxnLst/>
            <a:rect l="l" t="t" r="r" b="b"/>
            <a:pathLst>
              <a:path w="3193415" h="551814">
                <a:moveTo>
                  <a:pt x="0" y="0"/>
                </a:moveTo>
                <a:lnTo>
                  <a:pt x="3192957" y="0"/>
                </a:lnTo>
                <a:lnTo>
                  <a:pt x="3192957" y="551552"/>
                </a:lnTo>
                <a:lnTo>
                  <a:pt x="0" y="5515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7835" y="2647429"/>
            <a:ext cx="680085" cy="449580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85420" marR="125730" indent="-63500">
              <a:lnSpc>
                <a:spcPts val="1400"/>
              </a:lnSpc>
              <a:spcBef>
                <a:spcPts val="434"/>
              </a:spcBef>
            </a:pP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p</a:t>
            </a:r>
            <a:r>
              <a:rPr sz="1200" b="1" dirty="0">
                <a:latin typeface="Arial"/>
                <a:cs typeface="Arial"/>
              </a:rPr>
              <a:t>ark  </a:t>
            </a:r>
            <a:r>
              <a:rPr sz="1200" b="1" spc="-5" dirty="0">
                <a:latin typeface="Arial"/>
                <a:cs typeface="Arial"/>
              </a:rPr>
              <a:t>SQL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1057" y="2648991"/>
            <a:ext cx="680085" cy="446405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840"/>
              </a:spcBef>
            </a:pPr>
            <a:r>
              <a:rPr sz="1500" b="1" spc="-5" dirty="0">
                <a:latin typeface="Arial"/>
                <a:cs typeface="Arial"/>
              </a:rPr>
              <a:t>MLLib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4266" y="2648991"/>
            <a:ext cx="680085" cy="449580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940"/>
              </a:spcBef>
            </a:pPr>
            <a:r>
              <a:rPr sz="1100" b="1" dirty="0">
                <a:latin typeface="Arial"/>
                <a:cs typeface="Arial"/>
              </a:rPr>
              <a:t>GraphX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67475" y="2648991"/>
            <a:ext cx="835660" cy="446405"/>
          </a:xfrm>
          <a:prstGeom prst="rect">
            <a:avLst/>
          </a:prstGeom>
          <a:solidFill>
            <a:srgbClr val="DCDEE0"/>
          </a:solidFill>
          <a:ln w="12700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71120" marR="72390" indent="152400">
              <a:lnSpc>
                <a:spcPts val="1200"/>
              </a:lnSpc>
              <a:spcBef>
                <a:spcPts val="480"/>
              </a:spcBef>
            </a:pPr>
            <a:r>
              <a:rPr sz="1100" b="1" spc="-5" dirty="0">
                <a:latin typeface="Arial"/>
                <a:cs typeface="Arial"/>
              </a:rPr>
              <a:t>Spark  </a:t>
            </a:r>
            <a:r>
              <a:rPr sz="1100" b="1" dirty="0">
                <a:latin typeface="Arial"/>
                <a:cs typeface="Arial"/>
              </a:rPr>
              <a:t>Streaming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83441" y="3153968"/>
            <a:ext cx="861758" cy="5530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5360" y="1159321"/>
            <a:ext cx="88900" cy="34668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59810" y="1177422"/>
            <a:ext cx="0" cy="3390900"/>
          </a:xfrm>
          <a:custGeom>
            <a:avLst/>
            <a:gdLst/>
            <a:ahLst/>
            <a:cxnLst/>
            <a:rect l="l" t="t" r="r" b="b"/>
            <a:pathLst>
              <a:path h="3390900">
                <a:moveTo>
                  <a:pt x="0" y="339064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16714" y="1647075"/>
            <a:ext cx="501827" cy="6730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45100" y="2413000"/>
            <a:ext cx="1033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sensitive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8300" y="4377754"/>
            <a:ext cx="6229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9500" y="4377754"/>
            <a:ext cx="161417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cloud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provider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0" y="825500"/>
            <a:ext cx="3390900" cy="134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9200" y="2997043"/>
            <a:ext cx="3454400" cy="1003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46600" y="838200"/>
            <a:ext cx="33401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97400" y="2984500"/>
            <a:ext cx="3225800" cy="161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BFBEB-E675-4DF9-82DF-CA5E657EECA6}"/>
              </a:ext>
            </a:extLst>
          </p:cNvPr>
          <p:cNvSpPr txBox="1"/>
          <p:nvPr/>
        </p:nvSpPr>
        <p:spPr>
          <a:xfrm>
            <a:off x="685800" y="209550"/>
            <a:ext cx="525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Breaches: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3215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Threat</a:t>
            </a:r>
            <a:r>
              <a:rPr sz="4000" spc="-65" dirty="0"/>
              <a:t> </a:t>
            </a:r>
            <a:r>
              <a:rPr sz="4000" spc="-5" dirty="0"/>
              <a:t>model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694339" y="1331163"/>
            <a:ext cx="3577166" cy="278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3800" y="2552700"/>
            <a:ext cx="12954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694" y="1120128"/>
            <a:ext cx="88900" cy="3466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7144" y="1138228"/>
            <a:ext cx="0" cy="3390900"/>
          </a:xfrm>
          <a:custGeom>
            <a:avLst/>
            <a:gdLst/>
            <a:ahLst/>
            <a:cxnLst/>
            <a:rect l="l" t="t" r="r" b="b"/>
            <a:pathLst>
              <a:path h="3390900">
                <a:moveTo>
                  <a:pt x="0" y="339064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1300" y="1663700"/>
            <a:ext cx="495300" cy="679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05400" y="2413000"/>
            <a:ext cx="1033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sensitive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5400" y="4326954"/>
            <a:ext cx="6229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3300" y="4390454"/>
            <a:ext cx="161417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cloud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provider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3215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Threat</a:t>
            </a:r>
            <a:r>
              <a:rPr sz="4000" spc="-65" dirty="0"/>
              <a:t> </a:t>
            </a:r>
            <a:r>
              <a:rPr sz="4000" spc="-5" dirty="0"/>
              <a:t>model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694339" y="1331163"/>
            <a:ext cx="3577166" cy="278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3800" y="2552700"/>
            <a:ext cx="12954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694" y="1120128"/>
            <a:ext cx="88900" cy="3466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7144" y="1138228"/>
            <a:ext cx="0" cy="3390900"/>
          </a:xfrm>
          <a:custGeom>
            <a:avLst/>
            <a:gdLst/>
            <a:ahLst/>
            <a:cxnLst/>
            <a:rect l="l" t="t" r="r" b="b"/>
            <a:pathLst>
              <a:path h="3390900">
                <a:moveTo>
                  <a:pt x="0" y="339064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1300" y="1663700"/>
            <a:ext cx="495300" cy="679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05400" y="2413000"/>
            <a:ext cx="1033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sensitive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25800" y="3873500"/>
            <a:ext cx="74930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5400" y="4326954"/>
            <a:ext cx="6229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3300" y="4390454"/>
            <a:ext cx="161417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cloud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provider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292100"/>
            <a:ext cx="3215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Threat</a:t>
            </a:r>
            <a:r>
              <a:rPr sz="4000" spc="-65" dirty="0"/>
              <a:t> </a:t>
            </a:r>
            <a:r>
              <a:rPr sz="4000" spc="-5" dirty="0"/>
              <a:t>model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694339" y="1331163"/>
            <a:ext cx="3577166" cy="278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3800" y="2552700"/>
            <a:ext cx="12954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694" y="1120128"/>
            <a:ext cx="88900" cy="3466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7144" y="1138228"/>
            <a:ext cx="0" cy="3390900"/>
          </a:xfrm>
          <a:custGeom>
            <a:avLst/>
            <a:gdLst/>
            <a:ahLst/>
            <a:cxnLst/>
            <a:rect l="l" t="t" r="r" b="b"/>
            <a:pathLst>
              <a:path h="3390900">
                <a:moveTo>
                  <a:pt x="0" y="3390646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1300" y="1663700"/>
            <a:ext cx="495300" cy="679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05400" y="2413000"/>
            <a:ext cx="1033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sensitive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25800" y="3873500"/>
            <a:ext cx="74930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00500" y="2578100"/>
            <a:ext cx="762000" cy="749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95400" y="4326954"/>
            <a:ext cx="6229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3300" y="4390454"/>
            <a:ext cx="161417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latin typeface="Arial"/>
                <a:cs typeface="Arial"/>
              </a:rPr>
              <a:t>cloud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provider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829</Words>
  <Application>Microsoft Office PowerPoint</Application>
  <PresentationFormat>On-screen Show (16:9)</PresentationFormat>
  <Paragraphs>364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Complex analytics run on sensitive data</vt:lpstr>
      <vt:lpstr>Complex analytics run on sensitive data</vt:lpstr>
      <vt:lpstr>Complex analytics run on sensitive data</vt:lpstr>
      <vt:lpstr>PowerPoint Presentation</vt:lpstr>
      <vt:lpstr>Threat model</vt:lpstr>
      <vt:lpstr>Threat model</vt:lpstr>
      <vt:lpstr>Threat model</vt:lpstr>
      <vt:lpstr>Threat model</vt:lpstr>
      <vt:lpstr>Challenge: protect data and preserve functionality</vt:lpstr>
      <vt:lpstr>Opaque*: secure data analytics</vt:lpstr>
      <vt:lpstr>Opaque*: secure data analytics</vt:lpstr>
      <vt:lpstr>Prior work</vt:lpstr>
      <vt:lpstr>Prior work</vt:lpstr>
      <vt:lpstr>Prior work</vt:lpstr>
      <vt:lpstr>Prior work</vt:lpstr>
      <vt:lpstr>Prior work</vt:lpstr>
      <vt:lpstr>Prior work</vt:lpstr>
      <vt:lpstr>Prior work</vt:lpstr>
      <vt:lpstr>Prior work</vt:lpstr>
      <vt:lpstr>Hardware enclaves</vt:lpstr>
      <vt:lpstr>Hardware enclaves</vt:lpstr>
      <vt:lpstr>Hardware enclaves</vt:lpstr>
      <vt:lpstr>Hardware enclaves</vt:lpstr>
      <vt:lpstr>Hardware enclaves</vt:lpstr>
      <vt:lpstr>Hardware enclaves</vt:lpstr>
      <vt:lpstr>Hardware enclaves</vt:lpstr>
      <vt:lpstr>Hardware enclaves</vt:lpstr>
      <vt:lpstr>Hardware enclaves</vt:lpstr>
      <vt:lpstr>Hardware enclaves</vt:lpstr>
      <vt:lpstr>Hardware enclaves</vt:lpstr>
      <vt:lpstr>Hardware enclaves</vt:lpstr>
      <vt:lpstr>Problem: access pattern leakage</vt:lpstr>
      <vt:lpstr>Problem: access pattern leakage</vt:lpstr>
      <vt:lpstr>Problem: access pattern leakage</vt:lpstr>
      <vt:lpstr>Problem: access pattern leakage</vt:lpstr>
      <vt:lpstr>Problem: access pattern leakage</vt:lpstr>
      <vt:lpstr>Problem: access pattern leakage</vt:lpstr>
      <vt:lpstr>Opaque modes</vt:lpstr>
      <vt:lpstr>Opaque modes</vt:lpstr>
      <vt:lpstr>Opaque modes</vt:lpstr>
      <vt:lpstr>Opaque modes</vt:lpstr>
      <vt:lpstr>Opaque modes</vt:lpstr>
      <vt:lpstr>Requirements: </vt:lpstr>
      <vt:lpstr>Conclusion: 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</dc:creator>
  <cp:lastModifiedBy>Komal Ambekar</cp:lastModifiedBy>
  <cp:revision>11</cp:revision>
  <dcterms:created xsi:type="dcterms:W3CDTF">2018-11-09T23:00:02Z</dcterms:created>
  <dcterms:modified xsi:type="dcterms:W3CDTF">2018-11-16T03:11:11Z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2018-11-09T00:00:00Z</vt:filetime>
  </property>
</Properties>
</file>