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76" r:id="rId5"/>
    <p:sldId id="274" r:id="rId6"/>
    <p:sldId id="261" r:id="rId7"/>
    <p:sldId id="278" r:id="rId8"/>
    <p:sldId id="273" r:id="rId9"/>
    <p:sldId id="279" r:id="rId10"/>
    <p:sldId id="282" r:id="rId11"/>
    <p:sldId id="285" r:id="rId12"/>
    <p:sldId id="286" r:id="rId13"/>
    <p:sldId id="283" r:id="rId14"/>
    <p:sldId id="284" r:id="rId15"/>
    <p:sldId id="26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7B39D7-387C-44BD-AE57-FA73DB4620FC}">
          <p14:sldIdLst>
            <p14:sldId id="276"/>
            <p14:sldId id="274"/>
            <p14:sldId id="261"/>
            <p14:sldId id="278"/>
            <p14:sldId id="273"/>
            <p14:sldId id="279"/>
            <p14:sldId id="282"/>
          </p14:sldIdLst>
        </p14:section>
        <p14:section name="Untitled Section" id="{F215B8EF-F1A8-45A4-905B-AB9A19828923}">
          <p14:sldIdLst>
            <p14:sldId id="285"/>
            <p14:sldId id="286"/>
            <p14:sldId id="283"/>
            <p14:sldId id="284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2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IN"/>
              <a:t>25-10-2017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Department of CSE, Vemana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1C7BA-8134-4C76-8571-91E031B66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619169"/>
      </p:ext>
    </p:extLst>
  </p:cSld>
  <p:clrMap bg1="lt1" tx1="dk1" bg2="lt2" tx2="dk2" accent1="accent1" accent2="accent2" accent3="accent3" accent4="accent4" accent5="accent5" accent6="accent6" hlink="hlink" folHlink="folHlink"/>
  <p:hf sldNum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IN"/>
              <a:t>25-10-2017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Department of CSE, Vemana 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E4ABC-0016-48F1-965B-1356AA785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448736"/>
      </p:ext>
    </p:extLst>
  </p:cSld>
  <p:clrMap bg1="lt1" tx1="dk1" bg2="lt2" tx2="dk2" accent1="accent1" accent2="accent2" accent3="accent3" accent4="accent4" accent5="accent5" accent6="accent6" hlink="hlink" folHlink="folHlink"/>
  <p:hf sldNum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IN"/>
              <a:t>25-10-2017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Department of CSE, Vemana IT</a:t>
            </a:r>
          </a:p>
        </p:txBody>
      </p:sp>
      <p:sp>
        <p:nvSpPr>
          <p:cNvPr id="8" name="Header Placeholder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IN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575708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IN"/>
              <a:t>25-10-2017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Department of CSE, Vemana IT</a:t>
            </a:r>
          </a:p>
        </p:txBody>
      </p:sp>
      <p:sp>
        <p:nvSpPr>
          <p:cNvPr id="8" name="Header Placeholder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IN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213875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IN"/>
              <a:t>25-10-2017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Department of CSE, Vemana IT</a:t>
            </a:r>
          </a:p>
        </p:txBody>
      </p:sp>
      <p:sp>
        <p:nvSpPr>
          <p:cNvPr id="8" name="Header Placeholder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IN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779861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IN"/>
              <a:t>25-10-2017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Department of CSE, Vemana IT</a:t>
            </a:r>
          </a:p>
        </p:txBody>
      </p:sp>
      <p:sp>
        <p:nvSpPr>
          <p:cNvPr id="8" name="Header Placeholder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IN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095530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IN"/>
              <a:t>25-10-2017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Department of CSE, Vemana IT</a:t>
            </a:r>
          </a:p>
        </p:txBody>
      </p:sp>
      <p:sp>
        <p:nvSpPr>
          <p:cNvPr id="8" name="Header Placeholder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IN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902374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IN"/>
              <a:t>25-10-2017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Department of CSE, Vemana IT</a:t>
            </a:r>
          </a:p>
        </p:txBody>
      </p:sp>
      <p:sp>
        <p:nvSpPr>
          <p:cNvPr id="8" name="Header Placeholder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IN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212884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IN"/>
              <a:t>25-10-2017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Department of CSE, Vemana IT</a:t>
            </a:r>
          </a:p>
        </p:txBody>
      </p:sp>
      <p:sp>
        <p:nvSpPr>
          <p:cNvPr id="8" name="Header Placeholder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IN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840944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IN"/>
              <a:t>25-10-2017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Department of CSE, Vemana IT</a:t>
            </a:r>
          </a:p>
        </p:txBody>
      </p:sp>
      <p:sp>
        <p:nvSpPr>
          <p:cNvPr id="8" name="Header Placeholder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IN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231571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IN"/>
              <a:t>Title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IN"/>
              <a:t>25-10-2017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Department of CSE, Vemana IT</a:t>
            </a:r>
          </a:p>
        </p:txBody>
      </p:sp>
    </p:spTree>
    <p:extLst>
      <p:ext uri="{BB962C8B-B14F-4D97-AF65-F5344CB8AC3E}">
        <p14:creationId xmlns:p14="http://schemas.microsoft.com/office/powerpoint/2010/main" val="4029822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9BEA5-BD1E-41E8-AAEE-3B440C9826CD}" type="datetime5">
              <a:rPr lang="en-US" smtClean="0"/>
              <a:t>24-May-23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CSE, </a:t>
            </a:r>
            <a:r>
              <a:rPr lang="en-US" dirty="0" err="1"/>
              <a:t>Vemana</a:t>
            </a:r>
            <a:r>
              <a:rPr lang="en-US" dirty="0"/>
              <a:t> IT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F062-6FE9-4762-AD9D-CAEFEA844D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28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F61D-7330-4E08-AF88-DFF1A14AF993}" type="datetime5">
              <a:rPr lang="en-US" smtClean="0"/>
              <a:t>24-May-23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CSE, </a:t>
            </a:r>
            <a:r>
              <a:rPr lang="en-US" dirty="0" err="1"/>
              <a:t>Vemana</a:t>
            </a:r>
            <a:r>
              <a:rPr lang="en-US" dirty="0"/>
              <a:t> IT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F062-6FE9-4762-AD9D-CAEFEA844D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428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77F6-E465-47AD-AE25-5F6D8247B63E}" type="datetime5">
              <a:rPr lang="en-US" smtClean="0"/>
              <a:t>24-May-23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CSE, </a:t>
            </a:r>
            <a:r>
              <a:rPr lang="en-US" dirty="0" err="1"/>
              <a:t>Vemana</a:t>
            </a:r>
            <a:r>
              <a:rPr lang="en-US" dirty="0"/>
              <a:t> IT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F062-6FE9-4762-AD9D-CAEFEA844D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88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0A9F-DFC9-455E-959D-335336CD52D7}" type="datetime5">
              <a:rPr lang="en-US" smtClean="0"/>
              <a:t>24-May-23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CSE, </a:t>
            </a:r>
            <a:r>
              <a:rPr lang="en-US" dirty="0" err="1"/>
              <a:t>Vemana</a:t>
            </a:r>
            <a:r>
              <a:rPr lang="en-US" dirty="0"/>
              <a:t> IT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F062-6FE9-4762-AD9D-CAEFEA844D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806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8C60-6FBB-49BF-8C3E-9F08E07C0F15}" type="datetime5">
              <a:rPr lang="en-US" smtClean="0"/>
              <a:t>24-May-23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CSE, </a:t>
            </a:r>
            <a:r>
              <a:rPr lang="en-US" dirty="0" err="1"/>
              <a:t>Vemana</a:t>
            </a:r>
            <a:r>
              <a:rPr lang="en-US" dirty="0"/>
              <a:t> IT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F062-6FE9-4762-AD9D-CAEFEA844D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250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6180-BCEB-43BC-852F-7A8FC8E45667}" type="datetime5">
              <a:rPr lang="en-US" smtClean="0"/>
              <a:t>24-May-23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CSE, </a:t>
            </a:r>
            <a:r>
              <a:rPr lang="en-US" dirty="0" err="1"/>
              <a:t>Vemana</a:t>
            </a:r>
            <a:r>
              <a:rPr lang="en-US" dirty="0"/>
              <a:t> IT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F062-6FE9-4762-AD9D-CAEFEA844D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143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09E8-0F1E-4C92-8AEF-067AF2BE4C77}" type="datetime5">
              <a:rPr lang="en-US" smtClean="0"/>
              <a:t>24-May-23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CSE, </a:t>
            </a:r>
            <a:r>
              <a:rPr lang="en-US" dirty="0" err="1"/>
              <a:t>Vemana</a:t>
            </a:r>
            <a:r>
              <a:rPr lang="en-US" dirty="0"/>
              <a:t> IT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F062-6FE9-4762-AD9D-CAEFEA844D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968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EE00-EF0E-4F2F-A31B-F2D0E93B084B}" type="datetime5">
              <a:rPr lang="en-US" smtClean="0"/>
              <a:t>24-May-23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CSE, </a:t>
            </a:r>
            <a:r>
              <a:rPr lang="en-US" dirty="0" err="1"/>
              <a:t>Vemana</a:t>
            </a:r>
            <a:r>
              <a:rPr lang="en-US" dirty="0"/>
              <a:t> IT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F062-6FE9-4762-AD9D-CAEFEA844D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749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C93E-240B-462F-87B7-026BA166F43A}" type="datetime5">
              <a:rPr lang="en-US" smtClean="0"/>
              <a:t>24-May-23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CSE, </a:t>
            </a:r>
            <a:r>
              <a:rPr lang="en-US" dirty="0" err="1"/>
              <a:t>Vemana</a:t>
            </a:r>
            <a:r>
              <a:rPr lang="en-US" dirty="0"/>
              <a:t> IT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F062-6FE9-4762-AD9D-CAEFEA844D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879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6B57A-2113-460E-BFD2-ED3083E40AFC}" type="datetime5">
              <a:rPr lang="en-US" smtClean="0"/>
              <a:t>24-May-23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CSE, </a:t>
            </a:r>
            <a:r>
              <a:rPr lang="en-US" dirty="0" err="1"/>
              <a:t>Vemana</a:t>
            </a:r>
            <a:r>
              <a:rPr lang="en-US" dirty="0"/>
              <a:t> IT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F062-6FE9-4762-AD9D-CAEFEA844D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765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2787-98F9-4E83-8E27-F27A9CB0A1DD}" type="datetime5">
              <a:rPr lang="en-US" smtClean="0"/>
              <a:t>24-May-23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CSE, </a:t>
            </a:r>
            <a:r>
              <a:rPr lang="en-US" dirty="0" err="1"/>
              <a:t>Vemana</a:t>
            </a:r>
            <a:r>
              <a:rPr lang="en-US" dirty="0"/>
              <a:t> IT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F062-6FE9-4762-AD9D-CAEFEA844D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174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3280D-4217-418E-99C7-1DF22968DF7F}" type="datetime5">
              <a:rPr lang="en-US" smtClean="0"/>
              <a:t>24-May-23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Department of CSE, </a:t>
            </a:r>
            <a:r>
              <a:rPr lang="en-US" dirty="0" err="1"/>
              <a:t>Vemana</a:t>
            </a:r>
            <a:r>
              <a:rPr lang="en-US" dirty="0"/>
              <a:t> IT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EF062-6FE9-4762-AD9D-CAEFEA844D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719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837"/>
            <a:ext cx="9144000" cy="1172915"/>
          </a:xfrm>
        </p:spPr>
        <p:txBody>
          <a:bodyPr>
            <a:normAutofit/>
          </a:bodyPr>
          <a:lstStyle/>
          <a:p>
            <a:pPr hangingPunct="0"/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VEMANA INSTITUE OF TECHNOLOGY</a:t>
            </a:r>
            <a:br>
              <a:rPr lang="en-IN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(Affiliated to VTU and approved by AICTE)</a:t>
            </a:r>
            <a:br>
              <a:rPr lang="en-IN" sz="1800" dirty="0">
                <a:latin typeface="Times New Roman" pitchFamily="18" charset="0"/>
                <a:cs typeface="Times New Roman" pitchFamily="18" charset="0"/>
              </a:rPr>
            </a:b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#1, Mahayogi Vemana road, Koramangala, Bengaluru-560034</a:t>
            </a:r>
            <a:br>
              <a:rPr lang="en-IN" sz="1400" dirty="0">
                <a:latin typeface="Times New Roman" pitchFamily="18" charset="0"/>
                <a:cs typeface="Times New Roman" pitchFamily="18" charset="0"/>
              </a:rPr>
            </a:br>
            <a:endParaRPr lang="en-IN" sz="1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images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00392" y="0"/>
            <a:ext cx="1043608" cy="1052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byrareddy\Downloads\small.jpg">
            <a:extLst>
              <a:ext uri="{FF2B5EF4-FFF2-40B4-BE49-F238E27FC236}">
                <a16:creationId xmlns:a16="http://schemas.microsoft.com/office/drawing/2014/main" id="{A6AB230A-8112-4EC7-8BF5-A2324584182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" y="87597"/>
            <a:ext cx="1043608" cy="877541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3985" y="1283568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DEPARTMENT OF COMPUTER SCIENCE &amp; ENGINEERING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992" y="1887468"/>
            <a:ext cx="91320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Seminar Presentation</a:t>
            </a:r>
          </a:p>
          <a:p>
            <a:pPr algn="ctr"/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  <a:p>
            <a:pPr algn="ctr"/>
            <a:r>
              <a:rPr lang="en-US" sz="4000" b="1" dirty="0">
                <a:solidFill>
                  <a:srgbClr val="220FB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4000" b="1" i="1" dirty="0">
                <a:solidFill>
                  <a:srgbClr val="220FB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House Price Prediction</a:t>
            </a:r>
            <a:r>
              <a:rPr lang="en-US" sz="4000" b="1" dirty="0">
                <a:solidFill>
                  <a:srgbClr val="220FB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IN" sz="4000" b="1" dirty="0">
              <a:solidFill>
                <a:srgbClr val="220FB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6286" y="4631122"/>
            <a:ext cx="42777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By:</a:t>
            </a:r>
          </a:p>
          <a:p>
            <a:pPr lvl="2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 Kantharaju H C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Department of CSE, Vemana IT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985" y="4631122"/>
            <a:ext cx="446896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KOMAL BHAT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1VI19CS046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VIII Sem ‘A’ Section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Department of CSE, Vemana IT</a:t>
            </a:r>
          </a:p>
        </p:txBody>
      </p:sp>
    </p:spTree>
    <p:extLst>
      <p:ext uri="{BB962C8B-B14F-4D97-AF65-F5344CB8AC3E}">
        <p14:creationId xmlns:p14="http://schemas.microsoft.com/office/powerpoint/2010/main" val="104544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5222"/>
            <a:ext cx="9144000" cy="74697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Conclusion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95532"/>
            <a:ext cx="9142970" cy="4993545"/>
          </a:xfrm>
        </p:spPr>
        <p:txBody>
          <a:bodyPr>
            <a:normAutofit/>
          </a:bodyPr>
          <a:lstStyle/>
          <a:p>
            <a:pPr marL="311150" marR="71755" indent="-311150" algn="just">
              <a:lnSpc>
                <a:spcPct val="150000"/>
              </a:lnSpc>
              <a:spcBef>
                <a:spcPts val="455"/>
              </a:spcBef>
            </a:pPr>
            <a:r>
              <a:rPr lang="en-US" sz="1800" dirty="0">
                <a:effectLst/>
                <a:latin typeface="Times New Roman" panose="02020603050405020304" pitchFamily="18" charset="0"/>
                <a:ea typeface="Play"/>
                <a:cs typeface="Times New Roman" panose="02020603050405020304" pitchFamily="18" charset="0"/>
              </a:rPr>
              <a:t>With several characteristics, the suggested method predicts the property price in     Bangalore. </a:t>
            </a:r>
          </a:p>
          <a:p>
            <a:pPr marL="311150" marR="71755" indent="-311150" algn="just">
              <a:lnSpc>
                <a:spcPct val="150000"/>
              </a:lnSpc>
              <a:spcBef>
                <a:spcPts val="455"/>
              </a:spcBef>
            </a:pPr>
            <a:r>
              <a:rPr lang="en-US" sz="1800" dirty="0">
                <a:effectLst/>
                <a:latin typeface="Times New Roman" panose="02020603050405020304" pitchFamily="18" charset="0"/>
                <a:ea typeface="Play"/>
                <a:cs typeface="Times New Roman" panose="02020603050405020304" pitchFamily="18" charset="0"/>
              </a:rPr>
              <a:t>We experimented with different Machine Learning algorithms to get the best model.</a:t>
            </a:r>
          </a:p>
          <a:p>
            <a:pPr marL="311150" marR="71755" indent="-311150" algn="just">
              <a:lnSpc>
                <a:spcPct val="150000"/>
              </a:lnSpc>
              <a:spcBef>
                <a:spcPts val="455"/>
              </a:spcBef>
            </a:pPr>
            <a:r>
              <a:rPr lang="en-US" sz="1800" dirty="0">
                <a:effectLst/>
                <a:latin typeface="Times New Roman" panose="02020603050405020304" pitchFamily="18" charset="0"/>
                <a:ea typeface="Play"/>
                <a:cs typeface="Times New Roman" panose="02020603050405020304" pitchFamily="18" charset="0"/>
              </a:rPr>
              <a:t>When compared to all other algorithms, Linear Regression achieved the greatest performance in terms of predictive accuracy.</a:t>
            </a:r>
          </a:p>
          <a:p>
            <a:pPr marL="311150" marR="71755" indent="-311150" algn="just">
              <a:lnSpc>
                <a:spcPct val="150000"/>
              </a:lnSpc>
              <a:spcBef>
                <a:spcPts val="455"/>
              </a:spcBef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Most of the organizations are already implementing machine learning technology as it generates more accurate and consistent processes that are less prone to errors.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71755" indent="0" algn="just">
              <a:lnSpc>
                <a:spcPct val="150000"/>
              </a:lnSpc>
              <a:spcBef>
                <a:spcPts val="455"/>
              </a:spcBef>
              <a:buNone/>
            </a:pP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492875"/>
            <a:ext cx="3086100" cy="36512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Vemana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7185" y="6493125"/>
            <a:ext cx="916815" cy="36512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0" y="6554515"/>
            <a:ext cx="2057400" cy="365125"/>
          </a:xfrm>
        </p:spPr>
        <p:txBody>
          <a:bodyPr/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 May 2023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ooter Placeholder 5"/>
          <p:cNvSpPr txBox="1">
            <a:spLocks/>
          </p:cNvSpPr>
          <p:nvPr/>
        </p:nvSpPr>
        <p:spPr>
          <a:xfrm>
            <a:off x="6056870" y="-3458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2022 - 2023</a:t>
            </a:r>
          </a:p>
        </p:txBody>
      </p:sp>
    </p:spTree>
    <p:extLst>
      <p:ext uri="{BB962C8B-B14F-4D97-AF65-F5344CB8AC3E}">
        <p14:creationId xmlns:p14="http://schemas.microsoft.com/office/powerpoint/2010/main" val="3296601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5222"/>
            <a:ext cx="9144000" cy="74697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084" y="1395532"/>
            <a:ext cx="8584707" cy="445067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5"/>
              </a:spcBef>
              <a:buSzPct val="100000"/>
              <a:tabLst>
                <a:tab pos="798195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https://www.kaggle.com/code/bangalore-house-price-prediction-model</a:t>
            </a:r>
          </a:p>
          <a:p>
            <a:pPr algn="just">
              <a:lnSpc>
                <a:spcPct val="150000"/>
              </a:lnSpc>
              <a:spcBef>
                <a:spcPts val="5"/>
              </a:spcBef>
              <a:buSzPct val="100000"/>
              <a:tabLst>
                <a:tab pos="798195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https://towardsdatascience.com/predicting-house-prices-with-linear-regression-machine-learning.</a:t>
            </a:r>
          </a:p>
          <a:p>
            <a:pPr algn="just">
              <a:lnSpc>
                <a:spcPct val="150000"/>
              </a:lnSpc>
              <a:spcBef>
                <a:spcPts val="5"/>
              </a:spcBef>
              <a:buSzPct val="100000"/>
              <a:tabLst>
                <a:tab pos="798195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https://www.dataquest.io/blog/top-10-machine-learning-algorithms-for-beginners/</a:t>
            </a:r>
            <a:endParaRPr lang="en-IN" sz="1800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spcBef>
                <a:spcPts val="5"/>
              </a:spcBef>
              <a:buSzPct val="100000"/>
              <a:buNone/>
              <a:tabLst>
                <a:tab pos="798195" algn="l"/>
              </a:tabLst>
            </a:pPr>
            <a:endParaRPr lang="en-IN" sz="18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492875"/>
            <a:ext cx="3086100" cy="36512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Vemana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7185" y="6481249"/>
            <a:ext cx="916815" cy="36512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0" y="6533563"/>
            <a:ext cx="2057400" cy="365125"/>
          </a:xfrm>
        </p:spPr>
        <p:txBody>
          <a:bodyPr/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 May 2023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ooter Placeholder 5"/>
          <p:cNvSpPr txBox="1">
            <a:spLocks/>
          </p:cNvSpPr>
          <p:nvPr/>
        </p:nvSpPr>
        <p:spPr>
          <a:xfrm>
            <a:off x="6056870" y="-3458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2022 - 2023</a:t>
            </a:r>
          </a:p>
        </p:txBody>
      </p:sp>
    </p:spTree>
    <p:extLst>
      <p:ext uri="{BB962C8B-B14F-4D97-AF65-F5344CB8AC3E}">
        <p14:creationId xmlns:p14="http://schemas.microsoft.com/office/powerpoint/2010/main" val="2439135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768" y="2494982"/>
            <a:ext cx="7886700" cy="1513329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THANK YOU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31" y="6538913"/>
            <a:ext cx="2057400" cy="365125"/>
          </a:xfrm>
        </p:spPr>
        <p:txBody>
          <a:bodyPr/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 May 2023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Vemana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79269" y="6356351"/>
            <a:ext cx="2057400" cy="365125"/>
          </a:xfrm>
        </p:spPr>
        <p:txBody>
          <a:bodyPr/>
          <a:lstStyle/>
          <a:p>
            <a:r>
              <a:rPr lang="en-IN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120753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30" y="361667"/>
            <a:ext cx="9144000" cy="74697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492875"/>
            <a:ext cx="3086100" cy="365125"/>
          </a:xfrm>
        </p:spPr>
        <p:txBody>
          <a:bodyPr/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CSE,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Vemana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7185" y="6481249"/>
            <a:ext cx="916815" cy="365125"/>
          </a:xfrm>
        </p:spPr>
        <p:txBody>
          <a:bodyPr/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0" y="6481248"/>
            <a:ext cx="2057400" cy="365125"/>
          </a:xfrm>
        </p:spPr>
        <p:txBody>
          <a:bodyPr/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 May 2023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ooter Placeholder 5"/>
          <p:cNvSpPr txBox="1">
            <a:spLocks/>
          </p:cNvSpPr>
          <p:nvPr/>
        </p:nvSpPr>
        <p:spPr>
          <a:xfrm>
            <a:off x="6056870" y="-3458"/>
            <a:ext cx="29886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2022 - 2023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A1D78F1-E7DE-4C20-9F0C-E5E7B389E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186" y="1108641"/>
            <a:ext cx="8717872" cy="5105728"/>
          </a:xfrm>
        </p:spPr>
        <p:txBody>
          <a:bodyPr>
            <a:normAutofit/>
          </a:bodyPr>
          <a:lstStyle/>
          <a:p>
            <a:pPr lvl="0">
              <a:lnSpc>
                <a:spcPct val="170000"/>
              </a:lnSpc>
              <a:spcBef>
                <a:spcPts val="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</a:t>
            </a:r>
          </a:p>
          <a:p>
            <a:pPr lvl="0">
              <a:lnSpc>
                <a:spcPct val="170000"/>
              </a:lnSpc>
              <a:spcBef>
                <a:spcPts val="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70000"/>
              </a:lnSpc>
              <a:spcBef>
                <a:spcPts val="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overview</a:t>
            </a:r>
            <a:endParaRPr lang="en-IN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Implementation/Results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0673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5222"/>
            <a:ext cx="9144000" cy="74697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676" y="1168913"/>
            <a:ext cx="8753382" cy="5224761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House price prediction is crucial for the establishment of real estate policies..</a:t>
            </a:r>
          </a:p>
          <a:p>
            <a:pPr algn="just">
              <a:lnSpc>
                <a:spcPct val="170000"/>
              </a:lnSpc>
            </a:pPr>
            <a:r>
              <a:rPr lang="en-US" sz="1800"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aim of this project is to employ actual transaction data and advanced machine learning models to predict real estate prices more accurately.</a:t>
            </a:r>
          </a:p>
          <a:p>
            <a:pPr algn="just">
              <a:lnSpc>
                <a:spcPct val="170000"/>
              </a:lnSpc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Machine learning-based models offer a substantial and feasible approach to forecast real estate prices, leveraging their ability to analyze large datasets, identify complex patterns, and make accurate predictions.</a:t>
            </a:r>
          </a:p>
          <a:p>
            <a:pPr algn="just">
              <a:lnSpc>
                <a:spcPct val="170000"/>
              </a:lnSpc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By analyzing features such as location, area type and property size, the models can capture the underlying factors that influence house prices in Bangalore.</a:t>
            </a:r>
          </a:p>
          <a:p>
            <a:pPr marL="0" indent="0" algn="just">
              <a:lnSpc>
                <a:spcPct val="170000"/>
              </a:lnSpc>
              <a:buNone/>
            </a:pP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70000"/>
              </a:lnSpc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492875"/>
            <a:ext cx="3086100" cy="365125"/>
          </a:xfrm>
        </p:spPr>
        <p:txBody>
          <a:bodyPr/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CSE,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Vemana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7185" y="6481249"/>
            <a:ext cx="916815" cy="365125"/>
          </a:xfrm>
        </p:spPr>
        <p:txBody>
          <a:bodyPr/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0" y="6481248"/>
            <a:ext cx="2057400" cy="365125"/>
          </a:xfrm>
        </p:spPr>
        <p:txBody>
          <a:bodyPr/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 May 2023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ooter Placeholder 5"/>
          <p:cNvSpPr txBox="1">
            <a:spLocks/>
          </p:cNvSpPr>
          <p:nvPr/>
        </p:nvSpPr>
        <p:spPr>
          <a:xfrm>
            <a:off x="6056870" y="-3458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2022 - 2023</a:t>
            </a:r>
          </a:p>
        </p:txBody>
      </p:sp>
    </p:spTree>
    <p:extLst>
      <p:ext uri="{BB962C8B-B14F-4D97-AF65-F5344CB8AC3E}">
        <p14:creationId xmlns:p14="http://schemas.microsoft.com/office/powerpoint/2010/main" val="1862256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1667"/>
            <a:ext cx="9144000" cy="74697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overview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942" y="1108640"/>
            <a:ext cx="8682361" cy="3604037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Vivarttana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formed by indigenous &amp; innovative Team of Corporate and Educationists.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firmly believes in setting a benchmark in Software Applications &amp; Product Development and transforming individuals to build their passionate dream career</a:t>
            </a:r>
            <a:r>
              <a:rPr lang="en-US" sz="1200" dirty="0"/>
              <a:t>.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motto is to explore &amp; address various Socio-Economic Business Problems with their unique solutions &amp; in Education wing to connect “Right talent” to the “Ample Opportunities”.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endParaRPr lang="en-IN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492875"/>
            <a:ext cx="3086100" cy="365125"/>
          </a:xfrm>
        </p:spPr>
        <p:txBody>
          <a:bodyPr/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CSE,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Vemana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7185" y="6481249"/>
            <a:ext cx="916815" cy="365125"/>
          </a:xfrm>
        </p:spPr>
        <p:txBody>
          <a:bodyPr/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0" y="6481248"/>
            <a:ext cx="2057400" cy="365125"/>
          </a:xfrm>
        </p:spPr>
        <p:txBody>
          <a:bodyPr/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 May 2023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ooter Placeholder 5"/>
          <p:cNvSpPr txBox="1">
            <a:spLocks/>
          </p:cNvSpPr>
          <p:nvPr/>
        </p:nvSpPr>
        <p:spPr>
          <a:xfrm>
            <a:off x="6056870" y="-3458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2022 - 2023</a:t>
            </a:r>
          </a:p>
        </p:txBody>
      </p:sp>
      <p:pic>
        <p:nvPicPr>
          <p:cNvPr id="9" name="image6.jpeg">
            <a:extLst>
              <a:ext uri="{FF2B5EF4-FFF2-40B4-BE49-F238E27FC236}">
                <a16:creationId xmlns:a16="http://schemas.microsoft.com/office/drawing/2014/main" id="{2C6D16EC-50B5-4ECA-A951-90926A5F4D1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99141" y="4035051"/>
            <a:ext cx="3440809" cy="209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11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5222"/>
            <a:ext cx="9144000" cy="74697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575" y="1072196"/>
            <a:ext cx="8629096" cy="5276353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platform where house buyer can get proper information regarding the house price.</a:t>
            </a:r>
          </a:p>
          <a:p>
            <a:pPr algn="just">
              <a:lnSpc>
                <a:spcPct val="170000"/>
              </a:lnSpc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House price depends on many factors like age of the house, number of bedrooms, area population etc.</a:t>
            </a:r>
          </a:p>
          <a:p>
            <a:pPr algn="just">
              <a:lnSpc>
                <a:spcPct val="170000"/>
              </a:lnSpc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Data can be extracted from the web or any application and saved to a database or CSV file.</a:t>
            </a:r>
          </a:p>
          <a:p>
            <a:pPr algn="just">
              <a:lnSpc>
                <a:spcPct val="170000"/>
              </a:lnSpc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Converting the raw data into a clean data set which meant as Data Cleaning.</a:t>
            </a:r>
          </a:p>
          <a:p>
            <a:pPr algn="just">
              <a:lnSpc>
                <a:spcPct val="170000"/>
              </a:lnSpc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Various algorithms like linear regression ,decision tree are applied to predict the accuracy of house prices.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0" indent="0" algn="just">
              <a:lnSpc>
                <a:spcPct val="170000"/>
              </a:lnSpc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492875"/>
            <a:ext cx="3086100" cy="365125"/>
          </a:xfrm>
        </p:spPr>
        <p:txBody>
          <a:bodyPr/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CSE,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Vemana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7185" y="6481249"/>
            <a:ext cx="916815" cy="365125"/>
          </a:xfrm>
        </p:spPr>
        <p:txBody>
          <a:bodyPr/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0" y="6481248"/>
            <a:ext cx="2057400" cy="365125"/>
          </a:xfrm>
        </p:spPr>
        <p:txBody>
          <a:bodyPr/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 May 2023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ooter Placeholder 5"/>
          <p:cNvSpPr txBox="1">
            <a:spLocks/>
          </p:cNvSpPr>
          <p:nvPr/>
        </p:nvSpPr>
        <p:spPr>
          <a:xfrm>
            <a:off x="6056870" y="-3458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2022 - 2023</a:t>
            </a:r>
          </a:p>
        </p:txBody>
      </p:sp>
      <p:pic>
        <p:nvPicPr>
          <p:cNvPr id="9" name="Picture 8" descr="Using Data to Predict House Price with Machine Learning">
            <a:extLst>
              <a:ext uri="{FF2B5EF4-FFF2-40B4-BE49-F238E27FC236}">
                <a16:creationId xmlns:a16="http://schemas.microsoft.com/office/drawing/2014/main" id="{DD587446-E3E6-4080-A6EB-5149DA07AEA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364" y="5004754"/>
            <a:ext cx="2762250" cy="1562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3831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5222"/>
            <a:ext cx="9144000" cy="746974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95532"/>
            <a:ext cx="9144000" cy="4450671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endParaRPr lang="en-IN" sz="3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70000"/>
              </a:lnSpc>
              <a:buNone/>
            </a:pP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70000"/>
              </a:lnSpc>
              <a:buNone/>
            </a:pP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70000"/>
              </a:lnSpc>
              <a:buNone/>
            </a:pPr>
            <a:b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/>
            </a:br>
            <a:endParaRPr lang="en-IN" dirty="0"/>
          </a:p>
          <a:p>
            <a:pPr marL="0" indent="0" algn="just">
              <a:lnSpc>
                <a:spcPct val="170000"/>
              </a:lnSpc>
              <a:buNone/>
            </a:pPr>
            <a:endParaRPr lang="en-US" sz="1800" dirty="0">
              <a:effectLst/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0" indent="0" algn="just">
              <a:lnSpc>
                <a:spcPct val="170000"/>
              </a:lnSpc>
              <a:buNone/>
            </a:pPr>
            <a:endParaRPr lang="en-US" sz="1800" dirty="0">
              <a:effectLst/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7200" dirty="0">
                <a:latin typeface="Times New Roman" panose="02020603050405020304" pitchFamily="18" charset="0"/>
                <a:ea typeface="Play"/>
                <a:cs typeface="Times New Roman" panose="02020603050405020304" pitchFamily="18" charset="0"/>
              </a:rPr>
              <a:t>In this, </a:t>
            </a:r>
            <a:r>
              <a:rPr lang="en-US" sz="7200" b="1" dirty="0">
                <a:latin typeface="Times New Roman" panose="02020603050405020304" pitchFamily="18" charset="0"/>
                <a:ea typeface="Play"/>
                <a:cs typeface="Times New Roman" panose="02020603050405020304" pitchFamily="18" charset="0"/>
              </a:rPr>
              <a:t>r</a:t>
            </a:r>
            <a:r>
              <a:rPr lang="en-US" sz="7200" b="1" dirty="0">
                <a:effectLst/>
                <a:latin typeface="Times New Roman" panose="02020603050405020304" pitchFamily="18" charset="0"/>
                <a:ea typeface="Play"/>
                <a:cs typeface="Times New Roman" panose="02020603050405020304" pitchFamily="18" charset="0"/>
              </a:rPr>
              <a:t>ead_csv </a:t>
            </a:r>
            <a:r>
              <a:rPr lang="en-US" sz="7200" dirty="0">
                <a:effectLst/>
                <a:latin typeface="Times New Roman" panose="02020603050405020304" pitchFamily="18" charset="0"/>
                <a:ea typeface="Play"/>
                <a:cs typeface="Times New Roman" panose="02020603050405020304" pitchFamily="18" charset="0"/>
              </a:rPr>
              <a:t>is used to read CSV files and </a:t>
            </a:r>
            <a:r>
              <a:rPr lang="en-US" sz="7200" b="1" dirty="0">
                <a:effectLst/>
                <a:latin typeface="Times New Roman" panose="02020603050405020304" pitchFamily="18" charset="0"/>
                <a:ea typeface="Play"/>
                <a:cs typeface="Times New Roman" panose="02020603050405020304" pitchFamily="18" charset="0"/>
              </a:rPr>
              <a:t>head() </a:t>
            </a:r>
            <a:r>
              <a:rPr lang="en-US" sz="7200" dirty="0">
                <a:effectLst/>
                <a:latin typeface="Times New Roman" panose="02020603050405020304" pitchFamily="18" charset="0"/>
                <a:ea typeface="Play"/>
                <a:cs typeface="Times New Roman" panose="02020603050405020304" pitchFamily="18" charset="0"/>
              </a:rPr>
              <a:t>function is used to obtain the first n rows. This function retrieves the object's first n rows based on location. </a:t>
            </a:r>
            <a:endParaRPr lang="en-US" sz="7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buNone/>
              <a:tabLst>
                <a:tab pos="171450" algn="l"/>
              </a:tabLst>
            </a:pPr>
            <a:endParaRPr lang="en-IN" sz="56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itchFamily="18" charset="0"/>
            </a:endParaRPr>
          </a:p>
          <a:p>
            <a:pPr marL="0" indent="0" algn="just">
              <a:lnSpc>
                <a:spcPct val="170000"/>
              </a:lnSpc>
              <a:buNone/>
            </a:pPr>
            <a:br>
              <a:rPr lang="en-IN" dirty="0"/>
            </a:b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492875"/>
            <a:ext cx="3086100" cy="365125"/>
          </a:xfrm>
        </p:spPr>
        <p:txBody>
          <a:bodyPr/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CSE,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Vemana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7185" y="6481249"/>
            <a:ext cx="916815" cy="365125"/>
          </a:xfrm>
        </p:spPr>
        <p:txBody>
          <a:bodyPr/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0" y="6481248"/>
            <a:ext cx="2057400" cy="365125"/>
          </a:xfrm>
        </p:spPr>
        <p:txBody>
          <a:bodyPr/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 May 2023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ooter Placeholder 5"/>
          <p:cNvSpPr txBox="1">
            <a:spLocks/>
          </p:cNvSpPr>
          <p:nvPr/>
        </p:nvSpPr>
        <p:spPr>
          <a:xfrm>
            <a:off x="6056870" y="-3458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2022 - 2023</a:t>
            </a:r>
          </a:p>
        </p:txBody>
      </p:sp>
      <p:pic>
        <p:nvPicPr>
          <p:cNvPr id="9" name="image41.png">
            <a:extLst>
              <a:ext uri="{FF2B5EF4-FFF2-40B4-BE49-F238E27FC236}">
                <a16:creationId xmlns:a16="http://schemas.microsoft.com/office/drawing/2014/main" id="{2B38D59C-581E-4288-8EB5-245BFBE8A14F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600200" y="1395532"/>
            <a:ext cx="5943600" cy="2610143"/>
          </a:xfrm>
          <a:prstGeom prst="rect">
            <a:avLst/>
          </a:prstGeom>
          <a:ln w="25400">
            <a:solidFill>
              <a:srgbClr val="000000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1616086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5222"/>
            <a:ext cx="9144000" cy="746974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94202"/>
            <a:ext cx="9144000" cy="44506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3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70000"/>
              </a:lnSpc>
              <a:buNone/>
            </a:pPr>
            <a:b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	                         </a:t>
            </a:r>
            <a:r>
              <a:rPr lang="en-US" sz="2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en-IN" sz="26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492875"/>
            <a:ext cx="3086100" cy="365125"/>
          </a:xfrm>
        </p:spPr>
        <p:txBody>
          <a:bodyPr/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CSE,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Vemana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7185" y="6481249"/>
            <a:ext cx="916815" cy="365125"/>
          </a:xfrm>
        </p:spPr>
        <p:txBody>
          <a:bodyPr/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0" y="6481248"/>
            <a:ext cx="2057400" cy="365125"/>
          </a:xfrm>
        </p:spPr>
        <p:txBody>
          <a:bodyPr/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 May 2023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ooter Placeholder 5"/>
          <p:cNvSpPr txBox="1">
            <a:spLocks/>
          </p:cNvSpPr>
          <p:nvPr/>
        </p:nvSpPr>
        <p:spPr>
          <a:xfrm>
            <a:off x="6056870" y="-3458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2022 - 2023</a:t>
            </a:r>
          </a:p>
        </p:txBody>
      </p:sp>
      <p:pic>
        <p:nvPicPr>
          <p:cNvPr id="11" name="image42.png">
            <a:extLst>
              <a:ext uri="{FF2B5EF4-FFF2-40B4-BE49-F238E27FC236}">
                <a16:creationId xmlns:a16="http://schemas.microsoft.com/office/drawing/2014/main" id="{313458E6-C9BF-4173-B2B5-84272B15CA32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654190" y="1008339"/>
            <a:ext cx="3835620" cy="4188533"/>
          </a:xfrm>
          <a:prstGeom prst="rect">
            <a:avLst/>
          </a:prstGeom>
          <a:ln w="25400">
            <a:solidFill>
              <a:srgbClr val="000000"/>
            </a:solidFill>
            <a:prstDash val="solid"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40DE58-15A5-4422-88F4-ECFD0CC68BD3}"/>
              </a:ext>
            </a:extLst>
          </p:cNvPr>
          <p:cNvSpPr txBox="1"/>
          <p:nvPr/>
        </p:nvSpPr>
        <p:spPr>
          <a:xfrm>
            <a:off x="0" y="5213986"/>
            <a:ext cx="9144000" cy="970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7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is performed where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isnull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dropna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functions are used to check and remove the missing values respectively.</a:t>
            </a:r>
          </a:p>
        </p:txBody>
      </p:sp>
    </p:spTree>
    <p:extLst>
      <p:ext uri="{BB962C8B-B14F-4D97-AF65-F5344CB8AC3E}">
        <p14:creationId xmlns:p14="http://schemas.microsoft.com/office/powerpoint/2010/main" val="2255376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8E2E84F8-82D9-4AE4-94BA-BABE2DF9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5A9FF-1BF5-40AC-B338-366E486600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4"/>
            <a:ext cx="2057400" cy="365125"/>
          </a:xfrm>
        </p:spPr>
        <p:txBody>
          <a:bodyPr/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 May 2023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56F62-FC29-425A-AABA-03F5319D8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92875"/>
            <a:ext cx="3086100" cy="365125"/>
          </a:xfrm>
        </p:spPr>
        <p:txBody>
          <a:bodyPr/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CSE,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Vemana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72EF-32C0-41B8-B570-13D253502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63458" y="6492873"/>
            <a:ext cx="2057400" cy="365125"/>
          </a:xfrm>
        </p:spPr>
        <p:txBody>
          <a:bodyPr/>
          <a:lstStyle/>
          <a:p>
            <a:fld id="{860EF062-6FE9-4762-AD9D-CAEFEA844DD6}" type="slidenum">
              <a:rPr lang="en-I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image24.png">
            <a:extLst>
              <a:ext uri="{FF2B5EF4-FFF2-40B4-BE49-F238E27FC236}">
                <a16:creationId xmlns:a16="http://schemas.microsoft.com/office/drawing/2014/main" id="{DACBB850-4752-4AB0-9A3E-439DF1CA0684}"/>
              </a:ext>
            </a:extLst>
          </p:cNvPr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78633" y="1417150"/>
            <a:ext cx="6613525" cy="3055937"/>
          </a:xfrm>
          <a:prstGeom prst="rect">
            <a:avLst/>
          </a:prstGeom>
          <a:ln w="25400">
            <a:solidFill>
              <a:srgbClr val="000000"/>
            </a:solidFill>
            <a:prstDash val="solid"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9482530-862C-4D88-A452-8339431F9168}"/>
              </a:ext>
            </a:extLst>
          </p:cNvPr>
          <p:cNvSpPr txBox="1"/>
          <p:nvPr/>
        </p:nvSpPr>
        <p:spPr>
          <a:xfrm>
            <a:off x="0" y="4860721"/>
            <a:ext cx="9411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visualizing </a:t>
            </a:r>
            <a:r>
              <a:rPr lang="en-US" sz="1800" dirty="0">
                <a:effectLst/>
                <a:latin typeface="Times New Roman" panose="02020603050405020304" pitchFamily="18" charset="0"/>
                <a:ea typeface="Play"/>
                <a:cs typeface="Times New Roman" panose="02020603050405020304" pitchFamily="18" charset="0"/>
              </a:rPr>
              <a:t>for a given location to show, how the 2 BHK and 3 BHK property prices look like..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755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1122A-1671-498D-B6AE-B95A6366A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8CCCB-85EB-4D6E-AA73-3814D3E531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136" y="6532831"/>
            <a:ext cx="2057400" cy="365125"/>
          </a:xfrm>
        </p:spPr>
        <p:txBody>
          <a:bodyPr/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 May 2023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639CC-0C89-40B8-BF8B-2047E4ACC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CSE,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Vemana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032BF-F67E-44EE-B8B1-EB7405318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58464" y="6418361"/>
            <a:ext cx="2057400" cy="365125"/>
          </a:xfrm>
        </p:spPr>
        <p:txBody>
          <a:bodyPr/>
          <a:lstStyle/>
          <a:p>
            <a:fld id="{860EF062-6FE9-4762-AD9D-CAEFEA844DD6}" type="slidenum">
              <a:rPr lang="en-I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26.png">
            <a:extLst>
              <a:ext uri="{FF2B5EF4-FFF2-40B4-BE49-F238E27FC236}">
                <a16:creationId xmlns:a16="http://schemas.microsoft.com/office/drawing/2014/main" id="{5D38D192-A2B7-41CD-91F0-0BE6E77449CF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t="84743"/>
          <a:stretch/>
        </p:blipFill>
        <p:spPr>
          <a:xfrm>
            <a:off x="928468" y="2103850"/>
            <a:ext cx="7230793" cy="2566623"/>
          </a:xfrm>
          <a:prstGeom prst="rect">
            <a:avLst/>
          </a:prstGeom>
          <a:ln w="25400">
            <a:solidFill>
              <a:srgbClr val="000000"/>
            </a:solidFill>
            <a:prstDash val="solid"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6267298-CDB4-4FC0-9D8E-EA5AB999B95E}"/>
              </a:ext>
            </a:extLst>
          </p:cNvPr>
          <p:cNvSpPr txBox="1"/>
          <p:nvPr/>
        </p:nvSpPr>
        <p:spPr>
          <a:xfrm>
            <a:off x="0" y="4834821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in the output ,linear regression is considered as best model to price of house.</a:t>
            </a:r>
          </a:p>
        </p:txBody>
      </p:sp>
    </p:spTree>
    <p:extLst>
      <p:ext uri="{BB962C8B-B14F-4D97-AF65-F5344CB8AC3E}">
        <p14:creationId xmlns:p14="http://schemas.microsoft.com/office/powerpoint/2010/main" val="3364794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839C51F83EE04C928C8DFFF307D0B5" ma:contentTypeVersion="12" ma:contentTypeDescription="Create a new document." ma:contentTypeScope="" ma:versionID="9d4aba6f3e20aded2de950843c7bf976">
  <xsd:schema xmlns:xsd="http://www.w3.org/2001/XMLSchema" xmlns:xs="http://www.w3.org/2001/XMLSchema" xmlns:p="http://schemas.microsoft.com/office/2006/metadata/properties" xmlns:ns2="faf3ce72-71de-4cce-a2ba-9de578355940" xmlns:ns3="3a4acfaf-2784-4255-bb62-7ebd4e9345ba" targetNamespace="http://schemas.microsoft.com/office/2006/metadata/properties" ma:root="true" ma:fieldsID="14ac33b50d9ba1ae34138f1795450953" ns2:_="" ns3:_="">
    <xsd:import namespace="faf3ce72-71de-4cce-a2ba-9de578355940"/>
    <xsd:import namespace="3a4acfaf-2784-4255-bb62-7ebd4e9345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f3ce72-71de-4cce-a2ba-9de5783559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4acfaf-2784-4255-bb62-7ebd4e9345ba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CF1D6AB-4AB5-4009-9B3C-ABF0C0BB11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82BAD4D-3C19-42F4-9D7F-CE94B44BD0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f3ce72-71de-4cce-a2ba-9de578355940"/>
    <ds:schemaRef ds:uri="3a4acfaf-2784-4255-bb62-7ebd4e9345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2EA7831-A4A9-4525-A7D2-FAE1137664D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1482</TotalTime>
  <Words>765</Words>
  <Application>Microsoft Office PowerPoint</Application>
  <PresentationFormat>On-screen Show (4:3)</PresentationFormat>
  <Paragraphs>136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VEMANA INSTITUE OF TECHNOLOGY (Affiliated to VTU and approved by AICTE) #1, Mahayogi Vemana road, Koramangala, Bengaluru-560034 </vt:lpstr>
      <vt:lpstr>Contents</vt:lpstr>
      <vt:lpstr>Abstract</vt:lpstr>
      <vt:lpstr>Organization overview</vt:lpstr>
      <vt:lpstr>Introduction</vt:lpstr>
      <vt:lpstr>Results</vt:lpstr>
      <vt:lpstr>Results</vt:lpstr>
      <vt:lpstr>Results</vt:lpstr>
      <vt:lpstr>Results</vt:lpstr>
      <vt:lpstr>Conclusion</vt:lpstr>
      <vt:lpstr>Bibliography</vt:lpstr>
      <vt:lpstr>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komal bhat</cp:lastModifiedBy>
  <cp:revision>150</cp:revision>
  <dcterms:created xsi:type="dcterms:W3CDTF">2017-10-24T08:10:52Z</dcterms:created>
  <dcterms:modified xsi:type="dcterms:W3CDTF">2023-05-24T06:22:13Z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0x01010073839C51F83EE04C928C8DFFF307D0B5</vt:lpwstr>
  </property>
</Properties>
</file>