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39"/>
  </p:notesMasterIdLst>
  <p:sldIdLst>
    <p:sldId id="256" r:id="rId3"/>
    <p:sldId id="257" r:id="rId4"/>
    <p:sldId id="258" r:id="rId5"/>
    <p:sldId id="260" r:id="rId6"/>
    <p:sldId id="261" r:id="rId7"/>
    <p:sldId id="262" r:id="rId8"/>
    <p:sldId id="263" r:id="rId9"/>
    <p:sldId id="264" r:id="rId10"/>
    <p:sldId id="265" r:id="rId11"/>
    <p:sldId id="266" r:id="rId12"/>
    <p:sldId id="337" r:id="rId13"/>
    <p:sldId id="338" r:id="rId14"/>
    <p:sldId id="339" r:id="rId15"/>
    <p:sldId id="340" r:id="rId16"/>
    <p:sldId id="345" r:id="rId17"/>
    <p:sldId id="346" r:id="rId18"/>
    <p:sldId id="267" r:id="rId19"/>
    <p:sldId id="268" r:id="rId20"/>
    <p:sldId id="335" r:id="rId21"/>
    <p:sldId id="344" r:id="rId22"/>
    <p:sldId id="269" r:id="rId23"/>
    <p:sldId id="271" r:id="rId24"/>
    <p:sldId id="331" r:id="rId25"/>
    <p:sldId id="334" r:id="rId26"/>
    <p:sldId id="341" r:id="rId27"/>
    <p:sldId id="356" r:id="rId28"/>
    <p:sldId id="342" r:id="rId29"/>
    <p:sldId id="357" r:id="rId30"/>
    <p:sldId id="343" r:id="rId31"/>
    <p:sldId id="358" r:id="rId32"/>
    <p:sldId id="355" r:id="rId33"/>
    <p:sldId id="347" r:id="rId34"/>
    <p:sldId id="348" r:id="rId35"/>
    <p:sldId id="273" r:id="rId36"/>
    <p:sldId id="274" r:id="rId37"/>
    <p:sldId id="278"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3222">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Xjz7b+kWj8/AbKcKPOhYNkGgN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F1DC54-CD9C-47F0-B805-4A8F34AB25E8}">
  <a:tblStyle styleId="{8AF1DC54-CD9C-47F0-B805-4A8F34AB25E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85" d="100"/>
          <a:sy n="85" d="100"/>
        </p:scale>
        <p:origin x="828" y="78"/>
      </p:cViewPr>
      <p:guideLst>
        <p:guide orient="horz" pos="1620"/>
        <p:guide pos="2880"/>
        <p:guide pos="322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58" name="Google Shape;15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159" name="Google Shape;159;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9d170e05b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19d170e05b1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19d170e05b1_0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
        <p:nvSpPr>
          <p:cNvPr id="283" name="Google Shape;283;g19d170e05b1_0_5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9d170e05b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19d170e05b1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19d170e05b1_0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
        <p:nvSpPr>
          <p:cNvPr id="283" name="Google Shape;283;g19d170e05b1_0_5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101565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9d170e05b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19d170e05b1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19d170e05b1_0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
        <p:nvSpPr>
          <p:cNvPr id="283" name="Google Shape;283;g19d170e05b1_0_5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4097440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9d170e05b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19d170e05b1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19d170e05b1_0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
        <p:nvSpPr>
          <p:cNvPr id="283" name="Google Shape;283;g19d170e05b1_0_5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487856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9d170e05b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19d170e05b1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19d170e05b1_0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
        <p:nvSpPr>
          <p:cNvPr id="283" name="Google Shape;283;g19d170e05b1_0_5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2138158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a3c60e8fcd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1a3c60e8fcd_0_3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a3c60e8fcd_0_3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
        <p:nvSpPr>
          <p:cNvPr id="218" name="Google Shape;218;g1a3c60e8fcd_0_36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2041986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a3c60e8fcd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1a3c60e8fcd_0_3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a3c60e8fcd_0_3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
        <p:nvSpPr>
          <p:cNvPr id="218" name="Google Shape;218;g1a3c60e8fcd_0_36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3624059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a3c60e8fc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1a3c60e8fcd_0_4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g1a3c60e8fcd_0_4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
        <p:nvSpPr>
          <p:cNvPr id="296" name="Google Shape;296;g1a3c60e8fcd_0_45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9d170e05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19d170e05b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g19d170e05b1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
        <p:nvSpPr>
          <p:cNvPr id="309" name="Google Shape;309;g19d170e05b1_0_1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9d170e05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19d170e05b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g19d170e05b1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
        <p:nvSpPr>
          <p:cNvPr id="309" name="Google Shape;309;g19d170e05b1_0_1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229588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753f4f998_3_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18753f4f998_3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9d170e05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19d170e05b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g19d170e05b1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
        <p:nvSpPr>
          <p:cNvPr id="309" name="Google Shape;309;g19d170e05b1_0_1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3962834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8753f4f998_3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18753f4f998_3_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g18753f4f998_3_1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
        <p:nvSpPr>
          <p:cNvPr id="322" name="Google Shape;322;g18753f4f998_3_12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2623020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3192341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2871984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289579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1870136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1939993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160060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753f4f998_3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18753f4f998_3_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18753f4f998_3_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
        <p:nvSpPr>
          <p:cNvPr id="181" name="Google Shape;181;g18753f4f998_3_96: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1162877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2524514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3055994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753f4f998_3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8753f4f998_3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8753f4f998_3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
        <p:nvSpPr>
          <p:cNvPr id="348" name="Google Shape;348;g18753f4f998_3_14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4146390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8753f4f998_3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g18753f4f998_3_1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g18753f4f998_3_1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
        <p:nvSpPr>
          <p:cNvPr id="374" name="Google Shape;374;g18753f4f998_3_16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753f4f998_3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g18753f4f998_3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g18753f4f998_3_1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
        <p:nvSpPr>
          <p:cNvPr id="387" name="Google Shape;387;g18753f4f998_3_18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753f4f998_3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g18753f4f998_3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g18753f4f998_3_1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
        <p:nvSpPr>
          <p:cNvPr id="387" name="Google Shape;387;g18753f4f998_3_18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extLst>
      <p:ext uri="{BB962C8B-B14F-4D97-AF65-F5344CB8AC3E}">
        <p14:creationId xmlns:p14="http://schemas.microsoft.com/office/powerpoint/2010/main" val="4282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a3c60e8fcd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a3c60e8fcd_0_1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1a3c60e8fcd_0_1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a3c60e8fcd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1a3c60e8fcd_0_3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a3c60e8fcd_0_3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
        <p:nvSpPr>
          <p:cNvPr id="218" name="Google Shape;218;g1a3c60e8fcd_0_36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9f19cbe15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g19f19cbe152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19f19cbe152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
        <p:nvSpPr>
          <p:cNvPr id="231" name="Google Shape;231;g19f19cbe152_0_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a3c60e8fcd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1a3c60e8fcd_0_6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1a3c60e8fcd_0_6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
        <p:nvSpPr>
          <p:cNvPr id="244" name="Google Shape;244;g1a3c60e8fcd_0_67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9d170e05b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19d170e05b1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19d170e05b1_0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
        <p:nvSpPr>
          <p:cNvPr id="257" name="Google Shape;257;g19d170e05b1_0_2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9d170e05b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19d170e05b1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g19d170e05b1_0_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
        <p:nvSpPr>
          <p:cNvPr id="270" name="Google Shape;270;g19d170e05b1_0_4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2018 - 19 Phase II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1597823"/>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19" name="Google Shape;19;p1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20" name="Google Shape;20;p1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78" name="Google Shape;78;p2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79" name="Google Shape;79;p2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g1a3c60e8fcd_0_39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g1a3c60e8fcd_0_391"/>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9" name="Google Shape;89;g1a3c60e8fcd_0_391"/>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90" name="Google Shape;90;g1a3c60e8fcd_0_391"/>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91" name="Google Shape;91;g1a3c60e8fcd_0_391"/>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g1a3c60e8fcd_0_385"/>
          <p:cNvSpPr txBox="1">
            <a:spLocks noGrp="1"/>
          </p:cNvSpPr>
          <p:nvPr>
            <p:ph type="ctrTitle"/>
          </p:nvPr>
        </p:nvSpPr>
        <p:spPr>
          <a:xfrm>
            <a:off x="685800" y="1597823"/>
            <a:ext cx="7772400" cy="110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1a3c60e8fcd_0_385"/>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95" name="Google Shape;95;g1a3c60e8fcd_0_385"/>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96" name="Google Shape;96;g1a3c60e8fcd_0_385"/>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97" name="Google Shape;97;g1a3c60e8fcd_0_385"/>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g1a3c60e8fcd_0_397"/>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1a3c60e8fcd_0_39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01" name="Google Shape;101;g1a3c60e8fcd_0_397"/>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102" name="Google Shape;102;g1a3c60e8fcd_0_397"/>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103" name="Google Shape;103;g1a3c60e8fcd_0_397"/>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g1a3c60e8fcd_0_40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1a3c60e8fcd_0_403"/>
          <p:cNvSpPr txBox="1">
            <a:spLocks noGrp="1"/>
          </p:cNvSpPr>
          <p:nvPr>
            <p:ph type="body" idx="1"/>
          </p:nvPr>
        </p:nvSpPr>
        <p:spPr>
          <a:xfrm>
            <a:off x="457200" y="900114"/>
            <a:ext cx="4038600" cy="25455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7" name="Google Shape;107;g1a3c60e8fcd_0_403"/>
          <p:cNvSpPr txBox="1">
            <a:spLocks noGrp="1"/>
          </p:cNvSpPr>
          <p:nvPr>
            <p:ph type="body" idx="2"/>
          </p:nvPr>
        </p:nvSpPr>
        <p:spPr>
          <a:xfrm>
            <a:off x="4648200" y="900114"/>
            <a:ext cx="4038600" cy="25455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8" name="Google Shape;108;g1a3c60e8fcd_0_403"/>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109" name="Google Shape;109;g1a3c60e8fcd_0_403"/>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110" name="Google Shape;110;g1a3c60e8fcd_0_403"/>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g1a3c60e8fcd_0_41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g1a3c60e8fcd_0_410"/>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4" name="Google Shape;114;g1a3c60e8fcd_0_410"/>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5" name="Google Shape;115;g1a3c60e8fcd_0_410"/>
          <p:cNvSpPr txBox="1">
            <a:spLocks noGrp="1"/>
          </p:cNvSpPr>
          <p:nvPr>
            <p:ph type="body" idx="3"/>
          </p:nvPr>
        </p:nvSpPr>
        <p:spPr>
          <a:xfrm>
            <a:off x="4645033" y="1151335"/>
            <a:ext cx="4041900" cy="4797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6" name="Google Shape;116;g1a3c60e8fcd_0_410"/>
          <p:cNvSpPr txBox="1">
            <a:spLocks noGrp="1"/>
          </p:cNvSpPr>
          <p:nvPr>
            <p:ph type="body" idx="4"/>
          </p:nvPr>
        </p:nvSpPr>
        <p:spPr>
          <a:xfrm>
            <a:off x="4645033"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7" name="Google Shape;117;g1a3c60e8fcd_0_410"/>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118" name="Google Shape;118;g1a3c60e8fcd_0_410"/>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119" name="Google Shape;119;g1a3c60e8fcd_0_41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g1a3c60e8fcd_0_4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g1a3c60e8fcd_0_419"/>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123" name="Google Shape;123;g1a3c60e8fcd_0_419"/>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124" name="Google Shape;124;g1a3c60e8fcd_0_41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g1a3c60e8fcd_0_42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127" name="Google Shape;127;g1a3c60e8fcd_0_42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128" name="Google Shape;128;g1a3c60e8fcd_0_424"/>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g1a3c60e8fcd_0_428"/>
          <p:cNvSpPr txBox="1">
            <a:spLocks noGrp="1"/>
          </p:cNvSpPr>
          <p:nvPr>
            <p:ph type="title"/>
          </p:nvPr>
        </p:nvSpPr>
        <p:spPr>
          <a:xfrm>
            <a:off x="457202" y="204787"/>
            <a:ext cx="3008400" cy="8715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g1a3c60e8fcd_0_428"/>
          <p:cNvSpPr txBox="1">
            <a:spLocks noGrp="1"/>
          </p:cNvSpPr>
          <p:nvPr>
            <p:ph type="body" idx="1"/>
          </p:nvPr>
        </p:nvSpPr>
        <p:spPr>
          <a:xfrm>
            <a:off x="3575050" y="204792"/>
            <a:ext cx="5111700" cy="43899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2" name="Google Shape;132;g1a3c60e8fcd_0_428"/>
          <p:cNvSpPr txBox="1">
            <a:spLocks noGrp="1"/>
          </p:cNvSpPr>
          <p:nvPr>
            <p:ph type="body" idx="2"/>
          </p:nvPr>
        </p:nvSpPr>
        <p:spPr>
          <a:xfrm>
            <a:off x="457202" y="1076328"/>
            <a:ext cx="3008400" cy="3518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3" name="Google Shape;133;g1a3c60e8fcd_0_428"/>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134" name="Google Shape;134;g1a3c60e8fcd_0_428"/>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135" name="Google Shape;135;g1a3c60e8fcd_0_428"/>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g1a3c60e8fcd_0_435"/>
          <p:cNvSpPr txBox="1">
            <a:spLocks noGrp="1"/>
          </p:cNvSpPr>
          <p:nvPr>
            <p:ph type="title"/>
          </p:nvPr>
        </p:nvSpPr>
        <p:spPr>
          <a:xfrm>
            <a:off x="1792288" y="3600451"/>
            <a:ext cx="5486400" cy="4251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g1a3c60e8fcd_0_435"/>
          <p:cNvSpPr>
            <a:spLocks noGrp="1"/>
          </p:cNvSpPr>
          <p:nvPr>
            <p:ph type="pic" idx="2"/>
          </p:nvPr>
        </p:nvSpPr>
        <p:spPr>
          <a:xfrm>
            <a:off x="1792288" y="459581"/>
            <a:ext cx="5486400" cy="3086100"/>
          </a:xfrm>
          <a:prstGeom prst="rect">
            <a:avLst/>
          </a:prstGeom>
          <a:noFill/>
          <a:ln>
            <a:noFill/>
          </a:ln>
        </p:spPr>
      </p:sp>
      <p:sp>
        <p:nvSpPr>
          <p:cNvPr id="139" name="Google Shape;139;g1a3c60e8fcd_0_435"/>
          <p:cNvSpPr txBox="1">
            <a:spLocks noGrp="1"/>
          </p:cNvSpPr>
          <p:nvPr>
            <p:ph type="body" idx="1"/>
          </p:nvPr>
        </p:nvSpPr>
        <p:spPr>
          <a:xfrm>
            <a:off x="1792288" y="4025507"/>
            <a:ext cx="5486400" cy="603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40" name="Google Shape;140;g1a3c60e8fcd_0_435"/>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141" name="Google Shape;141;g1a3c60e8fcd_0_435"/>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142" name="Google Shape;142;g1a3c60e8fcd_0_435"/>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25" name="Google Shape;25;p1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26" name="Google Shape;26;p1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g1a3c60e8fcd_0_44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g1a3c60e8fcd_0_442"/>
          <p:cNvSpPr txBox="1">
            <a:spLocks noGrp="1"/>
          </p:cNvSpPr>
          <p:nvPr>
            <p:ph type="body" idx="1"/>
          </p:nvPr>
        </p:nvSpPr>
        <p:spPr>
          <a:xfrm rot="5400000">
            <a:off x="2874750" y="-1217399"/>
            <a:ext cx="33945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g1a3c60e8fcd_0_442"/>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147" name="Google Shape;147;g1a3c60e8fcd_0_442"/>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148" name="Google Shape;148;g1a3c60e8fcd_0_442"/>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g1a3c60e8fcd_0_448"/>
          <p:cNvSpPr txBox="1">
            <a:spLocks noGrp="1"/>
          </p:cNvSpPr>
          <p:nvPr>
            <p:ph type="title"/>
          </p:nvPr>
        </p:nvSpPr>
        <p:spPr>
          <a:xfrm rot="5400000">
            <a:off x="6012600" y="771581"/>
            <a:ext cx="32910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g1a3c60e8fcd_0_448"/>
          <p:cNvSpPr txBox="1">
            <a:spLocks noGrp="1"/>
          </p:cNvSpPr>
          <p:nvPr>
            <p:ph type="body" idx="1"/>
          </p:nvPr>
        </p:nvSpPr>
        <p:spPr>
          <a:xfrm rot="5400000">
            <a:off x="1821600" y="-1209619"/>
            <a:ext cx="32910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2" name="Google Shape;152;g1a3c60e8fcd_0_448"/>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153" name="Google Shape;153;g1a3c60e8fcd_0_448"/>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154" name="Google Shape;154;g1a3c60e8fcd_0_448"/>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31" name="Google Shape;31;p1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32" name="Google Shape;32;p1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900114"/>
            <a:ext cx="4038600" cy="254555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900114"/>
            <a:ext cx="4038600" cy="254555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38" name="Google Shape;38;p1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39" name="Google Shape;39;p1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33"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33"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47" name="Google Shape;47;p1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48" name="Google Shape;48;p1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52" name="Google Shape;52;p1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53" name="Google Shape;53;p1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2"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04792"/>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2" y="1076328"/>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59" name="Google Shape;59;p2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60" name="Google Shape;60;p2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459581"/>
            <a:ext cx="5486400" cy="3086100"/>
          </a:xfrm>
          <a:prstGeom prst="rect">
            <a:avLst/>
          </a:prstGeom>
          <a:noFill/>
          <a:ln>
            <a:noFill/>
          </a:ln>
        </p:spPr>
      </p:sp>
      <p:sp>
        <p:nvSpPr>
          <p:cNvPr id="64" name="Google Shape;64;p21"/>
          <p:cNvSpPr txBox="1">
            <a:spLocks noGrp="1"/>
          </p:cNvSpPr>
          <p:nvPr>
            <p:ph type="body" idx="1"/>
          </p:nvPr>
        </p:nvSpPr>
        <p:spPr>
          <a:xfrm>
            <a:off x="1792288" y="4025507"/>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66" name="Google Shape;66;p2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67" name="Google Shape;67;p2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22/12/2022</a:t>
            </a:r>
            <a:endParaRPr/>
          </a:p>
        </p:txBody>
      </p:sp>
      <p:sp>
        <p:nvSpPr>
          <p:cNvPr id="72" name="Google Shape;72;p2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CSE, Vemana IT</a:t>
            </a:r>
            <a:endParaRPr/>
          </a:p>
        </p:txBody>
      </p:sp>
      <p:sp>
        <p:nvSpPr>
          <p:cNvPr id="73" name="Google Shape;73;p2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22/12/2022</a:t>
            </a:r>
            <a:endParaRPr/>
          </a:p>
        </p:txBody>
      </p:sp>
      <p:sp>
        <p:nvSpPr>
          <p:cNvPr id="13" name="Google Shape;13;p1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Department of CSE, Vemana IT</a:t>
            </a:r>
            <a:endParaRPr/>
          </a:p>
        </p:txBody>
      </p:sp>
      <p:sp>
        <p:nvSpPr>
          <p:cNvPr id="14" name="Google Shape;14;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1a3c60e8fcd_0_37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g1a3c60e8fcd_0_379"/>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Google Shape;83;g1a3c60e8fcd_0_379"/>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22/12/2022</a:t>
            </a:r>
            <a:endParaRPr/>
          </a:p>
        </p:txBody>
      </p:sp>
      <p:sp>
        <p:nvSpPr>
          <p:cNvPr id="84" name="Google Shape;84;g1a3c60e8fcd_0_379"/>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Department of CSE, Vemana IT</a:t>
            </a:r>
            <a:endParaRPr/>
          </a:p>
        </p:txBody>
      </p:sp>
      <p:sp>
        <p:nvSpPr>
          <p:cNvPr id="85" name="Google Shape;85;g1a3c60e8fcd_0_37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
          <p:cNvSpPr txBox="1"/>
          <p:nvPr/>
        </p:nvSpPr>
        <p:spPr>
          <a:xfrm>
            <a:off x="203073" y="3105150"/>
            <a:ext cx="8737800" cy="1901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050"/>
              </a:buClr>
              <a:buSzPts val="2000"/>
              <a:buFont typeface="Arial"/>
              <a:buNone/>
            </a:pPr>
            <a:r>
              <a:rPr lang="en-US" sz="2000" b="1" i="0" u="none" strike="noStrike" cap="none" dirty="0">
                <a:solidFill>
                  <a:srgbClr val="00B050"/>
                </a:solidFill>
                <a:latin typeface="Times New Roman"/>
                <a:ea typeface="Times New Roman"/>
                <a:cs typeface="Times New Roman"/>
                <a:sym typeface="Times New Roman"/>
              </a:rPr>
              <a:t>By</a:t>
            </a:r>
            <a:endParaRPr sz="2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DHANUSH B - 1VI19CS026</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GOWTHAM V- 1VI19CS032</a:t>
            </a:r>
            <a:endParaRPr sz="2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HAFSA MOHAMMADI-1VI19CS034</a:t>
            </a:r>
            <a:endParaRPr sz="2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KOMAL BHAT-1VI19CS046</a:t>
            </a:r>
            <a:endParaRPr sz="2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2000"/>
              <a:buFont typeface="Arial"/>
              <a:buNone/>
            </a:pPr>
            <a:endParaRPr sz="2000" b="1" i="0" u="none" strike="noStrike" cap="none" dirty="0">
              <a:solidFill>
                <a:schemeClr val="dk1"/>
              </a:solidFill>
              <a:latin typeface="Calibri"/>
              <a:ea typeface="Calibri"/>
              <a:cs typeface="Calibri"/>
              <a:sym typeface="Calibri"/>
            </a:endParaRPr>
          </a:p>
        </p:txBody>
      </p:sp>
      <p:sp>
        <p:nvSpPr>
          <p:cNvPr id="162" name="Google Shape;162;p1"/>
          <p:cNvSpPr txBox="1"/>
          <p:nvPr/>
        </p:nvSpPr>
        <p:spPr>
          <a:xfrm>
            <a:off x="4769673" y="3164883"/>
            <a:ext cx="4171200" cy="1066800"/>
          </a:xfrm>
          <a:prstGeom prst="rect">
            <a:avLst/>
          </a:prstGeom>
          <a:noFill/>
          <a:ln>
            <a:noFill/>
          </a:ln>
        </p:spPr>
        <p:txBody>
          <a:bodyPr spcFirstLastPara="1" wrap="square" lIns="91425" tIns="45700" rIns="91425" bIns="45700" anchor="t" anchorCtr="0">
            <a:noAutofit/>
          </a:bodyPr>
          <a:lstStyle/>
          <a:p>
            <a:pPr>
              <a:buClr>
                <a:srgbClr val="00B050"/>
              </a:buClr>
              <a:buSzPts val="2000"/>
            </a:pPr>
            <a:r>
              <a:rPr lang="en-US" sz="2000" b="1">
                <a:solidFill>
                  <a:srgbClr val="00B050"/>
                </a:solidFill>
                <a:latin typeface="Times New Roman"/>
                <a:ea typeface="Times New Roman"/>
                <a:cs typeface="Times New Roman"/>
                <a:sym typeface="Times New Roman"/>
              </a:rPr>
              <a:t>              </a:t>
            </a:r>
            <a:r>
              <a:rPr lang="en-US" sz="2000" b="1" i="0" u="none" strike="noStrike" cap="none">
                <a:solidFill>
                  <a:srgbClr val="00B050"/>
                </a:solidFill>
                <a:latin typeface="Times New Roman"/>
                <a:ea typeface="Times New Roman"/>
                <a:cs typeface="Times New Roman"/>
                <a:sym typeface="Times New Roman"/>
              </a:rPr>
              <a:t> Under the Guidance of</a:t>
            </a:r>
          </a:p>
          <a:p>
            <a:pPr algn="ctr">
              <a:spcBef>
                <a:spcPts val="400"/>
              </a:spcBef>
              <a:buClr>
                <a:schemeClr val="dk1"/>
              </a:buClr>
              <a:buSzPts val="2000"/>
            </a:pPr>
            <a:r>
              <a:rPr lang="en-US" sz="2000" b="1">
                <a:solidFill>
                  <a:schemeClr val="dk1"/>
                </a:solidFill>
                <a:latin typeface="Times New Roman"/>
                <a:ea typeface="Times New Roman"/>
                <a:cs typeface="Times New Roman"/>
                <a:sym typeface="Times New Roman"/>
              </a:rPr>
              <a:t>  </a:t>
            </a:r>
            <a:r>
              <a:rPr lang="en-US" sz="2000" b="1" i="0" u="none" strike="noStrike" cap="none">
                <a:solidFill>
                  <a:schemeClr val="dk1"/>
                </a:solidFill>
                <a:latin typeface="Times New Roman"/>
                <a:ea typeface="Times New Roman"/>
                <a:cs typeface="Times New Roman"/>
                <a:sym typeface="Times New Roman"/>
              </a:rPr>
              <a:t>Dr </a:t>
            </a:r>
            <a:r>
              <a:rPr lang="en-US" sz="2000" b="1" i="0" u="none" strike="noStrike" cap="none" err="1">
                <a:solidFill>
                  <a:schemeClr val="dk1"/>
                </a:solidFill>
                <a:latin typeface="Times New Roman"/>
                <a:ea typeface="Times New Roman"/>
                <a:cs typeface="Times New Roman"/>
                <a:sym typeface="Times New Roman"/>
              </a:rPr>
              <a:t>Kantharaju</a:t>
            </a:r>
            <a:r>
              <a:rPr lang="en-US" sz="2000" b="1" i="0" u="none" strike="noStrike" cap="none">
                <a:solidFill>
                  <a:schemeClr val="dk1"/>
                </a:solidFill>
                <a:latin typeface="Times New Roman"/>
                <a:ea typeface="Times New Roman"/>
                <a:cs typeface="Times New Roman"/>
                <a:sym typeface="Times New Roman"/>
              </a:rPr>
              <a:t> </a:t>
            </a:r>
            <a:r>
              <a:rPr lang="en-US" sz="2000" b="1">
                <a:solidFill>
                  <a:schemeClr val="dk1"/>
                </a:solidFill>
                <a:latin typeface="Times New Roman"/>
                <a:ea typeface="Times New Roman"/>
                <a:cs typeface="Times New Roman"/>
                <a:sym typeface="Times New Roman"/>
              </a:rPr>
              <a:t>H C </a:t>
            </a:r>
            <a:endParaRPr lang="en-US">
              <a:solidFill>
                <a:schemeClr val="dk1"/>
              </a:solidFill>
              <a:ea typeface="Times New Roman"/>
              <a:sym typeface="Times New Roman"/>
            </a:endParaRPr>
          </a:p>
          <a:p>
            <a:pPr algn="ctr">
              <a:spcBef>
                <a:spcPts val="400"/>
              </a:spcBef>
              <a:buSzPts val="2000"/>
            </a:pPr>
            <a:r>
              <a:rPr lang="en-US" sz="2000" b="1" i="0" u="none" strike="noStrike" cap="none">
                <a:solidFill>
                  <a:schemeClr val="dk1"/>
                </a:solidFill>
                <a:latin typeface="Times New Roman"/>
                <a:ea typeface="Times New Roman"/>
                <a:cs typeface="Times New Roman"/>
                <a:sym typeface="Times New Roman"/>
              </a:rPr>
              <a:t>Associate Professor</a:t>
            </a:r>
            <a:endParaRPr lang="en-US" sz="1400" b="0" i="0" u="none" strike="noStrike" cap="none">
              <a:solidFill>
                <a:schemeClr val="dk1"/>
              </a:solidFill>
              <a:latin typeface="Arial"/>
              <a:ea typeface="Arial"/>
              <a:cs typeface="Arial"/>
            </a:endParaRPr>
          </a:p>
        </p:txBody>
      </p:sp>
      <p:sp>
        <p:nvSpPr>
          <p:cNvPr id="163" name="Google Shape;163;p1"/>
          <p:cNvSpPr txBox="1"/>
          <p:nvPr/>
        </p:nvSpPr>
        <p:spPr>
          <a:xfrm>
            <a:off x="0" y="2226428"/>
            <a:ext cx="9144000" cy="954067"/>
          </a:xfrm>
          <a:prstGeom prst="rect">
            <a:avLst/>
          </a:prstGeom>
          <a:solidFill>
            <a:srgbClr val="8CB3E3"/>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PJ22CS13: IoT BASED SMART CHAIR USING RASPBERRY PI</a:t>
            </a:r>
            <a:endParaRPr sz="1400" b="0" i="0" u="none" strike="noStrike" cap="none">
              <a:solidFill>
                <a:srgbClr val="000000"/>
              </a:solidFill>
              <a:latin typeface="Arial"/>
              <a:ea typeface="Arial"/>
              <a:cs typeface="Arial"/>
              <a:sym typeface="Arial"/>
            </a:endParaRPr>
          </a:p>
        </p:txBody>
      </p:sp>
      <p:pic>
        <p:nvPicPr>
          <p:cNvPr id="164" name="Google Shape;164;p1"/>
          <p:cNvPicPr preferRelativeResize="0"/>
          <p:nvPr/>
        </p:nvPicPr>
        <p:blipFill rotWithShape="1">
          <a:blip r:embed="rId3">
            <a:alphaModFix/>
          </a:blip>
          <a:srcRect/>
          <a:stretch/>
        </p:blipFill>
        <p:spPr>
          <a:xfrm>
            <a:off x="7434" y="102393"/>
            <a:ext cx="8991601" cy="1600200"/>
          </a:xfrm>
          <a:prstGeom prst="rect">
            <a:avLst/>
          </a:prstGeom>
          <a:noFill/>
          <a:ln>
            <a:noFill/>
          </a:ln>
        </p:spPr>
      </p:pic>
      <p:sp>
        <p:nvSpPr>
          <p:cNvPr id="165" name="Google Shape;165;p1"/>
          <p:cNvSpPr txBox="1"/>
          <p:nvPr/>
        </p:nvSpPr>
        <p:spPr>
          <a:xfrm>
            <a:off x="2438400" y="1762961"/>
            <a:ext cx="44958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FF0000"/>
                </a:solidFill>
                <a:latin typeface="Times New Roman"/>
                <a:ea typeface="Times New Roman"/>
                <a:cs typeface="Times New Roman"/>
                <a:sym typeface="Times New Roman"/>
              </a:rPr>
              <a:t>Project Phase 2: Review 4</a:t>
            </a:r>
            <a:endParaRPr sz="2800" b="1" i="0" u="none" strike="noStrike" cap="none" dirty="0">
              <a:solidFill>
                <a:srgbClr val="FF0000"/>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D08B7377-5DF5-C99A-2910-61275B3344A1}"/>
              </a:ext>
            </a:extLst>
          </p:cNvPr>
          <p:cNvSpPr>
            <a:spLocks noGrp="1"/>
          </p:cNvSpPr>
          <p:nvPr>
            <p:ph type="dt" idx="10"/>
          </p:nvPr>
        </p:nvSpPr>
        <p:spPr>
          <a:xfrm>
            <a:off x="420067" y="4860689"/>
            <a:ext cx="2133600" cy="273844"/>
          </a:xfrm>
        </p:spPr>
        <p:txBody>
          <a:bodyPr/>
          <a:lstStyle/>
          <a:p>
            <a:r>
              <a:rPr lang="en-US" dirty="0"/>
              <a:t>04/05/2023</a:t>
            </a:r>
          </a:p>
        </p:txBody>
      </p:sp>
      <p:sp>
        <p:nvSpPr>
          <p:cNvPr id="3" name="Footer Placeholder 2">
            <a:extLst>
              <a:ext uri="{FF2B5EF4-FFF2-40B4-BE49-F238E27FC236}">
                <a16:creationId xmlns:a16="http://schemas.microsoft.com/office/drawing/2014/main" id="{B425A619-DEFF-467D-6BE7-D7F6827239EE}"/>
              </a:ext>
            </a:extLst>
          </p:cNvPr>
          <p:cNvSpPr>
            <a:spLocks noGrp="1"/>
          </p:cNvSpPr>
          <p:nvPr>
            <p:ph type="ftr" idx="11"/>
          </p:nvPr>
        </p:nvSpPr>
        <p:spPr>
          <a:xfrm>
            <a:off x="3124173" y="4869628"/>
            <a:ext cx="2895600" cy="273844"/>
          </a:xfrm>
        </p:spPr>
        <p:txBody>
          <a:bodyPr/>
          <a:lstStyle/>
          <a:p>
            <a:r>
              <a:rPr lang="en-US"/>
              <a:t>Department of CSE, </a:t>
            </a:r>
            <a:r>
              <a:rPr lang="en-US" err="1"/>
              <a:t>Vemana</a:t>
            </a:r>
            <a:r>
              <a:rPr lang="en-US"/>
              <a:t> IT</a:t>
            </a:r>
          </a:p>
        </p:txBody>
      </p:sp>
      <p:sp>
        <p:nvSpPr>
          <p:cNvPr id="4" name="Slide Number Placeholder 3">
            <a:extLst>
              <a:ext uri="{FF2B5EF4-FFF2-40B4-BE49-F238E27FC236}">
                <a16:creationId xmlns:a16="http://schemas.microsoft.com/office/drawing/2014/main" id="{87CD18D8-1E6B-CF19-EDA3-AD9CAF2186B0}"/>
              </a:ext>
            </a:extLst>
          </p:cNvPr>
          <p:cNvSpPr>
            <a:spLocks noGrp="1"/>
          </p:cNvSpPr>
          <p:nvPr>
            <p:ph type="sldNum" idx="12"/>
          </p:nvPr>
        </p:nvSpPr>
        <p:spPr/>
        <p:txBody>
          <a:bodyPr/>
          <a:lstStyle/>
          <a:p>
            <a:pPr marL="0" lvl="0" indent="0" algn="r" rtl="0">
              <a:spcBef>
                <a:spcPts val="0"/>
              </a:spcBef>
              <a:spcAft>
                <a:spcPts val="0"/>
              </a:spcAft>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9d170e05b1_0_54"/>
          <p:cNvSpPr txBox="1">
            <a:spLocks noGrp="1"/>
          </p:cNvSpPr>
          <p:nvPr>
            <p:ph type="body" idx="1"/>
          </p:nvPr>
        </p:nvSpPr>
        <p:spPr>
          <a:xfrm>
            <a:off x="1" y="900544"/>
            <a:ext cx="9011920" cy="376220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Development of a Smart Chair Sensors System and Classification of Sitting Postures with Deep Learning Algorithms [2022]</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Author: </a:t>
            </a:r>
            <a:r>
              <a:rPr lang="en-US" sz="1600" dirty="0" err="1">
                <a:latin typeface="Times New Roman"/>
                <a:ea typeface="Times New Roman"/>
                <a:cs typeface="Times New Roman"/>
                <a:sym typeface="Times New Roman"/>
              </a:rPr>
              <a:t>Taraneh</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Aminosharieh</a:t>
            </a:r>
            <a:r>
              <a:rPr lang="en-US" sz="1600" dirty="0">
                <a:latin typeface="Times New Roman"/>
                <a:ea typeface="Times New Roman"/>
                <a:cs typeface="Times New Roman"/>
                <a:sym typeface="Times New Roman"/>
              </a:rPr>
              <a:t> Najafi, Antonio </a:t>
            </a:r>
            <a:r>
              <a:rPr lang="en-US" sz="1600" dirty="0" err="1">
                <a:latin typeface="Times New Roman"/>
                <a:ea typeface="Times New Roman"/>
                <a:cs typeface="Times New Roman"/>
                <a:sym typeface="Times New Roman"/>
              </a:rPr>
              <a:t>Abramo</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Kyandoghere</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Kyamakya</a:t>
            </a:r>
            <a:r>
              <a:rPr lang="en-US" sz="1600" dirty="0">
                <a:latin typeface="Times New Roman"/>
                <a:ea typeface="Times New Roman"/>
                <a:cs typeface="Times New Roman"/>
                <a:sym typeface="Times New Roman"/>
              </a:rPr>
              <a:t> and Antonio </a:t>
            </a:r>
            <a:r>
              <a:rPr lang="en-US" sz="1600" dirty="0" err="1">
                <a:latin typeface="Times New Roman"/>
                <a:ea typeface="Times New Roman"/>
                <a:cs typeface="Times New Roman"/>
                <a:sym typeface="Times New Roman"/>
              </a:rPr>
              <a:t>Affanni</a:t>
            </a:r>
            <a:r>
              <a:rPr lang="en-US" sz="1600" dirty="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The system consists of eight pressure sensors placed on the chair’s sitting cushion and the backrest. The performance of the designed sensors system was evaluated with seven deep learning models </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Advantage:</a:t>
            </a:r>
            <a:r>
              <a:rPr lang="en-US" sz="1600" dirty="0">
                <a:latin typeface="Times New Roman"/>
                <a:ea typeface="Times New Roman"/>
                <a:cs typeface="Times New Roman"/>
                <a:sym typeface="Times New Roman"/>
              </a:rPr>
              <a:t> low number of deployed pressure sensors, the adopted design is easily applicable to many types of chair and armchair. no cables are required</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Limitation: </a:t>
            </a:r>
            <a:r>
              <a:rPr lang="en-US" sz="1600" dirty="0">
                <a:latin typeface="Times New Roman"/>
                <a:ea typeface="Times New Roman"/>
                <a:cs typeface="Times New Roman"/>
                <a:sym typeface="Times New Roman"/>
              </a:rPr>
              <a:t>Parameters like emotion, behavior and activity identification were not considered</a:t>
            </a: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86" name="Google Shape;286;g19d170e05b1_0_54"/>
          <p:cNvSpPr txBox="1"/>
          <p:nvPr/>
        </p:nvSpPr>
        <p:spPr>
          <a:xfrm>
            <a:off x="8501275" y="4767100"/>
            <a:ext cx="396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9</a:t>
            </a:r>
            <a:endParaRPr sz="1400" b="0" i="0" u="none" strike="noStrike" cap="none">
              <a:solidFill>
                <a:srgbClr val="000000"/>
              </a:solidFill>
              <a:latin typeface="Arial"/>
              <a:ea typeface="Arial"/>
              <a:cs typeface="Arial"/>
              <a:sym typeface="Arial"/>
            </a:endParaRPr>
          </a:p>
        </p:txBody>
      </p:sp>
      <p:sp>
        <p:nvSpPr>
          <p:cNvPr id="287" name="Google Shape;287;g19d170e05b1_0_54"/>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88" name="Google Shape;288;g19d170e05b1_0_54"/>
          <p:cNvSpPr txBox="1">
            <a:spLocks noGrp="1"/>
          </p:cNvSpPr>
          <p:nvPr>
            <p:ph type="title"/>
          </p:nvPr>
        </p:nvSpPr>
        <p:spPr>
          <a:xfrm>
            <a:off x="457100" y="30344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- 6</a:t>
            </a:r>
            <a:endParaRPr/>
          </a:p>
        </p:txBody>
      </p:sp>
      <p:sp>
        <p:nvSpPr>
          <p:cNvPr id="289" name="Google Shape;289;g19d170e05b1_0_5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90" name="Google Shape;290;g19d170e05b1_0_54"/>
          <p:cNvSpPr txBox="1"/>
          <p:nvPr/>
        </p:nvSpPr>
        <p:spPr>
          <a:xfrm>
            <a:off x="220625" y="57250"/>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91" name="Google Shape;291;g19d170e05b1_0_5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0DA2FAD3-1D19-10B0-1EC0-82E10A5091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9d170e05b1_0_54"/>
          <p:cNvSpPr txBox="1">
            <a:spLocks noGrp="1"/>
          </p:cNvSpPr>
          <p:nvPr>
            <p:ph type="body" idx="1"/>
          </p:nvPr>
        </p:nvSpPr>
        <p:spPr>
          <a:xfrm>
            <a:off x="1" y="900544"/>
            <a:ext cx="9011920" cy="376220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Smart Chair for Monitoring of Sitting Behavior [2017]</a:t>
            </a: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Author: </a:t>
            </a:r>
            <a:r>
              <a:rPr lang="en-US" sz="1600" dirty="0">
                <a:latin typeface="Times New Roman"/>
                <a:ea typeface="Times New Roman"/>
                <a:cs typeface="Times New Roman"/>
                <a:sym typeface="Times New Roman"/>
              </a:rPr>
              <a:t>Meng </a:t>
            </a:r>
            <a:r>
              <a:rPr lang="en-US" sz="1600" dirty="0" err="1">
                <a:latin typeface="Times New Roman"/>
                <a:ea typeface="Times New Roman"/>
                <a:cs typeface="Times New Roman"/>
                <a:sym typeface="Times New Roman"/>
              </a:rPr>
              <a:t>jie</a:t>
            </a:r>
            <a:r>
              <a:rPr lang="en-US" sz="1600" dirty="0">
                <a:latin typeface="Times New Roman"/>
                <a:ea typeface="Times New Roman"/>
                <a:cs typeface="Times New Roman"/>
                <a:sym typeface="Times New Roman"/>
              </a:rPr>
              <a:t> Huang, Ian Gibson, and Rui Yang</a:t>
            </a: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The sensor array was composed of two layers of polyester films, with the horizontal silver electrode strips and the other vertical on one layer. </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Advantage:</a:t>
            </a:r>
            <a:r>
              <a:rPr lang="en-US" sz="1600" dirty="0">
                <a:latin typeface="Times New Roman"/>
                <a:ea typeface="Times New Roman"/>
                <a:cs typeface="Times New Roman"/>
                <a:sym typeface="Times New Roman"/>
              </a:rPr>
              <a:t> With the optimal settings of neural network, the overall classification accuracy of eight sitting postures reached 92.2%. </a:t>
            </a: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Limitation: </a:t>
            </a:r>
            <a:r>
              <a:rPr lang="en-US" sz="1600" dirty="0">
                <a:latin typeface="Times New Roman"/>
                <a:ea typeface="Times New Roman"/>
                <a:cs typeface="Times New Roman"/>
                <a:sym typeface="Times New Roman"/>
              </a:rPr>
              <a:t>Hip location on the pressure pattern recognition was not considered to improve the classification rate of sitting postures.</a:t>
            </a: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86" name="Google Shape;286;g19d170e05b1_0_54"/>
          <p:cNvSpPr txBox="1"/>
          <p:nvPr/>
        </p:nvSpPr>
        <p:spPr>
          <a:xfrm>
            <a:off x="8501275" y="4767100"/>
            <a:ext cx="396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Calibri"/>
                <a:ea typeface="Calibri"/>
                <a:cs typeface="Calibri"/>
                <a:sym typeface="Calibri"/>
              </a:rPr>
              <a:t>10</a:t>
            </a:r>
            <a:endParaRPr sz="1400" b="0" i="0" u="none" strike="noStrike" cap="none">
              <a:solidFill>
                <a:srgbClr val="000000"/>
              </a:solidFill>
              <a:latin typeface="Arial"/>
              <a:ea typeface="Arial"/>
              <a:cs typeface="Arial"/>
              <a:sym typeface="Arial"/>
            </a:endParaRPr>
          </a:p>
        </p:txBody>
      </p:sp>
      <p:sp>
        <p:nvSpPr>
          <p:cNvPr id="287" name="Google Shape;287;g19d170e05b1_0_54"/>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88" name="Google Shape;288;g19d170e05b1_0_54"/>
          <p:cNvSpPr txBox="1">
            <a:spLocks noGrp="1"/>
          </p:cNvSpPr>
          <p:nvPr>
            <p:ph type="title"/>
          </p:nvPr>
        </p:nvSpPr>
        <p:spPr>
          <a:xfrm>
            <a:off x="457100" y="30344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- 7</a:t>
            </a:r>
            <a:endParaRPr/>
          </a:p>
        </p:txBody>
      </p:sp>
      <p:sp>
        <p:nvSpPr>
          <p:cNvPr id="289" name="Google Shape;289;g19d170e05b1_0_5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a:t>
            </a:r>
            <a:r>
              <a:rPr lang="en-US" sz="1400" err="1">
                <a:solidFill>
                  <a:schemeClr val="dk2"/>
                </a:solidFill>
              </a:rPr>
              <a:t>Vemana</a:t>
            </a:r>
            <a:r>
              <a:rPr lang="en-US" sz="1400">
                <a:solidFill>
                  <a:schemeClr val="dk2"/>
                </a:solidFill>
              </a:rPr>
              <a:t> IT</a:t>
            </a:r>
            <a:endParaRPr/>
          </a:p>
        </p:txBody>
      </p:sp>
      <p:sp>
        <p:nvSpPr>
          <p:cNvPr id="290" name="Google Shape;290;g19d170e05b1_0_54"/>
          <p:cNvSpPr txBox="1"/>
          <p:nvPr/>
        </p:nvSpPr>
        <p:spPr>
          <a:xfrm>
            <a:off x="220625" y="57250"/>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91" name="Google Shape;291;g19d170e05b1_0_5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0DA2FAD3-1D19-10B0-1EC0-82E10A5091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60731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9d170e05b1_0_54"/>
          <p:cNvSpPr txBox="1">
            <a:spLocks noGrp="1"/>
          </p:cNvSpPr>
          <p:nvPr>
            <p:ph type="body" idx="1"/>
          </p:nvPr>
        </p:nvSpPr>
        <p:spPr>
          <a:xfrm>
            <a:off x="1" y="900544"/>
            <a:ext cx="9011920" cy="376220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Healthy sitting behavior enhancement using a smart chair system [2021]</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Author: </a:t>
            </a:r>
            <a:r>
              <a:rPr lang="en-US" sz="1600" dirty="0">
                <a:latin typeface="Times New Roman"/>
                <a:ea typeface="Times New Roman"/>
                <a:cs typeface="Times New Roman"/>
                <a:sym typeface="Times New Roman"/>
              </a:rPr>
              <a:t>Ana Castillo-Martinez, Jose-Maria Gutierrez-Martinez, Roberto </a:t>
            </a:r>
            <a:r>
              <a:rPr lang="en-US" sz="1600" dirty="0" err="1">
                <a:latin typeface="Times New Roman"/>
                <a:ea typeface="Times New Roman"/>
                <a:cs typeface="Times New Roman"/>
                <a:sym typeface="Times New Roman"/>
              </a:rPr>
              <a:t>Barchino</a:t>
            </a:r>
            <a:r>
              <a:rPr lang="en-US" sz="1600" dirty="0">
                <a:latin typeface="Times New Roman"/>
                <a:ea typeface="Times New Roman"/>
                <a:cs typeface="Times New Roman"/>
                <a:sym typeface="Times New Roman"/>
              </a:rPr>
              <a:t>, Juan José Córdoba Zamora, Sergio de la Mata </a:t>
            </a:r>
            <a:r>
              <a:rPr lang="en-US" sz="1600" dirty="0" err="1">
                <a:latin typeface="Times New Roman"/>
                <a:ea typeface="Times New Roman"/>
                <a:cs typeface="Times New Roman"/>
                <a:sym typeface="Times New Roman"/>
              </a:rPr>
              <a:t>Moratilla</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A DSR methodology has been followed, creating a prototype that evolves over time.</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Advantage:</a:t>
            </a:r>
            <a:r>
              <a:rPr lang="en-US" sz="1600" dirty="0">
                <a:latin typeface="Times New Roman"/>
                <a:ea typeface="Times New Roman"/>
                <a:cs typeface="Times New Roman"/>
                <a:sym typeface="Times New Roman"/>
              </a:rPr>
              <a:t> Ability to warn of possible bad postures means that the project could be useful in other areas such as offices to look after the posture health of workers.</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Limitation: </a:t>
            </a:r>
            <a:r>
              <a:rPr lang="en-US" sz="1600" dirty="0">
                <a:latin typeface="Times New Roman"/>
                <a:ea typeface="Times New Roman"/>
                <a:cs typeface="Times New Roman"/>
                <a:sym typeface="Times New Roman"/>
              </a:rPr>
              <a:t>It was possible to check how in a 5% of times the incorrect evaluations was performed because of noise in the sensing procedure.</a:t>
            </a: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86" name="Google Shape;286;g19d170e05b1_0_54"/>
          <p:cNvSpPr txBox="1"/>
          <p:nvPr/>
        </p:nvSpPr>
        <p:spPr>
          <a:xfrm>
            <a:off x="8501275" y="4767100"/>
            <a:ext cx="396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11</a:t>
            </a:r>
            <a:endParaRPr sz="1400" b="0" i="0" u="none" strike="noStrike" cap="none">
              <a:solidFill>
                <a:srgbClr val="000000"/>
              </a:solidFill>
              <a:latin typeface="Arial"/>
              <a:ea typeface="Arial"/>
              <a:cs typeface="Arial"/>
              <a:sym typeface="Arial"/>
            </a:endParaRPr>
          </a:p>
        </p:txBody>
      </p:sp>
      <p:sp>
        <p:nvSpPr>
          <p:cNvPr id="287" name="Google Shape;287;g19d170e05b1_0_54"/>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88" name="Google Shape;288;g19d170e05b1_0_54"/>
          <p:cNvSpPr txBox="1">
            <a:spLocks noGrp="1"/>
          </p:cNvSpPr>
          <p:nvPr>
            <p:ph type="title"/>
          </p:nvPr>
        </p:nvSpPr>
        <p:spPr>
          <a:xfrm>
            <a:off x="457100" y="30344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- 8</a:t>
            </a:r>
            <a:endParaRPr/>
          </a:p>
        </p:txBody>
      </p:sp>
      <p:sp>
        <p:nvSpPr>
          <p:cNvPr id="289" name="Google Shape;289;g19d170e05b1_0_5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90" name="Google Shape;290;g19d170e05b1_0_54"/>
          <p:cNvSpPr txBox="1"/>
          <p:nvPr/>
        </p:nvSpPr>
        <p:spPr>
          <a:xfrm>
            <a:off x="220625" y="57250"/>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91" name="Google Shape;291;g19d170e05b1_0_5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0DA2FAD3-1D19-10B0-1EC0-82E10A5091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42234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9d170e05b1_0_54"/>
          <p:cNvSpPr txBox="1">
            <a:spLocks noGrp="1"/>
          </p:cNvSpPr>
          <p:nvPr>
            <p:ph type="body" idx="1"/>
          </p:nvPr>
        </p:nvSpPr>
        <p:spPr>
          <a:xfrm>
            <a:off x="1" y="900544"/>
            <a:ext cx="9011920" cy="376220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Design and Analytics of Smart Posture Monitoring System [2021] </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Author: </a:t>
            </a:r>
            <a:r>
              <a:rPr lang="en-US" sz="1600" dirty="0">
                <a:latin typeface="Times New Roman"/>
                <a:ea typeface="Times New Roman"/>
                <a:cs typeface="Times New Roman"/>
                <a:sym typeface="Times New Roman"/>
              </a:rPr>
              <a:t>Chaitanya Kumar A, and V G Sridhar</a:t>
            </a: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In this paper they have adopted two forms of feedback to alert the user of the sitting position, Visual feedback and Vibrotactile feedback. The systems deployed uses a one- to-one communication system, through which data can be viewed only in a single device.</a:t>
            </a: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Advantage:</a:t>
            </a:r>
            <a:r>
              <a:rPr lang="en-US" sz="1600" dirty="0">
                <a:latin typeface="Times New Roman"/>
                <a:ea typeface="Times New Roman"/>
                <a:cs typeface="Times New Roman"/>
                <a:sym typeface="Times New Roman"/>
              </a:rPr>
              <a:t> It is possible to visualize data in a variety of gauges and charts, anywhere around the world. represents the dashboard on the </a:t>
            </a:r>
            <a:r>
              <a:rPr lang="en-US" sz="1600" dirty="0" err="1">
                <a:latin typeface="Times New Roman"/>
                <a:ea typeface="Times New Roman"/>
                <a:cs typeface="Times New Roman"/>
                <a:sym typeface="Times New Roman"/>
              </a:rPr>
              <a:t>Thingsboard</a:t>
            </a:r>
            <a:r>
              <a:rPr lang="en-US" sz="1600" dirty="0">
                <a:latin typeface="Times New Roman"/>
                <a:ea typeface="Times New Roman"/>
                <a:cs typeface="Times New Roman"/>
                <a:sym typeface="Times New Roman"/>
              </a:rPr>
              <a:t> API to measure the body vitals in this regard</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Limitation: </a:t>
            </a:r>
            <a:r>
              <a:rPr lang="en-US" sz="1600" dirty="0">
                <a:latin typeface="Times New Roman"/>
                <a:ea typeface="Times New Roman"/>
                <a:cs typeface="Times New Roman"/>
                <a:sym typeface="Times New Roman"/>
              </a:rPr>
              <a:t>Voice assistive functionalities can be given</a:t>
            </a: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86" name="Google Shape;286;g19d170e05b1_0_54"/>
          <p:cNvSpPr txBox="1"/>
          <p:nvPr/>
        </p:nvSpPr>
        <p:spPr>
          <a:xfrm>
            <a:off x="8501275" y="4767100"/>
            <a:ext cx="396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12</a:t>
            </a:r>
            <a:endParaRPr sz="1400" b="0" i="0" u="none" strike="noStrike" cap="none">
              <a:solidFill>
                <a:srgbClr val="000000"/>
              </a:solidFill>
              <a:latin typeface="Arial"/>
              <a:ea typeface="Arial"/>
              <a:cs typeface="Arial"/>
              <a:sym typeface="Arial"/>
            </a:endParaRPr>
          </a:p>
        </p:txBody>
      </p:sp>
      <p:sp>
        <p:nvSpPr>
          <p:cNvPr id="287" name="Google Shape;287;g19d170e05b1_0_54"/>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88" name="Google Shape;288;g19d170e05b1_0_54"/>
          <p:cNvSpPr txBox="1">
            <a:spLocks noGrp="1"/>
          </p:cNvSpPr>
          <p:nvPr>
            <p:ph type="title"/>
          </p:nvPr>
        </p:nvSpPr>
        <p:spPr>
          <a:xfrm>
            <a:off x="457100" y="30344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- 9</a:t>
            </a:r>
            <a:endParaRPr/>
          </a:p>
        </p:txBody>
      </p:sp>
      <p:sp>
        <p:nvSpPr>
          <p:cNvPr id="289" name="Google Shape;289;g19d170e05b1_0_5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90" name="Google Shape;290;g19d170e05b1_0_54"/>
          <p:cNvSpPr txBox="1"/>
          <p:nvPr/>
        </p:nvSpPr>
        <p:spPr>
          <a:xfrm>
            <a:off x="220625" y="57250"/>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91" name="Google Shape;291;g19d170e05b1_0_5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0DA2FAD3-1D19-10B0-1EC0-82E10A5091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67734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9d170e05b1_0_54"/>
          <p:cNvSpPr txBox="1">
            <a:spLocks noGrp="1"/>
          </p:cNvSpPr>
          <p:nvPr>
            <p:ph type="body" idx="1"/>
          </p:nvPr>
        </p:nvSpPr>
        <p:spPr>
          <a:xfrm>
            <a:off x="1" y="900544"/>
            <a:ext cx="9011920" cy="376220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Smart Office Chairs with Sensors for Detecting Sitting Positions and Sitting Habits: A Review[2022]</a:t>
            </a: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Author: </a:t>
            </a:r>
            <a:r>
              <a:rPr lang="en-US" sz="1600" dirty="0">
                <a:latin typeface="Times New Roman"/>
                <a:ea typeface="Times New Roman"/>
                <a:cs typeface="Times New Roman"/>
                <a:sym typeface="Times New Roman"/>
              </a:rPr>
              <a:t>Zoran </a:t>
            </a:r>
            <a:r>
              <a:rPr lang="en-US" sz="1600" dirty="0" err="1">
                <a:latin typeface="Times New Roman"/>
                <a:ea typeface="Times New Roman"/>
                <a:cs typeface="Times New Roman"/>
                <a:sym typeface="Times New Roman"/>
              </a:rPr>
              <a:t>Vlaović</a:t>
            </a:r>
            <a:r>
              <a:rPr lang="en-US" sz="1600" dirty="0">
                <a:latin typeface="Times New Roman"/>
                <a:ea typeface="Times New Roman"/>
                <a:cs typeface="Times New Roman"/>
                <a:sym typeface="Times New Roman"/>
              </a:rPr>
              <a:t>, Marko </a:t>
            </a:r>
            <a:r>
              <a:rPr lang="en-US" sz="1600" dirty="0" err="1">
                <a:latin typeface="Times New Roman"/>
                <a:ea typeface="Times New Roman"/>
                <a:cs typeface="Times New Roman"/>
                <a:sym typeface="Times New Roman"/>
              </a:rPr>
              <a:t>Jaković</a:t>
            </a:r>
            <a:r>
              <a:rPr lang="en-US" sz="1600" dirty="0">
                <a:latin typeface="Times New Roman"/>
                <a:ea typeface="Times New Roman"/>
                <a:cs typeface="Times New Roman"/>
                <a:sym typeface="Times New Roman"/>
              </a:rPr>
              <a:t>, Danijela </a:t>
            </a:r>
            <a:r>
              <a:rPr lang="en-US" sz="1600" dirty="0" err="1">
                <a:latin typeface="Times New Roman"/>
                <a:ea typeface="Times New Roman"/>
                <a:cs typeface="Times New Roman"/>
                <a:sym typeface="Times New Roman"/>
              </a:rPr>
              <a:t>Domljan</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Methodology :</a:t>
            </a:r>
            <a:r>
              <a:rPr lang="en-US" sz="1600" dirty="0">
                <a:latin typeface="Times New Roman"/>
                <a:ea typeface="Times New Roman"/>
                <a:cs typeface="Times New Roman"/>
                <a:sym typeface="Times New Roman"/>
              </a:rPr>
              <a:t>Three different machine learning algorithms were employed: random forest (RF), extremely randomized trees (ERTs), and support vector machine (SVM).  </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Advantage:</a:t>
            </a:r>
            <a:r>
              <a:rPr lang="en-US" sz="1600" dirty="0">
                <a:latin typeface="Times New Roman"/>
                <a:ea typeface="Times New Roman"/>
                <a:cs typeface="Times New Roman"/>
                <a:sym typeface="Times New Roman"/>
              </a:rPr>
              <a:t> System monitors how people sit, gathers and processes data, and displays it in real time has the best outcomes since it directly influences the user's decision to modify or maintain their position.</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Limitation: </a:t>
            </a:r>
            <a:r>
              <a:rPr lang="en-US" sz="1600" dirty="0">
                <a:latin typeface="Times New Roman"/>
                <a:ea typeface="Times New Roman"/>
                <a:cs typeface="Times New Roman"/>
                <a:sym typeface="Times New Roman"/>
              </a:rPr>
              <a:t>Problems could be related to the acceptance of such built-in monitors by users, mostly due to the risk of invading privacy. There are also possible dangers of malicious intrusions into systems (hacking).</a:t>
            </a:r>
            <a:endParaRPr sz="16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86" name="Google Shape;286;g19d170e05b1_0_54"/>
          <p:cNvSpPr txBox="1"/>
          <p:nvPr/>
        </p:nvSpPr>
        <p:spPr>
          <a:xfrm>
            <a:off x="8501275" y="4767100"/>
            <a:ext cx="396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13</a:t>
            </a:r>
            <a:endParaRPr sz="1400" b="0" i="0" u="none" strike="noStrike" cap="none">
              <a:solidFill>
                <a:schemeClr val="dk2"/>
              </a:solidFill>
              <a:latin typeface="Arial"/>
              <a:ea typeface="Arial"/>
              <a:cs typeface="Arial"/>
              <a:sym typeface="Arial"/>
            </a:endParaRPr>
          </a:p>
        </p:txBody>
      </p:sp>
      <p:sp>
        <p:nvSpPr>
          <p:cNvPr id="287" name="Google Shape;287;g19d170e05b1_0_54"/>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88" name="Google Shape;288;g19d170e05b1_0_54"/>
          <p:cNvSpPr txBox="1">
            <a:spLocks noGrp="1"/>
          </p:cNvSpPr>
          <p:nvPr>
            <p:ph type="title"/>
          </p:nvPr>
        </p:nvSpPr>
        <p:spPr>
          <a:xfrm>
            <a:off x="457100" y="30344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- 10</a:t>
            </a:r>
            <a:endParaRPr/>
          </a:p>
        </p:txBody>
      </p:sp>
      <p:sp>
        <p:nvSpPr>
          <p:cNvPr id="289" name="Google Shape;289;g19d170e05b1_0_5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90" name="Google Shape;290;g19d170e05b1_0_54"/>
          <p:cNvSpPr txBox="1"/>
          <p:nvPr/>
        </p:nvSpPr>
        <p:spPr>
          <a:xfrm>
            <a:off x="220625" y="57250"/>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91" name="Google Shape;291;g19d170e05b1_0_5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0DA2FAD3-1D19-10B0-1EC0-82E10A5091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3047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a3c60e8fcd_0_367"/>
          <p:cNvSpPr txBox="1">
            <a:spLocks noGrp="1"/>
          </p:cNvSpPr>
          <p:nvPr>
            <p:ph type="body" idx="1"/>
          </p:nvPr>
        </p:nvSpPr>
        <p:spPr>
          <a:xfrm>
            <a:off x="0" y="455924"/>
            <a:ext cx="9032240" cy="4206825"/>
          </a:xfrm>
          <a:prstGeom prst="rect">
            <a:avLst/>
          </a:prstGeom>
          <a:noFill/>
          <a:ln>
            <a:noFill/>
          </a:ln>
        </p:spPr>
        <p:txBody>
          <a:bodyPr spcFirstLastPara="1" wrap="square" lIns="91425" tIns="45700" rIns="91425" bIns="45700" anchor="t" anchorCtr="0">
            <a:noAutofit/>
          </a:bodyPr>
          <a:lstStyle/>
          <a:p>
            <a:pPr marL="342900" indent="0" algn="just">
              <a:spcBef>
                <a:spcPts val="0"/>
              </a:spcBef>
              <a:buNone/>
            </a:pPr>
            <a:endParaRPr lang="en-US" sz="1600" dirty="0">
              <a:latin typeface="Times New Roman"/>
              <a:ea typeface="Times New Roman"/>
              <a:cs typeface="Times New Roman"/>
            </a:endParaRPr>
          </a:p>
          <a:p>
            <a:pPr marL="0" indent="0" algn="just">
              <a:lnSpc>
                <a:spcPct val="150000"/>
              </a:lnSpc>
              <a:spcBef>
                <a:spcPts val="0"/>
              </a:spcBef>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Design of a Low Cost Smart Chair for Telemedicine and IoT based Health Monitoring [2016]</a:t>
            </a:r>
            <a:endParaRPr lang="en-US" sz="1600" dirty="0">
              <a:ea typeface="Times New Roman"/>
              <a:sym typeface="Times New Roman"/>
            </a:endParaRPr>
          </a:p>
          <a:p>
            <a:pPr marL="0" indent="0" algn="just">
              <a:lnSpc>
                <a:spcPct val="150000"/>
              </a:lnSpc>
              <a:spcBef>
                <a:spcPts val="0"/>
              </a:spcBef>
              <a:buNone/>
            </a:pPr>
            <a:r>
              <a:rPr lang="en-US" sz="1600" b="1" dirty="0">
                <a:latin typeface="Times New Roman"/>
                <a:ea typeface="Times New Roman"/>
                <a:cs typeface="Times New Roman"/>
                <a:sym typeface="Times New Roman"/>
              </a:rPr>
              <a:t>Author: </a:t>
            </a:r>
            <a:r>
              <a:rPr lang="en-US" sz="1600" dirty="0">
                <a:latin typeface="Times New Roman"/>
                <a:ea typeface="Times New Roman"/>
                <a:sym typeface="Times New Roman"/>
              </a:rPr>
              <a:t>G. R. D. Ganesh, K. </a:t>
            </a:r>
            <a:r>
              <a:rPr lang="en-US" sz="1600" dirty="0" err="1">
                <a:latin typeface="Times New Roman"/>
                <a:ea typeface="Times New Roman"/>
                <a:sym typeface="Times New Roman"/>
              </a:rPr>
              <a:t>Jaidurgamohan</a:t>
            </a:r>
            <a:r>
              <a:rPr lang="en-US" sz="1600" dirty="0">
                <a:latin typeface="Times New Roman"/>
                <a:ea typeface="Times New Roman"/>
                <a:sym typeface="Times New Roman"/>
              </a:rPr>
              <a:t>, </a:t>
            </a:r>
            <a:r>
              <a:rPr lang="en-US" sz="1600" dirty="0" err="1">
                <a:latin typeface="Times New Roman"/>
                <a:ea typeface="Times New Roman"/>
                <a:sym typeface="Times New Roman"/>
              </a:rPr>
              <a:t>Vakada</a:t>
            </a:r>
            <a:r>
              <a:rPr lang="en-US" sz="1600" dirty="0">
                <a:latin typeface="Times New Roman"/>
                <a:ea typeface="Times New Roman"/>
                <a:sym typeface="Times New Roman"/>
              </a:rPr>
              <a:t> Srinu, </a:t>
            </a:r>
            <a:r>
              <a:rPr lang="en-US" sz="1600" dirty="0" err="1">
                <a:latin typeface="Times New Roman"/>
                <a:ea typeface="Times New Roman"/>
                <a:sym typeface="Times New Roman"/>
              </a:rPr>
              <a:t>Chandrakanth</a:t>
            </a:r>
            <a:r>
              <a:rPr lang="en-US" sz="1600" dirty="0">
                <a:latin typeface="Times New Roman"/>
                <a:ea typeface="Times New Roman"/>
                <a:sym typeface="Times New Roman"/>
              </a:rPr>
              <a:t> R. </a:t>
            </a:r>
            <a:r>
              <a:rPr lang="en-US" sz="1600" dirty="0" err="1">
                <a:latin typeface="Times New Roman"/>
                <a:ea typeface="Times New Roman"/>
                <a:sym typeface="Times New Roman"/>
              </a:rPr>
              <a:t>Kancharla</a:t>
            </a:r>
            <a:r>
              <a:rPr lang="en-US" sz="1600" dirty="0">
                <a:latin typeface="Times New Roman"/>
                <a:ea typeface="Times New Roman"/>
                <a:sym typeface="Times New Roman"/>
              </a:rPr>
              <a:t>, </a:t>
            </a:r>
            <a:r>
              <a:rPr lang="en-US" sz="1600" dirty="0" err="1">
                <a:latin typeface="Times New Roman"/>
                <a:ea typeface="Times New Roman"/>
                <a:sym typeface="Times New Roman"/>
              </a:rPr>
              <a:t>Susurla</a:t>
            </a:r>
            <a:r>
              <a:rPr lang="en-US" sz="1600" dirty="0">
                <a:latin typeface="Times New Roman"/>
                <a:ea typeface="Times New Roman"/>
                <a:sym typeface="Times New Roman"/>
              </a:rPr>
              <a:t> V. S. Suresh</a:t>
            </a:r>
            <a:r>
              <a:rPr lang="en-US" sz="1600" dirty="0">
                <a:ea typeface="Times New Roman"/>
                <a:sym typeface="Times New Roman"/>
              </a:rPr>
              <a:t> </a:t>
            </a:r>
            <a:endParaRPr lang="en-US" sz="1600" dirty="0">
              <a:ea typeface="Times New Roman"/>
            </a:endParaRPr>
          </a:p>
          <a:p>
            <a:pPr marL="0" indent="0" algn="just">
              <a:lnSpc>
                <a:spcPct val="150000"/>
              </a:lnSpc>
              <a:spcBef>
                <a:spcPts val="0"/>
              </a:spcBef>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T</a:t>
            </a:r>
            <a:r>
              <a:rPr lang="en-US" sz="1600" dirty="0">
                <a:latin typeface="Times New Roman"/>
                <a:ea typeface="Times New Roman"/>
                <a:sym typeface="Times New Roman"/>
              </a:rPr>
              <a:t>he subject is to be seated in a relaxed posture during the acquisition of physiological signals from various sensors attached to his/her body. The raw signals from the sensors are processed digitally by an onboard microcontroller and analyzed for any common abnormalities in the health parameters of the subject. </a:t>
            </a:r>
            <a:endParaRPr lang="en-US" sz="1600" dirty="0">
              <a:latin typeface="Times New Roman"/>
              <a:ea typeface="Times New Roman"/>
            </a:endParaRPr>
          </a:p>
          <a:p>
            <a:pPr marL="0" indent="0" algn="just">
              <a:lnSpc>
                <a:spcPct val="150000"/>
              </a:lnSpc>
              <a:spcBef>
                <a:spcPts val="0"/>
              </a:spcBef>
              <a:buNone/>
            </a:pPr>
            <a:r>
              <a:rPr lang="en-US" sz="1600" b="1" dirty="0">
                <a:latin typeface="Times New Roman"/>
                <a:ea typeface="Times New Roman"/>
                <a:cs typeface="Times New Roman"/>
                <a:sym typeface="Times New Roman"/>
              </a:rPr>
              <a:t>Advantage: </a:t>
            </a:r>
            <a:r>
              <a:rPr lang="en-US" sz="1600" dirty="0">
                <a:latin typeface="Times New Roman"/>
                <a:ea typeface="Times New Roman"/>
                <a:cs typeface="Times New Roman"/>
                <a:sym typeface="Times New Roman"/>
              </a:rPr>
              <a:t>L</a:t>
            </a:r>
            <a:r>
              <a:rPr lang="en-US" sz="1600" dirty="0">
                <a:latin typeface="Times New Roman"/>
                <a:ea typeface="Times New Roman"/>
                <a:sym typeface="Times New Roman"/>
              </a:rPr>
              <a:t>ow cost affordable solution for IoT based telemedicine system, as compared to existing systems.</a:t>
            </a:r>
            <a:endParaRPr lang="en-US" sz="1600" dirty="0">
              <a:latin typeface="Times New Roman"/>
              <a:ea typeface="Times New Roman"/>
            </a:endParaRPr>
          </a:p>
          <a:p>
            <a:pPr marL="0" indent="0" algn="just">
              <a:lnSpc>
                <a:spcPct val="150000"/>
              </a:lnSpc>
              <a:spcBef>
                <a:spcPts val="0"/>
              </a:spcBef>
              <a:buNone/>
            </a:pPr>
            <a:r>
              <a:rPr lang="en-US" sz="1600" b="1" dirty="0">
                <a:latin typeface="Times New Roman"/>
                <a:ea typeface="Times New Roman"/>
                <a:cs typeface="Times New Roman"/>
                <a:sym typeface="Times New Roman"/>
              </a:rPr>
              <a:t>Limitation: </a:t>
            </a:r>
            <a:r>
              <a:rPr lang="en-US" sz="1600" dirty="0">
                <a:latin typeface="Times New Roman"/>
                <a:ea typeface="Times New Roman"/>
                <a:sym typeface="Times New Roman"/>
              </a:rPr>
              <a:t>A custom made web server will eliminate the constraint of creating an API key for each subject. </a:t>
            </a:r>
            <a:endParaRPr sz="1600" b="1" dirty="0">
              <a:latin typeface="Times New Roman"/>
              <a:ea typeface="Times New Roman"/>
              <a:cs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21" name="Google Shape;221;g1a3c60e8fcd_0_367"/>
          <p:cNvSpPr txBox="1"/>
          <p:nvPr/>
        </p:nvSpPr>
        <p:spPr>
          <a:xfrm>
            <a:off x="8524875" y="4770399"/>
            <a:ext cx="373125" cy="2753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rPr>
              <a:t>14</a:t>
            </a:r>
            <a:endParaRPr lang="en-US" sz="1400" b="0" i="0" u="none" strike="noStrike" cap="none">
              <a:solidFill>
                <a:schemeClr val="dk2"/>
              </a:solidFill>
              <a:latin typeface="Calibri"/>
              <a:cs typeface="Calibri"/>
            </a:endParaRPr>
          </a:p>
        </p:txBody>
      </p:sp>
      <p:sp>
        <p:nvSpPr>
          <p:cNvPr id="222" name="Google Shape;222;g1a3c60e8fcd_0_367"/>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23" name="Google Shape;223;g1a3c60e8fcd_0_367"/>
          <p:cNvSpPr txBox="1">
            <a:spLocks noGrp="1"/>
          </p:cNvSpPr>
          <p:nvPr>
            <p:ph type="title"/>
          </p:nvPr>
        </p:nvSpPr>
        <p:spPr>
          <a:xfrm>
            <a:off x="381000" y="172825"/>
            <a:ext cx="8229600" cy="64308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- 11</a:t>
            </a:r>
            <a:endParaRPr/>
          </a:p>
        </p:txBody>
      </p:sp>
      <p:sp>
        <p:nvSpPr>
          <p:cNvPr id="224" name="Google Shape;224;g1a3c60e8fcd_0_367"/>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25" name="Google Shape;225;g1a3c60e8fcd_0_367"/>
          <p:cNvSpPr txBox="1"/>
          <p:nvPr/>
        </p:nvSpPr>
        <p:spPr>
          <a:xfrm>
            <a:off x="201476" y="71641"/>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26" name="Google Shape;226;g1a3c60e8fcd_0_367"/>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C4EBAA13-88FA-D1E1-111A-4732C8EDE1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72003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a3c60e8fcd_0_367"/>
          <p:cNvSpPr txBox="1">
            <a:spLocks noGrp="1"/>
          </p:cNvSpPr>
          <p:nvPr>
            <p:ph type="body" idx="1"/>
          </p:nvPr>
        </p:nvSpPr>
        <p:spPr>
          <a:xfrm>
            <a:off x="0" y="732149"/>
            <a:ext cx="9032240" cy="3930600"/>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indent="0" algn="just">
              <a:lnSpc>
                <a:spcPct val="150000"/>
              </a:lnSpc>
              <a:spcBef>
                <a:spcPts val="0"/>
              </a:spcBef>
              <a:buNone/>
            </a:pPr>
            <a:r>
              <a:rPr lang="en-US" sz="1600" b="1" dirty="0">
                <a:latin typeface="Times New Roman"/>
                <a:ea typeface="Times New Roman"/>
                <a:cs typeface="Times New Roman"/>
                <a:sym typeface="Times New Roman"/>
              </a:rPr>
              <a:t>Title : </a:t>
            </a:r>
            <a:r>
              <a:rPr lang="en-US" sz="1600" dirty="0">
                <a:latin typeface="Times New Roman"/>
                <a:ea typeface="Times New Roman"/>
                <a:sym typeface="Times New Roman"/>
              </a:rPr>
              <a:t>A Smart Sitting Chair for Office Employees [2022]</a:t>
            </a:r>
            <a:endParaRPr lang="en-US" sz="1600" dirty="0">
              <a:latin typeface="Times New Roman"/>
              <a:ea typeface="Times New Roman"/>
            </a:endParaRPr>
          </a:p>
          <a:p>
            <a:pPr marL="0" indent="0" algn="just">
              <a:lnSpc>
                <a:spcPct val="150000"/>
              </a:lnSpc>
              <a:spcBef>
                <a:spcPts val="0"/>
              </a:spcBef>
              <a:buNone/>
            </a:pPr>
            <a:r>
              <a:rPr lang="en-US" sz="1600" b="1" dirty="0">
                <a:latin typeface="Times New Roman"/>
                <a:ea typeface="Times New Roman"/>
                <a:cs typeface="Times New Roman"/>
                <a:sym typeface="Times New Roman"/>
              </a:rPr>
              <a:t>Author: </a:t>
            </a:r>
            <a:r>
              <a:rPr lang="en-US" sz="1600" dirty="0">
                <a:latin typeface="Times New Roman"/>
                <a:ea typeface="Times New Roman"/>
                <a:cs typeface="Times New Roman"/>
                <a:sym typeface="Times New Roman"/>
              </a:rPr>
              <a:t>R. Gayathri , B. Pavithra, S. </a:t>
            </a:r>
            <a:r>
              <a:rPr lang="en-US" sz="1600" dirty="0" err="1">
                <a:latin typeface="Times New Roman"/>
                <a:ea typeface="Times New Roman"/>
                <a:cs typeface="Times New Roman"/>
                <a:sym typeface="Times New Roman"/>
              </a:rPr>
              <a:t>Prabhavathi</a:t>
            </a:r>
            <a:r>
              <a:rPr lang="en-US" sz="1600" dirty="0">
                <a:latin typeface="Times New Roman"/>
                <a:ea typeface="Times New Roman"/>
                <a:cs typeface="Times New Roman"/>
                <a:sym typeface="Times New Roman"/>
              </a:rPr>
              <a:t>, G. Sakthi</a:t>
            </a:r>
            <a:endParaRPr lang="en-US" sz="1600" dirty="0">
              <a:latin typeface="Times New Roman"/>
              <a:ea typeface="Times New Roman"/>
              <a:cs typeface="Times New Roman"/>
            </a:endParaRPr>
          </a:p>
          <a:p>
            <a:pPr marL="0" indent="0" algn="just">
              <a:lnSpc>
                <a:spcPct val="150000"/>
              </a:lnSpc>
              <a:spcBef>
                <a:spcPts val="0"/>
              </a:spcBef>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The project identifies four different incorrect sitting postures such as of a person and detects who works for a long duration and alerts them by sending message through mobile phones connected via GSM module. If the person continues to sit for a long time in the wrong position, the position motor which is connected using motor driver in the system will adjust the chair to the original position.</a:t>
            </a:r>
            <a:endParaRPr lang="en-US" sz="1600" dirty="0">
              <a:ea typeface="Times New Roman"/>
              <a:sym typeface="Times New Roman"/>
            </a:endParaRPr>
          </a:p>
          <a:p>
            <a:pPr marL="0" indent="0" algn="just">
              <a:lnSpc>
                <a:spcPct val="150000"/>
              </a:lnSpc>
              <a:spcBef>
                <a:spcPts val="0"/>
              </a:spcBef>
              <a:buNone/>
            </a:pPr>
            <a:r>
              <a:rPr lang="en-US" sz="1600" b="1" dirty="0">
                <a:latin typeface="Times New Roman"/>
                <a:ea typeface="Times New Roman"/>
                <a:cs typeface="Times New Roman"/>
                <a:sym typeface="Times New Roman"/>
              </a:rPr>
              <a:t>Advantage: </a:t>
            </a:r>
            <a:r>
              <a:rPr lang="en-US" sz="1600" dirty="0">
                <a:latin typeface="Times New Roman"/>
                <a:ea typeface="Times New Roman"/>
                <a:cs typeface="Times New Roman"/>
                <a:sym typeface="Times New Roman"/>
              </a:rPr>
              <a:t>Developed a smart sitting chair with low power consumption and low computing overhead.</a:t>
            </a:r>
            <a:endParaRPr lang="en-US" sz="1600" b="1" dirty="0">
              <a:latin typeface="Times New Roman"/>
              <a:ea typeface="Times New Roman"/>
              <a:cs typeface="Times New Roman"/>
            </a:endParaRPr>
          </a:p>
          <a:p>
            <a:pPr marL="0" indent="0" algn="just">
              <a:lnSpc>
                <a:spcPct val="150000"/>
              </a:lnSpc>
              <a:spcBef>
                <a:spcPts val="0"/>
              </a:spcBef>
              <a:buNone/>
            </a:pPr>
            <a:r>
              <a:rPr lang="en-US" sz="1600" b="1" dirty="0">
                <a:latin typeface="Times New Roman"/>
                <a:ea typeface="Times New Roman"/>
                <a:cs typeface="Times New Roman"/>
                <a:sym typeface="Times New Roman"/>
              </a:rPr>
              <a:t>Limitation: </a:t>
            </a:r>
            <a:r>
              <a:rPr lang="en-US" sz="1600" dirty="0">
                <a:ea typeface="Times New Roman"/>
                <a:sym typeface="Times New Roman"/>
              </a:rPr>
              <a:t>S</a:t>
            </a:r>
            <a:r>
              <a:rPr lang="en-US" sz="1600" dirty="0">
                <a:latin typeface="Times New Roman"/>
                <a:ea typeface="Times New Roman"/>
                <a:cs typeface="Times New Roman"/>
              </a:rPr>
              <a:t>ystem</a:t>
            </a:r>
            <a:r>
              <a:rPr lang="en-US" sz="1600" dirty="0">
                <a:latin typeface="Times New Roman"/>
                <a:ea typeface="Times New Roman"/>
                <a:cs typeface="Times New Roman"/>
                <a:sym typeface="Times New Roman"/>
              </a:rPr>
              <a:t> works continuously for 9 hours ,after that system automatically stops.</a:t>
            </a:r>
            <a:endParaRPr sz="16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21" name="Google Shape;221;g1a3c60e8fcd_0_367"/>
          <p:cNvSpPr txBox="1"/>
          <p:nvPr/>
        </p:nvSpPr>
        <p:spPr>
          <a:xfrm>
            <a:off x="8482013" y="4770399"/>
            <a:ext cx="415987" cy="2753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15</a:t>
            </a:r>
            <a:endParaRPr sz="1400" b="0" i="0" u="none" strike="noStrike" cap="none">
              <a:solidFill>
                <a:srgbClr val="000000"/>
              </a:solidFill>
              <a:latin typeface="Arial"/>
              <a:ea typeface="Arial"/>
              <a:cs typeface="Arial"/>
              <a:sym typeface="Arial"/>
            </a:endParaRPr>
          </a:p>
        </p:txBody>
      </p:sp>
      <p:sp>
        <p:nvSpPr>
          <p:cNvPr id="222" name="Google Shape;222;g1a3c60e8fcd_0_367"/>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23" name="Google Shape;223;g1a3c60e8fcd_0_367"/>
          <p:cNvSpPr txBox="1">
            <a:spLocks noGrp="1"/>
          </p:cNvSpPr>
          <p:nvPr>
            <p:ph type="title"/>
          </p:nvPr>
        </p:nvSpPr>
        <p:spPr>
          <a:xfrm>
            <a:off x="381000" y="258550"/>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- 12</a:t>
            </a:r>
            <a:endParaRPr/>
          </a:p>
        </p:txBody>
      </p:sp>
      <p:sp>
        <p:nvSpPr>
          <p:cNvPr id="224" name="Google Shape;224;g1a3c60e8fcd_0_367"/>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25" name="Google Shape;225;g1a3c60e8fcd_0_367"/>
          <p:cNvSpPr txBox="1"/>
          <p:nvPr/>
        </p:nvSpPr>
        <p:spPr>
          <a:xfrm>
            <a:off x="201476" y="71641"/>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26" name="Google Shape;226;g1a3c60e8fcd_0_367"/>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C4EBAA13-88FA-D1E1-111A-4732C8EDE1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3970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a3c60e8fcd_0_45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16</a:t>
            </a:r>
            <a:endParaRPr sz="1400" b="0" i="0" u="none" strike="noStrike" cap="none">
              <a:solidFill>
                <a:schemeClr val="dk2"/>
              </a:solidFill>
              <a:latin typeface="Arial"/>
              <a:ea typeface="Arial"/>
              <a:cs typeface="Arial"/>
              <a:sym typeface="Arial"/>
            </a:endParaRPr>
          </a:p>
        </p:txBody>
      </p:sp>
      <p:sp>
        <p:nvSpPr>
          <p:cNvPr id="299" name="Google Shape;299;g1a3c60e8fcd_0_454"/>
          <p:cNvSpPr txBox="1"/>
          <p:nvPr/>
        </p:nvSpPr>
        <p:spPr>
          <a:xfrm>
            <a:off x="8153400" y="21185"/>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300" name="Google Shape;300;g1a3c60e8fcd_0_454"/>
          <p:cNvSpPr txBox="1">
            <a:spLocks noGrp="1"/>
          </p:cNvSpPr>
          <p:nvPr>
            <p:ph type="title"/>
          </p:nvPr>
        </p:nvSpPr>
        <p:spPr>
          <a:xfrm>
            <a:off x="457200" y="254827"/>
            <a:ext cx="8229600" cy="689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accent1"/>
              </a:buClr>
              <a:buSzPct val="100000"/>
              <a:buFont typeface="Times New Roman"/>
              <a:buNone/>
            </a:pPr>
            <a:r>
              <a:rPr lang="en-US" sz="4000">
                <a:solidFill>
                  <a:schemeClr val="accent1"/>
                </a:solidFill>
                <a:latin typeface="Times New Roman"/>
                <a:ea typeface="Times New Roman"/>
                <a:cs typeface="Times New Roman"/>
                <a:sym typeface="Times New Roman"/>
              </a:rPr>
              <a:t>COMPARATIVE ANALYSIS </a:t>
            </a:r>
            <a:endParaRPr/>
          </a:p>
        </p:txBody>
      </p:sp>
      <p:sp>
        <p:nvSpPr>
          <p:cNvPr id="301" name="Google Shape;301;g1a3c60e8fcd_0_45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02" name="Google Shape;302;g1a3c60e8fcd_0_454"/>
          <p:cNvSpPr txBox="1"/>
          <p:nvPr/>
        </p:nvSpPr>
        <p:spPr>
          <a:xfrm>
            <a:off x="129050" y="95425"/>
            <a:ext cx="3671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303" name="Google Shape;303;g1a3c60e8fcd_0_45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graphicFrame>
        <p:nvGraphicFramePr>
          <p:cNvPr id="304" name="Google Shape;304;g1a3c60e8fcd_0_454"/>
          <p:cNvGraphicFramePr/>
          <p:nvPr>
            <p:extLst>
              <p:ext uri="{D42A27DB-BD31-4B8C-83A1-F6EECF244321}">
                <p14:modId xmlns:p14="http://schemas.microsoft.com/office/powerpoint/2010/main" val="2422936835"/>
              </p:ext>
            </p:extLst>
          </p:nvPr>
        </p:nvGraphicFramePr>
        <p:xfrm>
          <a:off x="29979" y="842581"/>
          <a:ext cx="9135792" cy="3871919"/>
        </p:xfrm>
        <a:graphic>
          <a:graphicData uri="http://schemas.openxmlformats.org/drawingml/2006/table">
            <a:tbl>
              <a:tblPr firstRow="1" bandRow="1">
                <a:noFill/>
                <a:tableStyleId>{8AF1DC54-CD9C-47F0-B805-4A8F34AB25E8}</a:tableStyleId>
              </a:tblPr>
              <a:tblGrid>
                <a:gridCol w="1522632">
                  <a:extLst>
                    <a:ext uri="{9D8B030D-6E8A-4147-A177-3AD203B41FA5}">
                      <a16:colId xmlns:a16="http://schemas.microsoft.com/office/drawing/2014/main" val="20000"/>
                    </a:ext>
                  </a:extLst>
                </a:gridCol>
                <a:gridCol w="1522632">
                  <a:extLst>
                    <a:ext uri="{9D8B030D-6E8A-4147-A177-3AD203B41FA5}">
                      <a16:colId xmlns:a16="http://schemas.microsoft.com/office/drawing/2014/main" val="20001"/>
                    </a:ext>
                  </a:extLst>
                </a:gridCol>
                <a:gridCol w="1294238">
                  <a:extLst>
                    <a:ext uri="{9D8B030D-6E8A-4147-A177-3AD203B41FA5}">
                      <a16:colId xmlns:a16="http://schemas.microsoft.com/office/drawing/2014/main" val="20002"/>
                    </a:ext>
                  </a:extLst>
                </a:gridCol>
                <a:gridCol w="1751026">
                  <a:extLst>
                    <a:ext uri="{9D8B030D-6E8A-4147-A177-3AD203B41FA5}">
                      <a16:colId xmlns:a16="http://schemas.microsoft.com/office/drawing/2014/main" val="20003"/>
                    </a:ext>
                  </a:extLst>
                </a:gridCol>
                <a:gridCol w="1522632">
                  <a:extLst>
                    <a:ext uri="{9D8B030D-6E8A-4147-A177-3AD203B41FA5}">
                      <a16:colId xmlns:a16="http://schemas.microsoft.com/office/drawing/2014/main" val="20004"/>
                    </a:ext>
                  </a:extLst>
                </a:gridCol>
                <a:gridCol w="1522632">
                  <a:extLst>
                    <a:ext uri="{9D8B030D-6E8A-4147-A177-3AD203B41FA5}">
                      <a16:colId xmlns:a16="http://schemas.microsoft.com/office/drawing/2014/main" val="20005"/>
                    </a:ext>
                  </a:extLst>
                </a:gridCol>
              </a:tblGrid>
              <a:tr h="954871">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Reference</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Algorithm/ Technique</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Platform used</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Performance Metrics</a:t>
                      </a:r>
                      <a:endParaRPr sz="1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Advantage</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Drawback</a:t>
                      </a:r>
                      <a:endParaRPr sz="1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859385">
                <a:tc>
                  <a:txBody>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a:solidFill>
                            <a:schemeClr val="dk1"/>
                          </a:solidFill>
                          <a:latin typeface="Times New Roman"/>
                          <a:ea typeface="Times New Roman"/>
                          <a:cs typeface="Times New Roman"/>
                          <a:sym typeface="Times New Roman"/>
                        </a:rPr>
                        <a:t>[1]</a:t>
                      </a:r>
                      <a:endParaRPr sz="12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cs typeface="Times New Roman"/>
                          <a:sym typeface="Times New Roman"/>
                        </a:rPr>
                        <a:t>Force sensors</a:t>
                      </a:r>
                      <a:endParaRPr sz="16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 Arduino</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Six single-zone force sensing resistors Flex402 are used to measure the force.</a:t>
                      </a:r>
                      <a:endParaRPr sz="1200" b="0" i="0" u="none" strike="noStrike" cap="none">
                        <a:solidFill>
                          <a:schemeClr val="dk1"/>
                        </a:solidFill>
                        <a:latin typeface="Times New Roman"/>
                        <a:cs typeface="Times New Roman"/>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cs typeface="Times New Roman"/>
                          <a:sym typeface="Arial"/>
                        </a:rPr>
                        <a:t>View information about posture and other info on the mobile application</a:t>
                      </a:r>
                      <a:endParaRPr sz="1200" b="0" i="0" u="none" strike="noStrike" cap="none">
                        <a:solidFill>
                          <a:schemeClr val="dk1"/>
                        </a:solidFill>
                        <a:latin typeface="Times New Roman"/>
                        <a:cs typeface="Times New Roman"/>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Implementing force sensors, developing app for IOS users</a:t>
                      </a:r>
                      <a:endParaRPr sz="1200" b="0" i="0" u="none" strike="noStrike" cap="none">
                        <a:solidFill>
                          <a:schemeClr val="dk1"/>
                        </a:solidFill>
                        <a:latin typeface="Times New Roman"/>
                        <a:ea typeface="Calibri"/>
                        <a:cs typeface="Times New Roman"/>
                        <a:sym typeface="Arial"/>
                      </a:endParaRPr>
                    </a:p>
                  </a:txBody>
                  <a:tcPr marL="91450" marR="91450" marT="45725" marB="45725" anchor="ctr"/>
                </a:tc>
                <a:extLst>
                  <a:ext uri="{0D108BD9-81ED-4DB2-BD59-A6C34878D82A}">
                    <a16:rowId xmlns:a16="http://schemas.microsoft.com/office/drawing/2014/main" val="10001"/>
                  </a:ext>
                </a:extLst>
              </a:tr>
              <a:tr h="1107436">
                <a:tc>
                  <a:txBody>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a:solidFill>
                            <a:schemeClr val="dk1"/>
                          </a:solidFill>
                          <a:latin typeface="Times New Roman"/>
                          <a:ea typeface="Times New Roman"/>
                          <a:cs typeface="Times New Roman"/>
                          <a:sym typeface="Times New Roman"/>
                        </a:rPr>
                        <a:t>[2]</a:t>
                      </a:r>
                      <a:endParaRPr sz="12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342900" marR="0" lvl="0" indent="-342900" algn="ctr" rtl="0">
                        <a:lnSpc>
                          <a:spcPct val="100000"/>
                        </a:lnSpc>
                        <a:spcBef>
                          <a:spcPts val="0"/>
                        </a:spcBef>
                        <a:spcAft>
                          <a:spcPts val="0"/>
                        </a:spcAft>
                        <a:buClr>
                          <a:schemeClr val="dk1"/>
                        </a:buClr>
                        <a:buSzPts val="1100"/>
                        <a:buFont typeface="Arial"/>
                        <a:buNone/>
                      </a:pPr>
                      <a:r>
                        <a:rPr lang="en-US" sz="1200" u="none" strike="noStrike" cap="none">
                          <a:latin typeface="Times New Roman"/>
                          <a:ea typeface="Times New Roman"/>
                          <a:cs typeface="Times New Roman"/>
                          <a:sym typeface="Times New Roman"/>
                        </a:rPr>
                        <a:t>Textile pressure</a:t>
                      </a:r>
                    </a:p>
                    <a:p>
                      <a:pPr marL="342900" marR="0" lvl="0" indent="-342900" algn="ctr" rtl="0">
                        <a:lnSpc>
                          <a:spcPct val="100000"/>
                        </a:lnSpc>
                        <a:spcBef>
                          <a:spcPts val="0"/>
                        </a:spcBef>
                        <a:spcAft>
                          <a:spcPts val="0"/>
                        </a:spcAft>
                        <a:buClr>
                          <a:schemeClr val="dk1"/>
                        </a:buClr>
                        <a:buSzPts val="1100"/>
                        <a:buFont typeface="Arial"/>
                        <a:buNone/>
                      </a:pPr>
                      <a:r>
                        <a:rPr lang="en-US" sz="1200" u="none" strike="noStrike" cap="none">
                          <a:latin typeface="Times New Roman"/>
                          <a:ea typeface="Times New Roman"/>
                          <a:cs typeface="Times New Roman"/>
                          <a:sym typeface="Times New Roman"/>
                        </a:rPr>
                        <a:t>sensors </a:t>
                      </a:r>
                      <a:endParaRPr sz="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An embedded platform based on a microcontroller unit (MCU)</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15000"/>
                        </a:lnSpc>
                        <a:spcBef>
                          <a:spcPts val="0"/>
                        </a:spcBef>
                        <a:spcAft>
                          <a:spcPts val="0"/>
                        </a:spcAft>
                        <a:buClr>
                          <a:schemeClr val="dk1"/>
                        </a:buClr>
                        <a:buSzPts val="1100"/>
                        <a:buFont typeface="Arial"/>
                        <a:buNone/>
                      </a:pPr>
                      <a:r>
                        <a:rPr lang="en-US" sz="1200" u="none" strike="noStrike" cap="none">
                          <a:latin typeface="Times New Roman"/>
                          <a:ea typeface="Times New Roman"/>
                          <a:cs typeface="Times New Roman"/>
                          <a:sym typeface="Times New Roman"/>
                        </a:rPr>
                        <a:t>ATSs pressure trend over time. If the signal is under the threshold, the sensor is pressed.</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This system can be used in situations with different level of engagement, different levels of stress</a:t>
                      </a:r>
                      <a:r>
                        <a:rPr lang="en-US" sz="1200" u="none" strike="noStrike" cap="none">
                          <a:latin typeface="Times New Roman"/>
                          <a:ea typeface="Times New Roman"/>
                          <a:cs typeface="Times New Roman"/>
                          <a:sym typeface="Times New Roman"/>
                        </a:rPr>
                        <a:t>.</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15000"/>
                        </a:lnSpc>
                        <a:spcBef>
                          <a:spcPts val="0"/>
                        </a:spcBef>
                        <a:spcAft>
                          <a:spcPts val="0"/>
                        </a:spcAft>
                        <a:buClr>
                          <a:schemeClr val="dk1"/>
                        </a:buClr>
                        <a:buSzPts val="1100"/>
                        <a:buFont typeface="Arial"/>
                        <a:buNone/>
                      </a:pPr>
                      <a:r>
                        <a:rPr lang="en-US" sz="1200" u="none" strike="noStrike" cap="none">
                          <a:latin typeface="Times New Roman"/>
                          <a:ea typeface="Times New Roman"/>
                          <a:cs typeface="Times New Roman"/>
                          <a:sym typeface="Times New Roman"/>
                        </a:rPr>
                        <a:t>Not taken the dynamic parameters of the posture</a:t>
                      </a:r>
                      <a:endParaRPr sz="19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r h="868933">
                <a:tc>
                  <a:txBody>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a:solidFill>
                            <a:schemeClr val="dk1"/>
                          </a:solidFill>
                          <a:latin typeface="Times New Roman"/>
                          <a:ea typeface="Times New Roman"/>
                          <a:cs typeface="Times New Roman"/>
                          <a:sym typeface="Times New Roman"/>
                        </a:rPr>
                        <a:t>[3]</a:t>
                      </a:r>
                      <a:endParaRPr sz="12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Load sensors, amplifier, combinator</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Times New Roman"/>
                          <a:cs typeface="Times New Roman"/>
                          <a:sym typeface="Arial"/>
                        </a:rPr>
                        <a:t>Arduino Mega microcontroller</a:t>
                      </a:r>
                      <a:endParaRPr sz="1200" b="0" i="0" u="none" strike="noStrike" cap="none">
                        <a:solidFill>
                          <a:schemeClr val="dk1"/>
                        </a:solidFill>
                        <a:latin typeface="Times New Roman"/>
                        <a:cs typeface="Times New Roman"/>
                        <a:sym typeface="Arial"/>
                      </a:endParaRPr>
                    </a:p>
                    <a:p>
                      <a:pPr marL="0" marR="0" lvl="0" indent="0" algn="ctr" rtl="0">
                        <a:lnSpc>
                          <a:spcPct val="100000"/>
                        </a:lnSpc>
                        <a:spcBef>
                          <a:spcPts val="1200"/>
                        </a:spcBef>
                        <a:spcAft>
                          <a:spcPts val="0"/>
                        </a:spcAft>
                        <a:buClr>
                          <a:srgbClr val="000000"/>
                        </a:buClr>
                        <a:buSzPts val="1100"/>
                        <a:buFont typeface="Arial"/>
                        <a:buNone/>
                      </a:pPr>
                      <a:endParaRPr sz="11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US" sz="1200" b="0" i="0" u="none" strike="noStrike" cap="none">
                          <a:solidFill>
                            <a:schemeClr val="dk1"/>
                          </a:solidFill>
                          <a:latin typeface="Times New Roman"/>
                          <a:cs typeface="Times New Roman"/>
                          <a:sym typeface="Arial"/>
                        </a:rPr>
                        <a:t>The load sensors detect weight, and the timer starts to count sitting time</a:t>
                      </a:r>
                      <a:endParaRPr sz="1200" b="0" i="0" u="none" strike="noStrike" cap="none">
                        <a:solidFill>
                          <a:schemeClr val="dk1"/>
                        </a:solidFill>
                        <a:latin typeface="Times New Roman"/>
                        <a:cs typeface="Times New Roman"/>
                        <a:sym typeface="Arial"/>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200" b="0" i="0" u="none" strike="noStrike" cap="none">
                          <a:solidFill>
                            <a:schemeClr val="dk1"/>
                          </a:solidFill>
                          <a:latin typeface="Times New Roman"/>
                          <a:ea typeface="Calibri"/>
                          <a:cs typeface="Times New Roman"/>
                          <a:sym typeface="Times New Roman"/>
                        </a:rPr>
                        <a:t>  Cheap and straightforward electronic materials.</a:t>
                      </a:r>
                      <a:endParaRPr sz="1200" b="0" i="0" u="none" strike="noStrike" cap="none">
                        <a:solidFill>
                          <a:schemeClr val="dk1"/>
                        </a:solidFill>
                        <a:latin typeface="Times New Roman"/>
                        <a:ea typeface="Calibri"/>
                        <a:cs typeface="Times New Roman"/>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Notification to users not implemented</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5FA7C9AB-0906-20DF-D9C8-AAAA4D630C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9d170e05b1_0_12"/>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17</a:t>
            </a:r>
            <a:endParaRPr sz="1400" b="0" i="0" u="none" strike="noStrike" cap="none">
              <a:solidFill>
                <a:srgbClr val="000000"/>
              </a:solidFill>
              <a:latin typeface="Arial"/>
              <a:ea typeface="Arial"/>
              <a:cs typeface="Arial"/>
              <a:sym typeface="Arial"/>
            </a:endParaRPr>
          </a:p>
        </p:txBody>
      </p:sp>
      <p:sp>
        <p:nvSpPr>
          <p:cNvPr id="312" name="Google Shape;312;g19d170e05b1_0_12"/>
          <p:cNvSpPr txBox="1"/>
          <p:nvPr/>
        </p:nvSpPr>
        <p:spPr>
          <a:xfrm>
            <a:off x="7997250" y="-1699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313" name="Google Shape;313;g19d170e05b1_0_12"/>
          <p:cNvSpPr txBox="1">
            <a:spLocks noGrp="1"/>
          </p:cNvSpPr>
          <p:nvPr>
            <p:ph type="title"/>
          </p:nvPr>
        </p:nvSpPr>
        <p:spPr>
          <a:xfrm>
            <a:off x="457200" y="205978"/>
            <a:ext cx="8229600" cy="689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accent1"/>
              </a:buClr>
              <a:buSzPct val="100000"/>
              <a:buFont typeface="Times New Roman"/>
              <a:buNone/>
            </a:pPr>
            <a:r>
              <a:rPr lang="en-US" sz="4000">
                <a:solidFill>
                  <a:schemeClr val="accent1"/>
                </a:solidFill>
                <a:latin typeface="Times New Roman"/>
                <a:ea typeface="Times New Roman"/>
                <a:cs typeface="Times New Roman"/>
                <a:sym typeface="Times New Roman"/>
              </a:rPr>
              <a:t>COMPARATIVE ANALYSIS </a:t>
            </a:r>
            <a:endParaRPr/>
          </a:p>
        </p:txBody>
      </p:sp>
      <p:sp>
        <p:nvSpPr>
          <p:cNvPr id="314" name="Google Shape;314;g19d170e05b1_0_12"/>
          <p:cNvSpPr txBox="1">
            <a:spLocks noGrp="1"/>
          </p:cNvSpPr>
          <p:nvPr>
            <p:ph type="ftr" idx="11"/>
          </p:nvPr>
        </p:nvSpPr>
        <p:spPr>
          <a:xfrm>
            <a:off x="3124200" y="4774191"/>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15" name="Google Shape;315;g19d170e05b1_0_12"/>
          <p:cNvSpPr txBox="1"/>
          <p:nvPr/>
        </p:nvSpPr>
        <p:spPr>
          <a:xfrm>
            <a:off x="129025" y="57250"/>
            <a:ext cx="33357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316" name="Google Shape;316;g19d170e05b1_0_12"/>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graphicFrame>
        <p:nvGraphicFramePr>
          <p:cNvPr id="317" name="Google Shape;317;g19d170e05b1_0_12"/>
          <p:cNvGraphicFramePr/>
          <p:nvPr>
            <p:extLst>
              <p:ext uri="{D42A27DB-BD31-4B8C-83A1-F6EECF244321}">
                <p14:modId xmlns:p14="http://schemas.microsoft.com/office/powerpoint/2010/main" val="2092923187"/>
              </p:ext>
            </p:extLst>
          </p:nvPr>
        </p:nvGraphicFramePr>
        <p:xfrm>
          <a:off x="0" y="765987"/>
          <a:ext cx="9144001" cy="3961314"/>
        </p:xfrm>
        <a:graphic>
          <a:graphicData uri="http://schemas.openxmlformats.org/drawingml/2006/table">
            <a:tbl>
              <a:tblPr firstRow="1" bandRow="1">
                <a:noFill/>
                <a:tableStyleId>{8AF1DC54-CD9C-47F0-B805-4A8F34AB25E8}</a:tableStyleId>
              </a:tblPr>
              <a:tblGrid>
                <a:gridCol w="1242788">
                  <a:extLst>
                    <a:ext uri="{9D8B030D-6E8A-4147-A177-3AD203B41FA5}">
                      <a16:colId xmlns:a16="http://schemas.microsoft.com/office/drawing/2014/main" val="20000"/>
                    </a:ext>
                  </a:extLst>
                </a:gridCol>
                <a:gridCol w="1691739">
                  <a:extLst>
                    <a:ext uri="{9D8B030D-6E8A-4147-A177-3AD203B41FA5}">
                      <a16:colId xmlns:a16="http://schemas.microsoft.com/office/drawing/2014/main" val="20001"/>
                    </a:ext>
                  </a:extLst>
                </a:gridCol>
                <a:gridCol w="1168970">
                  <a:extLst>
                    <a:ext uri="{9D8B030D-6E8A-4147-A177-3AD203B41FA5}">
                      <a16:colId xmlns:a16="http://schemas.microsoft.com/office/drawing/2014/main" val="20002"/>
                    </a:ext>
                  </a:extLst>
                </a:gridCol>
                <a:gridCol w="1510221">
                  <a:extLst>
                    <a:ext uri="{9D8B030D-6E8A-4147-A177-3AD203B41FA5}">
                      <a16:colId xmlns:a16="http://schemas.microsoft.com/office/drawing/2014/main" val="20003"/>
                    </a:ext>
                  </a:extLst>
                </a:gridCol>
                <a:gridCol w="2006283">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8120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Reference</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Algorithm/ Technique</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Platform used</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Performance Metrics</a:t>
                      </a:r>
                      <a:endParaRPr sz="1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Advantage</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Drawback</a:t>
                      </a:r>
                      <a:endParaRPr sz="1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1028939">
                <a:tc>
                  <a:txBody>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a:solidFill>
                            <a:schemeClr val="dk1"/>
                          </a:solidFill>
                          <a:latin typeface="Times New Roman"/>
                          <a:ea typeface="Times New Roman"/>
                          <a:cs typeface="Times New Roman"/>
                          <a:sym typeface="Times New Roman"/>
                        </a:rPr>
                        <a:t>[4]</a:t>
                      </a:r>
                      <a:endParaRPr sz="12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 Force sensor, flex sensor </a:t>
                      </a:r>
                      <a:endParaRPr sz="12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 ESP 32 Microcontroller</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15000"/>
                        </a:lnSpc>
                        <a:spcBef>
                          <a:spcPts val="0"/>
                        </a:spcBef>
                        <a:spcAft>
                          <a:spcPts val="0"/>
                        </a:spcAft>
                        <a:buClr>
                          <a:srgbClr val="000000"/>
                        </a:buClr>
                        <a:buSzPts val="1100"/>
                        <a:buFont typeface="Arial"/>
                        <a:buNone/>
                      </a:pPr>
                      <a:r>
                        <a:rPr lang="en-US" sz="1200" u="none" strike="noStrike" cap="none">
                          <a:latin typeface="Times New Roman"/>
                          <a:ea typeface="Times New Roman"/>
                          <a:cs typeface="Times New Roman"/>
                          <a:sym typeface="Times New Roman"/>
                        </a:rPr>
                        <a:t>Pressure sensor for recording the data when a person sits on the chair.</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Provides seamless connectivity and a notification mechanism. It also maintains the database on the cloud</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latin typeface="Times New Roman"/>
                          <a:ea typeface="Times New Roman"/>
                          <a:cs typeface="Times New Roman"/>
                          <a:sym typeface="Times New Roman"/>
                        </a:rPr>
                        <a:t>If the person is sitting at the edge of the chair then it is impossible to get reading from the sensor. </a:t>
                      </a:r>
                      <a:endParaRPr sz="12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921411">
                <a:tc>
                  <a:txBody>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a:solidFill>
                            <a:schemeClr val="dk1"/>
                          </a:solidFill>
                          <a:latin typeface="Times New Roman"/>
                          <a:ea typeface="Times New Roman"/>
                          <a:cs typeface="Times New Roman"/>
                          <a:sym typeface="Times New Roman"/>
                        </a:rPr>
                        <a:t>[5]</a:t>
                      </a:r>
                      <a:endParaRPr sz="12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 </a:t>
                      </a:r>
                      <a:r>
                        <a:rPr lang="en-US" sz="1200" u="none" strike="noStrike" cap="none">
                          <a:latin typeface="Times New Roman"/>
                          <a:ea typeface="Times New Roman"/>
                          <a:cs typeface="Times New Roman"/>
                          <a:sym typeface="Times New Roman"/>
                        </a:rPr>
                        <a:t>IR Sensor, MEMS Sensor</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200" b="0" i="0" u="none" strike="noStrike" cap="none">
                          <a:solidFill>
                            <a:schemeClr val="dk1"/>
                          </a:solidFill>
                          <a:latin typeface="Times New Roman"/>
                          <a:ea typeface="Times New Roman"/>
                          <a:cs typeface="Times New Roman"/>
                          <a:sym typeface="Times New Roman"/>
                        </a:rPr>
                        <a:t>Arduino</a:t>
                      </a:r>
                      <a:endParaRPr sz="12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Times New Roman"/>
                          <a:ea typeface="Times New Roman"/>
                          <a:cs typeface="Times New Roman"/>
                          <a:sym typeface="Times New Roman"/>
                        </a:rPr>
                        <a:t>MEMS sensor to     detect the pressure, IR sensor to detect the posture </a:t>
                      </a:r>
                      <a:endParaRPr sz="12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200" u="none" strike="noStrike" cap="none">
                          <a:latin typeface="Times New Roman"/>
                          <a:ea typeface="Times New Roman"/>
                          <a:cs typeface="Times New Roman"/>
                          <a:sym typeface="Times New Roman"/>
                        </a:rPr>
                        <a:t>Along with the detection on a chair, they have made it wearable by which the kit can be carried anywhere</a:t>
                      </a:r>
                      <a:endParaRPr sz="10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tc>
                <a:extLst>
                  <a:ext uri="{0D108BD9-81ED-4DB2-BD59-A6C34878D82A}">
                    <a16:rowId xmlns:a16="http://schemas.microsoft.com/office/drawing/2014/main" val="10002"/>
                  </a:ext>
                </a:extLst>
              </a:tr>
              <a:tr h="753883">
                <a:tc>
                  <a:txBody>
                    <a:bodyPr/>
                    <a:lstStyle/>
                    <a:p>
                      <a:pPr marL="0" marR="0" lvl="0" indent="0" algn="ctr" rtl="0">
                        <a:lnSpc>
                          <a:spcPct val="100000"/>
                        </a:lnSpc>
                        <a:spcBef>
                          <a:spcPts val="0"/>
                        </a:spcBef>
                        <a:spcAft>
                          <a:spcPts val="0"/>
                        </a:spcAft>
                        <a:buClr>
                          <a:srgbClr val="000000"/>
                        </a:buClr>
                        <a:buSzPts val="1800"/>
                        <a:buFont typeface="Arial"/>
                        <a:buNone/>
                      </a:pPr>
                      <a:r>
                        <a:rPr lang="en-US" sz="1200" b="0" i="0" u="none" strike="noStrike" cap="none">
                          <a:solidFill>
                            <a:schemeClr val="dk1"/>
                          </a:solidFill>
                          <a:latin typeface="Times New Roman"/>
                          <a:ea typeface="Times New Roman"/>
                          <a:cs typeface="Times New Roman"/>
                          <a:sym typeface="Times New Roman"/>
                        </a:rPr>
                        <a:t>[6]</a:t>
                      </a:r>
                      <a:endParaRPr sz="12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SVM, PCA, KNN, ANN, Optimization algorithm, EMN</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Printed Circuit Board, Arduino</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Accuracy of 91.68% by an echo memory network model</a:t>
                      </a:r>
                      <a:endParaRPr sz="12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Number of pressure sensors are less, no cables required</a:t>
                      </a:r>
                      <a:endParaRPr sz="10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Only classifies posture as proper or not</a:t>
                      </a:r>
                      <a:endParaRPr sz="12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BFAB187-B4DD-961E-DC19-3594E36C8F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9d170e05b1_0_12"/>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18</a:t>
            </a:r>
            <a:endParaRPr sz="1400" b="0" i="0" u="none" strike="noStrike" cap="none">
              <a:solidFill>
                <a:srgbClr val="000000"/>
              </a:solidFill>
              <a:latin typeface="Arial"/>
              <a:ea typeface="Arial"/>
              <a:cs typeface="Arial"/>
              <a:sym typeface="Arial"/>
            </a:endParaRPr>
          </a:p>
        </p:txBody>
      </p:sp>
      <p:sp>
        <p:nvSpPr>
          <p:cNvPr id="312" name="Google Shape;312;g19d170e05b1_0_12"/>
          <p:cNvSpPr txBox="1"/>
          <p:nvPr/>
        </p:nvSpPr>
        <p:spPr>
          <a:xfrm>
            <a:off x="7997250" y="-1699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313" name="Google Shape;313;g19d170e05b1_0_12"/>
          <p:cNvSpPr txBox="1">
            <a:spLocks noGrp="1"/>
          </p:cNvSpPr>
          <p:nvPr>
            <p:ph type="title"/>
          </p:nvPr>
        </p:nvSpPr>
        <p:spPr>
          <a:xfrm>
            <a:off x="457200" y="205978"/>
            <a:ext cx="8229600" cy="689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accent1"/>
              </a:buClr>
              <a:buSzPct val="100000"/>
              <a:buFont typeface="Times New Roman"/>
              <a:buNone/>
            </a:pPr>
            <a:r>
              <a:rPr lang="en-US" sz="4000">
                <a:solidFill>
                  <a:schemeClr val="accent1"/>
                </a:solidFill>
                <a:latin typeface="Times New Roman"/>
                <a:ea typeface="Times New Roman"/>
                <a:cs typeface="Times New Roman"/>
                <a:sym typeface="Times New Roman"/>
              </a:rPr>
              <a:t>COMPARATIVE ANALYSIS </a:t>
            </a:r>
            <a:endParaRPr/>
          </a:p>
        </p:txBody>
      </p:sp>
      <p:sp>
        <p:nvSpPr>
          <p:cNvPr id="314" name="Google Shape;314;g19d170e05b1_0_12"/>
          <p:cNvSpPr txBox="1">
            <a:spLocks noGrp="1"/>
          </p:cNvSpPr>
          <p:nvPr>
            <p:ph type="ftr" idx="11"/>
          </p:nvPr>
        </p:nvSpPr>
        <p:spPr>
          <a:xfrm>
            <a:off x="3124200" y="4774191"/>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15" name="Google Shape;315;g19d170e05b1_0_12"/>
          <p:cNvSpPr txBox="1"/>
          <p:nvPr/>
        </p:nvSpPr>
        <p:spPr>
          <a:xfrm>
            <a:off x="129025" y="57250"/>
            <a:ext cx="33357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316" name="Google Shape;316;g19d170e05b1_0_12"/>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graphicFrame>
        <p:nvGraphicFramePr>
          <p:cNvPr id="317" name="Google Shape;317;g19d170e05b1_0_12"/>
          <p:cNvGraphicFramePr/>
          <p:nvPr>
            <p:extLst>
              <p:ext uri="{D42A27DB-BD31-4B8C-83A1-F6EECF244321}">
                <p14:modId xmlns:p14="http://schemas.microsoft.com/office/powerpoint/2010/main" val="3784428352"/>
              </p:ext>
            </p:extLst>
          </p:nvPr>
        </p:nvGraphicFramePr>
        <p:xfrm>
          <a:off x="0" y="765987"/>
          <a:ext cx="9144001" cy="3930151"/>
        </p:xfrm>
        <a:graphic>
          <a:graphicData uri="http://schemas.openxmlformats.org/drawingml/2006/table">
            <a:tbl>
              <a:tblPr firstRow="1" bandRow="1">
                <a:noFill/>
                <a:tableStyleId>{8AF1DC54-CD9C-47F0-B805-4A8F34AB25E8}</a:tableStyleId>
              </a:tblPr>
              <a:tblGrid>
                <a:gridCol w="1242788">
                  <a:extLst>
                    <a:ext uri="{9D8B030D-6E8A-4147-A177-3AD203B41FA5}">
                      <a16:colId xmlns:a16="http://schemas.microsoft.com/office/drawing/2014/main" val="20000"/>
                    </a:ext>
                  </a:extLst>
                </a:gridCol>
                <a:gridCol w="1691739">
                  <a:extLst>
                    <a:ext uri="{9D8B030D-6E8A-4147-A177-3AD203B41FA5}">
                      <a16:colId xmlns:a16="http://schemas.microsoft.com/office/drawing/2014/main" val="20001"/>
                    </a:ext>
                  </a:extLst>
                </a:gridCol>
                <a:gridCol w="1168970">
                  <a:extLst>
                    <a:ext uri="{9D8B030D-6E8A-4147-A177-3AD203B41FA5}">
                      <a16:colId xmlns:a16="http://schemas.microsoft.com/office/drawing/2014/main" val="20002"/>
                    </a:ext>
                  </a:extLst>
                </a:gridCol>
                <a:gridCol w="1510221">
                  <a:extLst>
                    <a:ext uri="{9D8B030D-6E8A-4147-A177-3AD203B41FA5}">
                      <a16:colId xmlns:a16="http://schemas.microsoft.com/office/drawing/2014/main" val="20003"/>
                    </a:ext>
                  </a:extLst>
                </a:gridCol>
                <a:gridCol w="2006283">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550187">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Reference</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Algorithm/ Technique</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Platform used</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Performance Metrics</a:t>
                      </a:r>
                      <a:endParaRPr sz="1200" b="0" i="0" u="none" strike="noStrike" cap="none">
                        <a:solidFill>
                          <a:schemeClr val="dk1"/>
                        </a:solidFill>
                        <a:latin typeface="Times New Roman"/>
                        <a:ea typeface="Calibri"/>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Calibri"/>
                        <a:cs typeface="Times New Roman"/>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Advantage</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Drawback</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1176435">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[7]</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chemeClr val="dk1"/>
                          </a:solidFill>
                          <a:latin typeface="Times New Roman"/>
                          <a:ea typeface="Calibri"/>
                          <a:cs typeface="Times New Roman"/>
                          <a:sym typeface="Arial"/>
                        </a:rPr>
                        <a:t>ANN</a:t>
                      </a:r>
                      <a:endParaRPr sz="1200" b="0" i="0" u="none" strike="noStrike" cap="none" dirty="0">
                        <a:solidFill>
                          <a:schemeClr val="dk1"/>
                        </a:solidFill>
                        <a:latin typeface="Times New Roman"/>
                        <a:ea typeface="Calibri"/>
                        <a:cs typeface="Times New Roman"/>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Arduino and </a:t>
                      </a:r>
                      <a:r>
                        <a:rPr lang="en-US" sz="1200" b="0" i="0" u="none" strike="noStrike" cap="none" err="1">
                          <a:solidFill>
                            <a:schemeClr val="dk1"/>
                          </a:solidFill>
                          <a:latin typeface="Times New Roman"/>
                          <a:ea typeface="Calibri"/>
                          <a:cs typeface="Times New Roman"/>
                          <a:sym typeface="Arial"/>
                        </a:rPr>
                        <a:t>Jupyter</a:t>
                      </a:r>
                      <a:r>
                        <a:rPr lang="en-US" sz="1200" b="0" i="0" u="none" strike="noStrike" cap="none">
                          <a:solidFill>
                            <a:schemeClr val="dk1"/>
                          </a:solidFill>
                          <a:latin typeface="Times New Roman"/>
                          <a:ea typeface="Calibri"/>
                          <a:cs typeface="Times New Roman"/>
                          <a:sym typeface="Arial"/>
                        </a:rPr>
                        <a:t> Notebook</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The pressure data of 5 trials for each subject were acquired after experiments.</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Accuracy of eight sitting postures reached 92.2%.</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Hip location on the pressure pattern recognition was not considered</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1053493">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[8]</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IoT, AI</a:t>
                      </a:r>
                      <a:endParaRPr lang="en-IN" sz="1200" b="0" i="0" u="none" strike="noStrike" cap="none">
                        <a:solidFill>
                          <a:schemeClr val="dk1"/>
                        </a:solidFill>
                        <a:latin typeface="Times New Roman"/>
                        <a:ea typeface="Calibri"/>
                        <a:cs typeface="Times New Roman"/>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Techniques</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DSR</a:t>
                      </a:r>
                      <a:endParaRPr lang="en-IN" sz="1200" b="0" i="0" u="none" strike="noStrike" cap="none">
                        <a:solidFill>
                          <a:schemeClr val="dk1"/>
                        </a:solidFill>
                        <a:latin typeface="Times New Roman"/>
                        <a:ea typeface="Calibri"/>
                        <a:cs typeface="Times New Roman"/>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method, Arduino</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An IoT projects with 5 layers.</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Ability to warn of possible bad postures which is useful for office workers</a:t>
                      </a:r>
                      <a:endParaRPr sz="1200" b="0" i="0" u="none" strike="noStrike" cap="none">
                        <a:solidFill>
                          <a:schemeClr val="dk1"/>
                        </a:solidFill>
                        <a:latin typeface="Times New Roman"/>
                        <a:ea typeface="Calibri"/>
                        <a:cs typeface="Times New Roman"/>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5% of noise in the sensing procedure</a:t>
                      </a:r>
                      <a:endParaRPr sz="1200" b="0" i="0" u="none" strike="noStrike" cap="none">
                        <a:solidFill>
                          <a:schemeClr val="dk1"/>
                        </a:solidFill>
                        <a:latin typeface="Times New Roman"/>
                        <a:ea typeface="Calibri"/>
                        <a:cs typeface="Times New Roman"/>
                        <a:sym typeface="Arial"/>
                      </a:endParaRPr>
                    </a:p>
                  </a:txBody>
                  <a:tcPr marL="91450" marR="91450" marT="45725" marB="45725" anchor="ctr"/>
                </a:tc>
                <a:extLst>
                  <a:ext uri="{0D108BD9-81ED-4DB2-BD59-A6C34878D82A}">
                    <a16:rowId xmlns:a16="http://schemas.microsoft.com/office/drawing/2014/main" val="10002"/>
                  </a:ext>
                </a:extLst>
              </a:tr>
              <a:tr h="1150036">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[9]</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Custom designed sensors, pressure and tilt sensors</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MATLAB</a:t>
                      </a:r>
                      <a:endParaRPr lang="en-IN" sz="1200" b="0" i="0" u="none" strike="noStrike" cap="none">
                        <a:solidFill>
                          <a:schemeClr val="dk1"/>
                        </a:solidFill>
                        <a:latin typeface="Times New Roman"/>
                        <a:ea typeface="Calibri"/>
                        <a:cs typeface="Times New Roman"/>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software for the training of neural </a:t>
                      </a:r>
                      <a:r>
                        <a:rPr lang="en-US" sz="1200" b="0" i="0" u="none" strike="noStrike" cap="none">
                          <a:solidFill>
                            <a:schemeClr val="dk1"/>
                          </a:solidFill>
                          <a:latin typeface="Times New Roman"/>
                          <a:ea typeface="Calibri"/>
                          <a:cs typeface="Times New Roman"/>
                        </a:rPr>
                        <a:t>networks</a:t>
                      </a:r>
                      <a:r>
                        <a:rPr lang="en-US" sz="1200" b="0" i="0" u="none" strike="noStrike" cap="none">
                          <a:solidFill>
                            <a:schemeClr val="dk1"/>
                          </a:solidFill>
                          <a:latin typeface="Times New Roman"/>
                          <a:ea typeface="Calibri"/>
                          <a:cs typeface="Times New Roman"/>
                          <a:sym typeface="Arial"/>
                        </a:rPr>
                        <a:t>.</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rPr>
                        <a:t> </a:t>
                      </a:r>
                      <a:r>
                        <a:rPr lang="en-US" sz="1200" b="0" i="0" u="none" strike="noStrike" cap="none">
                          <a:solidFill>
                            <a:schemeClr val="dk1"/>
                          </a:solidFill>
                          <a:latin typeface="Times New Roman"/>
                          <a:ea typeface="Calibri"/>
                          <a:cs typeface="Times New Roman"/>
                          <a:sym typeface="Arial"/>
                        </a:rPr>
                        <a:t>Uneven pressures are</a:t>
                      </a:r>
                      <a:endParaRPr lang="en-IN" sz="1200" b="0" i="0" u="none" strike="noStrike" cap="none">
                        <a:solidFill>
                          <a:schemeClr val="dk1"/>
                        </a:solidFill>
                        <a:latin typeface="Times New Roman"/>
                        <a:ea typeface="Calibri"/>
                        <a:cs typeface="Times New Roman"/>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sensed, a notification is sent to the authorized users.</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Sensors placed on the chair detects the values in the form of frequencies</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Times New Roman"/>
                          <a:ea typeface="Calibri"/>
                          <a:cs typeface="Times New Roman"/>
                          <a:sym typeface="Arial"/>
                        </a:rPr>
                        <a:t>Voice assistive functionalities can be given</a:t>
                      </a:r>
                      <a:endParaRPr sz="1200" b="0" i="0" u="none" strike="noStrike" cap="none" dirty="0">
                        <a:solidFill>
                          <a:schemeClr val="dk1"/>
                        </a:solidFill>
                        <a:latin typeface="Times New Roman"/>
                        <a:ea typeface="Calibri"/>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BFAB187-B4DD-961E-DC19-3594E36C8F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41078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8753f4f998_3_8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BIRD VIEW</a:t>
            </a:r>
            <a:endParaRPr sz="4000">
              <a:latin typeface="Times New Roman"/>
              <a:ea typeface="Times New Roman"/>
              <a:cs typeface="Times New Roman"/>
              <a:sym typeface="Times New Roman"/>
            </a:endParaRPr>
          </a:p>
        </p:txBody>
      </p:sp>
      <p:sp>
        <p:nvSpPr>
          <p:cNvPr id="171" name="Google Shape;171;g18753f4f998_3_86"/>
          <p:cNvSpPr txBox="1">
            <a:spLocks noGrp="1"/>
          </p:cNvSpPr>
          <p:nvPr>
            <p:ph type="body" idx="1"/>
          </p:nvPr>
        </p:nvSpPr>
        <p:spPr>
          <a:xfrm>
            <a:off x="0" y="1099514"/>
            <a:ext cx="9144000" cy="3531300"/>
          </a:xfrm>
          <a:prstGeom prst="rect">
            <a:avLst/>
          </a:prstGeom>
          <a:noFill/>
          <a:ln>
            <a:noFill/>
          </a:ln>
        </p:spPr>
        <p:txBody>
          <a:bodyPr spcFirstLastPara="1" wrap="square" lIns="91425" tIns="45700" rIns="91425" bIns="45700" anchor="t" anchorCtr="0">
            <a:normAutofit lnSpcReduction="10000"/>
          </a:bodyPr>
          <a:lstStyle/>
          <a:p>
            <a:pPr marL="342900">
              <a:spcBef>
                <a:spcPts val="0"/>
              </a:spcBef>
              <a:buSzPts val="1600"/>
            </a:pPr>
            <a:r>
              <a:rPr lang="en-US" sz="1600" dirty="0">
                <a:latin typeface="Times New Roman"/>
                <a:ea typeface="Times New Roman"/>
                <a:cs typeface="Times New Roman"/>
                <a:sym typeface="Times New Roman"/>
              </a:rPr>
              <a:t>Introduction </a:t>
            </a:r>
            <a:endParaRPr dirty="0"/>
          </a:p>
          <a:p>
            <a:pPr marL="342900" lvl="0" indent="-342900" algn="l" rtl="0">
              <a:lnSpc>
                <a:spcPct val="100000"/>
              </a:lnSpc>
              <a:spcBef>
                <a:spcPts val="320"/>
              </a:spcBef>
              <a:spcAft>
                <a:spcPts val="0"/>
              </a:spcAft>
              <a:buSzPts val="1600"/>
              <a:buFont typeface="Times New Roman"/>
              <a:buChar char="•"/>
            </a:pPr>
            <a:r>
              <a:rPr lang="en-US" sz="1600" dirty="0">
                <a:latin typeface="Times New Roman"/>
                <a:ea typeface="Times New Roman"/>
                <a:cs typeface="Times New Roman"/>
                <a:sym typeface="Times New Roman"/>
              </a:rPr>
              <a:t>Abstract</a:t>
            </a:r>
            <a:endParaRPr sz="1600" dirty="0">
              <a:latin typeface="Times New Roman"/>
              <a:ea typeface="Times New Roman"/>
              <a:cs typeface="Times New Roman"/>
              <a:sym typeface="Times New Roman"/>
            </a:endParaRPr>
          </a:p>
          <a:p>
            <a:pPr marL="342900" lvl="0" indent="-342900" algn="l" rtl="0">
              <a:lnSpc>
                <a:spcPct val="100000"/>
              </a:lnSpc>
              <a:spcBef>
                <a:spcPts val="320"/>
              </a:spcBef>
              <a:spcAft>
                <a:spcPts val="0"/>
              </a:spcAft>
              <a:buSzPts val="1600"/>
              <a:buFont typeface="Times New Roman"/>
              <a:buChar char="•"/>
            </a:pPr>
            <a:r>
              <a:rPr lang="en-US" sz="1600" dirty="0">
                <a:latin typeface="Times New Roman"/>
                <a:ea typeface="Times New Roman"/>
                <a:cs typeface="Times New Roman"/>
                <a:sym typeface="Times New Roman"/>
              </a:rPr>
              <a:t>Literature Survey</a:t>
            </a:r>
            <a:endParaRPr sz="1600" dirty="0">
              <a:latin typeface="Times New Roman"/>
              <a:ea typeface="Times New Roman"/>
              <a:cs typeface="Times New Roman"/>
              <a:sym typeface="Times New Roman"/>
            </a:endParaRPr>
          </a:p>
          <a:p>
            <a:pPr marL="342900" lvl="0" indent="-342900" algn="l" rtl="0">
              <a:lnSpc>
                <a:spcPct val="100000"/>
              </a:lnSpc>
              <a:spcBef>
                <a:spcPts val="320"/>
              </a:spcBef>
              <a:spcAft>
                <a:spcPts val="0"/>
              </a:spcAft>
              <a:buSzPts val="1600"/>
              <a:buFont typeface="Times New Roman"/>
              <a:buChar char="•"/>
            </a:pPr>
            <a:r>
              <a:rPr lang="en-US" sz="1600" dirty="0">
                <a:latin typeface="Times New Roman"/>
                <a:ea typeface="Times New Roman"/>
                <a:cs typeface="Times New Roman"/>
                <a:sym typeface="Times New Roman"/>
              </a:rPr>
              <a:t>Comparative analysis of the survey</a:t>
            </a:r>
            <a:endParaRPr sz="1600" dirty="0">
              <a:latin typeface="Times New Roman"/>
              <a:ea typeface="Times New Roman"/>
              <a:cs typeface="Times New Roman"/>
              <a:sym typeface="Times New Roman"/>
            </a:endParaRPr>
          </a:p>
          <a:p>
            <a:pPr marL="342900" lvl="0" indent="-342900" algn="l" rtl="0">
              <a:lnSpc>
                <a:spcPct val="100000"/>
              </a:lnSpc>
              <a:spcBef>
                <a:spcPts val="320"/>
              </a:spcBef>
              <a:spcAft>
                <a:spcPts val="0"/>
              </a:spcAft>
              <a:buClr>
                <a:schemeClr val="dk1"/>
              </a:buClr>
              <a:buSzPts val="1600"/>
              <a:buChar char="•"/>
            </a:pPr>
            <a:r>
              <a:rPr lang="en-US" sz="1600" dirty="0">
                <a:latin typeface="Times New Roman"/>
                <a:ea typeface="Times New Roman"/>
                <a:cs typeface="Times New Roman"/>
                <a:sym typeface="Times New Roman"/>
              </a:rPr>
              <a:t>Problem Statement</a:t>
            </a:r>
            <a:endParaRPr dirty="0"/>
          </a:p>
          <a:p>
            <a:pPr marL="342900" lvl="0" indent="-342900" algn="l" rtl="0">
              <a:lnSpc>
                <a:spcPct val="100000"/>
              </a:lnSpc>
              <a:spcBef>
                <a:spcPts val="320"/>
              </a:spcBef>
              <a:spcAft>
                <a:spcPts val="0"/>
              </a:spcAft>
              <a:buClr>
                <a:schemeClr val="dk1"/>
              </a:buClr>
              <a:buSzPts val="1600"/>
              <a:buChar char="•"/>
            </a:pPr>
            <a:r>
              <a:rPr lang="en-US" sz="1600" dirty="0">
                <a:latin typeface="Times New Roman"/>
                <a:ea typeface="Times New Roman"/>
                <a:cs typeface="Times New Roman"/>
                <a:sym typeface="Times New Roman"/>
              </a:rPr>
              <a:t>System Specification</a:t>
            </a:r>
            <a:endParaRPr lang="en-US" sz="1600" dirty="0">
              <a:latin typeface="Times New Roman"/>
              <a:ea typeface="Times New Roman"/>
              <a:cs typeface="Times New Roman"/>
            </a:endParaRPr>
          </a:p>
          <a:p>
            <a:pPr marL="342900" lvl="0" indent="-342900" algn="l" rtl="0">
              <a:lnSpc>
                <a:spcPct val="100000"/>
              </a:lnSpc>
              <a:spcBef>
                <a:spcPts val="320"/>
              </a:spcBef>
              <a:spcAft>
                <a:spcPts val="0"/>
              </a:spcAft>
              <a:buClr>
                <a:schemeClr val="dk1"/>
              </a:buClr>
              <a:buSzPts val="1600"/>
              <a:buChar char="•"/>
            </a:pPr>
            <a:r>
              <a:rPr lang="en-US" sz="1600" dirty="0">
                <a:latin typeface="Times New Roman"/>
                <a:cs typeface="Times New Roman"/>
              </a:rPr>
              <a:t>Design Methodology</a:t>
            </a:r>
          </a:p>
          <a:p>
            <a:pPr marL="342900" lvl="0" indent="-342900" algn="l" rtl="0">
              <a:lnSpc>
                <a:spcPct val="100000"/>
              </a:lnSpc>
              <a:spcBef>
                <a:spcPts val="320"/>
              </a:spcBef>
              <a:spcAft>
                <a:spcPts val="0"/>
              </a:spcAft>
              <a:buClr>
                <a:schemeClr val="dk1"/>
              </a:buClr>
              <a:buSzPts val="1600"/>
              <a:buChar char="•"/>
            </a:pPr>
            <a:r>
              <a:rPr lang="en-US" sz="1600" dirty="0">
                <a:latin typeface="Times New Roman"/>
                <a:cs typeface="Times New Roman"/>
              </a:rPr>
              <a:t>Module Description</a:t>
            </a:r>
          </a:p>
          <a:p>
            <a:pPr marL="342900">
              <a:spcBef>
                <a:spcPts val="320"/>
              </a:spcBef>
              <a:buSzPts val="1600"/>
            </a:pPr>
            <a:r>
              <a:rPr lang="en-US" sz="1600" dirty="0">
                <a:solidFill>
                  <a:schemeClr val="tx1"/>
                </a:solidFill>
                <a:latin typeface="Times New Roman"/>
                <a:ea typeface="Times New Roman"/>
                <a:cs typeface="Times New Roman"/>
              </a:rPr>
              <a:t>Test Cases</a:t>
            </a:r>
            <a:endParaRPr lang="en-US" sz="1600" dirty="0">
              <a:solidFill>
                <a:schemeClr val="tx1"/>
              </a:solidFill>
              <a:ea typeface="Times New Roman"/>
              <a:cs typeface="Times New Roman"/>
            </a:endParaRPr>
          </a:p>
          <a:p>
            <a:pPr marL="342900">
              <a:spcBef>
                <a:spcPts val="320"/>
              </a:spcBef>
              <a:buSzPts val="1600"/>
            </a:pPr>
            <a:r>
              <a:rPr lang="en-US" sz="1600" dirty="0">
                <a:solidFill>
                  <a:schemeClr val="tx1"/>
                </a:solidFill>
                <a:latin typeface="Times New Roman"/>
                <a:ea typeface="Times New Roman"/>
                <a:cs typeface="Times New Roman"/>
              </a:rPr>
              <a:t>Project Demonstration</a:t>
            </a:r>
          </a:p>
          <a:p>
            <a:pPr marL="342900">
              <a:spcBef>
                <a:spcPts val="320"/>
              </a:spcBef>
              <a:buSzPts val="1600"/>
            </a:pPr>
            <a:r>
              <a:rPr lang="en-US" sz="1600" dirty="0">
                <a:solidFill>
                  <a:schemeClr val="tx1"/>
                </a:solidFill>
                <a:latin typeface="Times New Roman"/>
                <a:ea typeface="Times New Roman"/>
                <a:cs typeface="Times New Roman"/>
              </a:rPr>
              <a:t>Project Outcome</a:t>
            </a:r>
          </a:p>
          <a:p>
            <a:pPr marL="342900" lvl="0" indent="-342900" algn="l" rtl="0">
              <a:lnSpc>
                <a:spcPct val="100000"/>
              </a:lnSpc>
              <a:spcBef>
                <a:spcPts val="320"/>
              </a:spcBef>
              <a:spcAft>
                <a:spcPts val="0"/>
              </a:spcAft>
              <a:buClr>
                <a:schemeClr val="dk1"/>
              </a:buClr>
              <a:buSzPts val="1600"/>
              <a:buChar char="•"/>
            </a:pPr>
            <a:r>
              <a:rPr lang="en-US" sz="1600" dirty="0">
                <a:latin typeface="Times New Roman"/>
                <a:ea typeface="Times New Roman"/>
                <a:cs typeface="Times New Roman"/>
                <a:sym typeface="Times New Roman"/>
              </a:rPr>
              <a:t>Applications</a:t>
            </a:r>
            <a:endParaRPr dirty="0"/>
          </a:p>
          <a:p>
            <a:pPr marL="342900" lvl="0" indent="-342900" algn="l" rtl="0">
              <a:lnSpc>
                <a:spcPct val="100000"/>
              </a:lnSpc>
              <a:spcBef>
                <a:spcPts val="320"/>
              </a:spcBef>
              <a:spcAft>
                <a:spcPts val="0"/>
              </a:spcAft>
              <a:buClr>
                <a:schemeClr val="dk1"/>
              </a:buClr>
              <a:buSzPts val="1600"/>
              <a:buChar char="•"/>
            </a:pPr>
            <a:r>
              <a:rPr lang="en-US" sz="1600" dirty="0">
                <a:latin typeface="Times New Roman"/>
                <a:ea typeface="Times New Roman"/>
                <a:cs typeface="Times New Roman"/>
                <a:sym typeface="Times New Roman"/>
              </a:rPr>
              <a:t>References</a:t>
            </a:r>
            <a:endParaRPr sz="1600" dirty="0">
              <a:latin typeface="Times New Roman"/>
              <a:ea typeface="Times New Roman"/>
              <a:cs typeface="Times New Roman"/>
              <a:sym typeface="Times New Roman"/>
            </a:endParaRPr>
          </a:p>
        </p:txBody>
      </p:sp>
      <p:sp>
        <p:nvSpPr>
          <p:cNvPr id="172" name="Google Shape;172;g18753f4f998_3_86"/>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173" name="Google Shape;173;g18753f4f998_3_86"/>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174" name="Google Shape;174;g18753f4f998_3_86"/>
          <p:cNvSpPr txBox="1"/>
          <p:nvPr/>
        </p:nvSpPr>
        <p:spPr>
          <a:xfrm>
            <a:off x="8610600" y="4770399"/>
            <a:ext cx="287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75" name="Google Shape;175;g18753f4f998_3_86"/>
          <p:cNvSpPr txBox="1"/>
          <p:nvPr/>
        </p:nvSpPr>
        <p:spPr>
          <a:xfrm>
            <a:off x="130629" y="109702"/>
            <a:ext cx="32847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176" name="Google Shape;176;g18753f4f998_3_86"/>
          <p:cNvSpPr txBox="1"/>
          <p:nvPr/>
        </p:nvSpPr>
        <p:spPr>
          <a:xfrm>
            <a:off x="8153400" y="31078"/>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F41AF92D-A129-EB20-33DE-8B9521B168C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9d170e05b1_0_12"/>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19</a:t>
            </a:r>
            <a:endParaRPr sz="1400" b="0" i="0" u="none" strike="noStrike" cap="none">
              <a:solidFill>
                <a:schemeClr val="dk2"/>
              </a:solidFill>
              <a:latin typeface="Arial"/>
              <a:ea typeface="Arial"/>
              <a:cs typeface="Arial"/>
              <a:sym typeface="Arial"/>
            </a:endParaRPr>
          </a:p>
        </p:txBody>
      </p:sp>
      <p:sp>
        <p:nvSpPr>
          <p:cNvPr id="312" name="Google Shape;312;g19d170e05b1_0_12"/>
          <p:cNvSpPr txBox="1"/>
          <p:nvPr/>
        </p:nvSpPr>
        <p:spPr>
          <a:xfrm>
            <a:off x="7997250" y="-1699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313" name="Google Shape;313;g19d170e05b1_0_12"/>
          <p:cNvSpPr txBox="1">
            <a:spLocks noGrp="1"/>
          </p:cNvSpPr>
          <p:nvPr>
            <p:ph type="title"/>
          </p:nvPr>
        </p:nvSpPr>
        <p:spPr>
          <a:xfrm>
            <a:off x="457200" y="158353"/>
            <a:ext cx="8229600" cy="689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accent1"/>
              </a:buClr>
              <a:buSzPct val="100000"/>
              <a:buFont typeface="Times New Roman"/>
              <a:buNone/>
            </a:pPr>
            <a:r>
              <a:rPr lang="en-US" sz="4000">
                <a:solidFill>
                  <a:schemeClr val="accent1"/>
                </a:solidFill>
                <a:latin typeface="Times New Roman"/>
                <a:ea typeface="Times New Roman"/>
                <a:cs typeface="Times New Roman"/>
                <a:sym typeface="Times New Roman"/>
              </a:rPr>
              <a:t>COMPARATIVE ANALYSIS </a:t>
            </a:r>
            <a:endParaRPr/>
          </a:p>
        </p:txBody>
      </p:sp>
      <p:sp>
        <p:nvSpPr>
          <p:cNvPr id="314" name="Google Shape;314;g19d170e05b1_0_12"/>
          <p:cNvSpPr txBox="1">
            <a:spLocks noGrp="1"/>
          </p:cNvSpPr>
          <p:nvPr>
            <p:ph type="ftr" idx="11"/>
          </p:nvPr>
        </p:nvSpPr>
        <p:spPr>
          <a:xfrm>
            <a:off x="3124200" y="4774191"/>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15" name="Google Shape;315;g19d170e05b1_0_12"/>
          <p:cNvSpPr txBox="1"/>
          <p:nvPr/>
        </p:nvSpPr>
        <p:spPr>
          <a:xfrm>
            <a:off x="129025" y="57250"/>
            <a:ext cx="33357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316" name="Google Shape;316;g19d170e05b1_0_12"/>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graphicFrame>
        <p:nvGraphicFramePr>
          <p:cNvPr id="317" name="Google Shape;317;g19d170e05b1_0_12"/>
          <p:cNvGraphicFramePr/>
          <p:nvPr>
            <p:extLst>
              <p:ext uri="{D42A27DB-BD31-4B8C-83A1-F6EECF244321}">
                <p14:modId xmlns:p14="http://schemas.microsoft.com/office/powerpoint/2010/main" val="1855075069"/>
              </p:ext>
            </p:extLst>
          </p:nvPr>
        </p:nvGraphicFramePr>
        <p:xfrm>
          <a:off x="0" y="719137"/>
          <a:ext cx="9144001" cy="4057506"/>
        </p:xfrm>
        <a:graphic>
          <a:graphicData uri="http://schemas.openxmlformats.org/drawingml/2006/table">
            <a:tbl>
              <a:tblPr firstRow="1" bandRow="1">
                <a:noFill/>
                <a:tableStyleId>{8AF1DC54-CD9C-47F0-B805-4A8F34AB25E8}</a:tableStyleId>
              </a:tblPr>
              <a:tblGrid>
                <a:gridCol w="1242788">
                  <a:extLst>
                    <a:ext uri="{9D8B030D-6E8A-4147-A177-3AD203B41FA5}">
                      <a16:colId xmlns:a16="http://schemas.microsoft.com/office/drawing/2014/main" val="20000"/>
                    </a:ext>
                  </a:extLst>
                </a:gridCol>
                <a:gridCol w="1691739">
                  <a:extLst>
                    <a:ext uri="{9D8B030D-6E8A-4147-A177-3AD203B41FA5}">
                      <a16:colId xmlns:a16="http://schemas.microsoft.com/office/drawing/2014/main" val="20001"/>
                    </a:ext>
                  </a:extLst>
                </a:gridCol>
                <a:gridCol w="1168970">
                  <a:extLst>
                    <a:ext uri="{9D8B030D-6E8A-4147-A177-3AD203B41FA5}">
                      <a16:colId xmlns:a16="http://schemas.microsoft.com/office/drawing/2014/main" val="20002"/>
                    </a:ext>
                  </a:extLst>
                </a:gridCol>
                <a:gridCol w="1510221">
                  <a:extLst>
                    <a:ext uri="{9D8B030D-6E8A-4147-A177-3AD203B41FA5}">
                      <a16:colId xmlns:a16="http://schemas.microsoft.com/office/drawing/2014/main" val="20003"/>
                    </a:ext>
                  </a:extLst>
                </a:gridCol>
                <a:gridCol w="2006283">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62514">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Reference</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Algorithm/ Technique</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Platform used</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Performance Metrics</a:t>
                      </a:r>
                      <a:endParaRPr sz="1200" b="0" i="0" u="none" strike="noStrike" cap="none">
                        <a:solidFill>
                          <a:schemeClr val="dk1"/>
                        </a:solidFill>
                        <a:latin typeface="Times New Roman"/>
                        <a:ea typeface="Calibri"/>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Calibri"/>
                        <a:cs typeface="Times New Roman"/>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Advantage</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Drawback</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1016127">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Times New Roman"/>
                        </a:rPr>
                        <a:t>[10]</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Random forest (RF), extremely randomized trees (ERTs), and support vector machine (SVM).</a:t>
                      </a:r>
                      <a:endParaRPr sz="1200" b="0" i="0" u="none" strike="noStrike" cap="none">
                        <a:solidFill>
                          <a:schemeClr val="dk1"/>
                        </a:solidFill>
                        <a:latin typeface="Times New Roman"/>
                        <a:ea typeface="Calibri"/>
                        <a:cs typeface="Times New Roman"/>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Arduino</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Not specified</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Discusses a variety of sensors</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Calibri"/>
                          <a:cs typeface="Times New Roman"/>
                          <a:sym typeface="Arial"/>
                        </a:rPr>
                        <a:t>Risk of invading privacy</a:t>
                      </a:r>
                      <a:endParaRPr sz="1200" b="0" i="0" u="none" strike="noStrike" cap="none">
                        <a:solidFill>
                          <a:schemeClr val="dk1"/>
                        </a:solidFill>
                        <a:latin typeface="Times New Roman"/>
                        <a:ea typeface="Calibri"/>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1562738">
                <a:tc>
                  <a:txBody>
                    <a:bodyPr/>
                    <a:lstStyle/>
                    <a:p>
                      <a:pPr algn="ctr" rtl="0" fontAlgn="base"/>
                      <a:r>
                        <a:rPr lang="en-US" sz="1200" b="0" i="0" u="none" strike="noStrike">
                          <a:solidFill>
                            <a:srgbClr val="000000"/>
                          </a:solidFill>
                          <a:effectLst/>
                          <a:latin typeface="Times New Roman"/>
                        </a:rPr>
                        <a:t>[11]</a:t>
                      </a:r>
                      <a:r>
                        <a:rPr lang="en-US" sz="1200" b="0" i="0">
                          <a:solidFill>
                            <a:srgbClr val="000000"/>
                          </a:solidFill>
                          <a:effectLst/>
                          <a:latin typeface="Times New Roman"/>
                        </a:rPr>
                        <a:t>​</a:t>
                      </a:r>
                    </a:p>
                  </a:txBody>
                  <a:tcPr anchor="ctr"/>
                </a:tc>
                <a:tc>
                  <a:txBody>
                    <a:bodyPr/>
                    <a:lstStyle/>
                    <a:p>
                      <a:pPr algn="ctr" rtl="0" fontAlgn="base"/>
                      <a:r>
                        <a:rPr lang="en-US" sz="1200" b="0" i="0" u="none" strike="noStrike">
                          <a:solidFill>
                            <a:srgbClr val="000000"/>
                          </a:solidFill>
                          <a:effectLst/>
                          <a:latin typeface="Times New Roman"/>
                        </a:rPr>
                        <a:t>IC MAX30100, Transducer MP3V5050, Transducer CZL635, IC LMT70</a:t>
                      </a:r>
                      <a:r>
                        <a:rPr lang="en-US" sz="1200" b="0" i="0">
                          <a:solidFill>
                            <a:srgbClr val="000000"/>
                          </a:solidFill>
                          <a:effectLst/>
                          <a:latin typeface="Times New Roman"/>
                        </a:rPr>
                        <a:t>​</a:t>
                      </a:r>
                    </a:p>
                  </a:txBody>
                  <a:tcPr anchor="ctr"/>
                </a:tc>
                <a:tc>
                  <a:txBody>
                    <a:bodyPr/>
                    <a:lstStyle/>
                    <a:p>
                      <a:pPr algn="ctr" rtl="0" fontAlgn="base"/>
                      <a:r>
                        <a:rPr lang="en-US" sz="1200" b="0" i="0" u="none" strike="noStrike">
                          <a:solidFill>
                            <a:srgbClr val="000000"/>
                          </a:solidFill>
                          <a:effectLst/>
                          <a:latin typeface="Times New Roman"/>
                        </a:rPr>
                        <a:t> Arduino with Atmega2560 microcontroller</a:t>
                      </a:r>
                      <a:r>
                        <a:rPr lang="en-US" sz="1200" b="0" i="0">
                          <a:solidFill>
                            <a:srgbClr val="000000"/>
                          </a:solidFill>
                          <a:effectLst/>
                          <a:latin typeface="Times New Roman"/>
                        </a:rPr>
                        <a:t>​</a:t>
                      </a:r>
                    </a:p>
                  </a:txBody>
                  <a:tcPr anchor="ctr"/>
                </a:tc>
                <a:tc>
                  <a:txBody>
                    <a:bodyPr/>
                    <a:lstStyle/>
                    <a:p>
                      <a:pPr algn="ctr" rtl="0" fontAlgn="base"/>
                      <a:r>
                        <a:rPr lang="en-US" sz="1200" b="0" i="0" u="none" strike="noStrike">
                          <a:solidFill>
                            <a:srgbClr val="000000"/>
                          </a:solidFill>
                          <a:effectLst/>
                          <a:latin typeface="Times New Roman"/>
                        </a:rPr>
                        <a:t>The preprocessed analog signals are sampled using the ADC of the microcontroller and stored in arrays using digital filters.</a:t>
                      </a:r>
                      <a:r>
                        <a:rPr lang="en-US" sz="1200" b="0" i="0">
                          <a:solidFill>
                            <a:srgbClr val="000000"/>
                          </a:solidFill>
                          <a:effectLst/>
                          <a:latin typeface="Times New Roman"/>
                        </a:rPr>
                        <a:t>​</a:t>
                      </a:r>
                    </a:p>
                  </a:txBody>
                  <a:tcPr anchor="ctr"/>
                </a:tc>
                <a:tc>
                  <a:txBody>
                    <a:bodyPr/>
                    <a:lstStyle/>
                    <a:p>
                      <a:pPr algn="ctr" rtl="0" fontAlgn="base"/>
                      <a:r>
                        <a:rPr lang="en-US" sz="1200" b="0" i="0" u="none" strike="noStrike">
                          <a:solidFill>
                            <a:srgbClr val="000000"/>
                          </a:solidFill>
                          <a:effectLst/>
                          <a:latin typeface="Times New Roman"/>
                        </a:rPr>
                        <a:t>A custom application which sends the snapshot of the displayed data and a text file via a MMS or EMAIL to a remote physician. </a:t>
                      </a:r>
                      <a:r>
                        <a:rPr lang="en-US" sz="1200" b="0" i="0">
                          <a:solidFill>
                            <a:srgbClr val="000000"/>
                          </a:solidFill>
                          <a:effectLst/>
                          <a:latin typeface="Times New Roman"/>
                        </a:rPr>
                        <a:t>​</a:t>
                      </a:r>
                    </a:p>
                  </a:txBody>
                  <a:tcPr anchor="ctr"/>
                </a:tc>
                <a:tc>
                  <a:txBody>
                    <a:bodyPr/>
                    <a:lstStyle/>
                    <a:p>
                      <a:pPr algn="ctr" rtl="0" fontAlgn="base"/>
                      <a:r>
                        <a:rPr lang="en-US" sz="1200" b="0" i="0" u="none" strike="noStrike">
                          <a:solidFill>
                            <a:srgbClr val="000000"/>
                          </a:solidFill>
                          <a:effectLst/>
                          <a:latin typeface="Times New Roman"/>
                        </a:rPr>
                        <a:t>Having a keypad on smart chair allows the user to enter his/her name and create a database in the web server for his/her health records</a:t>
                      </a:r>
                      <a:r>
                        <a:rPr lang="en-US" sz="1200" b="0" i="0">
                          <a:solidFill>
                            <a:srgbClr val="000000"/>
                          </a:solidFill>
                          <a:effectLst/>
                          <a:latin typeface="Times New Roman"/>
                        </a:rPr>
                        <a:t>​</a:t>
                      </a:r>
                    </a:p>
                  </a:txBody>
                  <a:tcPr anchor="ctr"/>
                </a:tc>
                <a:extLst>
                  <a:ext uri="{0D108BD9-81ED-4DB2-BD59-A6C34878D82A}">
                    <a16:rowId xmlns:a16="http://schemas.microsoft.com/office/drawing/2014/main" val="10002"/>
                  </a:ext>
                </a:extLst>
              </a:tr>
              <a:tr h="1016127">
                <a:tc>
                  <a:txBody>
                    <a:bodyPr/>
                    <a:lstStyle/>
                    <a:p>
                      <a:pPr algn="ctr" rtl="0" fontAlgn="base"/>
                      <a:r>
                        <a:rPr lang="en-US" sz="1200" b="0" i="0" u="none" strike="noStrike">
                          <a:solidFill>
                            <a:srgbClr val="000000"/>
                          </a:solidFill>
                          <a:effectLst/>
                          <a:latin typeface="Times New Roman"/>
                        </a:rPr>
                        <a:t>[12]</a:t>
                      </a:r>
                      <a:r>
                        <a:rPr lang="en-US" sz="1200" b="0" i="0">
                          <a:solidFill>
                            <a:srgbClr val="000000"/>
                          </a:solidFill>
                          <a:effectLst/>
                          <a:latin typeface="Times New Roman"/>
                        </a:rPr>
                        <a:t>​</a:t>
                      </a:r>
                    </a:p>
                  </a:txBody>
                  <a:tcPr anchor="ctr"/>
                </a:tc>
                <a:tc>
                  <a:txBody>
                    <a:bodyPr/>
                    <a:lstStyle/>
                    <a:p>
                      <a:pPr algn="ctr" rtl="0" fontAlgn="base"/>
                      <a:r>
                        <a:rPr lang="en-US" sz="1200" b="0" i="0" u="none" strike="noStrike">
                          <a:solidFill>
                            <a:srgbClr val="000000"/>
                          </a:solidFill>
                          <a:effectLst/>
                          <a:latin typeface="Times New Roman"/>
                        </a:rPr>
                        <a:t>Three sensors connected to microcontroller such as Pressure sensor, Flex sensor and Accelerometer.</a:t>
                      </a:r>
                      <a:r>
                        <a:rPr lang="en-US" sz="1200" b="0" i="0">
                          <a:solidFill>
                            <a:srgbClr val="000000"/>
                          </a:solidFill>
                          <a:effectLst/>
                          <a:latin typeface="Times New Roman"/>
                        </a:rPr>
                        <a:t>​</a:t>
                      </a:r>
                    </a:p>
                  </a:txBody>
                  <a:tcPr anchor="ctr"/>
                </a:tc>
                <a:tc>
                  <a:txBody>
                    <a:bodyPr/>
                    <a:lstStyle/>
                    <a:p>
                      <a:pPr algn="ctr" rtl="0" fontAlgn="base"/>
                      <a:r>
                        <a:rPr lang="en-US" sz="1200" b="0" i="0" u="none" strike="noStrike">
                          <a:solidFill>
                            <a:srgbClr val="000000"/>
                          </a:solidFill>
                          <a:effectLst/>
                          <a:latin typeface="Times New Roman"/>
                        </a:rPr>
                        <a:t>Arduino UNO microcontroller.</a:t>
                      </a:r>
                      <a:r>
                        <a:rPr lang="en-US" sz="1200" b="0" i="0">
                          <a:solidFill>
                            <a:srgbClr val="000000"/>
                          </a:solidFill>
                          <a:effectLst/>
                          <a:latin typeface="Times New Roman"/>
                        </a:rPr>
                        <a:t>​</a:t>
                      </a:r>
                    </a:p>
                  </a:txBody>
                  <a:tcPr anchor="ctr"/>
                </a:tc>
                <a:tc>
                  <a:txBody>
                    <a:bodyPr/>
                    <a:lstStyle/>
                    <a:p>
                      <a:pPr algn="ctr" rtl="0" fontAlgn="base"/>
                      <a:r>
                        <a:rPr lang="en-US" sz="1200" b="0" i="0" u="none" strike="noStrike">
                          <a:solidFill>
                            <a:srgbClr val="000000"/>
                          </a:solidFill>
                          <a:effectLst/>
                          <a:latin typeface="Times New Roman"/>
                        </a:rPr>
                        <a:t>Components are operated by programming the microcontroller using Embedded C.</a:t>
                      </a:r>
                      <a:r>
                        <a:rPr lang="en-US" sz="1200" b="0" i="0">
                          <a:solidFill>
                            <a:srgbClr val="000000"/>
                          </a:solidFill>
                          <a:effectLst/>
                          <a:latin typeface="Times New Roman"/>
                        </a:rPr>
                        <a:t>​</a:t>
                      </a:r>
                    </a:p>
                  </a:txBody>
                  <a:tcPr anchor="ctr"/>
                </a:tc>
                <a:tc>
                  <a:txBody>
                    <a:bodyPr/>
                    <a:lstStyle/>
                    <a:p>
                      <a:pPr algn="ctr" rtl="0" fontAlgn="base"/>
                      <a:r>
                        <a:rPr lang="en-US" sz="1200" b="0" i="0" u="none" strike="noStrike">
                          <a:solidFill>
                            <a:srgbClr val="000000"/>
                          </a:solidFill>
                          <a:effectLst/>
                          <a:latin typeface="Times New Roman"/>
                        </a:rPr>
                        <a:t>Developed a smart sitting chair with low power consumption and low computing overhead.</a:t>
                      </a:r>
                      <a:r>
                        <a:rPr lang="en-US" sz="1200" b="0" i="0">
                          <a:solidFill>
                            <a:srgbClr val="000000"/>
                          </a:solidFill>
                          <a:effectLst/>
                          <a:latin typeface="Times New Roman"/>
                        </a:rPr>
                        <a:t>​</a:t>
                      </a:r>
                    </a:p>
                  </a:txBody>
                  <a:tcPr anchor="ctr"/>
                </a:tc>
                <a:tc>
                  <a:txBody>
                    <a:bodyPr/>
                    <a:lstStyle/>
                    <a:p>
                      <a:pPr algn="ctr" rtl="0" fontAlgn="base"/>
                      <a:r>
                        <a:rPr lang="en-US" sz="1200" b="0" i="0" u="none" strike="noStrike">
                          <a:solidFill>
                            <a:srgbClr val="000000"/>
                          </a:solidFill>
                          <a:effectLst/>
                          <a:latin typeface="Calibri"/>
                        </a:rPr>
                        <a:t>S</a:t>
                      </a:r>
                      <a:r>
                        <a:rPr lang="en-US" sz="1200" b="0" i="0" u="none" strike="noStrike">
                          <a:solidFill>
                            <a:srgbClr val="000000"/>
                          </a:solidFill>
                          <a:effectLst/>
                          <a:latin typeface="Times New Roman"/>
                        </a:rPr>
                        <a:t>ystem works continuously for 9 hours ,after that system automatically stops.</a:t>
                      </a:r>
                      <a:r>
                        <a:rPr lang="en-US" sz="1200" b="0" i="0">
                          <a:solidFill>
                            <a:srgbClr val="000000"/>
                          </a:solidFill>
                          <a:effectLst/>
                          <a:latin typeface="Times New Roman"/>
                        </a:rPr>
                        <a:t>​</a:t>
                      </a:r>
                    </a:p>
                    <a:p>
                      <a:pPr algn="ctr" rtl="0" fontAlgn="base"/>
                      <a:r>
                        <a:rPr lang="en-US" sz="1200" b="0" i="0">
                          <a:solidFill>
                            <a:srgbClr val="000000"/>
                          </a:solidFill>
                          <a:effectLst/>
                          <a:latin typeface="Times New Roman"/>
                        </a:rPr>
                        <a:t>​</a:t>
                      </a:r>
                    </a:p>
                  </a:txBody>
                  <a:tcPr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BFAB187-B4DD-961E-DC19-3594E36C8F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945174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18753f4f998_3_120"/>
          <p:cNvSpPr txBox="1">
            <a:spLocks noGrp="1"/>
          </p:cNvSpPr>
          <p:nvPr>
            <p:ph type="body" idx="1"/>
          </p:nvPr>
        </p:nvSpPr>
        <p:spPr>
          <a:xfrm>
            <a:off x="0" y="1326800"/>
            <a:ext cx="9018143" cy="298539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330200" lvl="0" indent="-330200" algn="just" rtl="0">
              <a:lnSpc>
                <a:spcPct val="150000"/>
              </a:lnSpc>
              <a:spcBef>
                <a:spcPts val="0"/>
              </a:spcBef>
              <a:spcAft>
                <a:spcPts val="0"/>
              </a:spcAft>
              <a:buSzPts val="1600"/>
              <a:buFont typeface="Times New Roman"/>
              <a:buChar char="•"/>
            </a:pPr>
            <a:r>
              <a:rPr lang="en-US" sz="1600" dirty="0">
                <a:highlight>
                  <a:schemeClr val="lt1"/>
                </a:highlight>
                <a:latin typeface="Times New Roman"/>
                <a:ea typeface="Times New Roman"/>
                <a:cs typeface="Times New Roman"/>
                <a:sym typeface="Times New Roman"/>
              </a:rPr>
              <a:t>Nowadays most of us sit and work for long hours. Adults working in offices sit for a long time and get glued to their work and often forget the correct posture in which they should sit.</a:t>
            </a:r>
            <a:endParaRPr sz="1600" dirty="0">
              <a:highlight>
                <a:schemeClr val="lt1"/>
              </a:highlight>
              <a:latin typeface="Times New Roman"/>
              <a:ea typeface="Times New Roman"/>
              <a:cs typeface="Times New Roman"/>
              <a:sym typeface="Times New Roman"/>
            </a:endParaRPr>
          </a:p>
          <a:p>
            <a:pPr marL="330200" lvl="0" indent="-330200" algn="just" rtl="0">
              <a:lnSpc>
                <a:spcPct val="150000"/>
              </a:lnSpc>
              <a:spcBef>
                <a:spcPts val="0"/>
              </a:spcBef>
              <a:spcAft>
                <a:spcPts val="0"/>
              </a:spcAft>
              <a:buSzPts val="1600"/>
              <a:buFont typeface="Times New Roman"/>
              <a:buChar char="•"/>
            </a:pPr>
            <a:r>
              <a:rPr lang="en-US" sz="1600" dirty="0">
                <a:highlight>
                  <a:schemeClr val="lt1"/>
                </a:highlight>
                <a:latin typeface="Times New Roman"/>
                <a:ea typeface="Times New Roman"/>
                <a:cs typeface="Times New Roman"/>
                <a:sym typeface="Times New Roman"/>
              </a:rPr>
              <a:t>Slouching/Poor posture could cause back pain, spinal dysfunction, joint degeneration, rounded shoulders, etc. as studied by Australian Physiotherapy Association.</a:t>
            </a:r>
            <a:endParaRPr sz="1600" dirty="0">
              <a:highlight>
                <a:schemeClr val="lt1"/>
              </a:highlight>
              <a:latin typeface="Times New Roman"/>
              <a:ea typeface="Times New Roman"/>
              <a:cs typeface="Times New Roman"/>
              <a:sym typeface="Times New Roman"/>
            </a:endParaRPr>
          </a:p>
          <a:p>
            <a:pPr marL="330200" lvl="0" indent="-330200" algn="just" rtl="0">
              <a:lnSpc>
                <a:spcPct val="150000"/>
              </a:lnSpc>
              <a:spcBef>
                <a:spcPts val="0"/>
              </a:spcBef>
              <a:spcAft>
                <a:spcPts val="0"/>
              </a:spcAft>
              <a:buSzPts val="1600"/>
              <a:buFont typeface="Times New Roman"/>
              <a:buChar char="•"/>
            </a:pPr>
            <a:r>
              <a:rPr lang="en-US" sz="1600" dirty="0">
                <a:highlight>
                  <a:schemeClr val="lt1"/>
                </a:highlight>
                <a:latin typeface="Times New Roman"/>
                <a:ea typeface="Times New Roman"/>
                <a:cs typeface="Times New Roman"/>
                <a:sym typeface="Times New Roman"/>
              </a:rPr>
              <a:t>The health issues faced due to improper posture and prolonged sitting is a huge problem.</a:t>
            </a:r>
            <a:endParaRPr sz="1600" dirty="0">
              <a:highlight>
                <a:schemeClr val="lt1"/>
              </a:highlight>
              <a:latin typeface="Times New Roman"/>
              <a:ea typeface="Times New Roman"/>
              <a:cs typeface="Times New Roman"/>
              <a:sym typeface="Times New Roman"/>
            </a:endParaRPr>
          </a:p>
          <a:p>
            <a:pPr marL="330200" lvl="0" indent="-330200" algn="just" rtl="0">
              <a:lnSpc>
                <a:spcPct val="150000"/>
              </a:lnSpc>
              <a:spcBef>
                <a:spcPts val="0"/>
              </a:spcBef>
              <a:spcAft>
                <a:spcPts val="0"/>
              </a:spcAft>
              <a:buSzPts val="1600"/>
              <a:buFont typeface="Times New Roman"/>
              <a:buChar char="•"/>
            </a:pPr>
            <a:r>
              <a:rPr lang="en-US" sz="1600" dirty="0">
                <a:highlight>
                  <a:schemeClr val="lt1"/>
                </a:highlight>
                <a:latin typeface="Times New Roman"/>
                <a:ea typeface="Times New Roman"/>
                <a:cs typeface="Times New Roman"/>
                <a:sym typeface="Times New Roman"/>
              </a:rPr>
              <a:t>We can use an IoT system with sensors, processing ability and software with the chair and make it smart so that it can help humans to maintain good posture and maintain good healthy habits ultimately.</a:t>
            </a:r>
            <a:endParaRPr sz="1600" dirty="0">
              <a:highlight>
                <a:schemeClr val="lt1"/>
              </a:highlight>
              <a:latin typeface="Times New Roman"/>
              <a:ea typeface="Times New Roman"/>
              <a:cs typeface="Times New Roman"/>
              <a:sym typeface="Times New Roman"/>
            </a:endParaRPr>
          </a:p>
          <a:p>
            <a:pPr marL="457200" lvl="0" indent="0" algn="just" rtl="0">
              <a:lnSpc>
                <a:spcPct val="125000"/>
              </a:lnSpc>
              <a:spcBef>
                <a:spcPts val="0"/>
              </a:spcBef>
              <a:spcAft>
                <a:spcPts val="0"/>
              </a:spcAft>
              <a:buSzPts val="1800"/>
              <a:buNone/>
            </a:pPr>
            <a:endParaRPr sz="1600" dirty="0">
              <a:highlight>
                <a:schemeClr val="lt1"/>
              </a:highlight>
              <a:latin typeface="Times New Roman"/>
              <a:ea typeface="Times New Roman"/>
              <a:cs typeface="Times New Roman"/>
              <a:sym typeface="Times New Roman"/>
            </a:endParaRPr>
          </a:p>
        </p:txBody>
      </p:sp>
      <p:sp>
        <p:nvSpPr>
          <p:cNvPr id="325" name="Google Shape;325;g18753f4f998_3_120"/>
          <p:cNvSpPr txBox="1">
            <a:spLocks noGrp="1"/>
          </p:cNvSpPr>
          <p:nvPr>
            <p:ph type="title"/>
          </p:nvPr>
        </p:nvSpPr>
        <p:spPr>
          <a:xfrm>
            <a:off x="788543" y="331440"/>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PROBLEM STATEMENT </a:t>
            </a:r>
            <a:endParaRPr/>
          </a:p>
        </p:txBody>
      </p:sp>
      <p:sp>
        <p:nvSpPr>
          <p:cNvPr id="326" name="Google Shape;326;g18753f4f998_3_120"/>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27" name="Google Shape;327;g18753f4f998_3_120"/>
          <p:cNvSpPr txBox="1"/>
          <p:nvPr/>
        </p:nvSpPr>
        <p:spPr>
          <a:xfrm>
            <a:off x="167425" y="45992"/>
            <a:ext cx="3521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328" name="Google Shape;328;g18753f4f998_3_120"/>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29" name="Google Shape;329;g18753f4f998_3_120"/>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20</a:t>
            </a:r>
            <a:endParaRPr sz="1400" b="0" i="0" u="none" strike="noStrike" cap="none">
              <a:solidFill>
                <a:srgbClr val="000000"/>
              </a:solidFill>
              <a:latin typeface="Arial"/>
              <a:ea typeface="Arial"/>
              <a:cs typeface="Arial"/>
              <a:sym typeface="Arial"/>
            </a:endParaRPr>
          </a:p>
        </p:txBody>
      </p:sp>
      <p:sp>
        <p:nvSpPr>
          <p:cNvPr id="330" name="Google Shape;330;g18753f4f998_3_120"/>
          <p:cNvSpPr txBox="1"/>
          <p:nvPr/>
        </p:nvSpPr>
        <p:spPr>
          <a:xfrm>
            <a:off x="8153400" y="35452"/>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ED2D9F3F-42D0-6D88-51C4-863D99BB761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18753f4f998_3_144"/>
          <p:cNvSpPr txBox="1">
            <a:spLocks noGrp="1"/>
          </p:cNvSpPr>
          <p:nvPr>
            <p:ph type="body" idx="1"/>
          </p:nvPr>
        </p:nvSpPr>
        <p:spPr>
          <a:xfrm>
            <a:off x="-42888" y="829641"/>
            <a:ext cx="9144000" cy="3937623"/>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ct val="100054"/>
              <a:buNone/>
            </a:pPr>
            <a:endParaRPr lang="en-US" sz="100" dirty="0">
              <a:latin typeface="Times New Roman"/>
              <a:ea typeface="Times New Roman"/>
              <a:cs typeface="Times New Roman"/>
            </a:endParaRPr>
          </a:p>
          <a:p>
            <a:pPr marL="342900" indent="-329565" algn="just">
              <a:spcBef>
                <a:spcPts val="0"/>
              </a:spcBef>
              <a:buSzPct val="100000"/>
            </a:pPr>
            <a:r>
              <a:rPr lang="en-US" sz="1800" b="1" dirty="0">
                <a:latin typeface="Times New Roman"/>
                <a:ea typeface="Times New Roman"/>
                <a:cs typeface="Times New Roman"/>
                <a:sym typeface="Times New Roman"/>
              </a:rPr>
              <a:t>Hardware requirements</a:t>
            </a:r>
          </a:p>
          <a:p>
            <a:pPr marL="13335" indent="0" algn="just">
              <a:spcBef>
                <a:spcPts val="0"/>
              </a:spcBef>
              <a:buNone/>
            </a:pPr>
            <a:endParaRPr lang="en-US" sz="800" b="1" dirty="0">
              <a:latin typeface="Times New Roman"/>
              <a:ea typeface="Times New Roman"/>
              <a:cs typeface="Times New Roman"/>
            </a:endParaRPr>
          </a:p>
          <a:p>
            <a:pPr marL="0" indent="0" algn="just">
              <a:spcBef>
                <a:spcPts val="0"/>
              </a:spcBef>
              <a:buNone/>
            </a:pPr>
            <a:r>
              <a:rPr lang="en-US" sz="1800" dirty="0">
                <a:latin typeface="Times New Roman"/>
                <a:ea typeface="Times New Roman"/>
                <a:cs typeface="Times New Roman"/>
                <a:sym typeface="Times New Roman"/>
              </a:rPr>
              <a:t>        CPU : x86_64 CPU architecture, Intel or AMD processor</a:t>
            </a:r>
            <a:endParaRPr lang="en-US" sz="1800" dirty="0">
              <a:latin typeface="Times New Roman"/>
              <a:ea typeface="Times New Roman"/>
              <a:cs typeface="Times New Roman"/>
            </a:endParaRPr>
          </a:p>
          <a:p>
            <a:pPr marL="342900" lvl="0" indent="114300" algn="just" rtl="0">
              <a:spcBef>
                <a:spcPts val="0"/>
              </a:spcBef>
              <a:spcAft>
                <a:spcPts val="0"/>
              </a:spcAft>
              <a:buSzPct val="59683"/>
              <a:buNone/>
            </a:pPr>
            <a:r>
              <a:rPr lang="en-US" sz="1800" dirty="0">
                <a:latin typeface="Times New Roman"/>
                <a:ea typeface="Times New Roman"/>
                <a:cs typeface="Times New Roman"/>
                <a:sym typeface="Times New Roman"/>
              </a:rPr>
              <a:t>RAM : 8 GB RAM or more</a:t>
            </a:r>
            <a:endParaRPr lang="en-US" sz="1800" dirty="0">
              <a:latin typeface="Times New Roman"/>
              <a:ea typeface="Times New Roman"/>
              <a:cs typeface="Times New Roman"/>
            </a:endParaRPr>
          </a:p>
          <a:p>
            <a:pPr marL="342900" lvl="0" indent="114300" algn="just" rtl="0">
              <a:spcBef>
                <a:spcPts val="0"/>
              </a:spcBef>
              <a:spcAft>
                <a:spcPts val="0"/>
              </a:spcAft>
              <a:buSzPct val="59683"/>
              <a:buNone/>
            </a:pPr>
            <a:r>
              <a:rPr lang="en-US" sz="1800" dirty="0">
                <a:latin typeface="Times New Roman"/>
                <a:ea typeface="Times New Roman"/>
                <a:cs typeface="Times New Roman"/>
                <a:sym typeface="Times New Roman"/>
              </a:rPr>
              <a:t>Display Resolution : 1920 * 1080 screen resolution</a:t>
            </a:r>
            <a:endParaRPr lang="en-US" sz="1800" dirty="0">
              <a:latin typeface="Times New Roman"/>
              <a:ea typeface="Times New Roman"/>
              <a:cs typeface="Times New Roman"/>
            </a:endParaRPr>
          </a:p>
          <a:p>
            <a:pPr marL="342900" indent="114300" algn="just">
              <a:spcBef>
                <a:spcPts val="0"/>
              </a:spcBef>
              <a:buNone/>
            </a:pPr>
            <a:r>
              <a:rPr lang="en-US" sz="1800" dirty="0">
                <a:latin typeface="Times New Roman"/>
                <a:ea typeface="Times New Roman"/>
                <a:cs typeface="Times New Roman"/>
              </a:rPr>
              <a:t>Raspberry pi 4 model b</a:t>
            </a:r>
          </a:p>
          <a:p>
            <a:pPr marL="342900" indent="114300" algn="just">
              <a:spcBef>
                <a:spcPts val="0"/>
              </a:spcBef>
              <a:buNone/>
            </a:pPr>
            <a:r>
              <a:rPr lang="en-US" sz="1800" dirty="0">
                <a:latin typeface="Times New Roman"/>
                <a:ea typeface="Times New Roman"/>
                <a:cs typeface="Times New Roman"/>
              </a:rPr>
              <a:t>Circuit components : Flex sensor, DHT11, ADS1115, jumper wires, breadboard.</a:t>
            </a:r>
          </a:p>
          <a:p>
            <a:pPr marL="342900" indent="114300" algn="just">
              <a:lnSpc>
                <a:spcPct val="150000"/>
              </a:lnSpc>
              <a:spcBef>
                <a:spcPts val="0"/>
              </a:spcBef>
              <a:buNone/>
            </a:pPr>
            <a:endParaRPr lang="en-US" sz="400" dirty="0">
              <a:latin typeface="Times New Roman"/>
              <a:ea typeface="Times New Roman"/>
              <a:cs typeface="Times New Roman"/>
            </a:endParaRPr>
          </a:p>
          <a:p>
            <a:pPr marL="342900" lvl="0" indent="-329565" algn="just" rtl="0">
              <a:lnSpc>
                <a:spcPct val="100000"/>
              </a:lnSpc>
              <a:spcBef>
                <a:spcPts val="0"/>
              </a:spcBef>
              <a:spcAft>
                <a:spcPts val="0"/>
              </a:spcAft>
              <a:buSzPct val="100000"/>
              <a:buChar char="•"/>
            </a:pPr>
            <a:r>
              <a:rPr lang="en-US" sz="1800" b="1" dirty="0">
                <a:latin typeface="Times New Roman"/>
                <a:ea typeface="Times New Roman"/>
                <a:cs typeface="Times New Roman"/>
                <a:sym typeface="Times New Roman"/>
              </a:rPr>
              <a:t>Software requirements</a:t>
            </a:r>
            <a:endParaRPr lang="en-US" sz="1800" b="1" dirty="0">
              <a:latin typeface="Times New Roman"/>
              <a:ea typeface="Times New Roman"/>
              <a:cs typeface="Times New Roman"/>
            </a:endParaRPr>
          </a:p>
          <a:p>
            <a:pPr marL="13335" indent="0" algn="just">
              <a:spcBef>
                <a:spcPts val="0"/>
              </a:spcBef>
              <a:buSzPct val="100000"/>
              <a:buNone/>
            </a:pPr>
            <a:endParaRPr lang="en-US" sz="700" b="1" dirty="0">
              <a:latin typeface="Times New Roman"/>
              <a:cs typeface="Times New Roman"/>
            </a:endParaRPr>
          </a:p>
          <a:p>
            <a:pPr marL="0" indent="457200" algn="just">
              <a:spcBef>
                <a:spcPts val="0"/>
              </a:spcBef>
              <a:buSzPct val="59683"/>
              <a:buNone/>
            </a:pPr>
            <a:r>
              <a:rPr lang="en-US" sz="1800" dirty="0">
                <a:effectLst/>
                <a:latin typeface="Times New Roman" panose="02020603050405020304" pitchFamily="18" charset="0"/>
                <a:ea typeface="Times New Roman" panose="02020603050405020304" pitchFamily="18" charset="0"/>
              </a:rPr>
              <a:t>Raspbian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OS</a:t>
            </a:r>
          </a:p>
          <a:p>
            <a:pPr marL="0" indent="457200" algn="just">
              <a:spcBef>
                <a:spcPts val="0"/>
              </a:spcBef>
              <a:buSzPct val="59683"/>
              <a:buNone/>
            </a:pPr>
            <a:r>
              <a:rPr lang="en-US" sz="1800" dirty="0">
                <a:latin typeface="Times New Roman"/>
                <a:cs typeface="Times New Roman"/>
                <a:sym typeface="Times New Roman"/>
              </a:rPr>
              <a:t>Python 3.10.1</a:t>
            </a:r>
            <a:endParaRPr lang="en-US" sz="1800" dirty="0">
              <a:latin typeface="Times New Roman"/>
              <a:cs typeface="Times New Roman"/>
            </a:endParaRPr>
          </a:p>
          <a:p>
            <a:pPr marL="0" indent="457200" algn="just">
              <a:spcBef>
                <a:spcPts val="0"/>
              </a:spcBef>
              <a:buSzPct val="59683"/>
              <a:buNone/>
            </a:pPr>
            <a:r>
              <a:rPr lang="en-US" sz="1800" dirty="0">
                <a:effectLst/>
                <a:latin typeface="Times New Roman" panose="02020603050405020304" pitchFamily="18" charset="0"/>
                <a:ea typeface="Times New Roman" panose="02020603050405020304" pitchFamily="18" charset="0"/>
              </a:rPr>
              <a:t>MySQL</a:t>
            </a:r>
          </a:p>
          <a:p>
            <a:pPr marL="0" indent="457200" algn="just">
              <a:spcBef>
                <a:spcPts val="0"/>
              </a:spcBef>
              <a:buSzPct val="59683"/>
              <a:buNone/>
            </a:pPr>
            <a:r>
              <a:rPr lang="en-US" sz="1800" dirty="0">
                <a:latin typeface="Times New Roman" panose="02020603050405020304" pitchFamily="18" charset="0"/>
                <a:ea typeface="Times New Roman" panose="02020603050405020304" pitchFamily="18" charset="0"/>
              </a:rPr>
              <a:t>Java</a:t>
            </a:r>
            <a:endParaRPr lang="en-US" sz="1800" dirty="0">
              <a:effectLst/>
              <a:latin typeface="Times New Roman" panose="02020603050405020304" pitchFamily="18" charset="0"/>
              <a:ea typeface="Times New Roman" panose="02020603050405020304" pitchFamily="18" charset="0"/>
            </a:endParaRPr>
          </a:p>
          <a:p>
            <a:pPr marL="0" indent="457200" algn="just">
              <a:spcBef>
                <a:spcPts val="0"/>
              </a:spcBef>
              <a:buSzPct val="59683"/>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Android</a:t>
            </a:r>
            <a:r>
              <a:rPr lang="en-US" sz="18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studio</a:t>
            </a:r>
          </a:p>
          <a:p>
            <a:pPr marL="0" indent="457200" algn="just">
              <a:spcBef>
                <a:spcPts val="0"/>
              </a:spcBef>
              <a:buSzPct val="59683"/>
              <a:buNone/>
            </a:pPr>
            <a:r>
              <a:rPr lang="en-US" sz="1800" dirty="0">
                <a:latin typeface="Times New Roman" panose="02020603050405020304" pitchFamily="18" charset="0"/>
                <a:ea typeface="Times New Roman"/>
                <a:cs typeface="Times New Roman" panose="02020603050405020304" pitchFamily="18" charset="0"/>
              </a:rPr>
              <a:t>NetBeans IDE</a:t>
            </a:r>
            <a:endParaRPr lang="en-US" sz="2100" dirty="0">
              <a:latin typeface="Times New Roman" panose="02020603050405020304" pitchFamily="18" charset="0"/>
              <a:ea typeface="Times New Roman"/>
              <a:cs typeface="Times New Roman" panose="02020603050405020304" pitchFamily="18" charset="0"/>
            </a:endParaRPr>
          </a:p>
          <a:p>
            <a:pPr marL="0" indent="0" algn="just">
              <a:spcBef>
                <a:spcPts val="0"/>
              </a:spcBef>
              <a:buSzPct val="160714"/>
              <a:buNone/>
            </a:pPr>
            <a:endParaRPr lang="en-US" sz="1600" b="1" dirty="0">
              <a:latin typeface="Times New Roman"/>
              <a:ea typeface="Times New Roman"/>
              <a:cs typeface="Times New Roman"/>
            </a:endParaRPr>
          </a:p>
        </p:txBody>
      </p:sp>
      <p:sp>
        <p:nvSpPr>
          <p:cNvPr id="351" name="Google Shape;351;g18753f4f998_3_144"/>
          <p:cNvSpPr txBox="1">
            <a:spLocks noGrp="1"/>
          </p:cNvSpPr>
          <p:nvPr>
            <p:ph type="title"/>
          </p:nvPr>
        </p:nvSpPr>
        <p:spPr>
          <a:xfrm>
            <a:off x="481013" y="97640"/>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SYSTEM SPECIFICATION</a:t>
            </a:r>
            <a:endParaRPr/>
          </a:p>
        </p:txBody>
      </p:sp>
      <p:sp>
        <p:nvSpPr>
          <p:cNvPr id="352" name="Google Shape;352;g18753f4f998_3_14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246553" y="1493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4" name="Google Shape;354;g18753f4f998_3_14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21</a:t>
            </a:r>
            <a:endParaRPr sz="1400" b="0" i="0" u="none" strike="noStrike" cap="none">
              <a:solidFill>
                <a:srgbClr val="000000"/>
              </a:solidFill>
              <a:latin typeface="Arial"/>
              <a:ea typeface="Arial"/>
              <a:cs typeface="Arial"/>
              <a:sym typeface="Arial"/>
            </a:endParaRPr>
          </a:p>
        </p:txBody>
      </p:sp>
      <p:sp>
        <p:nvSpPr>
          <p:cNvPr id="356" name="Google Shape;356;g18753f4f998_3_144"/>
          <p:cNvSpPr txBox="1"/>
          <p:nvPr/>
        </p:nvSpPr>
        <p:spPr>
          <a:xfrm>
            <a:off x="8110512" y="11482"/>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F06DB90D-4C88-B452-DCB9-129CFEC98B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xfrm>
            <a:off x="495300" y="172435"/>
            <a:ext cx="822960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4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METHODOLOGY</a:t>
            </a:r>
            <a:endParaRPr/>
          </a:p>
        </p:txBody>
      </p:sp>
      <p:sp>
        <p:nvSpPr>
          <p:cNvPr id="350" name="Google Shape;350;g18753f4f998_3_144"/>
          <p:cNvSpPr txBox="1">
            <a:spLocks noGrp="1"/>
          </p:cNvSpPr>
          <p:nvPr>
            <p:ph type="body" idx="1"/>
          </p:nvPr>
        </p:nvSpPr>
        <p:spPr>
          <a:xfrm>
            <a:off x="81782" y="874514"/>
            <a:ext cx="3539481" cy="3907993"/>
          </a:xfrm>
          <a:prstGeom prst="rect">
            <a:avLst/>
          </a:prstGeom>
          <a:noFill/>
          <a:ln>
            <a:noFill/>
          </a:ln>
        </p:spPr>
        <p:txBody>
          <a:bodyPr spcFirstLastPara="1" wrap="square" lIns="91425" tIns="45700" rIns="91425" bIns="45700" anchor="t" anchorCtr="0">
            <a:normAutofit/>
          </a:bodyPr>
          <a:lstStyle/>
          <a:p>
            <a:pPr marL="0" indent="0" algn="just">
              <a:buNone/>
            </a:pPr>
            <a:r>
              <a:rPr lang="en-US" sz="1400" b="1">
                <a:latin typeface="Times New Roman" panose="02020603050405020304" pitchFamily="18" charset="0"/>
                <a:cs typeface="Times New Roman" panose="02020603050405020304" pitchFamily="18" charset="0"/>
              </a:rPr>
              <a:t>System Architecture</a:t>
            </a:r>
          </a:p>
          <a:p>
            <a:pPr marL="0" indent="0" algn="just">
              <a:buNone/>
            </a:pPr>
            <a:endParaRPr lang="en-US" sz="2800" b="1">
              <a:latin typeface="Times New Roman" panose="02020603050405020304" pitchFamily="18" charset="0"/>
              <a:cs typeface="Times New Roman" panose="02020603050405020304" pitchFamily="18" charset="0"/>
            </a:endParaRP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241766" y="1097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22</a:t>
            </a:r>
            <a:endParaRPr sz="1400" b="0" i="0" u="none" strike="noStrike" cap="none">
              <a:solidFill>
                <a:schemeClr val="dk2"/>
              </a:solidFill>
              <a:latin typeface="Arial"/>
              <a:ea typeface="Arial"/>
              <a:cs typeface="Arial"/>
              <a:sym typeface="Arial"/>
            </a:endParaRPr>
          </a:p>
        </p:txBody>
      </p:sp>
      <p:sp>
        <p:nvSpPr>
          <p:cNvPr id="356" name="Google Shape;356;g18753f4f998_3_144"/>
          <p:cNvSpPr txBox="1"/>
          <p:nvPr/>
        </p:nvSpPr>
        <p:spPr>
          <a:xfrm>
            <a:off x="8229600" y="-14627"/>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F72C75DB-1612-634F-35CA-F9BD62C442BD}"/>
              </a:ext>
            </a:extLst>
          </p:cNvPr>
          <p:cNvSpPr txBox="1"/>
          <p:nvPr/>
        </p:nvSpPr>
        <p:spPr>
          <a:xfrm>
            <a:off x="4274262" y="1284715"/>
            <a:ext cx="4798945" cy="2633413"/>
          </a:xfrm>
          <a:prstGeom prst="rect">
            <a:avLst/>
          </a:prstGeom>
          <a:noFill/>
        </p:spPr>
        <p:txBody>
          <a:bodyPr wrap="square" lIns="91440" tIns="45720" rIns="91440" bIns="45720" rtlCol="0" anchor="t">
            <a:spAutoFit/>
          </a:bodyPr>
          <a:lstStyle/>
          <a:p>
            <a:pPr algn="just">
              <a:lnSpc>
                <a:spcPct val="150000"/>
              </a:lnSpc>
              <a:tabLst>
                <a:tab pos="5468938" algn="l"/>
              </a:tabLst>
            </a:pPr>
            <a:r>
              <a:rPr lang="en-US" sz="1600" dirty="0">
                <a:solidFill>
                  <a:srgbClr val="2A2A2A"/>
                </a:solidFill>
                <a:effectLst/>
                <a:latin typeface="Times New Roman"/>
                <a:ea typeface="Times New Roman" panose="02020603050405020304" pitchFamily="18" charset="0"/>
              </a:rPr>
              <a:t>All Raspberry Pi models have on-board Wi-Fi.</a:t>
            </a:r>
            <a:r>
              <a:rPr lang="en-US" sz="1600" dirty="0">
                <a:effectLst/>
                <a:latin typeface="Times New Roman"/>
                <a:ea typeface="Times New Roman" panose="02020603050405020304" pitchFamily="18" charset="0"/>
              </a:rPr>
              <a:t> We can configure Wi-Fi on our Raspberry Pi with both Raspberry Pi OS desktop and server. Power source will provide power supply to our raspberry pi module. A DHT11 Humidity and Temperature Sensor Module is placed on the cushion with the Flex Sensor. </a:t>
            </a:r>
            <a:r>
              <a:rPr lang="en-US" sz="1600" dirty="0">
                <a:latin typeface="Times New Roman"/>
                <a:ea typeface="Times New Roman" panose="02020603050405020304" pitchFamily="18" charset="0"/>
              </a:rPr>
              <a:t>2</a:t>
            </a:r>
            <a:r>
              <a:rPr lang="en-US" sz="1600" dirty="0">
                <a:effectLst/>
                <a:latin typeface="Times New Roman"/>
                <a:ea typeface="Times New Roman" panose="02020603050405020304" pitchFamily="18" charset="0"/>
              </a:rPr>
              <a:t> Flex sensors will be on the chair to measure </a:t>
            </a:r>
            <a:r>
              <a:rPr lang="en-US" sz="1600" dirty="0">
                <a:latin typeface="Times New Roman"/>
                <a:ea typeface="Times New Roman" panose="02020603050405020304" pitchFamily="18" charset="0"/>
              </a:rPr>
              <a:t>force</a:t>
            </a:r>
            <a:r>
              <a:rPr lang="en-US" sz="1600" dirty="0">
                <a:effectLst/>
                <a:latin typeface="Times New Roman"/>
                <a:ea typeface="Times New Roman" panose="02020603050405020304" pitchFamily="18" charset="0"/>
              </a:rPr>
              <a:t>.</a:t>
            </a:r>
            <a:r>
              <a:rPr lang="en-US" sz="1600" dirty="0">
                <a:latin typeface="Times New Roman"/>
                <a:ea typeface="Times New Roman" panose="02020603050405020304" pitchFamily="18" charset="0"/>
              </a:rPr>
              <a:t> </a:t>
            </a:r>
            <a:endParaRPr lang="en-US" sz="1600" dirty="0">
              <a:effectLst/>
              <a:latin typeface="Times New Roman"/>
              <a:ea typeface="Times New Roman" panose="02020603050405020304" pitchFamily="18" charset="0"/>
            </a:endParaRPr>
          </a:p>
        </p:txBody>
      </p:sp>
      <p:sp>
        <p:nvSpPr>
          <p:cNvPr id="2" name="Slide Number Placeholder 1">
            <a:extLst>
              <a:ext uri="{FF2B5EF4-FFF2-40B4-BE49-F238E27FC236}">
                <a16:creationId xmlns:a16="http://schemas.microsoft.com/office/drawing/2014/main" id="{C455D21C-66BF-346D-6A30-21EBD53C284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pic>
        <p:nvPicPr>
          <p:cNvPr id="5" name="Picture 6" descr="Diagram&#10;&#10;Description automatically generated">
            <a:extLst>
              <a:ext uri="{FF2B5EF4-FFF2-40B4-BE49-F238E27FC236}">
                <a16:creationId xmlns:a16="http://schemas.microsoft.com/office/drawing/2014/main" id="{8D5AC8F6-F871-A8FA-D70D-BCAFB8002636}"/>
              </a:ext>
            </a:extLst>
          </p:cNvPr>
          <p:cNvPicPr>
            <a:picLocks noChangeAspect="1"/>
          </p:cNvPicPr>
          <p:nvPr/>
        </p:nvPicPr>
        <p:blipFill>
          <a:blip r:embed="rId3"/>
          <a:stretch>
            <a:fillRect/>
          </a:stretch>
        </p:blipFill>
        <p:spPr>
          <a:xfrm>
            <a:off x="6228" y="1161355"/>
            <a:ext cx="4161977" cy="3599354"/>
          </a:xfrm>
          <a:prstGeom prst="rect">
            <a:avLst/>
          </a:prstGeom>
        </p:spPr>
      </p:pic>
    </p:spTree>
    <p:extLst>
      <p:ext uri="{BB962C8B-B14F-4D97-AF65-F5344CB8AC3E}">
        <p14:creationId xmlns:p14="http://schemas.microsoft.com/office/powerpoint/2010/main" val="400927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xfrm>
            <a:off x="457200" y="171472"/>
            <a:ext cx="822960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4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METHODOLOGY</a:t>
            </a:r>
            <a:endParaRPr/>
          </a:p>
        </p:txBody>
      </p:sp>
      <p:sp>
        <p:nvSpPr>
          <p:cNvPr id="350" name="Google Shape;350;g18753f4f998_3_144"/>
          <p:cNvSpPr txBox="1">
            <a:spLocks noGrp="1"/>
          </p:cNvSpPr>
          <p:nvPr>
            <p:ph type="body" idx="1"/>
          </p:nvPr>
        </p:nvSpPr>
        <p:spPr>
          <a:xfrm>
            <a:off x="338839" y="844437"/>
            <a:ext cx="3229309" cy="3899272"/>
          </a:xfrm>
          <a:prstGeom prst="rect">
            <a:avLst/>
          </a:prstGeom>
          <a:noFill/>
          <a:ln>
            <a:noFill/>
          </a:ln>
        </p:spPr>
        <p:txBody>
          <a:bodyPr spcFirstLastPara="1" wrap="square" lIns="91425" tIns="45700" rIns="91425" bIns="45700" anchor="t" anchorCtr="0">
            <a:normAutofit/>
          </a:bodyPr>
          <a:lstStyle/>
          <a:p>
            <a:pPr marL="0" indent="0" algn="just">
              <a:buNone/>
            </a:pPr>
            <a:r>
              <a:rPr lang="en-US" sz="1200" b="1">
                <a:latin typeface="Times New Roman" panose="02020603050405020304" pitchFamily="18" charset="0"/>
                <a:cs typeface="Times New Roman" panose="02020603050405020304" pitchFamily="18" charset="0"/>
              </a:rPr>
              <a:t>Data flow diagram </a:t>
            </a: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338839" y="114478"/>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186932" y="4770508"/>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rPr>
              <a:t>23</a:t>
            </a:r>
            <a:endParaRPr lang="en-US" sz="1400" b="0" i="0" u="none" strike="noStrike" cap="none">
              <a:solidFill>
                <a:schemeClr val="dk2"/>
              </a:solidFill>
              <a:latin typeface="Calibri"/>
              <a:ea typeface="Arial"/>
              <a:cs typeface="Calibri"/>
            </a:endParaRPr>
          </a:p>
        </p:txBody>
      </p:sp>
      <p:sp>
        <p:nvSpPr>
          <p:cNvPr id="356" name="Google Shape;356;g18753f4f998_3_144"/>
          <p:cNvSpPr txBox="1"/>
          <p:nvPr/>
        </p:nvSpPr>
        <p:spPr>
          <a:xfrm>
            <a:off x="8115300" y="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88BD96DA-4992-F8F2-0230-22D11006F7D4}"/>
              </a:ext>
            </a:extLst>
          </p:cNvPr>
          <p:cNvSpPr txBox="1"/>
          <p:nvPr/>
        </p:nvSpPr>
        <p:spPr>
          <a:xfrm>
            <a:off x="3318043" y="1358553"/>
            <a:ext cx="6130757" cy="3002489"/>
          </a:xfrm>
          <a:prstGeom prst="rect">
            <a:avLst/>
          </a:prstGeom>
          <a:noFill/>
        </p:spPr>
        <p:txBody>
          <a:bodyPr wrap="square" lIns="91440" tIns="45720" rIns="91440" bIns="45720" rtlCol="0" anchor="t">
            <a:spAutoFit/>
          </a:bodyPr>
          <a:lstStyle/>
          <a:p>
            <a:pPr marL="114300" marR="546100" algn="just">
              <a:lnSpc>
                <a:spcPct val="150000"/>
              </a:lnSpc>
            </a:pPr>
            <a:r>
              <a:rPr lang="en-US" sz="1600" dirty="0">
                <a:effectLst/>
                <a:latin typeface="Times New Roman"/>
                <a:ea typeface="Times New Roman" panose="02020603050405020304" pitchFamily="18" charset="0"/>
              </a:rPr>
              <a:t>Figure explains how the proposed system works is </a:t>
            </a:r>
            <a:r>
              <a:rPr lang="en-US" sz="1600" dirty="0">
                <a:latin typeface="Times New Roman"/>
                <a:ea typeface="Times New Roman" panose="02020603050405020304" pitchFamily="18" charset="0"/>
              </a:rPr>
              <a:t>it detects the Flex sensor readings, this indicates the user sitting on chair. Once the user sits, Flex sensor readings are obtained to check if the person sitting in proper position for posture detection and start counting for 30 minutes. If the counting exceeds more than specified time, it will give appropriate message to the user. Meanwhile temperature and humidity reading are collected from DHT11 sensor constantly. </a:t>
            </a:r>
            <a:endParaRPr lang="en-US" dirty="0"/>
          </a:p>
        </p:txBody>
      </p:sp>
      <p:sp>
        <p:nvSpPr>
          <p:cNvPr id="3" name="Slide Number Placeholder 2">
            <a:extLst>
              <a:ext uri="{FF2B5EF4-FFF2-40B4-BE49-F238E27FC236}">
                <a16:creationId xmlns:a16="http://schemas.microsoft.com/office/drawing/2014/main" id="{84FDABF5-AC2A-4AB8-9DF5-21813C4C8965}"/>
              </a:ext>
            </a:extLst>
          </p:cNvPr>
          <p:cNvSpPr>
            <a:spLocks noGrp="1"/>
          </p:cNvSpPr>
          <p:nvPr>
            <p:ph type="sldNum" idx="12"/>
          </p:nvPr>
        </p:nvSpPr>
        <p:spPr>
          <a:xfrm>
            <a:off x="6553200" y="4867276"/>
            <a:ext cx="1262063" cy="173832"/>
          </a:xfrm>
        </p:spPr>
        <p:txBody>
          <a:bodyPr/>
          <a:lstStyle/>
          <a:p>
            <a:pPr marL="0" lvl="0" indent="0" algn="ctr" rtl="0">
              <a:spcBef>
                <a:spcPts val="0"/>
              </a:spcBef>
              <a:spcAft>
                <a:spcPts val="0"/>
              </a:spcAft>
              <a:buNone/>
            </a:pPr>
            <a:fld id="{00000000-1234-1234-1234-123412341234}" type="slidenum">
              <a:rPr lang="en-US" smtClean="0"/>
              <a:t>24</a:t>
            </a:fld>
            <a:endParaRPr lang="en-US"/>
          </a:p>
        </p:txBody>
      </p:sp>
      <p:pic>
        <p:nvPicPr>
          <p:cNvPr id="5" name="Picture 5" descr="Diagram&#10;&#10;Description automatically generated">
            <a:extLst>
              <a:ext uri="{FF2B5EF4-FFF2-40B4-BE49-F238E27FC236}">
                <a16:creationId xmlns:a16="http://schemas.microsoft.com/office/drawing/2014/main" id="{786A7A39-1847-7F95-63D7-7F06FE3FA289}"/>
              </a:ext>
            </a:extLst>
          </p:cNvPr>
          <p:cNvPicPr>
            <a:picLocks noChangeAspect="1"/>
          </p:cNvPicPr>
          <p:nvPr/>
        </p:nvPicPr>
        <p:blipFill>
          <a:blip r:embed="rId3"/>
          <a:stretch>
            <a:fillRect/>
          </a:stretch>
        </p:blipFill>
        <p:spPr>
          <a:xfrm>
            <a:off x="44683" y="1174268"/>
            <a:ext cx="3328057" cy="3592996"/>
          </a:xfrm>
          <a:prstGeom prst="rect">
            <a:avLst/>
          </a:prstGeom>
        </p:spPr>
      </p:pic>
    </p:spTree>
    <p:extLst>
      <p:ext uri="{BB962C8B-B14F-4D97-AF65-F5344CB8AC3E}">
        <p14:creationId xmlns:p14="http://schemas.microsoft.com/office/powerpoint/2010/main" val="2862979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xfrm>
            <a:off x="457200" y="92160"/>
            <a:ext cx="822960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endParaRPr dirty="0"/>
          </a:p>
        </p:txBody>
      </p:sp>
      <p:sp>
        <p:nvSpPr>
          <p:cNvPr id="350" name="Google Shape;350;g18753f4f998_3_144"/>
          <p:cNvSpPr txBox="1">
            <a:spLocks noGrp="1"/>
          </p:cNvSpPr>
          <p:nvPr>
            <p:ph type="body" idx="1"/>
          </p:nvPr>
        </p:nvSpPr>
        <p:spPr>
          <a:xfrm>
            <a:off x="0" y="675565"/>
            <a:ext cx="9031111" cy="4091589"/>
          </a:xfrm>
          <a:prstGeom prst="rect">
            <a:avLst/>
          </a:prstGeom>
          <a:noFill/>
          <a:ln>
            <a:noFill/>
          </a:ln>
        </p:spPr>
        <p:txBody>
          <a:bodyPr spcFirstLastPara="1" wrap="square" lIns="91425" tIns="45700" rIns="91425" bIns="45700" anchor="t" anchorCtr="0">
            <a:normAutofit/>
          </a:bodyPr>
          <a:lstStyle/>
          <a:p>
            <a:pPr algn="just">
              <a:lnSpc>
                <a:spcPct val="150000"/>
              </a:lnSpc>
            </a:pPr>
            <a:r>
              <a:rPr lang="en-US" sz="1800" b="1" dirty="0">
                <a:solidFill>
                  <a:schemeClr val="tx1"/>
                </a:solidFill>
                <a:effectLst/>
                <a:latin typeface="Times New Roman"/>
                <a:ea typeface="Times New Roman" panose="02020603050405020304" pitchFamily="18" charset="0"/>
              </a:rPr>
              <a:t>Module </a:t>
            </a:r>
            <a:r>
              <a:rPr lang="en-US" sz="1800" b="1" dirty="0">
                <a:solidFill>
                  <a:schemeClr val="tx1"/>
                </a:solidFill>
                <a:latin typeface="Times New Roman"/>
                <a:ea typeface="Times New Roman" panose="02020603050405020304" pitchFamily="18" charset="0"/>
              </a:rPr>
              <a:t>1</a:t>
            </a:r>
            <a:r>
              <a:rPr lang="en-US" sz="1800" b="1" dirty="0">
                <a:solidFill>
                  <a:schemeClr val="tx1"/>
                </a:solidFill>
                <a:effectLst/>
                <a:latin typeface="Times New Roman"/>
                <a:ea typeface="Times New Roman" panose="02020603050405020304" pitchFamily="18" charset="0"/>
              </a:rPr>
              <a:t>:</a:t>
            </a:r>
            <a:r>
              <a:rPr lang="en-US" sz="1800" dirty="0">
                <a:solidFill>
                  <a:schemeClr val="tx1"/>
                </a:solidFill>
                <a:effectLst/>
                <a:latin typeface="Times New Roman"/>
                <a:ea typeface="Times New Roman" panose="02020603050405020304" pitchFamily="18" charset="0"/>
              </a:rPr>
              <a:t> Measuring the </a:t>
            </a:r>
            <a:r>
              <a:rPr lang="en-US" sz="1800" dirty="0">
                <a:solidFill>
                  <a:schemeClr val="tx1"/>
                </a:solidFill>
                <a:latin typeface="Times New Roman"/>
                <a:ea typeface="Times New Roman" panose="02020603050405020304" pitchFamily="18" charset="0"/>
              </a:rPr>
              <a:t>force readings from Flex sensors</a:t>
            </a:r>
          </a:p>
          <a:p>
            <a:pPr marL="463550" indent="0" algn="just">
              <a:lnSpc>
                <a:spcPct val="150000"/>
              </a:lnSpc>
              <a:buNone/>
            </a:pPr>
            <a:r>
              <a:rPr lang="en-US" sz="1800" dirty="0">
                <a:effectLst/>
                <a:latin typeface="Times New Roman" panose="02020603050405020304" pitchFamily="18" charset="0"/>
                <a:ea typeface="Times New Roman" panose="02020603050405020304" pitchFamily="18" charset="0"/>
              </a:rPr>
              <a:t>Flex sensors in the smart chair are used to measure the user's posture while sitting. When the user sits in the chair, the flex sensors on the back and beneath the seat bend and measure the amount of flexing. This information is then sent to the Raspberry Pi, which processes it and determines the user's posture. Based on this data, the smart chair can provide the user with alerts and feedback to encourage good sitting posture and reduce the risk of discomfort or injury caused by poor posture. </a:t>
            </a:r>
          </a:p>
          <a:p>
            <a:pPr marL="114300" indent="0" algn="just">
              <a:lnSpc>
                <a:spcPct val="150000"/>
              </a:lnSpc>
              <a:buNone/>
            </a:pPr>
            <a:endParaRPr lang="en-IN" sz="1800" dirty="0">
              <a:solidFill>
                <a:schemeClr val="tx1"/>
              </a:solidFill>
              <a:latin typeface="Times New Roman"/>
              <a:ea typeface="Times New Roman" panose="02020603050405020304" pitchFamily="18" charset="0"/>
            </a:endParaRP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318364" y="1493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rPr>
              <a:t>24</a:t>
            </a:r>
            <a:endParaRPr lang="en-US" sz="1400" b="0" i="0" u="none" strike="noStrike" cap="none">
              <a:solidFill>
                <a:schemeClr val="dk2"/>
              </a:solidFill>
              <a:latin typeface="Calibri"/>
              <a:ea typeface="Arial"/>
              <a:cs typeface="Calibri"/>
            </a:endParaRPr>
          </a:p>
        </p:txBody>
      </p:sp>
      <p:sp>
        <p:nvSpPr>
          <p:cNvPr id="356" name="Google Shape;356;g18753f4f998_3_144"/>
          <p:cNvSpPr txBox="1"/>
          <p:nvPr/>
        </p:nvSpPr>
        <p:spPr>
          <a:xfrm>
            <a:off x="8152403" y="29456"/>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992CCEA-6EB6-8CF5-F2CB-3707B04DE8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25</a:t>
            </a:fld>
            <a:endParaRPr lang="en-US"/>
          </a:p>
        </p:txBody>
      </p:sp>
      <p:grpSp>
        <p:nvGrpSpPr>
          <p:cNvPr id="21" name="Group 20">
            <a:extLst>
              <a:ext uri="{FF2B5EF4-FFF2-40B4-BE49-F238E27FC236}">
                <a16:creationId xmlns:a16="http://schemas.microsoft.com/office/drawing/2014/main" id="{D68D74EF-9029-4BA1-8ACF-4C682C5F1BEE}"/>
              </a:ext>
            </a:extLst>
          </p:cNvPr>
          <p:cNvGrpSpPr/>
          <p:nvPr/>
        </p:nvGrpSpPr>
        <p:grpSpPr>
          <a:xfrm>
            <a:off x="457199" y="3678367"/>
            <a:ext cx="8229600" cy="978095"/>
            <a:chOff x="457200" y="2944589"/>
            <a:chExt cx="8040046" cy="978095"/>
          </a:xfrm>
        </p:grpSpPr>
        <p:grpSp>
          <p:nvGrpSpPr>
            <p:cNvPr id="19" name="Group 18">
              <a:extLst>
                <a:ext uri="{FF2B5EF4-FFF2-40B4-BE49-F238E27FC236}">
                  <a16:creationId xmlns:a16="http://schemas.microsoft.com/office/drawing/2014/main" id="{A5A97081-A265-4F81-A1D6-14BCA36AB52A}"/>
                </a:ext>
              </a:extLst>
            </p:cNvPr>
            <p:cNvGrpSpPr/>
            <p:nvPr/>
          </p:nvGrpSpPr>
          <p:grpSpPr>
            <a:xfrm>
              <a:off x="457200" y="2944589"/>
              <a:ext cx="8040046" cy="978095"/>
              <a:chOff x="523754" y="3661623"/>
              <a:chExt cx="8040046" cy="978095"/>
            </a:xfrm>
          </p:grpSpPr>
          <p:sp>
            <p:nvSpPr>
              <p:cNvPr id="8" name="Diamond 7">
                <a:extLst>
                  <a:ext uri="{FF2B5EF4-FFF2-40B4-BE49-F238E27FC236}">
                    <a16:creationId xmlns:a16="http://schemas.microsoft.com/office/drawing/2014/main" id="{A3EFDF03-5F58-4AA2-B997-D4A4E5551AD1}"/>
                  </a:ext>
                </a:extLst>
              </p:cNvPr>
              <p:cNvSpPr/>
              <p:nvPr/>
            </p:nvSpPr>
            <p:spPr>
              <a:xfrm>
                <a:off x="2811141" y="3661623"/>
                <a:ext cx="1619956" cy="9780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Measures the pressure</a:t>
                </a:r>
              </a:p>
            </p:txBody>
          </p:sp>
          <p:cxnSp>
            <p:nvCxnSpPr>
              <p:cNvPr id="10" name="Straight Connector 9">
                <a:extLst>
                  <a:ext uri="{FF2B5EF4-FFF2-40B4-BE49-F238E27FC236}">
                    <a16:creationId xmlns:a16="http://schemas.microsoft.com/office/drawing/2014/main" id="{5E5B3E02-92FC-443E-B754-AE079698A0F7}"/>
                  </a:ext>
                </a:extLst>
              </p:cNvPr>
              <p:cNvCxnSpPr>
                <a:cxnSpLocks/>
                <a:stCxn id="8" idx="3"/>
              </p:cNvCxnSpPr>
              <p:nvPr/>
            </p:nvCxnSpPr>
            <p:spPr>
              <a:xfrm>
                <a:off x="4431097" y="4150671"/>
                <a:ext cx="73398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C85212-7F94-4CC8-8258-85B9B7DAC3D7}"/>
                  </a:ext>
                </a:extLst>
              </p:cNvPr>
              <p:cNvSpPr/>
              <p:nvPr/>
            </p:nvSpPr>
            <p:spPr>
              <a:xfrm>
                <a:off x="5120134" y="3849511"/>
                <a:ext cx="1388534" cy="541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Send readings to Raspberry Pi</a:t>
                </a:r>
              </a:p>
            </p:txBody>
          </p:sp>
          <p:cxnSp>
            <p:nvCxnSpPr>
              <p:cNvPr id="14" name="Straight Connector 13">
                <a:extLst>
                  <a:ext uri="{FF2B5EF4-FFF2-40B4-BE49-F238E27FC236}">
                    <a16:creationId xmlns:a16="http://schemas.microsoft.com/office/drawing/2014/main" id="{3AC2EDBE-D8F7-46E3-AF9A-A9BE341E0196}"/>
                  </a:ext>
                </a:extLst>
              </p:cNvPr>
              <p:cNvCxnSpPr>
                <a:cxnSpLocks/>
                <a:stCxn id="12" idx="3"/>
              </p:cNvCxnSpPr>
              <p:nvPr/>
            </p:nvCxnSpPr>
            <p:spPr>
              <a:xfrm>
                <a:off x="6508668" y="4120444"/>
                <a:ext cx="704932" cy="1"/>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34A7D17-F4FA-4EDD-9290-E7731340D94B}"/>
                  </a:ext>
                </a:extLst>
              </p:cNvPr>
              <p:cNvSpPr/>
              <p:nvPr/>
            </p:nvSpPr>
            <p:spPr>
              <a:xfrm>
                <a:off x="7175266" y="3661623"/>
                <a:ext cx="1388534" cy="795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3A302E22-056B-4659-813C-95FAEEB3FFF0}"/>
                  </a:ext>
                </a:extLst>
              </p:cNvPr>
              <p:cNvCxnSpPr>
                <a:cxnSpLocks/>
              </p:cNvCxnSpPr>
              <p:nvPr/>
            </p:nvCxnSpPr>
            <p:spPr>
              <a:xfrm>
                <a:off x="2110433" y="4120444"/>
                <a:ext cx="82408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E15CBDB1-1E95-42CC-9649-7D07DD789715}"/>
                  </a:ext>
                </a:extLst>
              </p:cNvPr>
              <p:cNvSpPr/>
              <p:nvPr/>
            </p:nvSpPr>
            <p:spPr>
              <a:xfrm>
                <a:off x="523754" y="3725338"/>
                <a:ext cx="1619956" cy="790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User sits on the chair</a:t>
                </a:r>
              </a:p>
            </p:txBody>
          </p:sp>
        </p:grpSp>
        <p:sp>
          <p:nvSpPr>
            <p:cNvPr id="20" name="TextBox 19">
              <a:extLst>
                <a:ext uri="{FF2B5EF4-FFF2-40B4-BE49-F238E27FC236}">
                  <a16:creationId xmlns:a16="http://schemas.microsoft.com/office/drawing/2014/main" id="{E36AD5AF-918A-4D54-AFCF-BCDA111A72AC}"/>
                </a:ext>
              </a:extLst>
            </p:cNvPr>
            <p:cNvSpPr txBox="1"/>
            <p:nvPr/>
          </p:nvSpPr>
          <p:spPr>
            <a:xfrm>
              <a:off x="7319116" y="3139281"/>
              <a:ext cx="1123038" cy="415498"/>
            </a:xfrm>
            <a:prstGeom prst="rect">
              <a:avLst/>
            </a:prstGeom>
            <a:noFill/>
          </p:spPr>
          <p:txBody>
            <a:bodyPr wrap="square" rtlCol="0" anchor="ctr">
              <a:spAutoFit/>
            </a:bodyPr>
            <a:lstStyle/>
            <a:p>
              <a:r>
                <a:rPr lang="en-US" sz="1050" dirty="0">
                  <a:solidFill>
                    <a:schemeClr val="bg1"/>
                  </a:solidFill>
                </a:rPr>
                <a:t>Determine the user posture</a:t>
              </a:r>
            </a:p>
          </p:txBody>
        </p:sp>
      </p:grpSp>
    </p:spTree>
    <p:extLst>
      <p:ext uri="{BB962C8B-B14F-4D97-AF65-F5344CB8AC3E}">
        <p14:creationId xmlns:p14="http://schemas.microsoft.com/office/powerpoint/2010/main" val="343452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xfrm>
            <a:off x="457200" y="92160"/>
            <a:ext cx="822960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endParaRPr dirty="0"/>
          </a:p>
        </p:txBody>
      </p:sp>
      <p:sp>
        <p:nvSpPr>
          <p:cNvPr id="350" name="Google Shape;350;g18753f4f998_3_144"/>
          <p:cNvSpPr txBox="1">
            <a:spLocks noGrp="1"/>
          </p:cNvSpPr>
          <p:nvPr>
            <p:ph type="body" idx="1"/>
          </p:nvPr>
        </p:nvSpPr>
        <p:spPr>
          <a:xfrm>
            <a:off x="0" y="675565"/>
            <a:ext cx="9031111" cy="4091589"/>
          </a:xfrm>
          <a:prstGeom prst="rect">
            <a:avLst/>
          </a:prstGeom>
          <a:noFill/>
          <a:ln>
            <a:noFill/>
          </a:ln>
        </p:spPr>
        <p:txBody>
          <a:bodyPr spcFirstLastPara="1" wrap="square" lIns="91425" tIns="45700" rIns="91425" bIns="45700" anchor="t" anchorCtr="0">
            <a:normAutofit/>
          </a:bodyPr>
          <a:lstStyle/>
          <a:p>
            <a:pPr marL="114300" indent="0">
              <a:buNone/>
            </a:pPr>
            <a:r>
              <a:rPr lang="en-US" sz="1800" dirty="0">
                <a:latin typeface="Times New Roman" panose="02020603050405020304" pitchFamily="18" charset="0"/>
                <a:cs typeface="Times New Roman" panose="02020603050405020304" pitchFamily="18" charset="0"/>
              </a:rPr>
              <a:t>def flex():</a:t>
            </a: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flexData</a:t>
            </a:r>
            <a:r>
              <a:rPr lang="en-US" sz="1800" dirty="0">
                <a:latin typeface="Times New Roman" panose="02020603050405020304" pitchFamily="18" charset="0"/>
                <a:cs typeface="Times New Roman" panose="02020603050405020304" pitchFamily="18" charset="0"/>
              </a:rPr>
              <a:t>="sensor 1: "+str(chan1.value)+" Sensor 2 : “</a:t>
            </a:r>
          </a:p>
          <a:p>
            <a:pPr marL="114300" indent="0">
              <a:buNone/>
            </a:pPr>
            <a:r>
              <a:rPr lang="en-US" sz="1800" dirty="0">
                <a:latin typeface="Times New Roman" panose="02020603050405020304" pitchFamily="18" charset="0"/>
                <a:cs typeface="Times New Roman" panose="02020603050405020304" pitchFamily="18" charset="0"/>
              </a:rPr>
              <a:t>+str(chan2.value)+" Sensor 3: "+str(chan3.value)</a:t>
            </a:r>
          </a:p>
          <a:p>
            <a:pPr marL="114300" indent="0">
              <a:buNone/>
            </a:pPr>
            <a:r>
              <a:rPr lang="en-US" sz="1800" dirty="0">
                <a:latin typeface="Times New Roman" panose="02020603050405020304" pitchFamily="18" charset="0"/>
                <a:cs typeface="Times New Roman" panose="02020603050405020304" pitchFamily="18" charset="0"/>
              </a:rPr>
              <a:t>    print(</a:t>
            </a:r>
            <a:r>
              <a:rPr lang="en-US" sz="1800" dirty="0" err="1">
                <a:latin typeface="Times New Roman" panose="02020603050405020304" pitchFamily="18" charset="0"/>
                <a:cs typeface="Times New Roman" panose="02020603050405020304" pitchFamily="18" charset="0"/>
              </a:rPr>
              <a:t>flexData</a:t>
            </a:r>
            <a:r>
              <a:rPr lang="en-US" sz="1800" dirty="0">
                <a:latin typeface="Times New Roman" panose="02020603050405020304" pitchFamily="18" charset="0"/>
                <a:cs typeface="Times New Roman" panose="02020603050405020304" pitchFamily="18" charset="0"/>
              </a:rPr>
              <a:t>)</a:t>
            </a:r>
          </a:p>
          <a:p>
            <a:pPr marL="114300" indent="0">
              <a:buNone/>
            </a:pPr>
            <a:r>
              <a:rPr lang="en-US" sz="1800" dirty="0">
                <a:latin typeface="Times New Roman" panose="02020603050405020304" pitchFamily="18" charset="0"/>
                <a:cs typeface="Times New Roman" panose="02020603050405020304" pitchFamily="18" charset="0"/>
              </a:rPr>
              <a:t>    return str(chan1.value)+"##"+str(chan2.value)</a:t>
            </a:r>
          </a:p>
          <a:p>
            <a:pPr marL="114300" indent="0">
              <a:buNone/>
            </a:pPr>
            <a:r>
              <a:rPr lang="en-US" sz="1800" dirty="0">
                <a:latin typeface="Times New Roman" panose="02020603050405020304" pitchFamily="18" charset="0"/>
                <a:cs typeface="Times New Roman" panose="02020603050405020304" pitchFamily="18" charset="0"/>
              </a:rPr>
              <a:t>+"##"+str(chan3.value)</a:t>
            </a:r>
          </a:p>
          <a:p>
            <a:pPr marL="114300" indent="0" algn="just">
              <a:lnSpc>
                <a:spcPct val="150000"/>
              </a:lnSpc>
              <a:buNone/>
            </a:pPr>
            <a:endParaRPr lang="en-IN" sz="1800" dirty="0">
              <a:solidFill>
                <a:schemeClr val="tx1"/>
              </a:solidFill>
              <a:latin typeface="Times New Roman"/>
              <a:ea typeface="Times New Roman" panose="02020603050405020304" pitchFamily="18" charset="0"/>
            </a:endParaRP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318364" y="1493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dirty="0">
                <a:solidFill>
                  <a:schemeClr val="dk2"/>
                </a:solidFill>
                <a:latin typeface="Calibri"/>
                <a:cs typeface="Calibri"/>
              </a:rPr>
              <a:t>25</a:t>
            </a:r>
            <a:endParaRPr lang="en-US" sz="1400" b="0" i="0" u="none" strike="noStrike" cap="none" dirty="0">
              <a:solidFill>
                <a:schemeClr val="dk2"/>
              </a:solidFill>
              <a:latin typeface="Calibri"/>
              <a:ea typeface="Arial"/>
              <a:cs typeface="Calibri"/>
            </a:endParaRPr>
          </a:p>
        </p:txBody>
      </p:sp>
      <p:sp>
        <p:nvSpPr>
          <p:cNvPr id="356" name="Google Shape;356;g18753f4f998_3_144"/>
          <p:cNvSpPr txBox="1"/>
          <p:nvPr/>
        </p:nvSpPr>
        <p:spPr>
          <a:xfrm>
            <a:off x="8152403" y="29456"/>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992CCEA-6EB6-8CF5-F2CB-3707B04DE8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26</a:t>
            </a:fld>
            <a:endParaRPr lang="en-US"/>
          </a:p>
        </p:txBody>
      </p:sp>
      <p:pic>
        <p:nvPicPr>
          <p:cNvPr id="15" name="Picture 14">
            <a:extLst>
              <a:ext uri="{FF2B5EF4-FFF2-40B4-BE49-F238E27FC236}">
                <a16:creationId xmlns:a16="http://schemas.microsoft.com/office/drawing/2014/main" id="{91CA06A1-FB7E-40DA-9B90-213A2A65BB28}"/>
              </a:ext>
            </a:extLst>
          </p:cNvPr>
          <p:cNvPicPr>
            <a:picLocks noChangeAspect="1"/>
          </p:cNvPicPr>
          <p:nvPr/>
        </p:nvPicPr>
        <p:blipFill rotWithShape="1">
          <a:blip r:embed="rId3"/>
          <a:srcRect l="53292" t="18458" b="22963"/>
          <a:stretch/>
        </p:blipFill>
        <p:spPr>
          <a:xfrm>
            <a:off x="5407378" y="1012114"/>
            <a:ext cx="3490622" cy="3608345"/>
          </a:xfrm>
          <a:prstGeom prst="rect">
            <a:avLst/>
          </a:prstGeom>
        </p:spPr>
      </p:pic>
    </p:spTree>
    <p:extLst>
      <p:ext uri="{BB962C8B-B14F-4D97-AF65-F5344CB8AC3E}">
        <p14:creationId xmlns:p14="http://schemas.microsoft.com/office/powerpoint/2010/main" val="4266481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xfrm>
            <a:off x="455132" y="127749"/>
            <a:ext cx="822960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endParaRPr dirty="0"/>
          </a:p>
        </p:txBody>
      </p:sp>
      <p:sp>
        <p:nvSpPr>
          <p:cNvPr id="350" name="Google Shape;350;g18753f4f998_3_144"/>
          <p:cNvSpPr txBox="1">
            <a:spLocks noGrp="1"/>
          </p:cNvSpPr>
          <p:nvPr>
            <p:ph type="body" idx="1"/>
          </p:nvPr>
        </p:nvSpPr>
        <p:spPr>
          <a:xfrm>
            <a:off x="0" y="872420"/>
            <a:ext cx="9832622" cy="4031766"/>
          </a:xfrm>
          <a:prstGeom prst="rect">
            <a:avLst/>
          </a:prstGeom>
          <a:noFill/>
          <a:ln>
            <a:noFill/>
          </a:ln>
        </p:spPr>
        <p:txBody>
          <a:bodyPr spcFirstLastPara="1" wrap="square" lIns="91425" tIns="45700" rIns="91425" bIns="45700" anchor="t" anchorCtr="0">
            <a:normAutofit/>
          </a:bodyPr>
          <a:lstStyle/>
          <a:p>
            <a:pPr marR="857885" algn="just">
              <a:lnSpc>
                <a:spcPct val="150000"/>
              </a:lnSpc>
              <a:spcAft>
                <a:spcPts val="0"/>
              </a:spcAft>
            </a:pPr>
            <a:r>
              <a:rPr lang="en-US" sz="1800" b="1" dirty="0">
                <a:solidFill>
                  <a:schemeClr val="tx1"/>
                </a:solidFill>
                <a:effectLst/>
                <a:latin typeface="Times New Roman" panose="02020603050405020304" pitchFamily="18" charset="0"/>
                <a:ea typeface="Times New Roman" panose="02020603050405020304" pitchFamily="18" charset="0"/>
              </a:rPr>
              <a:t>Module </a:t>
            </a:r>
            <a:r>
              <a:rPr lang="en-US" sz="1800" b="1" dirty="0">
                <a:solidFill>
                  <a:schemeClr val="tx1"/>
                </a:solidFill>
                <a:latin typeface="Times New Roman" panose="02020603050405020304" pitchFamily="18" charset="0"/>
                <a:ea typeface="Times New Roman" panose="02020603050405020304" pitchFamily="18" charset="0"/>
              </a:rPr>
              <a:t>2</a:t>
            </a:r>
            <a:r>
              <a:rPr lang="en-US" sz="1800" b="1" dirty="0">
                <a:solidFill>
                  <a:schemeClr val="tx1"/>
                </a:solidFill>
                <a:effectLst/>
                <a:latin typeface="Times New Roman" panose="02020603050405020304" pitchFamily="18" charset="0"/>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Measuring temperature and humidity</a:t>
            </a:r>
            <a:endParaRPr lang="en-IN" sz="1800" dirty="0">
              <a:solidFill>
                <a:schemeClr val="tx1"/>
              </a:solidFill>
              <a:effectLst/>
              <a:latin typeface="Times New Roman" panose="02020603050405020304" pitchFamily="18" charset="0"/>
              <a:ea typeface="Times New Roman" panose="02020603050405020304" pitchFamily="18" charset="0"/>
            </a:endParaRPr>
          </a:p>
          <a:p>
            <a:pPr marL="449263" marR="857885" indent="0" algn="just">
              <a:lnSpc>
                <a:spcPct val="150000"/>
              </a:lnSpc>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The DHT11 Temperature and humidity sensor is placed </a:t>
            </a:r>
            <a:r>
              <a:rPr lang="en-US" sz="1800" dirty="0">
                <a:solidFill>
                  <a:schemeClr val="tx1"/>
                </a:solidFill>
                <a:latin typeface="Times New Roman" panose="02020603050405020304" pitchFamily="18" charset="0"/>
                <a:ea typeface="Times New Roman" panose="02020603050405020304" pitchFamily="18" charset="0"/>
              </a:rPr>
              <a:t>on the chair</a:t>
            </a:r>
            <a:r>
              <a:rPr lang="en-US" sz="1800" dirty="0">
                <a:solidFill>
                  <a:schemeClr val="tx1"/>
                </a:solidFill>
                <a:effectLst/>
                <a:latin typeface="Times New Roman" panose="02020603050405020304" pitchFamily="18" charset="0"/>
                <a:ea typeface="Times New Roman" panose="02020603050405020304" pitchFamily="18" charset="0"/>
              </a:rPr>
              <a:t>. This will continuously detect the human temperature and if humidity is present, that also is sensed by this sensor. The temperature range of DHT11 is from 0 to 50 degree Celsius with a 2-degree accuracy. Humidity range of this sensor is from 20 to 80% with 5% accuracy.</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endParaRPr lang="en-US" sz="1700" dirty="0">
              <a:solidFill>
                <a:schemeClr val="tx1"/>
              </a:solidFill>
              <a:latin typeface="Times New Roman" panose="02020603050405020304" pitchFamily="18" charset="0"/>
              <a:cs typeface="Times New Roman" panose="02020603050405020304" pitchFamily="18" charset="0"/>
            </a:endParaRP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318364" y="1493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dirty="0">
                <a:solidFill>
                  <a:schemeClr val="dk2"/>
                </a:solidFill>
                <a:latin typeface="Calibri"/>
                <a:cs typeface="Calibri"/>
              </a:rPr>
              <a:t>26</a:t>
            </a:r>
            <a:endParaRPr lang="en-US" sz="1400" b="0" i="0" u="none" strike="noStrike" cap="none" dirty="0">
              <a:solidFill>
                <a:schemeClr val="dk2"/>
              </a:solidFill>
              <a:latin typeface="Calibri"/>
              <a:cs typeface="Calibri"/>
            </a:endParaRPr>
          </a:p>
        </p:txBody>
      </p:sp>
      <p:sp>
        <p:nvSpPr>
          <p:cNvPr id="356" name="Google Shape;356;g18753f4f998_3_144"/>
          <p:cNvSpPr txBox="1"/>
          <p:nvPr/>
        </p:nvSpPr>
        <p:spPr>
          <a:xfrm>
            <a:off x="8152403" y="29456"/>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992CCEA-6EB6-8CF5-F2CB-3707B04DE8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27</a:t>
            </a:fld>
            <a:endParaRPr lang="en-US"/>
          </a:p>
        </p:txBody>
      </p:sp>
      <p:grpSp>
        <p:nvGrpSpPr>
          <p:cNvPr id="10" name="Group 9">
            <a:extLst>
              <a:ext uri="{FF2B5EF4-FFF2-40B4-BE49-F238E27FC236}">
                <a16:creationId xmlns:a16="http://schemas.microsoft.com/office/drawing/2014/main" id="{DDC95E3A-D204-4F2D-AC15-D0C238D8004A}"/>
              </a:ext>
            </a:extLst>
          </p:cNvPr>
          <p:cNvGrpSpPr/>
          <p:nvPr/>
        </p:nvGrpSpPr>
        <p:grpSpPr>
          <a:xfrm>
            <a:off x="418103" y="3407294"/>
            <a:ext cx="8229600" cy="1089173"/>
            <a:chOff x="457200" y="2944589"/>
            <a:chExt cx="8040046" cy="978095"/>
          </a:xfrm>
        </p:grpSpPr>
        <p:grpSp>
          <p:nvGrpSpPr>
            <p:cNvPr id="11" name="Group 10">
              <a:extLst>
                <a:ext uri="{FF2B5EF4-FFF2-40B4-BE49-F238E27FC236}">
                  <a16:creationId xmlns:a16="http://schemas.microsoft.com/office/drawing/2014/main" id="{5D701492-DC2D-407F-8C91-972841718C7A}"/>
                </a:ext>
              </a:extLst>
            </p:cNvPr>
            <p:cNvGrpSpPr/>
            <p:nvPr/>
          </p:nvGrpSpPr>
          <p:grpSpPr>
            <a:xfrm>
              <a:off x="457200" y="2944589"/>
              <a:ext cx="8040046" cy="978095"/>
              <a:chOff x="523754" y="3661623"/>
              <a:chExt cx="8040046" cy="978095"/>
            </a:xfrm>
          </p:grpSpPr>
          <p:sp>
            <p:nvSpPr>
              <p:cNvPr id="13" name="Diamond 12">
                <a:extLst>
                  <a:ext uri="{FF2B5EF4-FFF2-40B4-BE49-F238E27FC236}">
                    <a16:creationId xmlns:a16="http://schemas.microsoft.com/office/drawing/2014/main" id="{F09150DD-754C-402A-BC08-33A89BEC9350}"/>
                  </a:ext>
                </a:extLst>
              </p:cNvPr>
              <p:cNvSpPr/>
              <p:nvPr/>
            </p:nvSpPr>
            <p:spPr>
              <a:xfrm>
                <a:off x="2608211" y="3661623"/>
                <a:ext cx="1935567" cy="9780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Measures the humidity and temperature </a:t>
                </a:r>
              </a:p>
            </p:txBody>
          </p:sp>
          <p:cxnSp>
            <p:nvCxnSpPr>
              <p:cNvPr id="14" name="Straight Connector 13">
                <a:extLst>
                  <a:ext uri="{FF2B5EF4-FFF2-40B4-BE49-F238E27FC236}">
                    <a16:creationId xmlns:a16="http://schemas.microsoft.com/office/drawing/2014/main" id="{5A40F27D-534C-4AE7-9E42-BFA7CB858EE6}"/>
                  </a:ext>
                </a:extLst>
              </p:cNvPr>
              <p:cNvCxnSpPr>
                <a:cxnSpLocks/>
                <a:stCxn id="13" idx="3"/>
              </p:cNvCxnSpPr>
              <p:nvPr/>
            </p:nvCxnSpPr>
            <p:spPr>
              <a:xfrm>
                <a:off x="4543778" y="4150671"/>
                <a:ext cx="62130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B5247E4-06F6-471A-835F-A8D8B4B21A31}"/>
                  </a:ext>
                </a:extLst>
              </p:cNvPr>
              <p:cNvSpPr/>
              <p:nvPr/>
            </p:nvSpPr>
            <p:spPr>
              <a:xfrm>
                <a:off x="5120134" y="3849511"/>
                <a:ext cx="1388534" cy="541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Send readings to Raspberry Pi</a:t>
                </a:r>
              </a:p>
            </p:txBody>
          </p:sp>
          <p:cxnSp>
            <p:nvCxnSpPr>
              <p:cNvPr id="16" name="Straight Connector 15">
                <a:extLst>
                  <a:ext uri="{FF2B5EF4-FFF2-40B4-BE49-F238E27FC236}">
                    <a16:creationId xmlns:a16="http://schemas.microsoft.com/office/drawing/2014/main" id="{CCB6F3BA-29EE-45A0-A01B-D36E6A19E1B1}"/>
                  </a:ext>
                </a:extLst>
              </p:cNvPr>
              <p:cNvCxnSpPr>
                <a:cxnSpLocks/>
                <a:stCxn id="15" idx="3"/>
              </p:cNvCxnSpPr>
              <p:nvPr/>
            </p:nvCxnSpPr>
            <p:spPr>
              <a:xfrm>
                <a:off x="6508668" y="4120444"/>
                <a:ext cx="704932"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FEE54BA-64BF-4B57-A735-BDB93B21788B}"/>
                  </a:ext>
                </a:extLst>
              </p:cNvPr>
              <p:cNvSpPr/>
              <p:nvPr/>
            </p:nvSpPr>
            <p:spPr>
              <a:xfrm>
                <a:off x="7175266" y="3661623"/>
                <a:ext cx="1388534" cy="795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0BECE9C-6943-486B-8EC3-A31A814B4299}"/>
                  </a:ext>
                </a:extLst>
              </p:cNvPr>
              <p:cNvCxnSpPr>
                <a:cxnSpLocks/>
              </p:cNvCxnSpPr>
              <p:nvPr/>
            </p:nvCxnSpPr>
            <p:spPr>
              <a:xfrm>
                <a:off x="2110433" y="4120444"/>
                <a:ext cx="82408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9874AA0-2A55-4F50-8730-F80154FB7C80}"/>
                  </a:ext>
                </a:extLst>
              </p:cNvPr>
              <p:cNvSpPr/>
              <p:nvPr/>
            </p:nvSpPr>
            <p:spPr>
              <a:xfrm>
                <a:off x="523754" y="3725338"/>
                <a:ext cx="1619956" cy="790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User sits on the chair</a:t>
                </a:r>
              </a:p>
            </p:txBody>
          </p:sp>
        </p:grpSp>
        <p:sp>
          <p:nvSpPr>
            <p:cNvPr id="12" name="TextBox 11">
              <a:extLst>
                <a:ext uri="{FF2B5EF4-FFF2-40B4-BE49-F238E27FC236}">
                  <a16:creationId xmlns:a16="http://schemas.microsoft.com/office/drawing/2014/main" id="{81529A6E-C6E7-4AE1-849B-AE6CEFCB8845}"/>
                </a:ext>
              </a:extLst>
            </p:cNvPr>
            <p:cNvSpPr txBox="1"/>
            <p:nvPr/>
          </p:nvSpPr>
          <p:spPr>
            <a:xfrm>
              <a:off x="7319116" y="3160468"/>
              <a:ext cx="1123038" cy="373124"/>
            </a:xfrm>
            <a:prstGeom prst="rect">
              <a:avLst/>
            </a:prstGeom>
            <a:noFill/>
          </p:spPr>
          <p:txBody>
            <a:bodyPr wrap="square" rtlCol="0" anchor="ctr">
              <a:spAutoFit/>
            </a:bodyPr>
            <a:lstStyle/>
            <a:p>
              <a:r>
                <a:rPr lang="en-US" sz="1050" dirty="0">
                  <a:solidFill>
                    <a:schemeClr val="bg1"/>
                  </a:solidFill>
                </a:rPr>
                <a:t>Determine the user habits</a:t>
              </a:r>
            </a:p>
          </p:txBody>
        </p:sp>
      </p:grpSp>
    </p:spTree>
    <p:extLst>
      <p:ext uri="{BB962C8B-B14F-4D97-AF65-F5344CB8AC3E}">
        <p14:creationId xmlns:p14="http://schemas.microsoft.com/office/powerpoint/2010/main" val="342952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xfrm>
            <a:off x="455132" y="127749"/>
            <a:ext cx="822960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endParaRPr dirty="0"/>
          </a:p>
        </p:txBody>
      </p:sp>
      <p:sp>
        <p:nvSpPr>
          <p:cNvPr id="350" name="Google Shape;350;g18753f4f998_3_144"/>
          <p:cNvSpPr txBox="1">
            <a:spLocks noGrp="1"/>
          </p:cNvSpPr>
          <p:nvPr>
            <p:ph type="body" idx="1"/>
          </p:nvPr>
        </p:nvSpPr>
        <p:spPr>
          <a:xfrm>
            <a:off x="0" y="872420"/>
            <a:ext cx="9832622" cy="4031766"/>
          </a:xfrm>
          <a:prstGeom prst="rect">
            <a:avLst/>
          </a:prstGeom>
          <a:noFill/>
          <a:ln>
            <a:noFill/>
          </a:ln>
        </p:spPr>
        <p:txBody>
          <a:bodyPr spcFirstLastPara="1" wrap="square" lIns="91425" tIns="45700" rIns="91425" bIns="45700" anchor="t" anchorCtr="0">
            <a:normAutofit/>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def temp():</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dht11 = adafruit_dht.DHT11(SENSOR_PIN, </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use_pulseio</a:t>
            </a:r>
            <a:r>
              <a:rPr lang="en-US" sz="1600" dirty="0">
                <a:solidFill>
                  <a:schemeClr val="tx1"/>
                </a:solidFill>
                <a:latin typeface="Times New Roman" panose="02020603050405020304" pitchFamily="18" charset="0"/>
                <a:cs typeface="Times New Roman" panose="02020603050405020304" pitchFamily="18" charset="0"/>
              </a:rPr>
              <a:t>=False)</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temperature = dht11.temperature</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humidity = dht11.humidity</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data="Temp: "+str(temperature)+" </a:t>
            </a:r>
            <a:r>
              <a:rPr lang="en-US" sz="1600" dirty="0" err="1">
                <a:solidFill>
                  <a:schemeClr val="tx1"/>
                </a:solidFill>
                <a:latin typeface="Times New Roman" panose="02020603050405020304" pitchFamily="18" charset="0"/>
                <a:cs typeface="Times New Roman" panose="02020603050405020304" pitchFamily="18" charset="0"/>
              </a:rPr>
              <a:t>Humi</a:t>
            </a:r>
            <a:r>
              <a:rPr lang="en-US" sz="1600" dirty="0">
                <a:solidFill>
                  <a:schemeClr val="tx1"/>
                </a:solidFill>
                <a:latin typeface="Times New Roman" panose="02020603050405020304" pitchFamily="18" charset="0"/>
                <a:cs typeface="Times New Roman" panose="02020603050405020304" pitchFamily="18" charset="0"/>
              </a:rPr>
              <a:t>: "+str(humidity)</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print(data)</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return str(temperature)+"##"+str(humidity)</a:t>
            </a: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318364" y="1493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dirty="0">
                <a:solidFill>
                  <a:schemeClr val="dk2"/>
                </a:solidFill>
                <a:latin typeface="Calibri"/>
                <a:cs typeface="Calibri"/>
              </a:rPr>
              <a:t>27</a:t>
            </a:r>
            <a:endParaRPr lang="en-US" sz="1400" b="0" i="0" u="none" strike="noStrike" cap="none" dirty="0">
              <a:solidFill>
                <a:schemeClr val="dk2"/>
              </a:solidFill>
              <a:latin typeface="Calibri"/>
              <a:cs typeface="Calibri"/>
            </a:endParaRPr>
          </a:p>
        </p:txBody>
      </p:sp>
      <p:sp>
        <p:nvSpPr>
          <p:cNvPr id="356" name="Google Shape;356;g18753f4f998_3_144"/>
          <p:cNvSpPr txBox="1"/>
          <p:nvPr/>
        </p:nvSpPr>
        <p:spPr>
          <a:xfrm>
            <a:off x="8152403" y="29456"/>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992CCEA-6EB6-8CF5-F2CB-3707B04DE8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p:pic>
        <p:nvPicPr>
          <p:cNvPr id="4" name="Picture 3">
            <a:extLst>
              <a:ext uri="{FF2B5EF4-FFF2-40B4-BE49-F238E27FC236}">
                <a16:creationId xmlns:a16="http://schemas.microsoft.com/office/drawing/2014/main" id="{5CE268A9-9932-4F77-983B-2694A807A071}"/>
              </a:ext>
            </a:extLst>
          </p:cNvPr>
          <p:cNvPicPr>
            <a:picLocks noChangeAspect="1"/>
          </p:cNvPicPr>
          <p:nvPr/>
        </p:nvPicPr>
        <p:blipFill rotWithShape="1">
          <a:blip r:embed="rId3"/>
          <a:srcRect l="47695" t="10754" r="3110" b="27572"/>
          <a:stretch/>
        </p:blipFill>
        <p:spPr>
          <a:xfrm>
            <a:off x="5294489" y="984999"/>
            <a:ext cx="3706332" cy="3645343"/>
          </a:xfrm>
          <a:prstGeom prst="rect">
            <a:avLst/>
          </a:prstGeom>
        </p:spPr>
      </p:pic>
    </p:spTree>
    <p:extLst>
      <p:ext uri="{BB962C8B-B14F-4D97-AF65-F5344CB8AC3E}">
        <p14:creationId xmlns:p14="http://schemas.microsoft.com/office/powerpoint/2010/main" val="1996814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4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endParaRPr/>
          </a:p>
        </p:txBody>
      </p:sp>
      <p:sp>
        <p:nvSpPr>
          <p:cNvPr id="350" name="Google Shape;350;g18753f4f998_3_144"/>
          <p:cNvSpPr txBox="1">
            <a:spLocks noGrp="1"/>
          </p:cNvSpPr>
          <p:nvPr>
            <p:ph type="body" idx="1"/>
          </p:nvPr>
        </p:nvSpPr>
        <p:spPr>
          <a:xfrm>
            <a:off x="50800" y="936978"/>
            <a:ext cx="8905240" cy="3830177"/>
          </a:xfrm>
          <a:prstGeom prst="rect">
            <a:avLst/>
          </a:prstGeom>
          <a:noFill/>
          <a:ln>
            <a:noFill/>
          </a:ln>
        </p:spPr>
        <p:txBody>
          <a:bodyPr spcFirstLastPara="1" wrap="square" lIns="91425" tIns="45700" rIns="91425" bIns="45700" anchor="t" anchorCtr="0">
            <a:normAutofit/>
          </a:bodyPr>
          <a:lstStyle/>
          <a:p>
            <a:pPr marR="857885" algn="just">
              <a:lnSpc>
                <a:spcPct val="150000"/>
              </a:lnSpc>
              <a:spcAft>
                <a:spcPts val="0"/>
              </a:spcAft>
            </a:pPr>
            <a:r>
              <a:rPr lang="en-US" sz="1800" b="1" dirty="0">
                <a:effectLst/>
                <a:latin typeface="Times New Roman" panose="02020603050405020304" pitchFamily="18" charset="0"/>
                <a:ea typeface="Times New Roman" panose="02020603050405020304" pitchFamily="18" charset="0"/>
              </a:rPr>
              <a:t>Module 3:</a:t>
            </a:r>
            <a:r>
              <a:rPr lang="en-US" sz="1800" dirty="0">
                <a:effectLst/>
                <a:latin typeface="Times New Roman" panose="02020603050405020304" pitchFamily="18" charset="0"/>
                <a:ea typeface="Times New Roman" panose="02020603050405020304" pitchFamily="18" charset="0"/>
              </a:rPr>
              <a:t> Self-monitoring through an application</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effectLst/>
                <a:latin typeface="Times New Roman" panose="02020603050405020304" pitchFamily="18" charset="0"/>
                <a:ea typeface="Times New Roman" panose="02020603050405020304" pitchFamily="18" charset="0"/>
              </a:rPr>
              <a:t>Notifications via mobile applications are a common way for smart chairs to alert users about incorrect posture. When a flex sensor attached to the chair detects that the user's posture is incorrect, it sends the data to a microcontroller, which sends a notification to the user's mobile device. If the user has been sitting for more than 30 minutes, a notification is sent to them. The user can then adjust their posture and receive real-time feedback on how well they are doing. Integrating a mobile app with a smart chair improves functionality and usability. </a:t>
            </a:r>
            <a:endParaRPr lang="en-US" sz="1800" dirty="0">
              <a:latin typeface="Times New Roman" panose="02020603050405020304" pitchFamily="18" charset="0"/>
              <a:cs typeface="Times New Roman" panose="02020603050405020304" pitchFamily="18" charset="0"/>
            </a:endParaRP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318364" y="1493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dirty="0">
                <a:solidFill>
                  <a:schemeClr val="dk2"/>
                </a:solidFill>
                <a:latin typeface="Calibri"/>
                <a:cs typeface="Calibri"/>
                <a:sym typeface="Calibri"/>
              </a:rPr>
              <a:t>28</a:t>
            </a:r>
            <a:endParaRPr sz="1400" b="0" i="0" u="none" strike="noStrike" cap="none" dirty="0">
              <a:solidFill>
                <a:srgbClr val="000000"/>
              </a:solidFill>
              <a:latin typeface="Arial"/>
              <a:ea typeface="Arial"/>
              <a:cs typeface="Arial"/>
              <a:sym typeface="Arial"/>
            </a:endParaRPr>
          </a:p>
        </p:txBody>
      </p:sp>
      <p:sp>
        <p:nvSpPr>
          <p:cNvPr id="356" name="Google Shape;356;g18753f4f998_3_144"/>
          <p:cNvSpPr txBox="1"/>
          <p:nvPr/>
        </p:nvSpPr>
        <p:spPr>
          <a:xfrm>
            <a:off x="8152403" y="29456"/>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992CCEA-6EB6-8CF5-F2CB-3707B04DE8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425625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8753f4f998_3_96"/>
          <p:cNvSpPr txBox="1">
            <a:spLocks noGrp="1"/>
          </p:cNvSpPr>
          <p:nvPr>
            <p:ph type="body" idx="1"/>
          </p:nvPr>
        </p:nvSpPr>
        <p:spPr>
          <a:xfrm>
            <a:off x="83127" y="1086325"/>
            <a:ext cx="8898313" cy="3453300"/>
          </a:xfrm>
          <a:prstGeom prst="rect">
            <a:avLst/>
          </a:prstGeom>
          <a:noFill/>
          <a:ln>
            <a:noFill/>
          </a:ln>
        </p:spPr>
        <p:txBody>
          <a:bodyPr spcFirstLastPara="1" wrap="square" lIns="91425" tIns="45700" rIns="91425" bIns="45700" anchor="t" anchorCtr="0">
            <a:noAutofit/>
          </a:bodyPr>
          <a:lstStyle/>
          <a:p>
            <a:pPr marL="457200" lvl="0" indent="-330200" algn="just" rtl="0">
              <a:lnSpc>
                <a:spcPct val="150000"/>
              </a:lnSpc>
              <a:spcBef>
                <a:spcPts val="0"/>
              </a:spcBef>
              <a:spcAft>
                <a:spcPts val="0"/>
              </a:spcAft>
              <a:buClr>
                <a:srgbClr val="222222"/>
              </a:buClr>
              <a:buSzPts val="1600"/>
              <a:buFont typeface="Times New Roman"/>
              <a:buChar char="•"/>
            </a:pPr>
            <a:r>
              <a:rPr lang="en-US" sz="1600" dirty="0">
                <a:solidFill>
                  <a:srgbClr val="222222"/>
                </a:solidFill>
                <a:latin typeface="Times New Roman"/>
                <a:ea typeface="Times New Roman"/>
                <a:cs typeface="Times New Roman"/>
                <a:sym typeface="Times New Roman"/>
              </a:rPr>
              <a:t>The complications of poor posture include back pain, spinal dysfunction, joint degeneration, rounded shoulders and a potbelly.</a:t>
            </a:r>
            <a:endParaRPr sz="1600" dirty="0">
              <a:solidFill>
                <a:srgbClr val="222222"/>
              </a:solidFill>
              <a:latin typeface="Times New Roman"/>
              <a:ea typeface="Times New Roman"/>
              <a:cs typeface="Times New Roman"/>
              <a:sym typeface="Times New Roman"/>
            </a:endParaRPr>
          </a:p>
          <a:p>
            <a:pPr indent="-330200" algn="just">
              <a:lnSpc>
                <a:spcPct val="150000"/>
              </a:lnSpc>
              <a:spcBef>
                <a:spcPts val="0"/>
              </a:spcBef>
              <a:buClr>
                <a:srgbClr val="1E1E1E"/>
              </a:buClr>
              <a:buSzPts val="1600"/>
              <a:buFont typeface="Times New Roman"/>
              <a:buChar char="•"/>
            </a:pPr>
            <a:r>
              <a:rPr lang="en-US" sz="1600" dirty="0">
                <a:solidFill>
                  <a:srgbClr val="1E1E1E"/>
                </a:solidFill>
                <a:latin typeface="Times New Roman"/>
                <a:ea typeface="Times New Roman"/>
                <a:cs typeface="Times New Roman"/>
                <a:sym typeface="Times New Roman"/>
              </a:rPr>
              <a:t>Considering the posture problem whether it's the result of sitting at a desk all day, looking down at a smartphone, or lounging on a couch, poor posture is dogging people of all ages. </a:t>
            </a:r>
            <a:endParaRPr sz="1600" dirty="0">
              <a:solidFill>
                <a:srgbClr val="1E1E1E"/>
              </a:solidFill>
              <a:latin typeface="Times New Roman"/>
              <a:ea typeface="Times New Roman"/>
              <a:cs typeface="Times New Roman"/>
              <a:sym typeface="Times New Roman"/>
            </a:endParaRPr>
          </a:p>
          <a:p>
            <a:pPr indent="-330200" algn="just">
              <a:lnSpc>
                <a:spcPct val="150000"/>
              </a:lnSpc>
              <a:spcBef>
                <a:spcPts val="0"/>
              </a:spcBef>
              <a:buClr>
                <a:srgbClr val="1E1E1E"/>
              </a:buClr>
              <a:buSzPts val="1600"/>
              <a:buFont typeface="Times New Roman"/>
              <a:buChar char="•"/>
            </a:pPr>
            <a:r>
              <a:rPr lang="en-US" sz="1600" dirty="0">
                <a:solidFill>
                  <a:srgbClr val="1E1E1E"/>
                </a:solidFill>
                <a:latin typeface="Times New Roman"/>
                <a:ea typeface="Times New Roman"/>
                <a:cs typeface="Times New Roman"/>
                <a:sym typeface="Times New Roman"/>
              </a:rPr>
              <a:t>It's a common and an important health problem, and it can lead to neck pain, back problems, and other aggravating conditions," says Meghan </a:t>
            </a:r>
            <a:r>
              <a:rPr lang="en-US" sz="1600" dirty="0" err="1">
                <a:solidFill>
                  <a:srgbClr val="1E1E1E"/>
                </a:solidFill>
                <a:latin typeface="Times New Roman"/>
                <a:ea typeface="Times New Roman"/>
                <a:cs typeface="Times New Roman"/>
                <a:sym typeface="Times New Roman"/>
              </a:rPr>
              <a:t>Markowski</a:t>
            </a:r>
            <a:r>
              <a:rPr lang="en-US" sz="1600" dirty="0">
                <a:solidFill>
                  <a:srgbClr val="1E1E1E"/>
                </a:solidFill>
                <a:latin typeface="Times New Roman"/>
                <a:ea typeface="Times New Roman"/>
                <a:cs typeface="Times New Roman"/>
                <a:sym typeface="Times New Roman"/>
              </a:rPr>
              <a:t>, a physical therapist at Harvard-affiliated Brigham and Women's Hospital.</a:t>
            </a:r>
            <a:endParaRPr sz="1600" dirty="0">
              <a:solidFill>
                <a:srgbClr val="1E1E1E"/>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Turning a normal chair into a smart chair that will continuously detect your sitting posture and sends notification for not sitting correctly.</a:t>
            </a:r>
            <a:endParaRPr sz="1600" dirty="0">
              <a:latin typeface="Times New Roman"/>
              <a:ea typeface="Times New Roman"/>
              <a:cs typeface="Times New Roman"/>
              <a:sym typeface="Times New Roman"/>
            </a:endParaRPr>
          </a:p>
        </p:txBody>
      </p:sp>
      <p:sp>
        <p:nvSpPr>
          <p:cNvPr id="184" name="Google Shape;184;g18753f4f998_3_96"/>
          <p:cNvSpPr txBox="1"/>
          <p:nvPr/>
        </p:nvSpPr>
        <p:spPr>
          <a:xfrm>
            <a:off x="8610600" y="4770399"/>
            <a:ext cx="287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85" name="Google Shape;185;g18753f4f998_3_96"/>
          <p:cNvSpPr txBox="1">
            <a:spLocks noGrp="1"/>
          </p:cNvSpPr>
          <p:nvPr>
            <p:ph type="title"/>
          </p:nvPr>
        </p:nvSpPr>
        <p:spPr>
          <a:xfrm>
            <a:off x="510625" y="22892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INTRODUCTION</a:t>
            </a:r>
            <a:endParaRPr/>
          </a:p>
        </p:txBody>
      </p:sp>
      <p:sp>
        <p:nvSpPr>
          <p:cNvPr id="186" name="Google Shape;186;g18753f4f998_3_96"/>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187" name="Google Shape;187;g18753f4f998_3_96"/>
          <p:cNvSpPr txBox="1"/>
          <p:nvPr/>
        </p:nvSpPr>
        <p:spPr>
          <a:xfrm>
            <a:off x="208762" y="70065"/>
            <a:ext cx="34389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188" name="Google Shape;188;g18753f4f998_3_96"/>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189" name="Google Shape;189;g18753f4f998_3_96"/>
          <p:cNvSpPr txBox="1"/>
          <p:nvPr/>
        </p:nvSpPr>
        <p:spPr>
          <a:xfrm>
            <a:off x="8177124" y="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CB1358B9-3902-24D1-F2DF-979D6D5066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endParaRPr dirty="0"/>
          </a:p>
        </p:txBody>
      </p:sp>
      <p:sp>
        <p:nvSpPr>
          <p:cNvPr id="350" name="Google Shape;350;g18753f4f998_3_144"/>
          <p:cNvSpPr txBox="1">
            <a:spLocks noGrp="1"/>
          </p:cNvSpPr>
          <p:nvPr>
            <p:ph type="body" idx="1"/>
          </p:nvPr>
        </p:nvSpPr>
        <p:spPr>
          <a:xfrm>
            <a:off x="119380" y="1150902"/>
            <a:ext cx="8905240" cy="3627222"/>
          </a:xfrm>
          <a:prstGeom prst="rect">
            <a:avLst/>
          </a:prstGeom>
          <a:noFill/>
          <a:ln>
            <a:noFill/>
          </a:ln>
        </p:spPr>
        <p:txBody>
          <a:bodyPr spcFirstLastPara="1" wrap="square" lIns="91425" tIns="45700" rIns="91425" bIns="45700" anchor="t" anchorCtr="0">
            <a:normAutofit/>
          </a:bodyPr>
          <a:lstStyle/>
          <a:p>
            <a:pPr marL="114300" marR="857885" indent="0" algn="just">
              <a:lnSpc>
                <a:spcPct val="150000"/>
              </a:lnSpc>
              <a:spcAft>
                <a:spcPts val="0"/>
              </a:spcAft>
              <a:buNone/>
            </a:pPr>
            <a:endParaRPr lang="en-US" sz="1800" dirty="0">
              <a:latin typeface="Times New Roman" panose="02020603050405020304" pitchFamily="18" charset="0"/>
              <a:cs typeface="Times New Roman" panose="02020603050405020304" pitchFamily="18" charset="0"/>
            </a:endParaRPr>
          </a:p>
          <a:p>
            <a:pPr marL="114300" marR="857885" indent="0" algn="just">
              <a:lnSpc>
                <a:spcPct val="150000"/>
              </a:lnSpc>
              <a:spcAft>
                <a:spcPts val="0"/>
              </a:spcAft>
              <a:buNone/>
            </a:pPr>
            <a:endParaRPr lang="en-US" sz="1800" dirty="0">
              <a:latin typeface="Times New Roman" panose="02020603050405020304" pitchFamily="18" charset="0"/>
              <a:cs typeface="Times New Roman" panose="02020603050405020304" pitchFamily="18" charset="0"/>
            </a:endParaRP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318364" y="1493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dirty="0">
                <a:solidFill>
                  <a:schemeClr val="dk2"/>
                </a:solidFill>
                <a:latin typeface="Calibri"/>
                <a:cs typeface="Calibri"/>
                <a:sym typeface="Calibri"/>
              </a:rPr>
              <a:t>29</a:t>
            </a:r>
            <a:endParaRPr sz="1400" b="0" i="0" u="none" strike="noStrike" cap="none" dirty="0">
              <a:solidFill>
                <a:srgbClr val="000000"/>
              </a:solidFill>
              <a:latin typeface="Arial"/>
              <a:ea typeface="Arial"/>
              <a:cs typeface="Arial"/>
              <a:sym typeface="Arial"/>
            </a:endParaRPr>
          </a:p>
        </p:txBody>
      </p:sp>
      <p:sp>
        <p:nvSpPr>
          <p:cNvPr id="356" name="Google Shape;356;g18753f4f998_3_144"/>
          <p:cNvSpPr txBox="1"/>
          <p:nvPr/>
        </p:nvSpPr>
        <p:spPr>
          <a:xfrm>
            <a:off x="8152403" y="29456"/>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992CCEA-6EB6-8CF5-F2CB-3707B04DE8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30</a:t>
            </a:fld>
            <a:endParaRPr lang="en-US" dirty="0"/>
          </a:p>
        </p:txBody>
      </p:sp>
      <p:pic>
        <p:nvPicPr>
          <p:cNvPr id="4" name="Picture 3">
            <a:extLst>
              <a:ext uri="{FF2B5EF4-FFF2-40B4-BE49-F238E27FC236}">
                <a16:creationId xmlns:a16="http://schemas.microsoft.com/office/drawing/2014/main" id="{52083406-BA0A-4257-9375-9C3E359011CE}"/>
              </a:ext>
            </a:extLst>
          </p:cNvPr>
          <p:cNvPicPr>
            <a:picLocks noChangeAspect="1"/>
          </p:cNvPicPr>
          <p:nvPr/>
        </p:nvPicPr>
        <p:blipFill>
          <a:blip r:embed="rId3"/>
          <a:stretch>
            <a:fillRect/>
          </a:stretch>
        </p:blipFill>
        <p:spPr>
          <a:xfrm>
            <a:off x="457200" y="1138238"/>
            <a:ext cx="1967760" cy="3116634"/>
          </a:xfrm>
          <a:prstGeom prst="rect">
            <a:avLst/>
          </a:prstGeom>
        </p:spPr>
      </p:pic>
      <p:pic>
        <p:nvPicPr>
          <p:cNvPr id="6" name="Picture 5">
            <a:extLst>
              <a:ext uri="{FF2B5EF4-FFF2-40B4-BE49-F238E27FC236}">
                <a16:creationId xmlns:a16="http://schemas.microsoft.com/office/drawing/2014/main" id="{21FCB204-9686-4E59-B1D7-B74B44A64495}"/>
              </a:ext>
            </a:extLst>
          </p:cNvPr>
          <p:cNvPicPr>
            <a:picLocks noChangeAspect="1"/>
          </p:cNvPicPr>
          <p:nvPr/>
        </p:nvPicPr>
        <p:blipFill>
          <a:blip r:embed="rId4"/>
          <a:stretch>
            <a:fillRect/>
          </a:stretch>
        </p:blipFill>
        <p:spPr>
          <a:xfrm>
            <a:off x="6658294" y="1138238"/>
            <a:ext cx="1967760" cy="3116634"/>
          </a:xfrm>
          <a:prstGeom prst="rect">
            <a:avLst/>
          </a:prstGeom>
        </p:spPr>
      </p:pic>
      <p:pic>
        <p:nvPicPr>
          <p:cNvPr id="8" name="Picture 7">
            <a:extLst>
              <a:ext uri="{FF2B5EF4-FFF2-40B4-BE49-F238E27FC236}">
                <a16:creationId xmlns:a16="http://schemas.microsoft.com/office/drawing/2014/main" id="{256BC536-E33D-4735-919D-58F1D786D2F3}"/>
              </a:ext>
            </a:extLst>
          </p:cNvPr>
          <p:cNvPicPr>
            <a:picLocks noChangeAspect="1"/>
          </p:cNvPicPr>
          <p:nvPr/>
        </p:nvPicPr>
        <p:blipFill>
          <a:blip r:embed="rId5"/>
          <a:stretch>
            <a:fillRect/>
          </a:stretch>
        </p:blipFill>
        <p:spPr>
          <a:xfrm>
            <a:off x="3304494" y="1119904"/>
            <a:ext cx="2165522" cy="3134968"/>
          </a:xfrm>
          <a:prstGeom prst="rect">
            <a:avLst/>
          </a:prstGeom>
        </p:spPr>
      </p:pic>
      <p:sp>
        <p:nvSpPr>
          <p:cNvPr id="9" name="TextBox 8">
            <a:extLst>
              <a:ext uri="{FF2B5EF4-FFF2-40B4-BE49-F238E27FC236}">
                <a16:creationId xmlns:a16="http://schemas.microsoft.com/office/drawing/2014/main" id="{DB510387-A5AF-44CD-A826-147D2D0ACFA5}"/>
              </a:ext>
            </a:extLst>
          </p:cNvPr>
          <p:cNvSpPr txBox="1"/>
          <p:nvPr/>
        </p:nvSpPr>
        <p:spPr>
          <a:xfrm>
            <a:off x="425080" y="4329882"/>
            <a:ext cx="203200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Login Page</a:t>
            </a:r>
          </a:p>
        </p:txBody>
      </p:sp>
      <p:sp>
        <p:nvSpPr>
          <p:cNvPr id="10" name="TextBox 9">
            <a:extLst>
              <a:ext uri="{FF2B5EF4-FFF2-40B4-BE49-F238E27FC236}">
                <a16:creationId xmlns:a16="http://schemas.microsoft.com/office/drawing/2014/main" id="{DACFD230-FD12-4E74-8AC3-08BE7DAF03A0}"/>
              </a:ext>
            </a:extLst>
          </p:cNvPr>
          <p:cNvSpPr txBox="1"/>
          <p:nvPr/>
        </p:nvSpPr>
        <p:spPr>
          <a:xfrm>
            <a:off x="2902906" y="4342546"/>
            <a:ext cx="2757311"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Splash Screen</a:t>
            </a:r>
          </a:p>
        </p:txBody>
      </p:sp>
      <p:sp>
        <p:nvSpPr>
          <p:cNvPr id="11" name="TextBox 10">
            <a:extLst>
              <a:ext uri="{FF2B5EF4-FFF2-40B4-BE49-F238E27FC236}">
                <a16:creationId xmlns:a16="http://schemas.microsoft.com/office/drawing/2014/main" id="{0ED30BC5-19F6-4F66-B27C-67A088B3DD7E}"/>
              </a:ext>
            </a:extLst>
          </p:cNvPr>
          <p:cNvSpPr txBox="1"/>
          <p:nvPr/>
        </p:nvSpPr>
        <p:spPr>
          <a:xfrm>
            <a:off x="6705254" y="4373894"/>
            <a:ext cx="1738489"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User Settings</a:t>
            </a:r>
          </a:p>
        </p:txBody>
      </p:sp>
    </p:spTree>
    <p:extLst>
      <p:ext uri="{BB962C8B-B14F-4D97-AF65-F5344CB8AC3E}">
        <p14:creationId xmlns:p14="http://schemas.microsoft.com/office/powerpoint/2010/main" val="2724713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xfrm>
            <a:off x="450122" y="72282"/>
            <a:ext cx="8229600" cy="857250"/>
          </a:xfrm>
          <a:prstGeom prst="rect">
            <a:avLst/>
          </a:prstGeom>
          <a:noFill/>
          <a:ln>
            <a:noFill/>
          </a:ln>
        </p:spPr>
        <p:txBody>
          <a:bodyPr spcFirstLastPara="1" wrap="square" lIns="91425" tIns="45700" rIns="91425" bIns="45700" anchor="ctr" anchorCtr="0">
            <a:normAutofit/>
          </a:bodyPr>
          <a:lstStyle/>
          <a:p>
            <a:r>
              <a:rPr lang="en-US" dirty="0">
                <a:ln w="0"/>
                <a:solidFill>
                  <a:schemeClr val="accent1"/>
                </a:solidFill>
                <a:effectLst>
                  <a:outerShdw blurRad="38100" dist="25400" dir="5400000" algn="ctr" rotWithShape="0">
                    <a:srgbClr val="6E747A">
                      <a:alpha val="43000"/>
                    </a:srgbClr>
                  </a:outerShdw>
                </a:effectLst>
                <a:latin typeface="Times New Roman"/>
                <a:cs typeface="Times New Roman"/>
              </a:rPr>
              <a:t>SYSTEM TESTING</a:t>
            </a:r>
            <a:endParaRPr lang="en-US" dirty="0">
              <a:solidFill>
                <a:schemeClr val="accent1"/>
              </a:solidFill>
              <a:latin typeface="Times New Roman"/>
            </a:endParaRPr>
          </a:p>
        </p:txBody>
      </p:sp>
      <p:sp>
        <p:nvSpPr>
          <p:cNvPr id="350" name="Google Shape;350;g18753f4f998_3_144"/>
          <p:cNvSpPr txBox="1">
            <a:spLocks noGrp="1"/>
          </p:cNvSpPr>
          <p:nvPr>
            <p:ph type="body" idx="1"/>
          </p:nvPr>
        </p:nvSpPr>
        <p:spPr>
          <a:xfrm>
            <a:off x="0" y="962658"/>
            <a:ext cx="8898000" cy="3695702"/>
          </a:xfrm>
          <a:prstGeom prst="rect">
            <a:avLst/>
          </a:prstGeom>
          <a:noFill/>
          <a:ln>
            <a:noFill/>
          </a:ln>
        </p:spPr>
        <p:txBody>
          <a:bodyPr spcFirstLastPara="1" wrap="square" lIns="91425" tIns="45700" rIns="91425" bIns="45700" anchor="t" anchorCtr="0">
            <a:normAutofit/>
          </a:bodyPr>
          <a:lstStyle/>
          <a:p>
            <a:pPr marL="0" indent="0" algn="just">
              <a:buNone/>
            </a:pPr>
            <a:r>
              <a:rPr lang="en-US" sz="1800" b="1" dirty="0">
                <a:latin typeface="Times New Roman"/>
                <a:cs typeface="Times New Roman"/>
              </a:rPr>
              <a:t>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318364" y="1493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dirty="0">
                <a:solidFill>
                  <a:schemeClr val="dk2"/>
                </a:solidFill>
                <a:latin typeface="Calibri"/>
                <a:cs typeface="Calibri"/>
                <a:sym typeface="Calibri"/>
              </a:rPr>
              <a:t>30</a:t>
            </a:r>
            <a:endParaRPr sz="1400" b="0" i="0" u="none" strike="noStrike" cap="none" dirty="0">
              <a:solidFill>
                <a:srgbClr val="000000"/>
              </a:solidFill>
              <a:latin typeface="Arial"/>
              <a:ea typeface="Arial"/>
              <a:cs typeface="Arial"/>
              <a:sym typeface="Arial"/>
            </a:endParaRPr>
          </a:p>
        </p:txBody>
      </p:sp>
      <p:sp>
        <p:nvSpPr>
          <p:cNvPr id="356" name="Google Shape;356;g18753f4f998_3_144"/>
          <p:cNvSpPr txBox="1"/>
          <p:nvPr/>
        </p:nvSpPr>
        <p:spPr>
          <a:xfrm>
            <a:off x="8152403" y="29456"/>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992CCEA-6EB6-8CF5-F2CB-3707B04DE870}"/>
              </a:ext>
            </a:extLst>
          </p:cNvPr>
          <p:cNvSpPr>
            <a:spLocks noGrp="1"/>
          </p:cNvSpPr>
          <p:nvPr>
            <p:ph type="sldNum" idx="12"/>
          </p:nvPr>
        </p:nvSpPr>
        <p:spPr>
          <a:xfrm>
            <a:off x="6553200" y="4618178"/>
            <a:ext cx="841514" cy="422930"/>
          </a:xfrm>
        </p:spPr>
        <p:txBody>
          <a:bodyPr/>
          <a:lstStyle/>
          <a:p>
            <a:pPr marL="0" lvl="0" indent="0" algn="ctr" rtl="0">
              <a:spcBef>
                <a:spcPts val="0"/>
              </a:spcBef>
              <a:spcAft>
                <a:spcPts val="0"/>
              </a:spcAft>
              <a:buNone/>
            </a:pPr>
            <a:fld id="{00000000-1234-1234-1234-123412341234}" type="slidenum">
              <a:rPr lang="en-US" smtClean="0"/>
              <a:t>31</a:t>
            </a:fld>
            <a:endParaRPr lang="en-US" dirty="0"/>
          </a:p>
        </p:txBody>
      </p:sp>
      <p:graphicFrame>
        <p:nvGraphicFramePr>
          <p:cNvPr id="6" name="Table 5">
            <a:extLst>
              <a:ext uri="{FF2B5EF4-FFF2-40B4-BE49-F238E27FC236}">
                <a16:creationId xmlns:a16="http://schemas.microsoft.com/office/drawing/2014/main" id="{56DFA802-C56D-0A64-3A75-628B28424AF3}"/>
              </a:ext>
            </a:extLst>
          </p:cNvPr>
          <p:cNvGraphicFramePr>
            <a:graphicFrameLocks noGrp="1"/>
          </p:cNvGraphicFramePr>
          <p:nvPr>
            <p:extLst>
              <p:ext uri="{D42A27DB-BD31-4B8C-83A1-F6EECF244321}">
                <p14:modId xmlns:p14="http://schemas.microsoft.com/office/powerpoint/2010/main" val="3760354891"/>
              </p:ext>
            </p:extLst>
          </p:nvPr>
        </p:nvGraphicFramePr>
        <p:xfrm>
          <a:off x="304800" y="824089"/>
          <a:ext cx="8534400" cy="3943369"/>
        </p:xfrm>
        <a:graphic>
          <a:graphicData uri="http://schemas.openxmlformats.org/drawingml/2006/table">
            <a:tbl>
              <a:tblPr firstRow="1" bandRow="1">
                <a:tableStyleId>{8AF1DC54-CD9C-47F0-B805-4A8F34AB25E8}</a:tableStyleId>
              </a:tblPr>
              <a:tblGrid>
                <a:gridCol w="767644">
                  <a:extLst>
                    <a:ext uri="{9D8B030D-6E8A-4147-A177-3AD203B41FA5}">
                      <a16:colId xmlns:a16="http://schemas.microsoft.com/office/drawing/2014/main" val="3607137919"/>
                    </a:ext>
                  </a:extLst>
                </a:gridCol>
                <a:gridCol w="1512712">
                  <a:extLst>
                    <a:ext uri="{9D8B030D-6E8A-4147-A177-3AD203B41FA5}">
                      <a16:colId xmlns:a16="http://schemas.microsoft.com/office/drawing/2014/main" val="698782052"/>
                    </a:ext>
                  </a:extLst>
                </a:gridCol>
                <a:gridCol w="3815644">
                  <a:extLst>
                    <a:ext uri="{9D8B030D-6E8A-4147-A177-3AD203B41FA5}">
                      <a16:colId xmlns:a16="http://schemas.microsoft.com/office/drawing/2014/main" val="2747480271"/>
                    </a:ext>
                  </a:extLst>
                </a:gridCol>
                <a:gridCol w="1365956">
                  <a:extLst>
                    <a:ext uri="{9D8B030D-6E8A-4147-A177-3AD203B41FA5}">
                      <a16:colId xmlns:a16="http://schemas.microsoft.com/office/drawing/2014/main" val="2813331954"/>
                    </a:ext>
                  </a:extLst>
                </a:gridCol>
                <a:gridCol w="1072444">
                  <a:extLst>
                    <a:ext uri="{9D8B030D-6E8A-4147-A177-3AD203B41FA5}">
                      <a16:colId xmlns:a16="http://schemas.microsoft.com/office/drawing/2014/main" val="945132905"/>
                    </a:ext>
                  </a:extLst>
                </a:gridCol>
              </a:tblGrid>
              <a:tr h="565052">
                <a:tc>
                  <a:txBody>
                    <a:bodyPr/>
                    <a:lstStyle/>
                    <a:p>
                      <a:pPr marL="0" algn="ctr" rtl="0" eaLnBrk="1" latinLnBrk="0" hangingPunct="1">
                        <a:lnSpc>
                          <a:spcPct val="107000"/>
                        </a:lnSpc>
                        <a:spcBef>
                          <a:spcPts val="0"/>
                        </a:spcBef>
                        <a:spcAft>
                          <a:spcPts val="300"/>
                        </a:spcAft>
                        <a:tabLst>
                          <a:tab pos="2543175" algn="l"/>
                          <a:tab pos="4476750" algn="l"/>
                        </a:tabLst>
                      </a:pPr>
                      <a:r>
                        <a:rPr lang="en-IN" sz="1800" kern="1200">
                          <a:effectLst/>
                        </a:rPr>
                        <a:t>Test Case ID.</a:t>
                      </a:r>
                      <a:endParaRPr lang="en-IN">
                        <a:effectLst/>
                      </a:endParaRPr>
                    </a:p>
                  </a:txBody>
                  <a:tcPr marL="0" marR="0" marT="0" marB="0" anchor="ctr"/>
                </a:tc>
                <a:tc>
                  <a:txBody>
                    <a:bodyPr/>
                    <a:lstStyle/>
                    <a:p>
                      <a:pPr marL="0" algn="ctr" rtl="0" eaLnBrk="1" latinLnBrk="0" hangingPunct="1">
                        <a:spcBef>
                          <a:spcPts val="0"/>
                        </a:spcBef>
                        <a:spcAft>
                          <a:spcPts val="0"/>
                        </a:spcAft>
                      </a:pPr>
                      <a:r>
                        <a:rPr lang="en-US" sz="1800" kern="1200" dirty="0">
                          <a:effectLst/>
                        </a:rPr>
                        <a:t>Input Description</a:t>
                      </a:r>
                      <a:endParaRPr lang="en-US" dirty="0">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Expected Output</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Actual Output</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Remarks</a:t>
                      </a:r>
                      <a:endParaRPr lang="en-US">
                        <a:effectLst/>
                      </a:endParaRPr>
                    </a:p>
                  </a:txBody>
                  <a:tcPr marL="0" marR="0" marT="0" marB="0" anchor="ctr"/>
                </a:tc>
                <a:extLst>
                  <a:ext uri="{0D108BD9-81ED-4DB2-BD59-A6C34878D82A}">
                    <a16:rowId xmlns:a16="http://schemas.microsoft.com/office/drawing/2014/main" val="3129776753"/>
                  </a:ext>
                </a:extLst>
              </a:tr>
              <a:tr h="502884">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1</a:t>
                      </a:r>
                      <a:endParaRPr lang="en-US" sz="105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Data Collection</a:t>
                      </a: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The sensor data to be collected from raspberry pi</a:t>
                      </a: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Same as expected</a:t>
                      </a: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Pass</a:t>
                      </a:r>
                    </a:p>
                  </a:txBody>
                  <a:tcPr marL="0" marR="0" marT="0" marB="0" anchor="ctr"/>
                </a:tc>
                <a:extLst>
                  <a:ext uri="{0D108BD9-81ED-4DB2-BD59-A6C34878D82A}">
                    <a16:rowId xmlns:a16="http://schemas.microsoft.com/office/drawing/2014/main" val="54501904"/>
                  </a:ext>
                </a:extLst>
              </a:tr>
              <a:tr h="449092">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2</a:t>
                      </a:r>
                      <a:endParaRPr lang="en-US" sz="105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Transfer data</a:t>
                      </a: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The collected data to be sent to the server using HTTP protocol</a:t>
                      </a: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Same as expected</a:t>
                      </a: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Pass</a:t>
                      </a:r>
                    </a:p>
                  </a:txBody>
                  <a:tcPr marL="0" marR="0" marT="0" marB="0" anchor="ctr"/>
                </a:tc>
                <a:extLst>
                  <a:ext uri="{0D108BD9-81ED-4DB2-BD59-A6C34878D82A}">
                    <a16:rowId xmlns:a16="http://schemas.microsoft.com/office/drawing/2014/main" val="640511423"/>
                  </a:ext>
                </a:extLst>
              </a:tr>
              <a:tr h="604354">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3</a:t>
                      </a:r>
                      <a:endParaRPr lang="en-US" sz="105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Signup</a:t>
                      </a: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User should be able to sign up using the mobile application</a:t>
                      </a: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Same as expected</a:t>
                      </a:r>
                    </a:p>
                  </a:txBody>
                  <a:tcPr marL="0" marR="0" marT="0" marB="0" anchor="ctr"/>
                </a:tc>
                <a:tc>
                  <a:txBody>
                    <a:bodyPr/>
                    <a:lstStyle/>
                    <a:p>
                      <a:pPr marL="0" algn="ctr" rtl="0" eaLnBrk="1" latinLnBrk="0" hangingPunct="1">
                        <a:spcBef>
                          <a:spcPts val="0"/>
                        </a:spcBef>
                        <a:spcAft>
                          <a:spcPts val="0"/>
                        </a:spcAft>
                      </a:pPr>
                      <a:r>
                        <a:rPr lang="en-US" sz="1200" dirty="0">
                          <a:effectLst/>
                          <a:latin typeface="Times New Roman" panose="02020603050405020304" pitchFamily="18" charset="0"/>
                          <a:cs typeface="Times New Roman" panose="02020603050405020304" pitchFamily="18" charset="0"/>
                        </a:rPr>
                        <a:t>Pass</a:t>
                      </a:r>
                    </a:p>
                  </a:txBody>
                  <a:tcPr marL="0" marR="0" marT="0" marB="0" anchor="ctr"/>
                </a:tc>
                <a:extLst>
                  <a:ext uri="{0D108BD9-81ED-4DB2-BD59-A6C34878D82A}">
                    <a16:rowId xmlns:a16="http://schemas.microsoft.com/office/drawing/2014/main" val="2681930368"/>
                  </a:ext>
                </a:extLst>
              </a:tr>
              <a:tr h="604354">
                <a:tc>
                  <a:txBody>
                    <a:bodyPr/>
                    <a:lstStyle/>
                    <a:p>
                      <a:pPr marL="0" algn="ctr" rtl="0" eaLnBrk="1" latinLnBrk="0" hangingPunct="1">
                        <a:spcBef>
                          <a:spcPts val="0"/>
                        </a:spcBef>
                        <a:spcAft>
                          <a:spcPts val="0"/>
                        </a:spcAft>
                      </a:pPr>
                      <a:r>
                        <a:rPr lang="en-US" sz="1050" dirty="0">
                          <a:effectLst/>
                          <a:latin typeface="Times New Roman" panose="02020603050405020304" pitchFamily="18" charset="0"/>
                          <a:cs typeface="Times New Roman" panose="02020603050405020304" pitchFamily="18" charset="0"/>
                        </a:rPr>
                        <a:t>4</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Login</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User should be able to login using the mobile application</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Same as expected</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Pass</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26413694"/>
                  </a:ext>
                </a:extLst>
              </a:tr>
              <a:tr h="604354">
                <a:tc>
                  <a:txBody>
                    <a:bodyPr/>
                    <a:lstStyle/>
                    <a:p>
                      <a:pPr marL="0" algn="ctr" rtl="0" eaLnBrk="1" latinLnBrk="0" hangingPunct="1">
                        <a:spcBef>
                          <a:spcPts val="0"/>
                        </a:spcBef>
                        <a:spcAft>
                          <a:spcPts val="0"/>
                        </a:spcAft>
                      </a:pPr>
                      <a:r>
                        <a:rPr lang="en-US" sz="1050" dirty="0">
                          <a:effectLst/>
                          <a:latin typeface="Times New Roman" panose="02020603050405020304" pitchFamily="18" charset="0"/>
                          <a:cs typeface="Times New Roman" panose="02020603050405020304" pitchFamily="18" charset="0"/>
                        </a:rPr>
                        <a:t>5</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Monitor user</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Server side application should be able to monitor the user's sitting pattern</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Same as expected</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Pass</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94011210"/>
                  </a:ext>
                </a:extLst>
              </a:tr>
              <a:tr h="604354">
                <a:tc>
                  <a:txBody>
                    <a:bodyPr/>
                    <a:lstStyle/>
                    <a:p>
                      <a:pPr marL="0" algn="ctr" rtl="0" eaLnBrk="1" latinLnBrk="0" hangingPunct="1">
                        <a:spcBef>
                          <a:spcPts val="0"/>
                        </a:spcBef>
                        <a:spcAft>
                          <a:spcPts val="0"/>
                        </a:spcAft>
                      </a:pPr>
                      <a:r>
                        <a:rPr lang="en-US" sz="1050" dirty="0">
                          <a:effectLst/>
                          <a:latin typeface="Times New Roman" panose="02020603050405020304" pitchFamily="18" charset="0"/>
                          <a:cs typeface="Times New Roman" panose="02020603050405020304" pitchFamily="18" charset="0"/>
                        </a:rPr>
                        <a:t>6</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Send alert</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Server side application should be able to send message to the user's mobile app</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Partial</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Times New Roman" panose="02020603050405020304" pitchFamily="18" charset="0"/>
                          <a:cs typeface="Times New Roman" panose="02020603050405020304" pitchFamily="18" charset="0"/>
                        </a:rPr>
                        <a:t>Pass</a:t>
                      </a:r>
                    </a:p>
                    <a:p>
                      <a:pPr marL="0" algn="ctr" rtl="0" eaLnBrk="1" latinLnBrk="0" hangingPunct="1">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52989387"/>
                  </a:ext>
                </a:extLst>
              </a:tr>
            </a:tbl>
          </a:graphicData>
        </a:graphic>
      </p:graphicFrame>
    </p:spTree>
    <p:extLst>
      <p:ext uri="{BB962C8B-B14F-4D97-AF65-F5344CB8AC3E}">
        <p14:creationId xmlns:p14="http://schemas.microsoft.com/office/powerpoint/2010/main" val="3208564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400" dirty="0">
                <a:ln w="0"/>
                <a:solidFill>
                  <a:schemeClr val="accent1"/>
                </a:solidFill>
                <a:effectLst>
                  <a:outerShdw blurRad="38100" dist="25400" dir="5400000" algn="ctr" rotWithShape="0">
                    <a:srgbClr val="6E747A">
                      <a:alpha val="43000"/>
                    </a:srgbClr>
                  </a:outerShdw>
                </a:effectLst>
                <a:latin typeface="Times New Roman"/>
                <a:cs typeface="Times New Roman"/>
              </a:rPr>
              <a:t>PROJECT DEMONSTRATION</a:t>
            </a:r>
            <a:endParaRPr dirty="0">
              <a:solidFill>
                <a:schemeClr val="accent1"/>
              </a:solidFill>
            </a:endParaRPr>
          </a:p>
        </p:txBody>
      </p:sp>
      <p:sp>
        <p:nvSpPr>
          <p:cNvPr id="350" name="Google Shape;350;g18753f4f998_3_144"/>
          <p:cNvSpPr txBox="1">
            <a:spLocks noGrp="1"/>
          </p:cNvSpPr>
          <p:nvPr>
            <p:ph type="body" idx="1"/>
          </p:nvPr>
        </p:nvSpPr>
        <p:spPr>
          <a:xfrm>
            <a:off x="185187" y="1072892"/>
            <a:ext cx="8773625" cy="4091158"/>
          </a:xfrm>
          <a:prstGeom prst="rect">
            <a:avLst/>
          </a:prstGeom>
          <a:noFill/>
          <a:ln>
            <a:noFill/>
          </a:ln>
        </p:spPr>
        <p:txBody>
          <a:bodyPr spcFirstLastPara="1" wrap="square" lIns="91425" tIns="45700" rIns="91425" bIns="45700" anchor="t" anchorCtr="0">
            <a:noAutofit/>
          </a:bodyPr>
          <a:lstStyle/>
          <a:p>
            <a:pPr marL="171450" indent="-171450" algn="just">
              <a:lnSpc>
                <a:spcPct val="150000"/>
              </a:lnSpc>
            </a:pPr>
            <a:r>
              <a:rPr lang="en-US" sz="1800" dirty="0">
                <a:effectLst/>
                <a:latin typeface="Times New Roman" panose="02020603050405020304" pitchFamily="18" charset="0"/>
                <a:ea typeface="Times New Roman" panose="02020603050405020304" pitchFamily="18" charset="0"/>
              </a:rPr>
              <a:t>The smart chair allows the user to sit on it, and the posture of the user is measured by flex sensors located on the back and below the chair.</a:t>
            </a:r>
          </a:p>
          <a:p>
            <a:pPr marL="171450" indent="-171450" algn="just">
              <a:lnSpc>
                <a:spcPct val="150000"/>
              </a:lnSpc>
            </a:pPr>
            <a:r>
              <a:rPr lang="en-US" sz="1800" dirty="0">
                <a:latin typeface="Times New Roman"/>
                <a:cs typeface="Times New Roman"/>
              </a:rPr>
              <a:t>The temperature and humidity of the user is measured by the DHT11 sensor located on the cushion.</a:t>
            </a:r>
          </a:p>
          <a:p>
            <a:pPr marL="171450" indent="-171450" algn="just">
              <a:lnSpc>
                <a:spcPct val="150000"/>
              </a:lnSpc>
            </a:pPr>
            <a:r>
              <a:rPr lang="en-US" sz="1800" dirty="0">
                <a:effectLst/>
                <a:latin typeface="Times New Roman" panose="02020603050405020304" pitchFamily="18" charset="0"/>
                <a:ea typeface="Times New Roman" panose="02020603050405020304" pitchFamily="18" charset="0"/>
              </a:rPr>
              <a:t>The data collected by these sensors is sent to the server, which stores the data</a:t>
            </a:r>
            <a:r>
              <a:rPr lang="en-US" sz="1800" dirty="0">
                <a:effectLst/>
                <a:latin typeface="Times New Roman"/>
                <a:ea typeface="Times New Roman" panose="02020603050405020304" pitchFamily="18" charset="0"/>
                <a:cs typeface="Times New Roman"/>
              </a:rPr>
              <a:t>.</a:t>
            </a:r>
          </a:p>
          <a:p>
            <a:pPr marL="171450" indent="-171450" algn="just">
              <a:lnSpc>
                <a:spcPct val="150000"/>
              </a:lnSpc>
            </a:pPr>
            <a:r>
              <a:rPr lang="en-US" sz="1800" dirty="0">
                <a:effectLst/>
                <a:latin typeface="Times New Roman" panose="02020603050405020304" pitchFamily="18" charset="0"/>
                <a:ea typeface="Times New Roman" panose="02020603050405020304" pitchFamily="18" charset="0"/>
              </a:rPr>
              <a:t>The application displays the sitting time, good posture, bad posture, graphs and provides feedback to the user, sends notification after 30 minutes of sitting.</a:t>
            </a:r>
          </a:p>
          <a:p>
            <a:pPr marL="171450" indent="-171450" algn="just">
              <a:lnSpc>
                <a:spcPct val="150000"/>
              </a:lnSpc>
            </a:pPr>
            <a:endParaRPr lang="en-US" sz="1800" dirty="0">
              <a:effectLst/>
              <a:latin typeface="Times New Roman"/>
              <a:ea typeface="Times New Roman" panose="02020603050405020304" pitchFamily="18" charset="0"/>
              <a:cs typeface="Times New Roman"/>
            </a:endParaRPr>
          </a:p>
          <a:p>
            <a:pPr marL="171450" indent="-171450" algn="just"/>
            <a:endParaRPr lang="en-US" sz="1700" dirty="0">
              <a:latin typeface="Times New Roman"/>
              <a:cs typeface="Times New Roman"/>
            </a:endParaRP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318364" y="1493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2"/>
                </a:solidFill>
                <a:latin typeface="Calibri"/>
                <a:cs typeface="Calibri"/>
              </a:rPr>
              <a:t>31</a:t>
            </a:r>
          </a:p>
        </p:txBody>
      </p:sp>
      <p:sp>
        <p:nvSpPr>
          <p:cNvPr id="356" name="Google Shape;356;g18753f4f998_3_144"/>
          <p:cNvSpPr txBox="1"/>
          <p:nvPr/>
        </p:nvSpPr>
        <p:spPr>
          <a:xfrm>
            <a:off x="8152403" y="29456"/>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992CCEA-6EB6-8CF5-F2CB-3707B04DE870}"/>
              </a:ext>
            </a:extLst>
          </p:cNvPr>
          <p:cNvSpPr>
            <a:spLocks noGrp="1"/>
          </p:cNvSpPr>
          <p:nvPr>
            <p:ph type="sldNum" idx="12"/>
          </p:nvPr>
        </p:nvSpPr>
        <p:spPr>
          <a:xfrm>
            <a:off x="6553200" y="4816959"/>
            <a:ext cx="1156253" cy="224149"/>
          </a:xfrm>
        </p:spPr>
        <p:txBody>
          <a:bodyPr/>
          <a:lstStyle/>
          <a:p>
            <a:pPr marL="0" lvl="0" indent="0" algn="ct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2429104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g18753f4f998_3_144"/>
          <p:cNvSpPr txBox="1">
            <a:spLocks noGrp="1"/>
          </p:cNvSpPr>
          <p:nvPr>
            <p:ph type="title"/>
          </p:nvPr>
        </p:nvSpPr>
        <p:spPr>
          <a:xfrm>
            <a:off x="457200" y="85724"/>
            <a:ext cx="822960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OUTCOME</a:t>
            </a:r>
            <a:endParaRPr dirty="0"/>
          </a:p>
        </p:txBody>
      </p:sp>
      <p:sp>
        <p:nvSpPr>
          <p:cNvPr id="350" name="Google Shape;350;g18753f4f998_3_144"/>
          <p:cNvSpPr txBox="1">
            <a:spLocks noGrp="1"/>
          </p:cNvSpPr>
          <p:nvPr>
            <p:ph type="body" idx="1"/>
          </p:nvPr>
        </p:nvSpPr>
        <p:spPr>
          <a:xfrm>
            <a:off x="178593" y="661912"/>
            <a:ext cx="8786813" cy="3864044"/>
          </a:xfrm>
          <a:prstGeom prst="rect">
            <a:avLst/>
          </a:prstGeom>
          <a:noFill/>
          <a:ln>
            <a:noFill/>
          </a:ln>
        </p:spPr>
        <p:txBody>
          <a:bodyPr spcFirstLastPara="1" wrap="square" lIns="91425" tIns="45700" rIns="91425" bIns="45700" anchor="t" anchorCtr="0">
            <a:normAutofit/>
          </a:bodyPr>
          <a:lstStyle/>
          <a:p>
            <a:pPr marL="171450" indent="-171450" algn="just">
              <a:lnSpc>
                <a:spcPct val="150000"/>
              </a:lnSpc>
            </a:pPr>
            <a:r>
              <a:rPr lang="en-US" sz="1800" dirty="0">
                <a:solidFill>
                  <a:srgbClr val="505050"/>
                </a:solidFill>
                <a:highlight>
                  <a:srgbClr val="FFFFFF"/>
                </a:highlight>
                <a:latin typeface="Times New Roman"/>
                <a:ea typeface="Times New Roman"/>
                <a:cs typeface="Times New Roman"/>
                <a:sym typeface="Times New Roman"/>
              </a:rPr>
              <a:t>The developed smart chair system will be able to monitor the sitting behavior of human body and help in advocating better sitting habits of users.</a:t>
            </a:r>
          </a:p>
          <a:p>
            <a:pPr marL="0" indent="0" algn="just">
              <a:lnSpc>
                <a:spcPct val="150000"/>
              </a:lnSpc>
              <a:buNone/>
            </a:pPr>
            <a:endParaRPr lang="en-US" sz="1800" dirty="0">
              <a:solidFill>
                <a:srgbClr val="505050"/>
              </a:solidFill>
              <a:highlight>
                <a:srgbClr val="FFFFFF"/>
              </a:highlight>
              <a:latin typeface="Times New Roman"/>
              <a:ea typeface="Times New Roman"/>
              <a:cs typeface="Times New Roman"/>
              <a:sym typeface="Times New Roman"/>
            </a:endParaRPr>
          </a:p>
        </p:txBody>
      </p:sp>
      <p:sp>
        <p:nvSpPr>
          <p:cNvPr id="354" name="Google Shape;354;g18753f4f998_3_1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52" name="Google Shape;352;g18753f4f998_3_1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53" name="Google Shape;353;g18753f4f998_3_144"/>
          <p:cNvSpPr txBox="1"/>
          <p:nvPr/>
        </p:nvSpPr>
        <p:spPr>
          <a:xfrm>
            <a:off x="318364" y="149302"/>
            <a:ext cx="3537000" cy="27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355" name="Google Shape;355;g18753f4f998_3_144"/>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2"/>
                </a:solidFill>
                <a:latin typeface="Calibri"/>
                <a:cs typeface="Calibri"/>
              </a:rPr>
              <a:t>32</a:t>
            </a:r>
          </a:p>
        </p:txBody>
      </p:sp>
      <p:sp>
        <p:nvSpPr>
          <p:cNvPr id="356" name="Google Shape;356;g18753f4f998_3_144"/>
          <p:cNvSpPr txBox="1"/>
          <p:nvPr/>
        </p:nvSpPr>
        <p:spPr>
          <a:xfrm>
            <a:off x="8152403" y="29456"/>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992CCEA-6EB6-8CF5-F2CB-3707B04DE870}"/>
              </a:ext>
            </a:extLst>
          </p:cNvPr>
          <p:cNvSpPr>
            <a:spLocks noGrp="1"/>
          </p:cNvSpPr>
          <p:nvPr>
            <p:ph type="sldNum" idx="12"/>
          </p:nvPr>
        </p:nvSpPr>
        <p:spPr>
          <a:xfrm>
            <a:off x="6553200" y="4767264"/>
            <a:ext cx="766970" cy="273844"/>
          </a:xfrm>
        </p:spPr>
        <p:txBody>
          <a:bodyPr/>
          <a:lstStyle/>
          <a:p>
            <a:pPr marL="0" lvl="0" indent="0" algn="ctr" rtl="0">
              <a:spcBef>
                <a:spcPts val="0"/>
              </a:spcBef>
              <a:spcAft>
                <a:spcPts val="0"/>
              </a:spcAft>
              <a:buNone/>
            </a:pPr>
            <a:fld id="{00000000-1234-1234-1234-123412341234}" type="slidenum">
              <a:rPr lang="en-US" smtClean="0"/>
              <a:t>33</a:t>
            </a:fld>
            <a:endParaRPr lang="en-US"/>
          </a:p>
        </p:txBody>
      </p:sp>
      <p:pic>
        <p:nvPicPr>
          <p:cNvPr id="6" name="Picture 5">
            <a:extLst>
              <a:ext uri="{FF2B5EF4-FFF2-40B4-BE49-F238E27FC236}">
                <a16:creationId xmlns:a16="http://schemas.microsoft.com/office/drawing/2014/main" id="{614BAA4B-D072-4D39-B7D1-7263FFDEFA86}"/>
              </a:ext>
            </a:extLst>
          </p:cNvPr>
          <p:cNvPicPr>
            <a:picLocks noChangeAspect="1"/>
          </p:cNvPicPr>
          <p:nvPr/>
        </p:nvPicPr>
        <p:blipFill>
          <a:blip r:embed="rId3"/>
          <a:stretch>
            <a:fillRect/>
          </a:stretch>
        </p:blipFill>
        <p:spPr>
          <a:xfrm>
            <a:off x="482185" y="1712002"/>
            <a:ext cx="2419059" cy="2769586"/>
          </a:xfrm>
          <a:prstGeom prst="rect">
            <a:avLst/>
          </a:prstGeom>
        </p:spPr>
      </p:pic>
      <p:sp>
        <p:nvSpPr>
          <p:cNvPr id="7" name="TextBox 6">
            <a:extLst>
              <a:ext uri="{FF2B5EF4-FFF2-40B4-BE49-F238E27FC236}">
                <a16:creationId xmlns:a16="http://schemas.microsoft.com/office/drawing/2014/main" id="{BC54AA9E-F35C-4992-9E10-B4D32516D974}"/>
              </a:ext>
            </a:extLst>
          </p:cNvPr>
          <p:cNvSpPr txBox="1"/>
          <p:nvPr/>
        </p:nvSpPr>
        <p:spPr>
          <a:xfrm>
            <a:off x="988194" y="4431895"/>
            <a:ext cx="2517423"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Smart Chair</a:t>
            </a:r>
          </a:p>
        </p:txBody>
      </p:sp>
      <p:pic>
        <p:nvPicPr>
          <p:cNvPr id="11" name="Picture 10">
            <a:extLst>
              <a:ext uri="{FF2B5EF4-FFF2-40B4-BE49-F238E27FC236}">
                <a16:creationId xmlns:a16="http://schemas.microsoft.com/office/drawing/2014/main" id="{8BD9E496-4076-482F-B2DE-5E2A03D2F051}"/>
              </a:ext>
            </a:extLst>
          </p:cNvPr>
          <p:cNvPicPr>
            <a:picLocks noChangeAspect="1"/>
          </p:cNvPicPr>
          <p:nvPr/>
        </p:nvPicPr>
        <p:blipFill>
          <a:blip r:embed="rId4"/>
          <a:stretch>
            <a:fillRect/>
          </a:stretch>
        </p:blipFill>
        <p:spPr>
          <a:xfrm>
            <a:off x="3204837" y="1729135"/>
            <a:ext cx="2702542" cy="2769586"/>
          </a:xfrm>
          <a:prstGeom prst="rect">
            <a:avLst/>
          </a:prstGeom>
        </p:spPr>
      </p:pic>
      <p:sp>
        <p:nvSpPr>
          <p:cNvPr id="12" name="TextBox 11">
            <a:extLst>
              <a:ext uri="{FF2B5EF4-FFF2-40B4-BE49-F238E27FC236}">
                <a16:creationId xmlns:a16="http://schemas.microsoft.com/office/drawing/2014/main" id="{FAAC0D8A-A48A-444E-8753-A0F3E1D5D279}"/>
              </a:ext>
            </a:extLst>
          </p:cNvPr>
          <p:cNvSpPr txBox="1"/>
          <p:nvPr/>
        </p:nvSpPr>
        <p:spPr>
          <a:xfrm>
            <a:off x="3855364" y="4445691"/>
            <a:ext cx="2765778"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Correct Posture</a:t>
            </a:r>
          </a:p>
        </p:txBody>
      </p:sp>
      <p:sp>
        <p:nvSpPr>
          <p:cNvPr id="13" name="TextBox 12">
            <a:extLst>
              <a:ext uri="{FF2B5EF4-FFF2-40B4-BE49-F238E27FC236}">
                <a16:creationId xmlns:a16="http://schemas.microsoft.com/office/drawing/2014/main" id="{AF4F317B-CF28-469B-BACE-2D34EF6D90E9}"/>
              </a:ext>
            </a:extLst>
          </p:cNvPr>
          <p:cNvSpPr txBox="1"/>
          <p:nvPr/>
        </p:nvSpPr>
        <p:spPr>
          <a:xfrm>
            <a:off x="6466049" y="4295123"/>
            <a:ext cx="1986844" cy="461665"/>
          </a:xfrm>
          <a:prstGeom prst="rect">
            <a:avLst/>
          </a:prstGeom>
          <a:noFill/>
        </p:spPr>
        <p:txBody>
          <a:bodyPr wrap="square" rtlCol="0">
            <a:spAutoFit/>
          </a:bodyPr>
          <a:lstStyle/>
          <a:p>
            <a:endParaRPr lang="en-US" sz="1200" b="1"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Home Page Of Application</a:t>
            </a:r>
          </a:p>
        </p:txBody>
      </p:sp>
      <p:pic>
        <p:nvPicPr>
          <p:cNvPr id="15" name="Picture 14">
            <a:extLst>
              <a:ext uri="{FF2B5EF4-FFF2-40B4-BE49-F238E27FC236}">
                <a16:creationId xmlns:a16="http://schemas.microsoft.com/office/drawing/2014/main" id="{04B158DC-1FF3-42CD-94FC-DB8EEFD1E21E}"/>
              </a:ext>
            </a:extLst>
          </p:cNvPr>
          <p:cNvPicPr/>
          <p:nvPr/>
        </p:nvPicPr>
        <p:blipFill rotWithShape="1">
          <a:blip r:embed="rId5" cstate="print">
            <a:extLst>
              <a:ext uri="{28A0092B-C50C-407E-A947-70E740481C1C}">
                <a14:useLocalDpi xmlns:a14="http://schemas.microsoft.com/office/drawing/2010/main" val="0"/>
              </a:ext>
            </a:extLst>
          </a:blip>
          <a:srcRect b="8316"/>
          <a:stretch/>
        </p:blipFill>
        <p:spPr>
          <a:xfrm>
            <a:off x="6257127" y="1729135"/>
            <a:ext cx="2404688" cy="2723710"/>
          </a:xfrm>
          <a:prstGeom prst="rect">
            <a:avLst/>
          </a:prstGeom>
        </p:spPr>
      </p:pic>
    </p:spTree>
    <p:extLst>
      <p:ext uri="{BB962C8B-B14F-4D97-AF65-F5344CB8AC3E}">
        <p14:creationId xmlns:p14="http://schemas.microsoft.com/office/powerpoint/2010/main" val="366681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18753f4f998_3_168"/>
          <p:cNvSpPr txBox="1">
            <a:spLocks noGrp="1"/>
          </p:cNvSpPr>
          <p:nvPr>
            <p:ph type="body" idx="1"/>
          </p:nvPr>
        </p:nvSpPr>
        <p:spPr>
          <a:xfrm>
            <a:off x="0" y="926850"/>
            <a:ext cx="9144000" cy="3289800"/>
          </a:xfrm>
          <a:prstGeom prst="rect">
            <a:avLst/>
          </a:prstGeom>
          <a:noFill/>
          <a:ln>
            <a:noFill/>
          </a:ln>
        </p:spPr>
        <p:txBody>
          <a:bodyPr spcFirstLastPara="1" wrap="square" lIns="91425" tIns="45700" rIns="91425" bIns="45700" anchor="t" anchorCtr="0">
            <a:normAutofit/>
          </a:bodyPr>
          <a:lstStyle/>
          <a:p>
            <a:pPr marL="457200" lvl="0" indent="0" algn="just" rtl="0">
              <a:lnSpc>
                <a:spcPct val="150000"/>
              </a:lnSpc>
              <a:spcBef>
                <a:spcPts val="0"/>
              </a:spcBef>
              <a:spcAft>
                <a:spcPts val="0"/>
              </a:spcAft>
              <a:buSzPts val="1800"/>
              <a:buNone/>
            </a:pPr>
            <a:endParaRPr lang="en-US" sz="1600" dirty="0">
              <a:latin typeface="Times New Roman"/>
              <a:ea typeface="Times New Roman"/>
              <a:cs typeface="Times New Roman"/>
              <a:sym typeface="Times New Roman"/>
            </a:endParaRPr>
          </a:p>
          <a:p>
            <a:pPr marL="330200" lvl="0" indent="-330200" algn="just" rtl="0">
              <a:lnSpc>
                <a:spcPct val="150000"/>
              </a:lnSpc>
              <a:spcBef>
                <a:spcPts val="0"/>
              </a:spcBef>
              <a:spcAft>
                <a:spcPts val="0"/>
              </a:spcAft>
              <a:buSzPts val="1600"/>
              <a:buFont typeface="Arial" panose="020B0604020202020204" pitchFamily="34" charset="0"/>
              <a:buChar char="•"/>
            </a:pPr>
            <a:r>
              <a:rPr lang="en-US" sz="1600" b="1" dirty="0">
                <a:latin typeface="Times New Roman"/>
                <a:ea typeface="Times New Roman"/>
                <a:cs typeface="Times New Roman"/>
                <a:sym typeface="Times New Roman"/>
              </a:rPr>
              <a:t>Office workers</a:t>
            </a:r>
            <a:r>
              <a:rPr lang="en-US" sz="1600" dirty="0">
                <a:latin typeface="Times New Roman"/>
                <a:ea typeface="Times New Roman"/>
                <a:cs typeface="Times New Roman"/>
                <a:sym typeface="Times New Roman"/>
              </a:rPr>
              <a:t>: Many people who work in offices sit for long periods of time, which can lead to poor posture and related health problems. A smart chair that corrects posture can help office workers maintain good posture throughout the day, reducing the risk of back pain and other issues.</a:t>
            </a:r>
          </a:p>
          <a:p>
            <a:pPr marL="330200" lvl="0" indent="-330200" algn="just" rtl="0">
              <a:lnSpc>
                <a:spcPct val="150000"/>
              </a:lnSpc>
              <a:spcBef>
                <a:spcPts val="0"/>
              </a:spcBef>
              <a:spcAft>
                <a:spcPts val="0"/>
              </a:spcAft>
              <a:buSzPts val="1600"/>
              <a:buFont typeface="Arial" panose="020B0604020202020204" pitchFamily="34" charset="0"/>
              <a:buChar char="•"/>
            </a:pPr>
            <a:r>
              <a:rPr lang="en-US" sz="1600" b="1" dirty="0">
                <a:latin typeface="Times New Roman"/>
                <a:ea typeface="Times New Roman"/>
                <a:cs typeface="Times New Roman"/>
                <a:sym typeface="Times New Roman"/>
              </a:rPr>
              <a:t>Students</a:t>
            </a:r>
            <a:r>
              <a:rPr lang="en-US" sz="1600" dirty="0">
                <a:latin typeface="Times New Roman"/>
                <a:ea typeface="Times New Roman"/>
                <a:cs typeface="Times New Roman"/>
                <a:sym typeface="Times New Roman"/>
              </a:rPr>
              <a:t>: Students who spend long hours studying or working on assignments can also benefit from a smart chair that helps them maintain good posture. This can improve their comfort and concentration, which in turn can lead to better academic performance.</a:t>
            </a:r>
          </a:p>
          <a:p>
            <a:pPr marL="0" lvl="0" indent="0" algn="just" rtl="0">
              <a:lnSpc>
                <a:spcPct val="150000"/>
              </a:lnSpc>
              <a:spcBef>
                <a:spcPts val="0"/>
              </a:spcBef>
              <a:spcAft>
                <a:spcPts val="0"/>
              </a:spcAft>
              <a:buSzPts val="1600"/>
              <a:buNone/>
            </a:pPr>
            <a:endParaRPr lang="en-US" sz="1600" dirty="0">
              <a:latin typeface="Times New Roman"/>
              <a:ea typeface="Times New Roman"/>
              <a:cs typeface="Times New Roman"/>
              <a:sym typeface="Times New Roman"/>
            </a:endParaRPr>
          </a:p>
        </p:txBody>
      </p:sp>
      <p:sp>
        <p:nvSpPr>
          <p:cNvPr id="377" name="Google Shape;377;g18753f4f998_3_168"/>
          <p:cNvSpPr txBox="1">
            <a:spLocks noGrp="1"/>
          </p:cNvSpPr>
          <p:nvPr>
            <p:ph type="title"/>
          </p:nvPr>
        </p:nvSpPr>
        <p:spPr>
          <a:xfrm>
            <a:off x="457200" y="45962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dirty="0">
                <a:solidFill>
                  <a:schemeClr val="accent1"/>
                </a:solidFill>
                <a:latin typeface="Times New Roman"/>
                <a:ea typeface="Times New Roman"/>
                <a:cs typeface="Times New Roman"/>
                <a:sym typeface="Times New Roman"/>
              </a:rPr>
              <a:t>APPLICATIONS</a:t>
            </a:r>
            <a:endParaRPr dirty="0"/>
          </a:p>
        </p:txBody>
      </p:sp>
      <p:sp>
        <p:nvSpPr>
          <p:cNvPr id="378" name="Google Shape;378;g18753f4f998_3_168"/>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79" name="Google Shape;379;g18753f4f998_3_168"/>
          <p:cNvSpPr txBox="1"/>
          <p:nvPr/>
        </p:nvSpPr>
        <p:spPr>
          <a:xfrm>
            <a:off x="327939" y="109702"/>
            <a:ext cx="35931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chemeClr val="dk1"/>
              </a:solidFill>
              <a:latin typeface="Arial"/>
              <a:ea typeface="Arial"/>
              <a:cs typeface="Arial"/>
              <a:sym typeface="Arial"/>
            </a:endParaRPr>
          </a:p>
        </p:txBody>
      </p:sp>
      <p:sp>
        <p:nvSpPr>
          <p:cNvPr id="380" name="Google Shape;380;g18753f4f998_3_168"/>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81" name="Google Shape;381;g18753f4f998_3_168"/>
          <p:cNvSpPr txBox="1"/>
          <p:nvPr/>
        </p:nvSpPr>
        <p:spPr>
          <a:xfrm>
            <a:off x="8238226"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dirty="0">
                <a:solidFill>
                  <a:schemeClr val="dk2"/>
                </a:solidFill>
                <a:latin typeface="Calibri"/>
                <a:cs typeface="Calibri"/>
              </a:rPr>
              <a:t>33</a:t>
            </a:r>
            <a:endParaRPr lang="en-US" sz="1400" b="0" i="0" u="none" strike="noStrike" cap="none" dirty="0">
              <a:solidFill>
                <a:schemeClr val="dk2"/>
              </a:solidFill>
              <a:latin typeface="Calibri"/>
              <a:ea typeface="Arial"/>
              <a:cs typeface="Calibri"/>
            </a:endParaRPr>
          </a:p>
        </p:txBody>
      </p:sp>
      <p:sp>
        <p:nvSpPr>
          <p:cNvPr id="382" name="Google Shape;382;g18753f4f998_3_168"/>
          <p:cNvSpPr txBox="1"/>
          <p:nvPr/>
        </p:nvSpPr>
        <p:spPr>
          <a:xfrm>
            <a:off x="8191500" y="-31509"/>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2555902-3AB7-66D6-CF6E-33A7A3E8850D}"/>
              </a:ext>
            </a:extLst>
          </p:cNvPr>
          <p:cNvSpPr>
            <a:spLocks noGrp="1"/>
          </p:cNvSpPr>
          <p:nvPr>
            <p:ph type="sldNum" idx="12"/>
          </p:nvPr>
        </p:nvSpPr>
        <p:spPr>
          <a:xfrm>
            <a:off x="6553200" y="4767264"/>
            <a:ext cx="319709" cy="273844"/>
          </a:xfrm>
        </p:spPr>
        <p:txBody>
          <a:bodyPr/>
          <a:lstStyle/>
          <a:p>
            <a:pPr marL="0" lvl="0" indent="0" algn="ctr" rtl="0">
              <a:spcBef>
                <a:spcPts val="0"/>
              </a:spcBef>
              <a:spcAft>
                <a:spcPts val="0"/>
              </a:spcAft>
              <a:buNone/>
            </a:pPr>
            <a:fld id="{00000000-1234-1234-1234-12341234123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18753f4f998_3_180"/>
          <p:cNvSpPr txBox="1">
            <a:spLocks noGrp="1"/>
          </p:cNvSpPr>
          <p:nvPr>
            <p:ph type="body" idx="1"/>
          </p:nvPr>
        </p:nvSpPr>
        <p:spPr>
          <a:xfrm>
            <a:off x="0" y="1018307"/>
            <a:ext cx="9105900" cy="3633521"/>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20000"/>
              </a:lnSpc>
              <a:spcBef>
                <a:spcPts val="0"/>
              </a:spcBef>
              <a:spcAft>
                <a:spcPts val="0"/>
              </a:spcAft>
              <a:buSzPct val="59011"/>
              <a:buNone/>
            </a:pPr>
            <a:r>
              <a:rPr lang="en-US" sz="2032" b="1" dirty="0">
                <a:latin typeface="Times New Roman"/>
                <a:ea typeface="Times New Roman"/>
                <a:cs typeface="Times New Roman"/>
                <a:sym typeface="Times New Roman"/>
              </a:rPr>
              <a:t>        </a:t>
            </a:r>
            <a:r>
              <a:rPr lang="en-US" sz="6421" b="1" dirty="0">
                <a:latin typeface="Times New Roman"/>
                <a:ea typeface="Times New Roman"/>
                <a:cs typeface="Times New Roman"/>
                <a:sym typeface="Times New Roman"/>
              </a:rPr>
              <a:t>  RESEARCH PAPERS:</a:t>
            </a:r>
            <a:endParaRPr sz="1850" b="1" dirty="0">
              <a:latin typeface="Times New Roman"/>
              <a:ea typeface="Times New Roman"/>
              <a:cs typeface="Times New Roman"/>
              <a:sym typeface="Times New Roman"/>
            </a:endParaRPr>
          </a:p>
          <a:p>
            <a:pPr marL="0" lvl="0" indent="457200" algn="just" rtl="0">
              <a:lnSpc>
                <a:spcPct val="120000"/>
              </a:lnSpc>
              <a:spcBef>
                <a:spcPts val="0"/>
              </a:spcBef>
              <a:spcAft>
                <a:spcPts val="0"/>
              </a:spcAft>
              <a:buSzPct val="204835"/>
              <a:buNone/>
            </a:pPr>
            <a:endParaRPr sz="1850" b="1" dirty="0">
              <a:latin typeface="Times New Roman"/>
              <a:ea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r>
              <a:rPr lang="en-US" sz="6400" dirty="0">
                <a:latin typeface="Times New Roman"/>
                <a:cs typeface="Times New Roman"/>
                <a:sym typeface="Times New Roman"/>
              </a:rPr>
              <a:t>Speakman, J.R. An evolutionary perspective on sedentary behavior. Bio Essays 2020, 42, 190015</a:t>
            </a:r>
          </a:p>
          <a:p>
            <a:pPr marL="401638" indent="-228600" algn="just">
              <a:lnSpc>
                <a:spcPct val="170000"/>
              </a:lnSpc>
              <a:spcBef>
                <a:spcPts val="0"/>
              </a:spcBef>
              <a:buSzPct val="59011"/>
              <a:buFont typeface="+mj-lt"/>
              <a:buAutoNum type="arabicPeriod"/>
              <a:tabLst>
                <a:tab pos="401638" algn="l"/>
              </a:tabLst>
            </a:pPr>
            <a:r>
              <a:rPr lang="en-US" sz="6400" dirty="0">
                <a:latin typeface="Times New Roman"/>
                <a:cs typeface="Times New Roman"/>
                <a:sym typeface="Times New Roman"/>
              </a:rPr>
              <a:t>Prentice-Dunn, H.; Prentice-Dunn, S. Physical activity, sedentary behavior, and childhood obesity: </a:t>
            </a:r>
          </a:p>
          <a:p>
            <a:pPr marL="401638" indent="-228600" algn="just">
              <a:lnSpc>
                <a:spcPct val="170000"/>
              </a:lnSpc>
              <a:spcBef>
                <a:spcPts val="0"/>
              </a:spcBef>
              <a:buSzPct val="59011"/>
              <a:buFont typeface="+mj-lt"/>
              <a:buAutoNum type="arabicPeriod"/>
              <a:tabLst>
                <a:tab pos="401638" algn="l"/>
              </a:tabLst>
            </a:pPr>
            <a:r>
              <a:rPr lang="en-US" sz="6400" dirty="0">
                <a:latin typeface="Times New Roman"/>
                <a:cs typeface="Times New Roman"/>
                <a:sym typeface="Times New Roman"/>
              </a:rPr>
              <a:t>A review of cross sectional studies. Psychol. Health Med. 2012, 17, 255–273</a:t>
            </a:r>
          </a:p>
          <a:p>
            <a:pPr marL="401638" indent="-228600" algn="just">
              <a:lnSpc>
                <a:spcPct val="170000"/>
              </a:lnSpc>
              <a:spcBef>
                <a:spcPts val="0"/>
              </a:spcBef>
              <a:buSzPct val="59011"/>
              <a:buFont typeface="+mj-lt"/>
              <a:buAutoNum type="arabicPeriod"/>
              <a:tabLst>
                <a:tab pos="401638" algn="l"/>
              </a:tabLst>
            </a:pPr>
            <a:r>
              <a:rPr lang="en-US" sz="6400" dirty="0">
                <a:latin typeface="Times New Roman"/>
                <a:cs typeface="Times New Roman"/>
                <a:sym typeface="Times New Roman"/>
              </a:rPr>
              <a:t>Schrempf, A.; </a:t>
            </a:r>
            <a:r>
              <a:rPr lang="en-US" sz="6400" dirty="0" err="1">
                <a:latin typeface="Times New Roman"/>
                <a:cs typeface="Times New Roman"/>
                <a:sym typeface="Times New Roman"/>
              </a:rPr>
              <a:t>Schossleitner</a:t>
            </a:r>
            <a:r>
              <a:rPr lang="en-US" sz="6400" dirty="0">
                <a:latin typeface="Times New Roman"/>
                <a:cs typeface="Times New Roman"/>
                <a:sym typeface="Times New Roman"/>
              </a:rPr>
              <a:t>, G.; </a:t>
            </a:r>
            <a:r>
              <a:rPr lang="en-US" sz="6400" dirty="0" err="1">
                <a:latin typeface="Times New Roman"/>
                <a:cs typeface="Times New Roman"/>
                <a:sym typeface="Times New Roman"/>
              </a:rPr>
              <a:t>Minarik</a:t>
            </a:r>
            <a:r>
              <a:rPr lang="en-US" sz="6400" dirty="0">
                <a:latin typeface="Times New Roman"/>
                <a:cs typeface="Times New Roman"/>
                <a:sym typeface="Times New Roman"/>
              </a:rPr>
              <a:t>, T.; Haller, M.; Gross, S. </a:t>
            </a:r>
            <a:r>
              <a:rPr lang="en-US" sz="6400" dirty="0" err="1">
                <a:latin typeface="Times New Roman"/>
                <a:cs typeface="Times New Roman"/>
                <a:sym typeface="Times New Roman"/>
              </a:rPr>
              <a:t>PostureCare</a:t>
            </a:r>
            <a:r>
              <a:rPr lang="en-US" sz="6400" dirty="0">
                <a:latin typeface="Times New Roman"/>
                <a:cs typeface="Times New Roman"/>
                <a:sym typeface="Times New Roman"/>
              </a:rPr>
              <a:t>—Towards a  novel system for posture monitoring and guidance. IFAC Proc. Vol. 2011, 44, 593–598</a:t>
            </a:r>
          </a:p>
          <a:p>
            <a:pPr marL="401638" indent="-228600" algn="just">
              <a:lnSpc>
                <a:spcPct val="170000"/>
              </a:lnSpc>
              <a:spcBef>
                <a:spcPts val="0"/>
              </a:spcBef>
              <a:buSzPct val="59011"/>
              <a:buFont typeface="+mj-lt"/>
              <a:buAutoNum type="arabicPeriod"/>
              <a:tabLst>
                <a:tab pos="401638" algn="l"/>
              </a:tabLst>
            </a:pPr>
            <a:r>
              <a:rPr lang="en-US" sz="6400" dirty="0">
                <a:latin typeface="Times New Roman"/>
                <a:cs typeface="Times New Roman"/>
                <a:sym typeface="Times New Roman"/>
              </a:rPr>
              <a:t>M. Huang, I. Gibson, and R. Yang, “Smart chair for monitoring of sitting behavior”. In </a:t>
            </a:r>
            <a:r>
              <a:rPr lang="en-US" sz="6400" dirty="0" err="1">
                <a:latin typeface="Times New Roman"/>
                <a:cs typeface="Times New Roman"/>
                <a:sym typeface="Times New Roman"/>
              </a:rPr>
              <a:t>DesTech</a:t>
            </a:r>
            <a:r>
              <a:rPr lang="en-US" sz="6400" dirty="0">
                <a:latin typeface="Times New Roman"/>
                <a:cs typeface="Times New Roman"/>
                <a:sym typeface="Times New Roman"/>
              </a:rPr>
              <a:t>        Proceedings  of the International Conference on Design and Technology, 2017, 274–280</a:t>
            </a:r>
          </a:p>
          <a:p>
            <a:pPr marL="401638" indent="-228600" algn="just">
              <a:lnSpc>
                <a:spcPct val="170000"/>
              </a:lnSpc>
              <a:spcBef>
                <a:spcPts val="0"/>
              </a:spcBef>
              <a:buSzPct val="59011"/>
              <a:buFont typeface="+mj-lt"/>
              <a:buAutoNum type="arabicPeriod"/>
              <a:tabLst>
                <a:tab pos="401638" algn="l"/>
              </a:tabLst>
            </a:pPr>
            <a:r>
              <a:rPr lang="en-US" sz="6400" dirty="0">
                <a:latin typeface="Times New Roman"/>
                <a:cs typeface="Times New Roman"/>
                <a:sym typeface="Times New Roman"/>
              </a:rPr>
              <a:t>Speakman, J.R. An evolutionary perspective on sedentary behavior. </a:t>
            </a:r>
            <a:r>
              <a:rPr lang="en-US" sz="6400" dirty="0" err="1">
                <a:latin typeface="Times New Roman"/>
                <a:cs typeface="Times New Roman"/>
                <a:sym typeface="Times New Roman"/>
              </a:rPr>
              <a:t>BioEssays</a:t>
            </a:r>
            <a:r>
              <a:rPr lang="en-US" sz="6400" dirty="0">
                <a:latin typeface="Times New Roman"/>
                <a:cs typeface="Times New Roman"/>
                <a:sym typeface="Times New Roman"/>
              </a:rPr>
              <a:t> 2020, 42, 190</a:t>
            </a:r>
            <a:endParaRPr lang="en-US" sz="6400" b="1" dirty="0">
              <a:latin typeface="Times New Roman"/>
              <a:cs typeface="Times New Roman"/>
              <a:sym typeface="Times New Roman"/>
            </a:endParaRPr>
          </a:p>
          <a:p>
            <a:pPr marL="173038" indent="0" algn="just">
              <a:lnSpc>
                <a:spcPct val="170000"/>
              </a:lnSpc>
              <a:spcBef>
                <a:spcPts val="0"/>
              </a:spcBef>
              <a:buSzPct val="59011"/>
              <a:buNone/>
              <a:tabLst>
                <a:tab pos="401638" algn="l"/>
              </a:tabLst>
            </a:pPr>
            <a:endParaRPr lang="en-US" sz="6400" dirty="0">
              <a:latin typeface="Times New Roman"/>
              <a:cs typeface="Times New Roman"/>
              <a:sym typeface="Times New Roman"/>
            </a:endParaRPr>
          </a:p>
          <a:p>
            <a:pPr marL="173038" indent="0" algn="just">
              <a:lnSpc>
                <a:spcPct val="170000"/>
              </a:lnSpc>
              <a:spcBef>
                <a:spcPts val="0"/>
              </a:spcBef>
              <a:buSzPct val="59011"/>
              <a:buNone/>
              <a:tabLst>
                <a:tab pos="401638" algn="l"/>
              </a:tabLst>
            </a:pPr>
            <a:endParaRPr lang="en-US" sz="6400" b="1" dirty="0">
              <a:latin typeface="Times New Roman"/>
              <a:cs typeface="Times New Roman"/>
              <a:sym typeface="Times New Roman"/>
            </a:endParaRPr>
          </a:p>
          <a:p>
            <a:pPr marL="173038" indent="0" algn="just">
              <a:lnSpc>
                <a:spcPct val="170000"/>
              </a:lnSpc>
              <a:spcBef>
                <a:spcPts val="0"/>
              </a:spcBef>
              <a:buSzPct val="59011"/>
              <a:buNone/>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lang="en-US" sz="6400" dirty="0">
              <a:latin typeface="Times New Roman"/>
              <a:cs typeface="Times New Roman"/>
              <a:sym typeface="Times New Roman"/>
            </a:endParaRPr>
          </a:p>
          <a:p>
            <a:pPr marL="401638" indent="-228600" algn="just">
              <a:lnSpc>
                <a:spcPct val="170000"/>
              </a:lnSpc>
              <a:spcBef>
                <a:spcPts val="0"/>
              </a:spcBef>
              <a:buSzPct val="59011"/>
              <a:buFont typeface="+mj-lt"/>
              <a:buAutoNum type="arabicPeriod"/>
              <a:tabLst>
                <a:tab pos="401638" algn="l"/>
              </a:tabLst>
            </a:pPr>
            <a:endParaRPr sz="6400" dirty="0">
              <a:latin typeface="Times New Roman"/>
              <a:cs typeface="Times New Roman"/>
            </a:endParaRPr>
          </a:p>
          <a:p>
            <a:pPr marL="401638" lvl="0" indent="-228600" algn="just" rtl="0">
              <a:lnSpc>
                <a:spcPct val="100000"/>
              </a:lnSpc>
              <a:spcBef>
                <a:spcPts val="0"/>
              </a:spcBef>
              <a:spcAft>
                <a:spcPts val="0"/>
              </a:spcAft>
              <a:buSzPct val="59011"/>
              <a:buFont typeface="+mj-lt"/>
              <a:buAutoNum type="arabicPeriod"/>
              <a:tabLst>
                <a:tab pos="401638" algn="l"/>
              </a:tabLst>
            </a:pPr>
            <a:endParaRPr sz="5600" dirty="0">
              <a:latin typeface="Times New Roman"/>
              <a:ea typeface="Times New Roman"/>
              <a:cs typeface="Times New Roman"/>
              <a:sym typeface="Times New Roman"/>
            </a:endParaRPr>
          </a:p>
          <a:p>
            <a:pPr marL="173038" lvl="0" indent="0" algn="ctr" rtl="0">
              <a:lnSpc>
                <a:spcPct val="150000"/>
              </a:lnSpc>
              <a:spcBef>
                <a:spcPts val="360"/>
              </a:spcBef>
              <a:spcAft>
                <a:spcPts val="0"/>
              </a:spcAft>
              <a:buSzPct val="67668"/>
              <a:buNone/>
              <a:tabLst>
                <a:tab pos="401638" algn="l"/>
              </a:tabLst>
            </a:pPr>
            <a:r>
              <a:rPr lang="en-US" sz="5600" dirty="0">
                <a:latin typeface="Times New Roman"/>
                <a:ea typeface="Times New Roman"/>
                <a:cs typeface="Times New Roman"/>
                <a:sym typeface="Times New Roman"/>
              </a:rPr>
              <a:t>     </a:t>
            </a:r>
            <a:endParaRPr sz="4300" b="1" dirty="0">
              <a:latin typeface="Times New Roman"/>
              <a:ea typeface="Times New Roman"/>
              <a:cs typeface="Times New Roman"/>
              <a:sym typeface="Times New Roman"/>
            </a:endParaRPr>
          </a:p>
          <a:p>
            <a:pPr marL="0" lvl="0" indent="457200" algn="just" rtl="0">
              <a:lnSpc>
                <a:spcPct val="100000"/>
              </a:lnSpc>
              <a:spcBef>
                <a:spcPts val="0"/>
              </a:spcBef>
              <a:spcAft>
                <a:spcPts val="0"/>
              </a:spcAft>
              <a:buSzPct val="88126"/>
              <a:buNone/>
            </a:pPr>
            <a:endParaRPr sz="4300" b="1"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ct val="88126"/>
              <a:buFont typeface="Arial"/>
              <a:buNone/>
            </a:pPr>
            <a:endParaRPr sz="4300" b="1" dirty="0">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ct val="387500"/>
              <a:buFont typeface="Arial"/>
              <a:buNone/>
            </a:pPr>
            <a:endParaRPr sz="1858" dirty="0">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800"/>
              <a:buFont typeface="Arial"/>
              <a:buNone/>
            </a:pPr>
            <a:endParaRPr sz="16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800"/>
              <a:buFont typeface="Arial"/>
              <a:buNone/>
            </a:pPr>
            <a:endParaRPr sz="16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800"/>
              <a:buFont typeface="Arial"/>
              <a:buNone/>
            </a:pPr>
            <a:r>
              <a:rPr lang="en-US"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800"/>
              <a:buFont typeface="Arial"/>
              <a:buNone/>
            </a:pPr>
            <a:endParaRPr sz="1600" dirty="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ct val="236841"/>
              <a:buFont typeface="Arial"/>
              <a:buNone/>
            </a:pPr>
            <a:endParaRPr sz="1600" dirty="0">
              <a:latin typeface="Times New Roman"/>
              <a:ea typeface="Times New Roman"/>
              <a:cs typeface="Times New Roman"/>
              <a:sym typeface="Times New Roman"/>
            </a:endParaRPr>
          </a:p>
          <a:p>
            <a:pPr marL="457200" lvl="0" indent="0" algn="just" rtl="0">
              <a:lnSpc>
                <a:spcPct val="100000"/>
              </a:lnSpc>
              <a:spcBef>
                <a:spcPts val="0"/>
              </a:spcBef>
              <a:spcAft>
                <a:spcPts val="0"/>
              </a:spcAft>
              <a:buSzPct val="236841"/>
              <a:buNone/>
            </a:pPr>
            <a:endParaRPr sz="1600" b="1" dirty="0">
              <a:latin typeface="Times New Roman"/>
              <a:ea typeface="Times New Roman"/>
              <a:cs typeface="Times New Roman"/>
              <a:sym typeface="Times New Roman"/>
            </a:endParaRPr>
          </a:p>
          <a:p>
            <a:pPr marL="457200" lvl="0" indent="0" algn="just" rtl="0">
              <a:lnSpc>
                <a:spcPct val="100000"/>
              </a:lnSpc>
              <a:spcBef>
                <a:spcPts val="0"/>
              </a:spcBef>
              <a:spcAft>
                <a:spcPts val="0"/>
              </a:spcAft>
              <a:buSzPct val="236841"/>
              <a:buNone/>
            </a:pPr>
            <a:endParaRPr sz="1600" dirty="0">
              <a:latin typeface="Times New Roman"/>
              <a:ea typeface="Times New Roman"/>
              <a:cs typeface="Times New Roman"/>
              <a:sym typeface="Times New Roman"/>
            </a:endParaRPr>
          </a:p>
          <a:p>
            <a:pPr marL="342900" lvl="0" indent="-241300" algn="just" rtl="0">
              <a:lnSpc>
                <a:spcPct val="100000"/>
              </a:lnSpc>
              <a:spcBef>
                <a:spcPts val="0"/>
              </a:spcBef>
              <a:spcAft>
                <a:spcPts val="0"/>
              </a:spcAft>
              <a:buClr>
                <a:schemeClr val="dk1"/>
              </a:buClr>
              <a:buSzPct val="100000"/>
              <a:buNone/>
            </a:pPr>
            <a:endParaRPr sz="1600" dirty="0">
              <a:latin typeface="Times New Roman"/>
              <a:ea typeface="Times New Roman"/>
              <a:cs typeface="Times New Roman"/>
              <a:sym typeface="Times New Roman"/>
            </a:endParaRPr>
          </a:p>
        </p:txBody>
      </p:sp>
      <p:sp>
        <p:nvSpPr>
          <p:cNvPr id="390" name="Google Shape;390;g18753f4f998_3_180"/>
          <p:cNvSpPr txBox="1">
            <a:spLocks noGrp="1"/>
          </p:cNvSpPr>
          <p:nvPr>
            <p:ph type="title"/>
          </p:nvPr>
        </p:nvSpPr>
        <p:spPr>
          <a:xfrm>
            <a:off x="564050" y="2822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REFERENCES</a:t>
            </a:r>
            <a:endParaRPr/>
          </a:p>
        </p:txBody>
      </p:sp>
      <p:sp>
        <p:nvSpPr>
          <p:cNvPr id="391" name="Google Shape;391;g18753f4f998_3_180"/>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92" name="Google Shape;392;g18753f4f998_3_180"/>
          <p:cNvSpPr txBox="1"/>
          <p:nvPr/>
        </p:nvSpPr>
        <p:spPr>
          <a:xfrm>
            <a:off x="313577" y="102336"/>
            <a:ext cx="35652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393" name="Google Shape;393;g18753f4f998_3_180"/>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94" name="Google Shape;394;g18753f4f998_3_180"/>
          <p:cNvSpPr txBox="1"/>
          <p:nvPr/>
        </p:nvSpPr>
        <p:spPr>
          <a:xfrm>
            <a:off x="8204752" y="4770399"/>
            <a:ext cx="668400" cy="270600"/>
          </a:xfrm>
          <a:prstGeom prst="rect">
            <a:avLst/>
          </a:prstGeom>
          <a:noFill/>
          <a:ln>
            <a:noFill/>
          </a:ln>
        </p:spPr>
        <p:txBody>
          <a:bodyPr spcFirstLastPara="1" wrap="square" lIns="91425" tIns="45700" rIns="91425" bIns="45700" anchor="ctr" anchorCtr="0">
            <a:noAutofit/>
          </a:bodyPr>
          <a:lstStyle/>
          <a:p>
            <a:pPr marL="0" marR="0" lvl="0" indent="0" algn="r">
              <a:lnSpc>
                <a:spcPct val="100000"/>
              </a:lnSpc>
              <a:spcBef>
                <a:spcPts val="0"/>
              </a:spcBef>
              <a:spcAft>
                <a:spcPts val="0"/>
              </a:spcAft>
              <a:buNone/>
            </a:pPr>
            <a:r>
              <a:rPr lang="en-US" dirty="0">
                <a:solidFill>
                  <a:schemeClr val="dk2"/>
                </a:solidFill>
                <a:latin typeface="Calibri"/>
                <a:cs typeface="Calibri"/>
                <a:sym typeface="Calibri"/>
              </a:rPr>
              <a:t>34</a:t>
            </a:r>
            <a:endParaRPr lang="en-US" dirty="0"/>
          </a:p>
        </p:txBody>
      </p:sp>
      <p:sp>
        <p:nvSpPr>
          <p:cNvPr id="395" name="Google Shape;395;g18753f4f998_3_180"/>
          <p:cNvSpPr txBox="1"/>
          <p:nvPr/>
        </p:nvSpPr>
        <p:spPr>
          <a:xfrm>
            <a:off x="8153400" y="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27049FA-53B2-8791-3951-7B49CE6F3CF8}"/>
              </a:ext>
            </a:extLst>
          </p:cNvPr>
          <p:cNvSpPr>
            <a:spLocks noGrp="1"/>
          </p:cNvSpPr>
          <p:nvPr>
            <p:ph type="sldNum" idx="12"/>
          </p:nvPr>
        </p:nvSpPr>
        <p:spPr>
          <a:xfrm>
            <a:off x="6553200" y="4767264"/>
            <a:ext cx="667579" cy="273844"/>
          </a:xfrm>
        </p:spPr>
        <p:txBody>
          <a:bodyPr/>
          <a:lstStyle/>
          <a:p>
            <a:pPr marL="0" lvl="0" indent="0" algn="ct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18753f4f998_3_180"/>
          <p:cNvSpPr txBox="1">
            <a:spLocks noGrp="1"/>
          </p:cNvSpPr>
          <p:nvPr>
            <p:ph type="body" idx="1"/>
          </p:nvPr>
        </p:nvSpPr>
        <p:spPr>
          <a:xfrm>
            <a:off x="0" y="956795"/>
            <a:ext cx="9144000" cy="3641083"/>
          </a:xfrm>
          <a:prstGeom prst="rect">
            <a:avLst/>
          </a:prstGeom>
          <a:noFill/>
          <a:ln>
            <a:noFill/>
          </a:ln>
        </p:spPr>
        <p:txBody>
          <a:bodyPr spcFirstLastPara="1" wrap="square" lIns="91425" tIns="45700" rIns="91425" bIns="45700" anchor="t" anchorCtr="0">
            <a:normAutofit fontScale="25000" lnSpcReduction="20000"/>
          </a:bodyPr>
          <a:lstStyle/>
          <a:p>
            <a:pPr marL="355600" indent="-177800" algn="just">
              <a:lnSpc>
                <a:spcPct val="170000"/>
              </a:lnSpc>
              <a:spcBef>
                <a:spcPts val="0"/>
              </a:spcBef>
              <a:buSzPct val="59011"/>
              <a:buFont typeface="+mj-lt"/>
              <a:buAutoNum type="arabicPeriod" startAt="7"/>
              <a:tabLst>
                <a:tab pos="355600" algn="l"/>
              </a:tabLst>
            </a:pPr>
            <a:r>
              <a:rPr lang="en-US" sz="6400">
                <a:latin typeface="Times New Roman"/>
                <a:cs typeface="Times New Roman"/>
                <a:sym typeface="Times New Roman"/>
              </a:rPr>
              <a:t> Tan, H.; </a:t>
            </a:r>
            <a:r>
              <a:rPr lang="en-US" sz="6400" err="1">
                <a:latin typeface="Times New Roman"/>
                <a:cs typeface="Times New Roman"/>
                <a:sym typeface="Times New Roman"/>
              </a:rPr>
              <a:t>Slivovsky</a:t>
            </a:r>
            <a:r>
              <a:rPr lang="en-US" sz="6400">
                <a:latin typeface="Times New Roman"/>
                <a:cs typeface="Times New Roman"/>
                <a:sym typeface="Times New Roman"/>
              </a:rPr>
              <a:t>, L.; Pentland, A. A sensing chair using pressure distribution sensors. IEEE/ASME    Trans. </a:t>
            </a:r>
            <a:r>
              <a:rPr lang="en-US" sz="6400" err="1">
                <a:latin typeface="Times New Roman"/>
                <a:cs typeface="Times New Roman"/>
                <a:sym typeface="Times New Roman"/>
              </a:rPr>
              <a:t>Mechatron</a:t>
            </a:r>
            <a:r>
              <a:rPr lang="en-US" sz="6400">
                <a:latin typeface="Times New Roman"/>
                <a:cs typeface="Times New Roman"/>
                <a:sym typeface="Times New Roman"/>
              </a:rPr>
              <a:t>. 2001, 6, 261–268</a:t>
            </a:r>
          </a:p>
          <a:p>
            <a:pPr marL="355600" indent="-177800" algn="just">
              <a:lnSpc>
                <a:spcPct val="170000"/>
              </a:lnSpc>
              <a:spcBef>
                <a:spcPts val="0"/>
              </a:spcBef>
              <a:buSzPct val="59011"/>
              <a:buFont typeface="+mj-lt"/>
              <a:buAutoNum type="arabicPeriod" startAt="7"/>
            </a:pPr>
            <a:r>
              <a:rPr lang="en-US" sz="6400">
                <a:latin typeface="Times New Roman"/>
                <a:cs typeface="Times New Roman"/>
                <a:sym typeface="Times New Roman"/>
              </a:rPr>
              <a:t> Wang, J.; </a:t>
            </a:r>
            <a:r>
              <a:rPr lang="en-US" sz="6400" err="1">
                <a:latin typeface="Times New Roman"/>
                <a:cs typeface="Times New Roman"/>
                <a:sym typeface="Times New Roman"/>
              </a:rPr>
              <a:t>Hafidh</a:t>
            </a:r>
            <a:r>
              <a:rPr lang="en-US" sz="6400">
                <a:latin typeface="Times New Roman"/>
                <a:cs typeface="Times New Roman"/>
                <a:sym typeface="Times New Roman"/>
              </a:rPr>
              <a:t>, B.; Dong, H.; El </a:t>
            </a:r>
            <a:r>
              <a:rPr lang="en-US" sz="6400" err="1">
                <a:latin typeface="Times New Roman"/>
                <a:cs typeface="Times New Roman"/>
                <a:sym typeface="Times New Roman"/>
              </a:rPr>
              <a:t>Saddik</a:t>
            </a:r>
            <a:r>
              <a:rPr lang="en-US" sz="6400">
                <a:latin typeface="Times New Roman"/>
                <a:cs typeface="Times New Roman"/>
                <a:sym typeface="Times New Roman"/>
              </a:rPr>
              <a:t>, A. Sitting posture recognition using a spiking neural network. IEEE Sens. J. 2020, 21, 1779–1786</a:t>
            </a:r>
          </a:p>
          <a:p>
            <a:pPr marL="355600" indent="-177800" algn="just">
              <a:lnSpc>
                <a:spcPct val="170000"/>
              </a:lnSpc>
              <a:spcBef>
                <a:spcPts val="0"/>
              </a:spcBef>
              <a:buSzPct val="59011"/>
              <a:buFont typeface="+mj-lt"/>
              <a:buAutoNum type="arabicPeriod" startAt="7"/>
            </a:pPr>
            <a:r>
              <a:rPr lang="en-US" sz="6400">
                <a:latin typeface="Times New Roman"/>
                <a:cs typeface="Times New Roman"/>
                <a:sym typeface="Times New Roman"/>
              </a:rPr>
              <a:t> </a:t>
            </a:r>
            <a:r>
              <a:rPr lang="en-US" sz="6400" err="1">
                <a:latin typeface="Times New Roman"/>
                <a:cs typeface="Times New Roman"/>
                <a:sym typeface="Times New Roman"/>
              </a:rPr>
              <a:t>Raichlen</a:t>
            </a:r>
            <a:r>
              <a:rPr lang="en-US" sz="6400">
                <a:latin typeface="Times New Roman"/>
                <a:cs typeface="Times New Roman"/>
                <a:sym typeface="Times New Roman"/>
              </a:rPr>
              <a:t>, D.A.; </a:t>
            </a:r>
            <a:r>
              <a:rPr lang="en-US" sz="6400" err="1">
                <a:latin typeface="Times New Roman"/>
                <a:cs typeface="Times New Roman"/>
                <a:sym typeface="Times New Roman"/>
              </a:rPr>
              <a:t>Pontzer</a:t>
            </a:r>
            <a:r>
              <a:rPr lang="en-US" sz="6400">
                <a:latin typeface="Times New Roman"/>
                <a:cs typeface="Times New Roman"/>
                <a:sym typeface="Times New Roman"/>
              </a:rPr>
              <a:t>, H.; </a:t>
            </a:r>
            <a:r>
              <a:rPr lang="en-US" sz="6400" err="1">
                <a:latin typeface="Times New Roman"/>
                <a:cs typeface="Times New Roman"/>
                <a:sym typeface="Times New Roman"/>
              </a:rPr>
              <a:t>Zderic</a:t>
            </a:r>
            <a:r>
              <a:rPr lang="en-US" sz="6400">
                <a:latin typeface="Times New Roman"/>
                <a:cs typeface="Times New Roman"/>
                <a:sym typeface="Times New Roman"/>
              </a:rPr>
              <a:t>, T.W.; Harris, J.A.; </a:t>
            </a:r>
            <a:r>
              <a:rPr lang="en-US" sz="6400" err="1">
                <a:latin typeface="Times New Roman"/>
                <a:cs typeface="Times New Roman"/>
                <a:sym typeface="Times New Roman"/>
              </a:rPr>
              <a:t>Mabulla</a:t>
            </a:r>
            <a:r>
              <a:rPr lang="en-US" sz="6400">
                <a:latin typeface="Times New Roman"/>
                <a:cs typeface="Times New Roman"/>
                <a:sym typeface="Times New Roman"/>
              </a:rPr>
              <a:t>, A.Z.; Hamilton, M.T.; Wood, B.M. Sitting, squatting, and the evolutionary biology of human inactivity. Proc. Natl. Acad. Sci. USA 2020,</a:t>
            </a:r>
          </a:p>
          <a:p>
            <a:pPr marL="355600" indent="-177800" algn="just">
              <a:lnSpc>
                <a:spcPct val="170000"/>
              </a:lnSpc>
              <a:spcBef>
                <a:spcPts val="0"/>
              </a:spcBef>
              <a:buSzPct val="59011"/>
              <a:buFont typeface="+mj-lt"/>
              <a:buAutoNum type="arabicPeriod" startAt="7"/>
            </a:pPr>
            <a:r>
              <a:rPr lang="en-US" sz="6400">
                <a:latin typeface="Times New Roman"/>
                <a:cs typeface="Times New Roman"/>
                <a:sym typeface="Times New Roman"/>
              </a:rPr>
              <a:t> Boulay, B.; </a:t>
            </a:r>
            <a:r>
              <a:rPr lang="en-US" sz="6400" err="1">
                <a:latin typeface="Times New Roman"/>
                <a:cs typeface="Times New Roman"/>
                <a:sym typeface="Times New Roman"/>
              </a:rPr>
              <a:t>Brémond</a:t>
            </a:r>
            <a:r>
              <a:rPr lang="en-US" sz="6400">
                <a:latin typeface="Times New Roman"/>
                <a:cs typeface="Times New Roman"/>
                <a:sym typeface="Times New Roman"/>
              </a:rPr>
              <a:t>, F.; </a:t>
            </a:r>
            <a:r>
              <a:rPr lang="en-US" sz="6400" err="1">
                <a:latin typeface="Times New Roman"/>
                <a:cs typeface="Times New Roman"/>
                <a:sym typeface="Times New Roman"/>
              </a:rPr>
              <a:t>Thonnat</a:t>
            </a:r>
            <a:r>
              <a:rPr lang="en-US" sz="6400">
                <a:latin typeface="Times New Roman"/>
                <a:cs typeface="Times New Roman"/>
                <a:sym typeface="Times New Roman"/>
              </a:rPr>
              <a:t>, M. Applying 3D human model in a posture recognition system. Pattern </a:t>
            </a:r>
            <a:r>
              <a:rPr lang="en-US" sz="6400" err="1">
                <a:latin typeface="Times New Roman"/>
                <a:cs typeface="Times New Roman"/>
                <a:sym typeface="Times New Roman"/>
              </a:rPr>
              <a:t>Recognit</a:t>
            </a:r>
            <a:r>
              <a:rPr lang="en-US" sz="6400">
                <a:latin typeface="Times New Roman"/>
                <a:cs typeface="Times New Roman"/>
                <a:sym typeface="Times New Roman"/>
              </a:rPr>
              <a:t>. Lett. 2006, 27, 1788–1796</a:t>
            </a:r>
          </a:p>
          <a:p>
            <a:pPr marL="355600" indent="-177800" algn="just">
              <a:lnSpc>
                <a:spcPct val="170000"/>
              </a:lnSpc>
              <a:spcBef>
                <a:spcPts val="0"/>
              </a:spcBef>
              <a:buSzPct val="59011"/>
              <a:buFont typeface="+mj-lt"/>
              <a:buAutoNum type="arabicPeriod" startAt="7"/>
            </a:pPr>
            <a:r>
              <a:rPr lang="en-US" sz="6400">
                <a:latin typeface="Times New Roman"/>
                <a:cs typeface="Times New Roman"/>
                <a:sym typeface="Times New Roman"/>
              </a:rPr>
              <a:t> </a:t>
            </a:r>
            <a:r>
              <a:rPr lang="en-US" sz="6400" err="1">
                <a:latin typeface="Times New Roman"/>
                <a:cs typeface="Times New Roman"/>
                <a:sym typeface="Times New Roman"/>
              </a:rPr>
              <a:t>Roh</a:t>
            </a:r>
            <a:r>
              <a:rPr lang="en-US" sz="6400">
                <a:latin typeface="Times New Roman"/>
                <a:cs typeface="Times New Roman"/>
                <a:sym typeface="Times New Roman"/>
              </a:rPr>
              <a:t>, J.; Park, H.J.; Lee, K.J.; Hyeong, J.; Kim, S.; Lee, B. Sitting posture monitoring system  based on a  low-cost load cell using machine learning. Sensors 2018, 18, 208</a:t>
            </a:r>
          </a:p>
          <a:p>
            <a:pPr marL="0" lvl="0" indent="457200" algn="just" rtl="0">
              <a:lnSpc>
                <a:spcPct val="120000"/>
              </a:lnSpc>
              <a:spcBef>
                <a:spcPts val="0"/>
              </a:spcBef>
              <a:spcAft>
                <a:spcPts val="0"/>
              </a:spcAft>
              <a:buSzPct val="204835"/>
              <a:buNone/>
            </a:pPr>
            <a:endParaRPr lang="en-US" sz="3600" b="1">
              <a:latin typeface="Times New Roman"/>
              <a:ea typeface="Times New Roman"/>
              <a:cs typeface="Times New Roman"/>
              <a:sym typeface="Times New Roman"/>
            </a:endParaRPr>
          </a:p>
          <a:p>
            <a:pPr marL="0" lvl="0" indent="0" algn="just" rtl="0">
              <a:lnSpc>
                <a:spcPct val="120000"/>
              </a:lnSpc>
              <a:spcBef>
                <a:spcPts val="1200"/>
              </a:spcBef>
              <a:spcAft>
                <a:spcPts val="0"/>
              </a:spcAft>
              <a:buSzPct val="26093"/>
              <a:buNone/>
            </a:pPr>
            <a:r>
              <a:rPr lang="en-US" sz="3600">
                <a:latin typeface="Times New Roman"/>
                <a:ea typeface="Times New Roman"/>
                <a:cs typeface="Times New Roman"/>
                <a:sym typeface="Times New Roman"/>
              </a:rPr>
              <a:t>    </a:t>
            </a:r>
            <a:endParaRPr sz="3600">
              <a:latin typeface="Times New Roman"/>
              <a:ea typeface="Times New Roman"/>
              <a:cs typeface="Times New Roman"/>
              <a:sym typeface="Times New Roman"/>
            </a:endParaRPr>
          </a:p>
          <a:p>
            <a:pPr marL="0" lvl="0" indent="0" algn="ctr" rtl="0">
              <a:lnSpc>
                <a:spcPct val="150000"/>
              </a:lnSpc>
              <a:spcBef>
                <a:spcPts val="360"/>
              </a:spcBef>
              <a:spcAft>
                <a:spcPts val="0"/>
              </a:spcAft>
              <a:buSzPct val="67668"/>
              <a:buNone/>
            </a:pPr>
            <a:r>
              <a:rPr lang="en-US" sz="5600">
                <a:latin typeface="Times New Roman"/>
                <a:ea typeface="Times New Roman"/>
                <a:cs typeface="Times New Roman"/>
                <a:sym typeface="Times New Roman"/>
              </a:rPr>
              <a:t>     </a:t>
            </a:r>
            <a:endParaRPr sz="4300" b="1">
              <a:latin typeface="Times New Roman"/>
              <a:ea typeface="Times New Roman"/>
              <a:cs typeface="Times New Roman"/>
              <a:sym typeface="Times New Roman"/>
            </a:endParaRPr>
          </a:p>
          <a:p>
            <a:pPr marL="0" lvl="0" indent="457200" algn="just" rtl="0">
              <a:lnSpc>
                <a:spcPct val="100000"/>
              </a:lnSpc>
              <a:spcBef>
                <a:spcPts val="0"/>
              </a:spcBef>
              <a:spcAft>
                <a:spcPts val="0"/>
              </a:spcAft>
              <a:buSzPct val="88126"/>
              <a:buNone/>
            </a:pPr>
            <a:endParaRPr sz="4300" b="1">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ct val="88126"/>
              <a:buFont typeface="Arial"/>
              <a:buNone/>
            </a:pPr>
            <a:endParaRPr sz="4300" b="1">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ct val="387500"/>
              <a:buFont typeface="Arial"/>
              <a:buNone/>
            </a:pPr>
            <a:endParaRPr sz="1858">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800"/>
              <a:buFont typeface="Arial"/>
              <a:buNone/>
            </a:pP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0" algn="just" rtl="0">
              <a:lnSpc>
                <a:spcPct val="150000"/>
              </a:lnSpc>
              <a:spcBef>
                <a:spcPts val="0"/>
              </a:spcBef>
              <a:spcAft>
                <a:spcPts val="0"/>
              </a:spcAft>
              <a:buClr>
                <a:schemeClr val="dk1"/>
              </a:buClr>
              <a:buSzPts val="1800"/>
              <a:buFont typeface="Arial"/>
              <a:buNone/>
            </a:pPr>
            <a:endParaRPr sz="16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ct val="236841"/>
              <a:buFont typeface="Arial"/>
              <a:buNone/>
            </a:pPr>
            <a:endParaRPr sz="1600">
              <a:latin typeface="Times New Roman"/>
              <a:ea typeface="Times New Roman"/>
              <a:cs typeface="Times New Roman"/>
              <a:sym typeface="Times New Roman"/>
            </a:endParaRPr>
          </a:p>
          <a:p>
            <a:pPr marL="457200" lvl="0" indent="0" algn="just" rtl="0">
              <a:lnSpc>
                <a:spcPct val="100000"/>
              </a:lnSpc>
              <a:spcBef>
                <a:spcPts val="0"/>
              </a:spcBef>
              <a:spcAft>
                <a:spcPts val="0"/>
              </a:spcAft>
              <a:buSzPct val="236841"/>
              <a:buNone/>
            </a:pPr>
            <a:endParaRPr sz="1600" b="1">
              <a:latin typeface="Times New Roman"/>
              <a:ea typeface="Times New Roman"/>
              <a:cs typeface="Times New Roman"/>
              <a:sym typeface="Times New Roman"/>
            </a:endParaRPr>
          </a:p>
          <a:p>
            <a:pPr marL="457200" lvl="0" indent="0" algn="just" rtl="0">
              <a:lnSpc>
                <a:spcPct val="100000"/>
              </a:lnSpc>
              <a:spcBef>
                <a:spcPts val="0"/>
              </a:spcBef>
              <a:spcAft>
                <a:spcPts val="0"/>
              </a:spcAft>
              <a:buSzPct val="236841"/>
              <a:buNone/>
            </a:pPr>
            <a:endParaRPr sz="1600">
              <a:latin typeface="Times New Roman"/>
              <a:ea typeface="Times New Roman"/>
              <a:cs typeface="Times New Roman"/>
              <a:sym typeface="Times New Roman"/>
            </a:endParaRPr>
          </a:p>
          <a:p>
            <a:pPr marL="342900" lvl="0" indent="-241300" algn="just" rtl="0">
              <a:lnSpc>
                <a:spcPct val="100000"/>
              </a:lnSpc>
              <a:spcBef>
                <a:spcPts val="0"/>
              </a:spcBef>
              <a:spcAft>
                <a:spcPts val="0"/>
              </a:spcAft>
              <a:buClr>
                <a:schemeClr val="dk1"/>
              </a:buClr>
              <a:buSzPct val="100000"/>
              <a:buNone/>
            </a:pPr>
            <a:endParaRPr sz="1600">
              <a:latin typeface="Times New Roman"/>
              <a:ea typeface="Times New Roman"/>
              <a:cs typeface="Times New Roman"/>
              <a:sym typeface="Times New Roman"/>
            </a:endParaRPr>
          </a:p>
        </p:txBody>
      </p:sp>
      <p:sp>
        <p:nvSpPr>
          <p:cNvPr id="390" name="Google Shape;390;g18753f4f998_3_180"/>
          <p:cNvSpPr txBox="1">
            <a:spLocks noGrp="1"/>
          </p:cNvSpPr>
          <p:nvPr>
            <p:ph type="title"/>
          </p:nvPr>
        </p:nvSpPr>
        <p:spPr>
          <a:xfrm>
            <a:off x="564050" y="2822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REFERENCES</a:t>
            </a:r>
            <a:endParaRPr/>
          </a:p>
        </p:txBody>
      </p:sp>
      <p:sp>
        <p:nvSpPr>
          <p:cNvPr id="391" name="Google Shape;391;g18753f4f998_3_180"/>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392" name="Google Shape;392;g18753f4f998_3_180"/>
          <p:cNvSpPr txBox="1"/>
          <p:nvPr/>
        </p:nvSpPr>
        <p:spPr>
          <a:xfrm>
            <a:off x="289640" y="80978"/>
            <a:ext cx="35652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393" name="Google Shape;393;g18753f4f998_3_180"/>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394" name="Google Shape;394;g18753f4f998_3_180"/>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dirty="0">
                <a:solidFill>
                  <a:schemeClr val="dk2"/>
                </a:solidFill>
                <a:latin typeface="Calibri"/>
                <a:cs typeface="Calibri"/>
                <a:sym typeface="Calibri"/>
              </a:rPr>
              <a:t>35</a:t>
            </a:r>
            <a:endParaRPr sz="1400" b="0" i="0" u="none" strike="noStrike" cap="none" dirty="0">
              <a:solidFill>
                <a:srgbClr val="000000"/>
              </a:solidFill>
              <a:latin typeface="Arial"/>
              <a:ea typeface="Arial"/>
              <a:cs typeface="Arial"/>
              <a:sym typeface="Arial"/>
            </a:endParaRPr>
          </a:p>
        </p:txBody>
      </p:sp>
      <p:sp>
        <p:nvSpPr>
          <p:cNvPr id="395" name="Google Shape;395;g18753f4f998_3_180"/>
          <p:cNvSpPr txBox="1"/>
          <p:nvPr/>
        </p:nvSpPr>
        <p:spPr>
          <a:xfrm>
            <a:off x="8153400" y="-594"/>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B0E0C3C5-E8D1-2CBD-8BFF-CB6628E9F6E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36</a:t>
            </a:fld>
            <a:endParaRPr lang="en-US"/>
          </a:p>
        </p:txBody>
      </p:sp>
    </p:spTree>
    <p:extLst>
      <p:ext uri="{BB962C8B-B14F-4D97-AF65-F5344CB8AC3E}">
        <p14:creationId xmlns:p14="http://schemas.microsoft.com/office/powerpoint/2010/main" val="125230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a3c60e8fcd_0_195"/>
          <p:cNvSpPr txBox="1">
            <a:spLocks noGrp="1"/>
          </p:cNvSpPr>
          <p:nvPr>
            <p:ph type="title"/>
          </p:nvPr>
        </p:nvSpPr>
        <p:spPr>
          <a:xfrm>
            <a:off x="387927" y="32428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a:solidFill>
                  <a:schemeClr val="accent1"/>
                </a:solidFill>
                <a:latin typeface="Times New Roman"/>
                <a:ea typeface="Times New Roman"/>
                <a:cs typeface="Times New Roman"/>
                <a:sym typeface="Times New Roman"/>
              </a:rPr>
              <a:t>ABSTRACT</a:t>
            </a:r>
            <a:endParaRPr/>
          </a:p>
        </p:txBody>
      </p:sp>
      <p:sp>
        <p:nvSpPr>
          <p:cNvPr id="209" name="Google Shape;209;g1a3c60e8fcd_0_195"/>
          <p:cNvSpPr txBox="1">
            <a:spLocks noGrp="1"/>
          </p:cNvSpPr>
          <p:nvPr>
            <p:ph type="body" idx="1"/>
          </p:nvPr>
        </p:nvSpPr>
        <p:spPr>
          <a:xfrm>
            <a:off x="131300" y="918450"/>
            <a:ext cx="8881400" cy="3744875"/>
          </a:xfrm>
          <a:prstGeom prst="rect">
            <a:avLst/>
          </a:prstGeom>
          <a:noFill/>
          <a:ln>
            <a:noFill/>
          </a:ln>
        </p:spPr>
        <p:txBody>
          <a:bodyPr spcFirstLastPara="1" wrap="square" lIns="91425" tIns="45700" rIns="91425" bIns="45700" anchor="t" anchorCtr="0">
            <a:normAutofit fontScale="25000" lnSpcReduction="20000"/>
          </a:bodyPr>
          <a:lstStyle/>
          <a:p>
            <a:pPr marL="114300" indent="0" algn="just">
              <a:lnSpc>
                <a:spcPct val="170000"/>
              </a:lnSpc>
              <a:spcBef>
                <a:spcPts val="1200"/>
              </a:spcBef>
              <a:buSzPct val="112500"/>
              <a:buNone/>
              <a:tabLst>
                <a:tab pos="8459788" algn="l"/>
              </a:tabLst>
            </a:pPr>
            <a:r>
              <a:rPr lang="en-US" sz="6400" dirty="0">
                <a:latin typeface="Times New Roman"/>
                <a:ea typeface="Times New Roman"/>
                <a:cs typeface="Times New Roman"/>
                <a:sym typeface="Times New Roman"/>
              </a:rPr>
              <a:t>This project helps us to assess the posture of a seated person in real-time and improve sitting posture. </a:t>
            </a:r>
            <a:r>
              <a:rPr lang="en-US" sz="6400" dirty="0">
                <a:highlight>
                  <a:schemeClr val="lt1"/>
                </a:highlight>
                <a:latin typeface="Times New Roman"/>
                <a:ea typeface="Times New Roman"/>
                <a:cs typeface="Times New Roman"/>
                <a:sym typeface="Times New Roman"/>
              </a:rPr>
              <a:t>We use an IoT system with sensors, processing ability and software with the chair and make it smart so that it can help humans to maintain good posture and maintain good healthy habits ultimately. </a:t>
            </a:r>
            <a:r>
              <a:rPr lang="en-US" sz="6400" dirty="0">
                <a:latin typeface="Times New Roman"/>
                <a:ea typeface="Times New Roman"/>
                <a:cs typeface="Times New Roman"/>
                <a:sym typeface="Times New Roman"/>
              </a:rPr>
              <a:t> Turning a normal chair into a smart chair with raspberry pi that will continuously detect your sitting posture and sends an notification for wrong postures. Two flex sensors will be fitted onto the backrest of the chair to detect the inclination of the chair. The backrest sensor will detect if the person is sitting straight or not. The humidity and temperature sensor module on the cushion of the seat will detect the temperature and pressure of the user. </a:t>
            </a:r>
            <a:r>
              <a:rPr lang="en-US" sz="6400" dirty="0">
                <a:highlight>
                  <a:schemeClr val="lt1"/>
                </a:highlight>
                <a:latin typeface="Times New Roman"/>
                <a:ea typeface="Times New Roman"/>
                <a:cs typeface="Times New Roman"/>
                <a:sym typeface="Times New Roman"/>
              </a:rPr>
              <a:t>The goal of this project is to maintain proper posture for improved health and longevity. </a:t>
            </a:r>
            <a:endParaRPr lang="en-US" sz="6400" dirty="0">
              <a:latin typeface="Times New Roman"/>
              <a:ea typeface="Times New Roman"/>
              <a:cs typeface="Times New Roman"/>
            </a:endParaRPr>
          </a:p>
          <a:p>
            <a:pPr marL="0" indent="0">
              <a:lnSpc>
                <a:spcPct val="115000"/>
              </a:lnSpc>
              <a:spcBef>
                <a:spcPts val="1200"/>
              </a:spcBef>
              <a:buSzPct val="112500"/>
              <a:buNone/>
            </a:pPr>
            <a:endParaRPr sz="6400" dirty="0">
              <a:latin typeface="Times New Roman"/>
              <a:ea typeface="Times New Roman"/>
              <a:cs typeface="Times New Roman"/>
              <a:sym typeface="Times New Roman"/>
            </a:endParaRPr>
          </a:p>
          <a:p>
            <a:pPr marL="0" lvl="0" indent="0" algn="l" rtl="0">
              <a:lnSpc>
                <a:spcPct val="100000"/>
              </a:lnSpc>
              <a:spcBef>
                <a:spcPts val="1200"/>
              </a:spcBef>
              <a:spcAft>
                <a:spcPts val="0"/>
              </a:spcAft>
              <a:buSzPct val="112500"/>
              <a:buNone/>
            </a:pPr>
            <a:endParaRPr sz="6400" dirty="0"/>
          </a:p>
        </p:txBody>
      </p:sp>
      <p:sp>
        <p:nvSpPr>
          <p:cNvPr id="210" name="Google Shape;210;g1a3c60e8fcd_0_195"/>
          <p:cNvSpPr txBox="1"/>
          <p:nvPr/>
        </p:nvSpPr>
        <p:spPr>
          <a:xfrm>
            <a:off x="131300" y="8020"/>
            <a:ext cx="3464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11" name="Google Shape;211;g1a3c60e8fcd_0_195"/>
          <p:cNvSpPr txBox="1"/>
          <p:nvPr/>
        </p:nvSpPr>
        <p:spPr>
          <a:xfrm>
            <a:off x="8186277" y="0"/>
            <a:ext cx="862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12" name="Google Shape;212;g1a3c60e8fcd_0_195"/>
          <p:cNvSpPr txBox="1"/>
          <p:nvPr/>
        </p:nvSpPr>
        <p:spPr>
          <a:xfrm>
            <a:off x="387927" y="4719536"/>
            <a:ext cx="3000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rgbClr val="888888"/>
                </a:solidFill>
                <a:latin typeface="Calibri"/>
                <a:ea typeface="Calibri"/>
                <a:cs typeface="Calibri"/>
                <a:sym typeface="Calibri"/>
              </a:rPr>
              <a:t>04/05/2023</a:t>
            </a:r>
            <a:endParaRPr lang="en-US" sz="1200" b="0" i="0" u="none" strike="noStrike" cap="none" dirty="0">
              <a:solidFill>
                <a:srgbClr val="888888"/>
              </a:solidFill>
              <a:latin typeface="Calibri"/>
              <a:ea typeface="Calibri"/>
              <a:cs typeface="Calibri"/>
              <a:sym typeface="Calibri"/>
            </a:endParaRPr>
          </a:p>
        </p:txBody>
      </p:sp>
      <p:sp>
        <p:nvSpPr>
          <p:cNvPr id="213" name="Google Shape;213;g1a3c60e8fcd_0_195"/>
          <p:cNvSpPr txBox="1"/>
          <p:nvPr/>
        </p:nvSpPr>
        <p:spPr>
          <a:xfrm>
            <a:off x="6012700" y="4663325"/>
            <a:ext cx="30000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3</a:t>
            </a:r>
            <a:endParaRPr lang="en-US" sz="1400" b="0" i="0" u="none" strike="noStrike" cap="none">
              <a:solidFill>
                <a:schemeClr val="dk2"/>
              </a:solidFill>
              <a:latin typeface="Calibri"/>
              <a:cs typeface="Calibri"/>
            </a:endParaRPr>
          </a:p>
        </p:txBody>
      </p:sp>
      <p:sp>
        <p:nvSpPr>
          <p:cNvPr id="3" name="Footer Placeholder 2">
            <a:extLst>
              <a:ext uri="{FF2B5EF4-FFF2-40B4-BE49-F238E27FC236}">
                <a16:creationId xmlns:a16="http://schemas.microsoft.com/office/drawing/2014/main" id="{E1930E65-B35F-39E3-E183-29381B5EEA72}"/>
              </a:ext>
            </a:extLst>
          </p:cNvPr>
          <p:cNvSpPr>
            <a:spLocks noGrp="1"/>
          </p:cNvSpPr>
          <p:nvPr>
            <p:ph type="ftr" idx="11"/>
          </p:nvPr>
        </p:nvSpPr>
        <p:spPr/>
        <p:txBody>
          <a:bodyPr/>
          <a:lstStyle/>
          <a:p>
            <a:r>
              <a:rPr lang="en-US"/>
              <a:t>Department of CSE, Vemana IT</a:t>
            </a:r>
          </a:p>
        </p:txBody>
      </p:sp>
      <p:sp>
        <p:nvSpPr>
          <p:cNvPr id="4" name="Slide Number Placeholder 3">
            <a:extLst>
              <a:ext uri="{FF2B5EF4-FFF2-40B4-BE49-F238E27FC236}">
                <a16:creationId xmlns:a16="http://schemas.microsoft.com/office/drawing/2014/main" id="{E0477E3D-D78F-4FBA-8516-B593D8E25D2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a3c60e8fcd_0_367"/>
          <p:cNvSpPr txBox="1">
            <a:spLocks noGrp="1"/>
          </p:cNvSpPr>
          <p:nvPr>
            <p:ph type="body" idx="1"/>
          </p:nvPr>
        </p:nvSpPr>
        <p:spPr>
          <a:xfrm>
            <a:off x="0" y="732149"/>
            <a:ext cx="9032240" cy="3930600"/>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A Smart System for Sitting Posture Detection Based on Force Sensors and Mobile Application[2020]</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Author: </a:t>
            </a:r>
            <a:r>
              <a:rPr lang="en-US" sz="1600" dirty="0" err="1">
                <a:latin typeface="Times New Roman"/>
                <a:ea typeface="Times New Roman"/>
                <a:cs typeface="Times New Roman"/>
                <a:sym typeface="Times New Roman"/>
              </a:rPr>
              <a:t>Slavomir</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Matuska</a:t>
            </a:r>
            <a:r>
              <a:rPr lang="en-US" sz="1600" dirty="0">
                <a:latin typeface="Times New Roman"/>
                <a:ea typeface="Times New Roman"/>
                <a:cs typeface="Times New Roman"/>
                <a:sym typeface="Times New Roman"/>
              </a:rPr>
              <a:t> , Martin Paralic, and Robert </a:t>
            </a:r>
            <a:r>
              <a:rPr lang="en-US" sz="1600" dirty="0" err="1">
                <a:latin typeface="Times New Roman"/>
                <a:ea typeface="Times New Roman"/>
                <a:cs typeface="Times New Roman"/>
                <a:sym typeface="Times New Roman"/>
              </a:rPr>
              <a:t>Hudec</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Sitting posture detection based on force sensors and mobile applications. Six flexible force sensors, two on the backrest and four on the bottom seat.</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Advantage: </a:t>
            </a:r>
            <a:r>
              <a:rPr lang="en-US" sz="1600" dirty="0">
                <a:latin typeface="Times New Roman"/>
                <a:ea typeface="Times New Roman"/>
                <a:cs typeface="Times New Roman"/>
                <a:sym typeface="Times New Roman"/>
              </a:rPr>
              <a:t>User can see the information about sitting posture correctness and other pieces of detailed information in the mobile application.</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Limitation: </a:t>
            </a:r>
            <a:r>
              <a:rPr lang="en-US" sz="1600" dirty="0">
                <a:latin typeface="Times New Roman"/>
                <a:ea typeface="Times New Roman"/>
                <a:cs typeface="Times New Roman"/>
                <a:sym typeface="Times New Roman"/>
              </a:rPr>
              <a:t>Implementing the force sensors into the chair. For Apple users, developing an application for IOS or use of the multiplatform framework will become difficult to implement.</a:t>
            </a: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21" name="Google Shape;221;g1a3c60e8fcd_0_367"/>
          <p:cNvSpPr txBox="1"/>
          <p:nvPr/>
        </p:nvSpPr>
        <p:spPr>
          <a:xfrm>
            <a:off x="8610600" y="4770399"/>
            <a:ext cx="287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4</a:t>
            </a:r>
            <a:endParaRPr lang="en-US" sz="1400" b="0" i="0" u="none" strike="noStrike" cap="none">
              <a:solidFill>
                <a:schemeClr val="dk2"/>
              </a:solidFill>
              <a:latin typeface="Calibri"/>
              <a:cs typeface="Calibri"/>
            </a:endParaRPr>
          </a:p>
        </p:txBody>
      </p:sp>
      <p:sp>
        <p:nvSpPr>
          <p:cNvPr id="222" name="Google Shape;222;g1a3c60e8fcd_0_367"/>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23" name="Google Shape;223;g1a3c60e8fcd_0_367"/>
          <p:cNvSpPr txBox="1">
            <a:spLocks noGrp="1"/>
          </p:cNvSpPr>
          <p:nvPr>
            <p:ph type="title"/>
          </p:nvPr>
        </p:nvSpPr>
        <p:spPr>
          <a:xfrm>
            <a:off x="381000" y="258550"/>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- 1</a:t>
            </a:r>
            <a:endParaRPr/>
          </a:p>
        </p:txBody>
      </p:sp>
      <p:sp>
        <p:nvSpPr>
          <p:cNvPr id="224" name="Google Shape;224;g1a3c60e8fcd_0_367"/>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25" name="Google Shape;225;g1a3c60e8fcd_0_367"/>
          <p:cNvSpPr txBox="1"/>
          <p:nvPr/>
        </p:nvSpPr>
        <p:spPr>
          <a:xfrm>
            <a:off x="201476" y="71641"/>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26" name="Google Shape;226;g1a3c60e8fcd_0_367"/>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C4EBAA13-88FA-D1E1-111A-4732C8EDE1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9f19cbe152_0_2"/>
          <p:cNvSpPr txBox="1">
            <a:spLocks noGrp="1"/>
          </p:cNvSpPr>
          <p:nvPr>
            <p:ph type="body" idx="1"/>
          </p:nvPr>
        </p:nvSpPr>
        <p:spPr>
          <a:xfrm>
            <a:off x="0" y="979713"/>
            <a:ext cx="8991600" cy="3683035"/>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A Sitting Posture Monitoring Instrument to Assess Different Levels of Cognitive Engagement[2019]</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Author: </a:t>
            </a:r>
            <a:r>
              <a:rPr lang="en-US" sz="1600" dirty="0">
                <a:latin typeface="Times New Roman"/>
                <a:ea typeface="Times New Roman"/>
                <a:cs typeface="Times New Roman"/>
                <a:sym typeface="Times New Roman"/>
              </a:rPr>
              <a:t>Daniele </a:t>
            </a:r>
            <a:r>
              <a:rPr lang="en-US" sz="1600" dirty="0" err="1">
                <a:latin typeface="Times New Roman"/>
                <a:ea typeface="Times New Roman"/>
                <a:cs typeface="Times New Roman"/>
                <a:sym typeface="Times New Roman"/>
              </a:rPr>
              <a:t>Bibbo</a:t>
            </a:r>
            <a:r>
              <a:rPr lang="en-US" sz="1600" dirty="0">
                <a:latin typeface="Times New Roman"/>
                <a:ea typeface="Times New Roman"/>
                <a:cs typeface="Times New Roman"/>
                <a:sym typeface="Times New Roman"/>
              </a:rPr>
              <a:t>, Marco Carli, Silvia </a:t>
            </a:r>
            <a:r>
              <a:rPr lang="en-US" sz="1600" dirty="0" err="1">
                <a:latin typeface="Times New Roman"/>
                <a:ea typeface="Times New Roman"/>
                <a:cs typeface="Times New Roman"/>
                <a:sym typeface="Times New Roman"/>
              </a:rPr>
              <a:t>Conforto</a:t>
            </a:r>
            <a:r>
              <a:rPr lang="en-US" sz="1600" dirty="0">
                <a:latin typeface="Times New Roman"/>
                <a:ea typeface="Times New Roman"/>
                <a:cs typeface="Times New Roman"/>
                <a:sym typeface="Times New Roman"/>
              </a:rPr>
              <a:t> and Federica Battisti</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A set of textile pressure sensors both on the backrest and on the seat of the chair.</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Advantage: </a:t>
            </a:r>
            <a:r>
              <a:rPr lang="en-US" sz="1600" dirty="0">
                <a:latin typeface="Times New Roman"/>
                <a:ea typeface="Times New Roman"/>
                <a:cs typeface="Times New Roman"/>
                <a:sym typeface="Times New Roman"/>
              </a:rPr>
              <a:t>Use of simple textile sensors and of low-cost electronic equipment that can be easily embedded in the chair structure.</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Limitation: </a:t>
            </a:r>
            <a:r>
              <a:rPr lang="en-US" sz="1600" dirty="0">
                <a:latin typeface="Times New Roman"/>
                <a:ea typeface="Times New Roman"/>
                <a:cs typeface="Times New Roman"/>
                <a:sym typeface="Times New Roman"/>
              </a:rPr>
              <a:t>The selected sensors were only used as a measure  to maximize the reliability of the results.</a:t>
            </a: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34" name="Google Shape;234;g19f19cbe152_0_2"/>
          <p:cNvSpPr txBox="1"/>
          <p:nvPr/>
        </p:nvSpPr>
        <p:spPr>
          <a:xfrm>
            <a:off x="8543000" y="4815640"/>
            <a:ext cx="287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IN" dirty="0">
                <a:solidFill>
                  <a:schemeClr val="bg2"/>
                </a:solidFill>
              </a:rPr>
              <a:t>5</a:t>
            </a:r>
            <a:endParaRPr sz="1400" i="0" u="none" strike="noStrike" cap="none" dirty="0">
              <a:solidFill>
                <a:schemeClr val="bg2"/>
              </a:solidFill>
              <a:latin typeface="Arial"/>
              <a:ea typeface="Arial"/>
              <a:cs typeface="Arial"/>
              <a:sym typeface="Arial"/>
            </a:endParaRPr>
          </a:p>
        </p:txBody>
      </p:sp>
      <p:sp>
        <p:nvSpPr>
          <p:cNvPr id="235" name="Google Shape;235;g19f19cbe152_0_2"/>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36" name="Google Shape;236;g19f19cbe152_0_2"/>
          <p:cNvSpPr txBox="1">
            <a:spLocks noGrp="1"/>
          </p:cNvSpPr>
          <p:nvPr>
            <p:ph type="title"/>
          </p:nvPr>
        </p:nvSpPr>
        <p:spPr>
          <a:xfrm>
            <a:off x="457100" y="30344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- 2</a:t>
            </a:r>
            <a:endParaRPr/>
          </a:p>
        </p:txBody>
      </p:sp>
      <p:sp>
        <p:nvSpPr>
          <p:cNvPr id="237" name="Google Shape;237;g19f19cbe152_0_2"/>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38" name="Google Shape;238;g19f19cbe152_0_2"/>
          <p:cNvSpPr txBox="1"/>
          <p:nvPr/>
        </p:nvSpPr>
        <p:spPr>
          <a:xfrm>
            <a:off x="115301" y="71930"/>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39" name="Google Shape;239;g19f19cbe152_0_2"/>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E5E4B27A-C247-4F8C-D034-50F5BF1D1C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a3c60e8fcd_0_677"/>
          <p:cNvSpPr txBox="1">
            <a:spLocks noGrp="1"/>
          </p:cNvSpPr>
          <p:nvPr>
            <p:ph type="body" idx="1"/>
          </p:nvPr>
        </p:nvSpPr>
        <p:spPr>
          <a:xfrm>
            <a:off x="0" y="732149"/>
            <a:ext cx="9027160" cy="3930600"/>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Design and Implementation of Smart IoT Chair for Better Health and Productive Work [2022]</a:t>
            </a:r>
            <a:endParaRPr sz="21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Author: </a:t>
            </a:r>
            <a:r>
              <a:rPr lang="en-US" sz="1600" dirty="0">
                <a:latin typeface="Times New Roman"/>
                <a:ea typeface="Times New Roman"/>
                <a:cs typeface="Times New Roman"/>
                <a:sym typeface="Times New Roman"/>
              </a:rPr>
              <a:t>Timon </a:t>
            </a:r>
            <a:r>
              <a:rPr lang="en-US" sz="1600" dirty="0" err="1">
                <a:latin typeface="Times New Roman"/>
                <a:ea typeface="Times New Roman"/>
                <a:cs typeface="Times New Roman"/>
                <a:sym typeface="Times New Roman"/>
              </a:rPr>
              <a:t>Padberg</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Sojat</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Sebgaze</a:t>
            </a:r>
            <a:r>
              <a:rPr lang="en-US" sz="1600" dirty="0">
                <a:latin typeface="Times New Roman"/>
                <a:ea typeface="Times New Roman"/>
                <a:cs typeface="Times New Roman"/>
                <a:sym typeface="Times New Roman"/>
              </a:rPr>
              <a:t>, Rim </a:t>
            </a:r>
            <a:r>
              <a:rPr lang="en-US" sz="1600" dirty="0" err="1">
                <a:latin typeface="Times New Roman"/>
                <a:ea typeface="Times New Roman"/>
                <a:cs typeface="Times New Roman"/>
                <a:sym typeface="Times New Roman"/>
              </a:rPr>
              <a:t>Zakar</a:t>
            </a:r>
            <a:r>
              <a:rPr lang="en-US" sz="1600" dirty="0">
                <a:latin typeface="Times New Roman"/>
                <a:ea typeface="Times New Roman"/>
                <a:cs typeface="Times New Roman"/>
                <a:sym typeface="Times New Roman"/>
              </a:rPr>
              <a:t>, and Rajeev </a:t>
            </a:r>
            <a:r>
              <a:rPr lang="en-US" sz="1600" dirty="0" err="1">
                <a:latin typeface="Times New Roman"/>
                <a:ea typeface="Times New Roman"/>
                <a:cs typeface="Times New Roman"/>
                <a:sym typeface="Times New Roman"/>
              </a:rPr>
              <a:t>Kanth</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The microcontroller used here is the Joy-it Mega2560R3 (Joy-IT), which is similar to the Arduino Mega. </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Advantage: </a:t>
            </a:r>
            <a:r>
              <a:rPr lang="en-US" sz="1600" dirty="0">
                <a:latin typeface="Times New Roman"/>
                <a:ea typeface="Times New Roman"/>
                <a:cs typeface="Times New Roman"/>
                <a:sym typeface="Times New Roman"/>
              </a:rPr>
              <a:t>Cheap and straightforward electronic materials. </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Limitation: </a:t>
            </a:r>
            <a:r>
              <a:rPr lang="en-US" sz="1600" dirty="0">
                <a:latin typeface="Times New Roman"/>
                <a:ea typeface="Times New Roman"/>
                <a:cs typeface="Times New Roman"/>
                <a:sym typeface="Times New Roman"/>
              </a:rPr>
              <a:t>The notifications for the user is not implemented.</a:t>
            </a: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47" name="Google Shape;247;g1a3c60e8fcd_0_677"/>
          <p:cNvSpPr txBox="1"/>
          <p:nvPr/>
        </p:nvSpPr>
        <p:spPr>
          <a:xfrm>
            <a:off x="8610600" y="4770399"/>
            <a:ext cx="287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6</a:t>
            </a:r>
            <a:endParaRPr sz="1400" b="0" i="0" u="none" strike="noStrike" cap="none">
              <a:solidFill>
                <a:srgbClr val="000000"/>
              </a:solidFill>
              <a:latin typeface="Arial"/>
              <a:ea typeface="Arial"/>
              <a:cs typeface="Arial"/>
              <a:sym typeface="Arial"/>
            </a:endParaRPr>
          </a:p>
        </p:txBody>
      </p:sp>
      <p:sp>
        <p:nvSpPr>
          <p:cNvPr id="248" name="Google Shape;248;g1a3c60e8fcd_0_677"/>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49" name="Google Shape;249;g1a3c60e8fcd_0_677"/>
          <p:cNvSpPr txBox="1">
            <a:spLocks noGrp="1"/>
          </p:cNvSpPr>
          <p:nvPr>
            <p:ph type="title"/>
          </p:nvPr>
        </p:nvSpPr>
        <p:spPr>
          <a:xfrm>
            <a:off x="424445" y="303449"/>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- 3</a:t>
            </a:r>
            <a:endParaRPr/>
          </a:p>
        </p:txBody>
      </p:sp>
      <p:sp>
        <p:nvSpPr>
          <p:cNvPr id="250" name="Google Shape;250;g1a3c60e8fcd_0_677"/>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51" name="Google Shape;251;g1a3c60e8fcd_0_677"/>
          <p:cNvSpPr txBox="1"/>
          <p:nvPr/>
        </p:nvSpPr>
        <p:spPr>
          <a:xfrm>
            <a:off x="151352" y="131510"/>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52" name="Google Shape;252;g1a3c60e8fcd_0_677"/>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9E929893-4B36-88E9-2EB5-AEF1E8A20C6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9d170e05b1_0_24"/>
          <p:cNvSpPr txBox="1">
            <a:spLocks noGrp="1"/>
          </p:cNvSpPr>
          <p:nvPr>
            <p:ph type="body" idx="1"/>
          </p:nvPr>
        </p:nvSpPr>
        <p:spPr>
          <a:xfrm>
            <a:off x="0" y="893618"/>
            <a:ext cx="8971280" cy="3769130"/>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An IoT and Cloud Enabled Smart Chair for Detection and Notification of Wrong Seating Posture[2022]</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Author: </a:t>
            </a:r>
            <a:r>
              <a:rPr lang="en-US" sz="1600" dirty="0">
                <a:latin typeface="Times New Roman"/>
                <a:ea typeface="Times New Roman"/>
                <a:cs typeface="Times New Roman"/>
                <a:sym typeface="Times New Roman"/>
              </a:rPr>
              <a:t>Brijesh </a:t>
            </a:r>
            <a:r>
              <a:rPr lang="en-US" sz="1600" dirty="0" err="1">
                <a:latin typeface="Times New Roman"/>
                <a:ea typeface="Times New Roman"/>
                <a:cs typeface="Times New Roman"/>
                <a:sym typeface="Times New Roman"/>
              </a:rPr>
              <a:t>Kundaliya</a:t>
            </a:r>
            <a:r>
              <a:rPr lang="en-US" sz="1600" dirty="0">
                <a:latin typeface="Times New Roman"/>
                <a:ea typeface="Times New Roman"/>
                <a:cs typeface="Times New Roman"/>
                <a:sym typeface="Times New Roman"/>
              </a:rPr>
              <a:t>, Smit Patel, </a:t>
            </a:r>
            <a:r>
              <a:rPr lang="en-US" sz="1600" dirty="0" err="1">
                <a:latin typeface="Times New Roman"/>
                <a:ea typeface="Times New Roman"/>
                <a:cs typeface="Times New Roman"/>
                <a:sym typeface="Times New Roman"/>
              </a:rPr>
              <a:t>Jaanvi</a:t>
            </a:r>
            <a:r>
              <a:rPr lang="en-US" sz="1600" dirty="0">
                <a:latin typeface="Times New Roman"/>
                <a:ea typeface="Times New Roman"/>
                <a:cs typeface="Times New Roman"/>
                <a:sym typeface="Times New Roman"/>
              </a:rPr>
              <a:t> Patel, </a:t>
            </a:r>
            <a:r>
              <a:rPr lang="en-US" sz="1600" dirty="0" err="1">
                <a:latin typeface="Times New Roman"/>
                <a:ea typeface="Times New Roman"/>
                <a:cs typeface="Times New Roman"/>
                <a:sym typeface="Times New Roman"/>
              </a:rPr>
              <a:t>Parv</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Barot</a:t>
            </a:r>
            <a:r>
              <a:rPr lang="en-US" sz="1600" dirty="0">
                <a:latin typeface="Times New Roman"/>
                <a:ea typeface="Times New Roman"/>
                <a:cs typeface="Times New Roman"/>
                <a:sym typeface="Times New Roman"/>
              </a:rPr>
              <a:t>, S. K. </a:t>
            </a:r>
            <a:r>
              <a:rPr lang="en-US" sz="1600" dirty="0" err="1">
                <a:latin typeface="Times New Roman"/>
                <a:ea typeface="Times New Roman"/>
                <a:cs typeface="Times New Roman"/>
                <a:sym typeface="Times New Roman"/>
              </a:rPr>
              <a:t>Hadia</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Force sensor and flex sensor is used to detect the wrong sitting posture</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Advantage: </a:t>
            </a:r>
            <a:r>
              <a:rPr lang="en-US" sz="1600" dirty="0">
                <a:latin typeface="Times New Roman"/>
                <a:ea typeface="Times New Roman"/>
                <a:cs typeface="Times New Roman"/>
                <a:sym typeface="Times New Roman"/>
              </a:rPr>
              <a:t>Computation and data storage has been done on the server rather than locally on user’s device which reduces power consumption and memory consumption.</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Limitation: </a:t>
            </a:r>
            <a:r>
              <a:rPr lang="en-US" sz="1600" dirty="0">
                <a:latin typeface="Times New Roman"/>
                <a:ea typeface="Times New Roman"/>
                <a:cs typeface="Times New Roman"/>
                <a:sym typeface="Times New Roman"/>
              </a:rPr>
              <a:t>If the person is sitting at the edge of the chair then it is impossible to get reading from the sensor. </a:t>
            </a:r>
            <a:endParaRPr sz="1600" dirty="0">
              <a:latin typeface="Times New Roman"/>
              <a:ea typeface="Times New Roman"/>
              <a:cs typeface="Times New Roman"/>
              <a:sym typeface="Times New Roman"/>
            </a:endParaRPr>
          </a:p>
          <a:p>
            <a:pPr marL="342900" lvl="0" indent="0" algn="just" rtl="0">
              <a:lnSpc>
                <a:spcPct val="15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60" name="Google Shape;260;g19d170e05b1_0_24"/>
          <p:cNvSpPr txBox="1"/>
          <p:nvPr/>
        </p:nvSpPr>
        <p:spPr>
          <a:xfrm>
            <a:off x="8610600" y="4770399"/>
            <a:ext cx="287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rPr>
              <a:t>7</a:t>
            </a:r>
            <a:endParaRPr lang="en-US" sz="1400" b="0" i="0" u="none" strike="noStrike" cap="none">
              <a:solidFill>
                <a:schemeClr val="dk2"/>
              </a:solidFill>
              <a:latin typeface="Calibri"/>
              <a:cs typeface="Calibri"/>
            </a:endParaRPr>
          </a:p>
        </p:txBody>
      </p:sp>
      <p:sp>
        <p:nvSpPr>
          <p:cNvPr id="261" name="Google Shape;261;g19d170e05b1_0_24"/>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62" name="Google Shape;262;g19d170e05b1_0_24"/>
          <p:cNvSpPr txBox="1">
            <a:spLocks noGrp="1"/>
          </p:cNvSpPr>
          <p:nvPr>
            <p:ph type="title"/>
          </p:nvPr>
        </p:nvSpPr>
        <p:spPr>
          <a:xfrm>
            <a:off x="457100" y="232160"/>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- 4</a:t>
            </a:r>
            <a:endParaRPr/>
          </a:p>
        </p:txBody>
      </p:sp>
      <p:sp>
        <p:nvSpPr>
          <p:cNvPr id="263" name="Google Shape;263;g19d170e05b1_0_2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64" name="Google Shape;264;g19d170e05b1_0_24"/>
          <p:cNvSpPr txBox="1"/>
          <p:nvPr/>
        </p:nvSpPr>
        <p:spPr>
          <a:xfrm>
            <a:off x="220625" y="57250"/>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65" name="Google Shape;265;g19d170e05b1_0_2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C4CF412F-F5AD-A1F5-E30F-27669918448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9d170e05b1_0_42"/>
          <p:cNvSpPr txBox="1">
            <a:spLocks noGrp="1"/>
          </p:cNvSpPr>
          <p:nvPr>
            <p:ph type="body" idx="1"/>
          </p:nvPr>
        </p:nvSpPr>
        <p:spPr>
          <a:xfrm>
            <a:off x="0" y="991624"/>
            <a:ext cx="8961120" cy="3930600"/>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Title : </a:t>
            </a:r>
            <a:r>
              <a:rPr lang="en-US" sz="1600" dirty="0">
                <a:latin typeface="Times New Roman"/>
                <a:ea typeface="Times New Roman"/>
                <a:cs typeface="Times New Roman"/>
                <a:sym typeface="Times New Roman"/>
              </a:rPr>
              <a:t>Smart posture detector using IoT [2021]  </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Author: </a:t>
            </a:r>
            <a:r>
              <a:rPr lang="en-US" sz="1600" dirty="0">
                <a:latin typeface="Times New Roman"/>
                <a:ea typeface="Times New Roman"/>
                <a:cs typeface="Times New Roman"/>
                <a:sym typeface="Times New Roman"/>
              </a:rPr>
              <a:t>Vidhya. B, Abdul </a:t>
            </a:r>
            <a:r>
              <a:rPr lang="en-US" sz="1600" dirty="0" err="1">
                <a:latin typeface="Times New Roman"/>
                <a:ea typeface="Times New Roman"/>
                <a:cs typeface="Times New Roman"/>
                <a:sym typeface="Times New Roman"/>
              </a:rPr>
              <a:t>Hayum</a:t>
            </a:r>
            <a:r>
              <a:rPr lang="en-US" sz="1600" dirty="0">
                <a:latin typeface="Times New Roman"/>
                <a:ea typeface="Times New Roman"/>
                <a:cs typeface="Times New Roman"/>
                <a:sym typeface="Times New Roman"/>
              </a:rPr>
              <a:t>. A, Saranya. G, Aarthi. M, Aishwarya. V, </a:t>
            </a:r>
            <a:r>
              <a:rPr lang="en-US" sz="1600" dirty="0" err="1">
                <a:latin typeface="Times New Roman"/>
                <a:ea typeface="Times New Roman"/>
                <a:cs typeface="Times New Roman"/>
                <a:sym typeface="Times New Roman"/>
              </a:rPr>
              <a:t>Dhanashree</a:t>
            </a:r>
            <a:r>
              <a:rPr lang="en-US" sz="1600" dirty="0">
                <a:latin typeface="Times New Roman"/>
                <a:ea typeface="Times New Roman"/>
                <a:cs typeface="Times New Roman"/>
                <a:sym typeface="Times New Roman"/>
              </a:rPr>
              <a:t>. K</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Methodology : </a:t>
            </a:r>
            <a:r>
              <a:rPr lang="en-US" sz="1600" dirty="0">
                <a:latin typeface="Times New Roman"/>
                <a:ea typeface="Times New Roman"/>
                <a:cs typeface="Times New Roman"/>
                <a:sym typeface="Times New Roman"/>
              </a:rPr>
              <a:t>Uses a mems sensor to detect the posture and notifies the user about the same by mentioning the status of it as a bad or worse posture with the help of a voiceover.</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r>
              <a:rPr lang="en-US" sz="1600" b="1" dirty="0">
                <a:latin typeface="Times New Roman"/>
                <a:ea typeface="Times New Roman"/>
                <a:cs typeface="Times New Roman"/>
                <a:sym typeface="Times New Roman"/>
              </a:rPr>
              <a:t>Advantage:</a:t>
            </a:r>
            <a:r>
              <a:rPr lang="en-US" sz="1600" dirty="0">
                <a:latin typeface="Times New Roman"/>
                <a:ea typeface="Times New Roman"/>
                <a:cs typeface="Times New Roman"/>
                <a:sym typeface="Times New Roman"/>
              </a:rPr>
              <a:t> Along with the detection on a chair, they have made it wearable by which the kit can be carried anywhere and be detected where it’s not necessary that the user should be in a seating position.</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5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b="1"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6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342900" lvl="0" indent="0" algn="just"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p:txBody>
      </p:sp>
      <p:sp>
        <p:nvSpPr>
          <p:cNvPr id="273" name="Google Shape;273;g19d170e05b1_0_42"/>
          <p:cNvSpPr txBox="1"/>
          <p:nvPr/>
        </p:nvSpPr>
        <p:spPr>
          <a:xfrm>
            <a:off x="8610600" y="4770399"/>
            <a:ext cx="287400" cy="270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a:solidFill>
                  <a:schemeClr val="dk2"/>
                </a:solidFill>
                <a:latin typeface="Calibri"/>
                <a:cs typeface="Calibri"/>
                <a:sym typeface="Calibri"/>
              </a:rPr>
              <a:t>8</a:t>
            </a:r>
            <a:endParaRPr sz="1400" b="0" i="0" u="none" strike="noStrike" cap="none">
              <a:solidFill>
                <a:srgbClr val="000000"/>
              </a:solidFill>
              <a:latin typeface="Arial"/>
              <a:ea typeface="Arial"/>
              <a:cs typeface="Arial"/>
              <a:sym typeface="Arial"/>
            </a:endParaRPr>
          </a:p>
        </p:txBody>
      </p:sp>
      <p:sp>
        <p:nvSpPr>
          <p:cNvPr id="274" name="Google Shape;274;g19d170e05b1_0_42"/>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88888"/>
                </a:solidFill>
                <a:latin typeface="Calibri"/>
                <a:ea typeface="Calibri"/>
                <a:cs typeface="Calibri"/>
                <a:sym typeface="Calibri"/>
              </a:rPr>
              <a:t>2022 - 23</a:t>
            </a:r>
            <a:endParaRPr sz="1400" b="0" i="0" u="none" strike="noStrike" cap="none">
              <a:solidFill>
                <a:srgbClr val="000000"/>
              </a:solidFill>
              <a:latin typeface="Arial"/>
              <a:ea typeface="Arial"/>
              <a:cs typeface="Arial"/>
              <a:sym typeface="Arial"/>
            </a:endParaRPr>
          </a:p>
        </p:txBody>
      </p:sp>
      <p:sp>
        <p:nvSpPr>
          <p:cNvPr id="275" name="Google Shape;275;g19d170e05b1_0_42"/>
          <p:cNvSpPr txBox="1">
            <a:spLocks noGrp="1"/>
          </p:cNvSpPr>
          <p:nvPr>
            <p:ph type="title"/>
          </p:nvPr>
        </p:nvSpPr>
        <p:spPr>
          <a:xfrm>
            <a:off x="617450" y="2993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- 5</a:t>
            </a:r>
            <a:endParaRPr/>
          </a:p>
        </p:txBody>
      </p:sp>
      <p:sp>
        <p:nvSpPr>
          <p:cNvPr id="276" name="Google Shape;276;g19d170e05b1_0_42"/>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a:solidFill>
                  <a:schemeClr val="dk2"/>
                </a:solidFill>
              </a:rPr>
              <a:t>Department of CSE, Vemana IT</a:t>
            </a:r>
            <a:endParaRPr/>
          </a:p>
        </p:txBody>
      </p:sp>
      <p:sp>
        <p:nvSpPr>
          <p:cNvPr id="277" name="Google Shape;277;g19d170e05b1_0_42"/>
          <p:cNvSpPr txBox="1"/>
          <p:nvPr/>
        </p:nvSpPr>
        <p:spPr>
          <a:xfrm>
            <a:off x="220625" y="57250"/>
            <a:ext cx="3236400" cy="201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200" b="0" i="0" u="none" strike="noStrike" cap="none">
                <a:solidFill>
                  <a:srgbClr val="888888"/>
                </a:solidFill>
                <a:latin typeface="Calibri"/>
                <a:ea typeface="Calibri"/>
                <a:cs typeface="Calibri"/>
                <a:sym typeface="Calibri"/>
              </a:rPr>
              <a:t>IoT BASED SMART CHAIR USING RASPBERRY PI</a:t>
            </a:r>
            <a:endParaRPr sz="1400" b="0" i="0" u="none" strike="noStrike" cap="none">
              <a:solidFill>
                <a:srgbClr val="000000"/>
              </a:solidFill>
              <a:latin typeface="Arial"/>
              <a:ea typeface="Arial"/>
              <a:cs typeface="Arial"/>
              <a:sym typeface="Arial"/>
            </a:endParaRPr>
          </a:p>
        </p:txBody>
      </p:sp>
      <p:sp>
        <p:nvSpPr>
          <p:cNvPr id="278" name="Google Shape;278;g19d170e05b1_0_42"/>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r>
              <a:rPr lang="en-US" dirty="0"/>
              <a:t>04/05/2023</a:t>
            </a:r>
          </a:p>
        </p:txBody>
      </p:sp>
      <p:sp>
        <p:nvSpPr>
          <p:cNvPr id="2" name="Slide Number Placeholder 1">
            <a:extLst>
              <a:ext uri="{FF2B5EF4-FFF2-40B4-BE49-F238E27FC236}">
                <a16:creationId xmlns:a16="http://schemas.microsoft.com/office/drawing/2014/main" id="{53E586DC-1D4B-4248-5DA4-D132AEEF4C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4833</Words>
  <Application>Microsoft Office PowerPoint</Application>
  <PresentationFormat>On-screen Show (16:9)</PresentationFormat>
  <Paragraphs>697</Paragraphs>
  <Slides>36</Slides>
  <Notes>36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36</vt:i4>
      </vt:variant>
    </vt:vector>
  </HeadingPairs>
  <TitlesOfParts>
    <vt:vector size="41" baseType="lpstr">
      <vt:lpstr>Arial</vt:lpstr>
      <vt:lpstr>Calibri</vt:lpstr>
      <vt:lpstr>Times New Roman</vt:lpstr>
      <vt:lpstr>Office Theme</vt:lpstr>
      <vt:lpstr>Office Theme</vt:lpstr>
      <vt:lpstr>PowerPoint Presentation</vt:lpstr>
      <vt:lpstr>BIRD VIEW</vt:lpstr>
      <vt:lpstr>INTRODUCTION</vt:lpstr>
      <vt:lpstr>ABSTRACT</vt:lpstr>
      <vt:lpstr>LITERATURE SURVEY - 1</vt:lpstr>
      <vt:lpstr>LITERATURE SURVEY - 2</vt:lpstr>
      <vt:lpstr>LITERATURE SURVEY - 3</vt:lpstr>
      <vt:lpstr>LITERATURE SURVEY - 4</vt:lpstr>
      <vt:lpstr>LITERATURE SURVEY - 5</vt:lpstr>
      <vt:lpstr>LITERATURE SURVEY - 6</vt:lpstr>
      <vt:lpstr>LITERATURE SURVEY - 7</vt:lpstr>
      <vt:lpstr>LITERATURE SURVEY - 8</vt:lpstr>
      <vt:lpstr>LITERATURE SURVEY - 9</vt:lpstr>
      <vt:lpstr>LITERATURE SURVEY - 10</vt:lpstr>
      <vt:lpstr>LITERATURE SURVEY - 11</vt:lpstr>
      <vt:lpstr>LITERATURE SURVEY - 12</vt:lpstr>
      <vt:lpstr>COMPARATIVE ANALYSIS </vt:lpstr>
      <vt:lpstr>COMPARATIVE ANALYSIS </vt:lpstr>
      <vt:lpstr>COMPARATIVE ANALYSIS </vt:lpstr>
      <vt:lpstr>COMPARATIVE ANALYSIS </vt:lpstr>
      <vt:lpstr>PROBLEM STATEMENT </vt:lpstr>
      <vt:lpstr>SYSTEM SPECIFICATION</vt:lpstr>
      <vt:lpstr>DESIGN METHODOLOGY</vt:lpstr>
      <vt:lpstr>DESIGN METHODOLOGY</vt:lpstr>
      <vt:lpstr>MODULE DESCRIPTION</vt:lpstr>
      <vt:lpstr>MODULE DESCRIPTION</vt:lpstr>
      <vt:lpstr>MODULE DESCRIPTION</vt:lpstr>
      <vt:lpstr>MODULE DESCRIPTION</vt:lpstr>
      <vt:lpstr>MODULE DESCRIPTION</vt:lpstr>
      <vt:lpstr>MODULE DESCRIPTION</vt:lpstr>
      <vt:lpstr>SYSTEM TESTING</vt:lpstr>
      <vt:lpstr>PROJECT DEMONSTRATION</vt:lpstr>
      <vt:lpstr> OUTCOME</vt:lpstr>
      <vt:lpstr>APPLICATIONS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komal bhat</cp:lastModifiedBy>
  <cp:revision>121</cp:revision>
  <dcterms:created xsi:type="dcterms:W3CDTF">2016-03-17T09:21:00Z</dcterms:created>
  <dcterms:modified xsi:type="dcterms:W3CDTF">2023-05-03T15:48:33Z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