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5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95F39-CE3C-44B0-8522-DCB34D229687}" v="78" dt="2022-05-19T15:41:05.943"/>
    <p1510:client id="{32145227-8A6A-4A37-ACA7-5D7AFD7E0C4C}" v="74" dt="2022-05-19T16:42:06.213"/>
    <p1510:client id="{898DD3B6-A633-4223-9621-59CC1CD4B8C7}" v="35" dt="2022-05-19T18:08:31.361"/>
    <p1510:client id="{9F17B81E-7C6D-48AB-AA1C-3647EE11CEC9}" v="1141" dt="2022-05-19T13:41:58.640"/>
    <p1510:client id="{E2E367BA-7848-4058-A3EE-2B77239E6C1B}" v="86" dt="2022-05-19T17:03:27.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00" d="100"/>
          <a:sy n="100" d="100"/>
        </p:scale>
        <p:origin x="-120" y="-403"/>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5/19/2022</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34071"/>
            <a:chOff x="-329674" y="-51881"/>
            <a:chExt cx="12515851" cy="6934071"/>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15853"/>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5/19/2022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5/19/2022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5/19/2022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5/19/2022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5/19/2022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5/19/2022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omalghatvilkar/Internship/blob/main/Malignant%20Comments%20Classifier%20Project/Comments%20Distribution%20Graph.p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komalghatvilkar/Internship/blob/main/Malignant%20Comments%20Classifier%20Project/ROC%20AUC%20Plot.p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komalghatvilkar/Internship/blob/main/Malignant%20Comments%20Classifier%20Project/Malignant%20Comments%20Classifier%20Project.ipynb" TargetMode="External"/><Relationship Id="rId2" Type="http://schemas.openxmlformats.org/officeDocument/2006/relationships/hyperlink" Target="https://github.com/komalghatvilkar/Internship/blob/main/Malignant%20Comments%20Classifier%20Project/Conclusion.csv"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komalghatvilkar/Internship/blob/main/Malignant%20Comments%20Classifier%20Project/Correlation%20Matrix.p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omalghatvilkar/Internship/blob/main/Malignant%20Comments%20Classifier%20Project/BoxPlot%20Outliers.png" TargetMode="External"/><Relationship Id="rId2" Type="http://schemas.openxmlformats.org/officeDocument/2006/relationships/hyperlink" Target="https://github.com/komalghatvilkar/Internship/blob/main/Malignant%20Comments%20Classifier%20Project/Histogram.p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omalghatvilkar/Internship/blob/main/Malignant%20Comments%20Classifier%20Project/WordCloud.p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p:txBody>
          <a:bodyPr/>
          <a:lstStyle/>
          <a:p>
            <a:pPr algn="l"/>
            <a:r>
              <a:rPr lang="en-US" dirty="0">
                <a:ea typeface="+mj-lt"/>
                <a:cs typeface="+mj-lt"/>
              </a:rPr>
              <a:t>MALIGNANT COMMENTS CLASSIFIER</a:t>
            </a:r>
            <a:endParaRPr lang="en-US" dirty="0"/>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p:txBody>
          <a:bodyPr vert="horz" lIns="91440" tIns="0" rIns="91440" bIns="45720" rtlCol="0" anchor="t">
            <a:normAutofit/>
          </a:bodyPr>
          <a:lstStyle/>
          <a:p>
            <a:r>
              <a:rPr lang="en-US" dirty="0">
                <a:latin typeface="Times"/>
                <a:cs typeface="Segoe UI"/>
              </a:rPr>
              <a:t>Project By</a:t>
            </a:r>
          </a:p>
          <a:p>
            <a:r>
              <a:rPr lang="en-US" b="1" dirty="0">
                <a:latin typeface="Times"/>
                <a:ea typeface="+mn-lt"/>
                <a:cs typeface="+mn-lt"/>
              </a:rPr>
              <a:t>Komal Vijay </a:t>
            </a:r>
            <a:r>
              <a:rPr lang="en-US" b="1" dirty="0" err="1">
                <a:latin typeface="Times"/>
                <a:ea typeface="+mn-lt"/>
                <a:cs typeface="+mn-lt"/>
              </a:rPr>
              <a:t>Ghatvilkar</a:t>
            </a:r>
            <a:endParaRPr lang="en-US">
              <a:latin typeface="Times"/>
              <a:cs typeface="Segoe UI"/>
            </a:endParaRPr>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1AEDB6-7459-09D5-2075-5B8F625B0244}"/>
              </a:ext>
            </a:extLst>
          </p:cNvPr>
          <p:cNvSpPr txBox="1"/>
          <p:nvPr/>
        </p:nvSpPr>
        <p:spPr>
          <a:xfrm>
            <a:off x="461962" y="438150"/>
            <a:ext cx="1123235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Times"/>
              </a:rPr>
              <a:t>Imported some libraries for model building and plotted a pie chart of distribution of comments as per the categories given so that we can find out how much percentage of data is distributed in each category :-</a:t>
            </a:r>
          </a:p>
          <a:p>
            <a:r>
              <a:rPr lang="en-US" dirty="0">
                <a:latin typeface="Times"/>
                <a:cs typeface="Times"/>
              </a:rPr>
              <a:t>- from </a:t>
            </a:r>
            <a:r>
              <a:rPr lang="en-US" dirty="0" err="1">
                <a:latin typeface="Times"/>
                <a:cs typeface="Times"/>
              </a:rPr>
              <a:t>sklearn.naive_bayes</a:t>
            </a:r>
            <a:r>
              <a:rPr lang="en-US" dirty="0">
                <a:latin typeface="Times"/>
                <a:cs typeface="Times"/>
              </a:rPr>
              <a:t> import </a:t>
            </a:r>
            <a:r>
              <a:rPr lang="en-US" dirty="0" err="1">
                <a:latin typeface="Times"/>
                <a:cs typeface="Times"/>
              </a:rPr>
              <a:t>MultinomialNB</a:t>
            </a:r>
            <a:endParaRPr lang="en-US">
              <a:latin typeface="Times"/>
              <a:cs typeface="Times"/>
            </a:endParaRPr>
          </a:p>
          <a:p>
            <a:r>
              <a:rPr lang="en-US" dirty="0">
                <a:latin typeface="Times"/>
                <a:cs typeface="Times"/>
              </a:rPr>
              <a:t>- from </a:t>
            </a:r>
            <a:r>
              <a:rPr lang="en-US" dirty="0" err="1">
                <a:latin typeface="Times"/>
                <a:cs typeface="Times"/>
              </a:rPr>
              <a:t>sklearn.model_selection</a:t>
            </a:r>
            <a:r>
              <a:rPr lang="en-US" dirty="0">
                <a:latin typeface="Times"/>
                <a:cs typeface="Times"/>
              </a:rPr>
              <a:t> import </a:t>
            </a:r>
            <a:r>
              <a:rPr lang="en-US" dirty="0" err="1">
                <a:latin typeface="Times"/>
                <a:cs typeface="Times"/>
              </a:rPr>
              <a:t>train_test_split</a:t>
            </a:r>
            <a:endParaRPr lang="en-US">
              <a:latin typeface="Times"/>
              <a:cs typeface="Times"/>
            </a:endParaRPr>
          </a:p>
          <a:p>
            <a:r>
              <a:rPr lang="en-US" dirty="0">
                <a:latin typeface="Times"/>
                <a:cs typeface="Times"/>
              </a:rPr>
              <a:t>- from </a:t>
            </a:r>
            <a:r>
              <a:rPr lang="en-US" dirty="0" err="1">
                <a:latin typeface="Times"/>
                <a:cs typeface="Times"/>
              </a:rPr>
              <a:t>sklearn.metrics</a:t>
            </a:r>
            <a:r>
              <a:rPr lang="en-US" dirty="0">
                <a:latin typeface="Times"/>
                <a:cs typeface="Times"/>
              </a:rPr>
              <a:t> import </a:t>
            </a:r>
            <a:r>
              <a:rPr lang="en-US" dirty="0" err="1">
                <a:latin typeface="Times"/>
                <a:cs typeface="Times"/>
              </a:rPr>
              <a:t>accuracy_score</a:t>
            </a:r>
            <a:r>
              <a:rPr lang="en-US" dirty="0">
                <a:latin typeface="Times"/>
                <a:cs typeface="Times"/>
              </a:rPr>
              <a:t>, </a:t>
            </a:r>
            <a:r>
              <a:rPr lang="en-US" dirty="0" err="1">
                <a:latin typeface="Times"/>
                <a:cs typeface="Times"/>
              </a:rPr>
              <a:t>confusion_matrix</a:t>
            </a:r>
            <a:r>
              <a:rPr lang="en-US" dirty="0">
                <a:latin typeface="Times"/>
                <a:cs typeface="Times"/>
              </a:rPr>
              <a:t>, </a:t>
            </a:r>
            <a:r>
              <a:rPr lang="en-US" dirty="0" err="1">
                <a:latin typeface="Times"/>
                <a:cs typeface="Times"/>
              </a:rPr>
              <a:t>classification_report,roc_curve,roc_auc_score,auc</a:t>
            </a:r>
            <a:endParaRPr lang="en-US">
              <a:latin typeface="Times"/>
              <a:cs typeface="Times"/>
            </a:endParaRPr>
          </a:p>
          <a:p>
            <a:r>
              <a:rPr lang="en-US" dirty="0">
                <a:latin typeface="Times"/>
                <a:cs typeface="Times"/>
              </a:rPr>
              <a:t>- from </a:t>
            </a:r>
            <a:r>
              <a:rPr lang="en-US" dirty="0" err="1">
                <a:latin typeface="Times"/>
                <a:cs typeface="Times"/>
              </a:rPr>
              <a:t>sklearn.model_selection</a:t>
            </a:r>
            <a:r>
              <a:rPr lang="en-US" dirty="0">
                <a:latin typeface="Times"/>
                <a:cs typeface="Times"/>
              </a:rPr>
              <a:t> import </a:t>
            </a:r>
            <a:r>
              <a:rPr lang="en-US" dirty="0" err="1">
                <a:latin typeface="Times"/>
                <a:cs typeface="Times"/>
              </a:rPr>
              <a:t>train_test_split</a:t>
            </a:r>
            <a:endParaRPr lang="en-US">
              <a:latin typeface="Times"/>
              <a:cs typeface="Times"/>
            </a:endParaRPr>
          </a:p>
          <a:p>
            <a:r>
              <a:rPr lang="en-US" dirty="0">
                <a:latin typeface="Times"/>
                <a:cs typeface="Times"/>
              </a:rPr>
              <a:t>- from </a:t>
            </a:r>
            <a:r>
              <a:rPr lang="en-US" dirty="0" err="1">
                <a:latin typeface="Times"/>
                <a:cs typeface="Times"/>
              </a:rPr>
              <a:t>sklearn.metrics</a:t>
            </a:r>
            <a:r>
              <a:rPr lang="en-US" dirty="0">
                <a:latin typeface="Times"/>
                <a:cs typeface="Times"/>
              </a:rPr>
              <a:t> import accuracy_score,classification_report,confusion_matrix,f1_score</a:t>
            </a:r>
          </a:p>
          <a:p>
            <a:r>
              <a:rPr lang="en-US" dirty="0">
                <a:latin typeface="Times"/>
                <a:cs typeface="Times"/>
              </a:rPr>
              <a:t>- from </a:t>
            </a:r>
            <a:r>
              <a:rPr lang="en-US" dirty="0" err="1">
                <a:latin typeface="Times"/>
                <a:cs typeface="Times"/>
              </a:rPr>
              <a:t>sklearn.linear_model</a:t>
            </a:r>
            <a:r>
              <a:rPr lang="en-US" dirty="0">
                <a:latin typeface="Times"/>
                <a:cs typeface="Times"/>
              </a:rPr>
              <a:t> import </a:t>
            </a:r>
            <a:r>
              <a:rPr lang="en-US" dirty="0" err="1">
                <a:latin typeface="Times"/>
                <a:cs typeface="Times"/>
              </a:rPr>
              <a:t>LogisticRegression</a:t>
            </a:r>
            <a:endParaRPr lang="en-US">
              <a:latin typeface="Times"/>
              <a:cs typeface="Times"/>
            </a:endParaRPr>
          </a:p>
          <a:p>
            <a:r>
              <a:rPr lang="en-US" dirty="0">
                <a:latin typeface="Times"/>
                <a:cs typeface="Times"/>
              </a:rPr>
              <a:t>- from </a:t>
            </a:r>
            <a:r>
              <a:rPr lang="en-US" dirty="0" err="1">
                <a:latin typeface="Times"/>
                <a:cs typeface="Times"/>
              </a:rPr>
              <a:t>sklearn.model_selection</a:t>
            </a:r>
            <a:r>
              <a:rPr lang="en-US" dirty="0">
                <a:latin typeface="Times"/>
                <a:cs typeface="Times"/>
              </a:rPr>
              <a:t> import </a:t>
            </a:r>
            <a:r>
              <a:rPr lang="en-US" dirty="0" err="1">
                <a:latin typeface="Times"/>
                <a:cs typeface="Times"/>
              </a:rPr>
              <a:t>cross_val_score,GridSearchCV</a:t>
            </a:r>
            <a:endParaRPr lang="en-US">
              <a:latin typeface="Times"/>
              <a:cs typeface="Times"/>
            </a:endParaRPr>
          </a:p>
          <a:p>
            <a:r>
              <a:rPr lang="en-US" dirty="0">
                <a:latin typeface="Times"/>
                <a:cs typeface="Times"/>
              </a:rPr>
              <a:t>- from </a:t>
            </a:r>
            <a:r>
              <a:rPr lang="en-US" dirty="0" err="1">
                <a:latin typeface="Times"/>
                <a:cs typeface="Times"/>
              </a:rPr>
              <a:t>sklearn.naive_bayes</a:t>
            </a:r>
            <a:r>
              <a:rPr lang="en-US" dirty="0">
                <a:latin typeface="Times"/>
                <a:cs typeface="Times"/>
              </a:rPr>
              <a:t> import </a:t>
            </a:r>
            <a:r>
              <a:rPr lang="en-US" dirty="0" err="1">
                <a:latin typeface="Times"/>
                <a:cs typeface="Times"/>
              </a:rPr>
              <a:t>MultinomialNB</a:t>
            </a:r>
            <a:endParaRPr lang="en-US">
              <a:latin typeface="Times"/>
              <a:cs typeface="Times"/>
            </a:endParaRPr>
          </a:p>
          <a:p>
            <a:r>
              <a:rPr lang="en-US" dirty="0">
                <a:latin typeface="Times"/>
                <a:cs typeface="Times"/>
              </a:rPr>
              <a:t>- from </a:t>
            </a:r>
            <a:r>
              <a:rPr lang="en-US" dirty="0" err="1">
                <a:latin typeface="Times"/>
                <a:cs typeface="Times"/>
              </a:rPr>
              <a:t>sklearn.tree</a:t>
            </a:r>
            <a:r>
              <a:rPr lang="en-US" dirty="0">
                <a:latin typeface="Times"/>
                <a:cs typeface="Times"/>
              </a:rPr>
              <a:t> import </a:t>
            </a:r>
            <a:r>
              <a:rPr lang="en-US" dirty="0" err="1">
                <a:latin typeface="Times"/>
                <a:cs typeface="Times"/>
              </a:rPr>
              <a:t>DecisionTreeClassifier</a:t>
            </a:r>
            <a:endParaRPr lang="en-US">
              <a:latin typeface="Times"/>
              <a:cs typeface="Times"/>
            </a:endParaRPr>
          </a:p>
          <a:p>
            <a:r>
              <a:rPr lang="en-US" dirty="0">
                <a:latin typeface="Times"/>
                <a:cs typeface="Times"/>
              </a:rPr>
              <a:t>- from </a:t>
            </a:r>
            <a:r>
              <a:rPr lang="en-US" dirty="0" err="1">
                <a:latin typeface="Times"/>
                <a:cs typeface="Times"/>
              </a:rPr>
              <a:t>sklearn.neighbors</a:t>
            </a:r>
            <a:r>
              <a:rPr lang="en-US" dirty="0">
                <a:latin typeface="Times"/>
                <a:cs typeface="Times"/>
              </a:rPr>
              <a:t> import </a:t>
            </a:r>
            <a:r>
              <a:rPr lang="en-US" dirty="0" err="1">
                <a:latin typeface="Times"/>
                <a:cs typeface="Times"/>
              </a:rPr>
              <a:t>KNeighborsClassifier</a:t>
            </a:r>
            <a:endParaRPr lang="en-US">
              <a:latin typeface="Times"/>
              <a:cs typeface="Times"/>
            </a:endParaRPr>
          </a:p>
          <a:p>
            <a:r>
              <a:rPr lang="en-US" dirty="0">
                <a:latin typeface="Times"/>
                <a:cs typeface="Times"/>
              </a:rPr>
              <a:t>- from </a:t>
            </a:r>
            <a:r>
              <a:rPr lang="en-US" dirty="0" err="1">
                <a:latin typeface="Times"/>
                <a:cs typeface="Times"/>
              </a:rPr>
              <a:t>sklearn.ensemble</a:t>
            </a:r>
            <a:r>
              <a:rPr lang="en-US" dirty="0">
                <a:latin typeface="Times"/>
                <a:cs typeface="Times"/>
              </a:rPr>
              <a:t> import RandomForestClassifier,AdaBoostClassifier,GradientBoostingClassifier</a:t>
            </a:r>
          </a:p>
          <a:p>
            <a:r>
              <a:rPr lang="en-US" dirty="0">
                <a:latin typeface="Times"/>
                <a:cs typeface="Times"/>
              </a:rPr>
              <a:t>- from </a:t>
            </a:r>
            <a:r>
              <a:rPr lang="en-US" dirty="0" err="1">
                <a:latin typeface="Times"/>
                <a:cs typeface="Times"/>
              </a:rPr>
              <a:t>sklearn.naive_bayes</a:t>
            </a:r>
            <a:r>
              <a:rPr lang="en-US" dirty="0">
                <a:latin typeface="Times"/>
                <a:cs typeface="Times"/>
              </a:rPr>
              <a:t> import </a:t>
            </a:r>
            <a:r>
              <a:rPr lang="en-US" dirty="0" err="1">
                <a:latin typeface="Times"/>
                <a:cs typeface="Times"/>
              </a:rPr>
              <a:t>GaussianNB</a:t>
            </a:r>
            <a:endParaRPr lang="en-US">
              <a:latin typeface="Times"/>
              <a:cs typeface="Times"/>
            </a:endParaRPr>
          </a:p>
          <a:p>
            <a:r>
              <a:rPr lang="en-US" dirty="0">
                <a:latin typeface="Times"/>
                <a:cs typeface="Times"/>
              </a:rPr>
              <a:t>- from </a:t>
            </a:r>
            <a:r>
              <a:rPr lang="en-US" dirty="0" err="1">
                <a:latin typeface="Times"/>
                <a:cs typeface="Times"/>
              </a:rPr>
              <a:t>sklearn.linear_model</a:t>
            </a:r>
            <a:r>
              <a:rPr lang="en-US" dirty="0">
                <a:latin typeface="Times"/>
                <a:cs typeface="Times"/>
              </a:rPr>
              <a:t> import </a:t>
            </a:r>
            <a:r>
              <a:rPr lang="en-US" dirty="0" err="1">
                <a:latin typeface="Times"/>
                <a:cs typeface="Times"/>
              </a:rPr>
              <a:t>LogisticRegression</a:t>
            </a:r>
            <a:endParaRPr lang="en-US">
              <a:latin typeface="Times"/>
              <a:cs typeface="Times"/>
            </a:endParaRPr>
          </a:p>
          <a:p>
            <a:r>
              <a:rPr lang="en-US" dirty="0">
                <a:latin typeface="Times"/>
                <a:cs typeface="Times"/>
              </a:rPr>
              <a:t>- from </a:t>
            </a:r>
            <a:r>
              <a:rPr lang="en-US" dirty="0" err="1">
                <a:latin typeface="Times"/>
                <a:cs typeface="Times"/>
              </a:rPr>
              <a:t>sklearn.svm</a:t>
            </a:r>
            <a:r>
              <a:rPr lang="en-US" dirty="0">
                <a:latin typeface="Times"/>
                <a:cs typeface="Times"/>
              </a:rPr>
              <a:t> import SVC</a:t>
            </a:r>
          </a:p>
          <a:p>
            <a:r>
              <a:rPr lang="en-US" dirty="0">
                <a:latin typeface="Times"/>
                <a:cs typeface="Times"/>
              </a:rPr>
              <a:t>- from </a:t>
            </a:r>
            <a:r>
              <a:rPr lang="en-US" dirty="0" err="1">
                <a:latin typeface="Times"/>
                <a:cs typeface="Times"/>
              </a:rPr>
              <a:t>sklearn.tree</a:t>
            </a:r>
            <a:r>
              <a:rPr lang="en-US" dirty="0">
                <a:latin typeface="Times"/>
                <a:cs typeface="Times"/>
              </a:rPr>
              <a:t> import </a:t>
            </a:r>
            <a:r>
              <a:rPr lang="en-US" dirty="0" err="1">
                <a:latin typeface="Times"/>
                <a:cs typeface="Times"/>
              </a:rPr>
              <a:t>DecisionTreeClassifier</a:t>
            </a:r>
            <a:endParaRPr lang="en-US">
              <a:latin typeface="Times"/>
              <a:cs typeface="Times"/>
            </a:endParaRPr>
          </a:p>
        </p:txBody>
      </p:sp>
    </p:spTree>
    <p:extLst>
      <p:ext uri="{BB962C8B-B14F-4D97-AF65-F5344CB8AC3E}">
        <p14:creationId xmlns:p14="http://schemas.microsoft.com/office/powerpoint/2010/main" val="292829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6D22B6-8684-517C-5600-B55F84FF364E}"/>
              </a:ext>
            </a:extLst>
          </p:cNvPr>
          <p:cNvSpPr txBox="1"/>
          <p:nvPr/>
        </p:nvSpPr>
        <p:spPr>
          <a:xfrm>
            <a:off x="569119" y="438150"/>
            <a:ext cx="11018043"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Times"/>
              </a:rPr>
              <a:t>- </a:t>
            </a:r>
            <a:r>
              <a:rPr lang="en-US" dirty="0" err="1">
                <a:latin typeface="Times"/>
                <a:cs typeface="Times"/>
              </a:rPr>
              <a:t>cols_target</a:t>
            </a:r>
            <a:r>
              <a:rPr lang="en-US" dirty="0">
                <a:latin typeface="Times"/>
                <a:cs typeface="Times"/>
              </a:rPr>
              <a:t> = ['</a:t>
            </a:r>
            <a:r>
              <a:rPr lang="en-US" dirty="0" err="1">
                <a:latin typeface="Times"/>
                <a:cs typeface="Times"/>
              </a:rPr>
              <a:t>malignant','highly_malignant','rude','threat','abuse','loathe</a:t>
            </a:r>
            <a:r>
              <a:rPr lang="en-US" dirty="0">
                <a:latin typeface="Times"/>
                <a:cs typeface="Times"/>
              </a:rPr>
              <a:t>']​</a:t>
            </a:r>
          </a:p>
          <a:p>
            <a:r>
              <a:rPr lang="en-US" dirty="0">
                <a:latin typeface="Times"/>
                <a:cs typeface="Times"/>
              </a:rPr>
              <a:t>- </a:t>
            </a:r>
            <a:r>
              <a:rPr lang="en-US" dirty="0" err="1">
                <a:latin typeface="Times"/>
                <a:cs typeface="Times"/>
              </a:rPr>
              <a:t>df_distribution</a:t>
            </a:r>
            <a:r>
              <a:rPr lang="en-US" dirty="0">
                <a:latin typeface="Times"/>
                <a:cs typeface="Times"/>
              </a:rPr>
              <a:t> = </a:t>
            </a:r>
            <a:r>
              <a:rPr lang="en-US" dirty="0" err="1">
                <a:latin typeface="Times"/>
                <a:cs typeface="Times"/>
              </a:rPr>
              <a:t>df</a:t>
            </a:r>
            <a:r>
              <a:rPr lang="en-US" dirty="0">
                <a:latin typeface="Times"/>
                <a:cs typeface="Times"/>
              </a:rPr>
              <a:t>[</a:t>
            </a:r>
            <a:r>
              <a:rPr lang="en-US" dirty="0" err="1">
                <a:latin typeface="Times"/>
                <a:cs typeface="Times"/>
              </a:rPr>
              <a:t>cols_target</a:t>
            </a:r>
            <a:r>
              <a:rPr lang="en-US" dirty="0">
                <a:latin typeface="Times"/>
                <a:cs typeface="Times"/>
              </a:rPr>
              <a:t>].sum()\​</a:t>
            </a:r>
          </a:p>
          <a:p>
            <a:r>
              <a:rPr lang="en-US" dirty="0">
                <a:latin typeface="Times"/>
                <a:cs typeface="Times"/>
              </a:rPr>
              <a:t>-                             .</a:t>
            </a:r>
            <a:r>
              <a:rPr lang="en-US" dirty="0" err="1">
                <a:latin typeface="Times"/>
                <a:cs typeface="Times"/>
              </a:rPr>
              <a:t>to_frame</a:t>
            </a:r>
            <a:r>
              <a:rPr lang="en-US" dirty="0">
                <a:latin typeface="Times"/>
                <a:cs typeface="Times"/>
              </a:rPr>
              <a:t>()\​</a:t>
            </a:r>
          </a:p>
          <a:p>
            <a:r>
              <a:rPr lang="en-US" dirty="0">
                <a:latin typeface="Times"/>
                <a:cs typeface="Times"/>
              </a:rPr>
              <a:t>-                             .rename(columns={0: 'count'})\​</a:t>
            </a:r>
          </a:p>
          <a:p>
            <a:r>
              <a:rPr lang="en-US" dirty="0">
                <a:latin typeface="Times"/>
                <a:cs typeface="Times"/>
              </a:rPr>
              <a:t>-                             .</a:t>
            </a:r>
            <a:r>
              <a:rPr lang="en-US" dirty="0" err="1">
                <a:latin typeface="Times"/>
                <a:cs typeface="Times"/>
              </a:rPr>
              <a:t>sort_values</a:t>
            </a:r>
            <a:r>
              <a:rPr lang="en-US" dirty="0">
                <a:latin typeface="Times"/>
                <a:cs typeface="Times"/>
              </a:rPr>
              <a:t>('count')​</a:t>
            </a:r>
          </a:p>
          <a:p>
            <a:r>
              <a:rPr lang="en-US" dirty="0">
                <a:latin typeface="Times"/>
                <a:cs typeface="Times"/>
              </a:rPr>
              <a:t>​</a:t>
            </a:r>
          </a:p>
          <a:p>
            <a:r>
              <a:rPr lang="en-US" dirty="0">
                <a:latin typeface="Times"/>
                <a:cs typeface="Times"/>
              </a:rPr>
              <a:t>- </a:t>
            </a:r>
            <a:r>
              <a:rPr lang="en-US" dirty="0" err="1">
                <a:latin typeface="Times"/>
                <a:cs typeface="Times"/>
              </a:rPr>
              <a:t>df_distribution.plot.pie</a:t>
            </a:r>
            <a:r>
              <a:rPr lang="en-US" dirty="0">
                <a:latin typeface="Times"/>
                <a:cs typeface="Times"/>
              </a:rPr>
              <a:t>(y='count',​</a:t>
            </a:r>
          </a:p>
          <a:p>
            <a:r>
              <a:rPr lang="en-US" dirty="0">
                <a:latin typeface="Times"/>
                <a:cs typeface="Times"/>
              </a:rPr>
              <a:t>-                                       title='Label distribution over comments',​</a:t>
            </a:r>
          </a:p>
          <a:p>
            <a:r>
              <a:rPr lang="en-US" dirty="0">
                <a:latin typeface="Times"/>
                <a:cs typeface="Times"/>
              </a:rPr>
              <a:t>-                                       </a:t>
            </a:r>
            <a:r>
              <a:rPr lang="en-US" dirty="0" err="1">
                <a:latin typeface="Times"/>
                <a:cs typeface="Times"/>
              </a:rPr>
              <a:t>figsize</a:t>
            </a:r>
            <a:r>
              <a:rPr lang="en-US" dirty="0">
                <a:latin typeface="Times"/>
                <a:cs typeface="Times"/>
              </a:rPr>
              <a:t>=(5, 5))\​</a:t>
            </a:r>
          </a:p>
          <a:p>
            <a:r>
              <a:rPr lang="en-US" dirty="0">
                <a:latin typeface="Times"/>
                <a:cs typeface="Times"/>
              </a:rPr>
              <a:t>-                             .legend(loc='center left', </a:t>
            </a:r>
            <a:r>
              <a:rPr lang="en-US" dirty="0" err="1">
                <a:latin typeface="Times"/>
                <a:cs typeface="Times"/>
              </a:rPr>
              <a:t>bbox_to_anchor</a:t>
            </a:r>
            <a:r>
              <a:rPr lang="en-US" dirty="0">
                <a:latin typeface="Times"/>
                <a:cs typeface="Times"/>
              </a:rPr>
              <a:t>=(1.3, 0.5))​</a:t>
            </a:r>
          </a:p>
          <a:p>
            <a:r>
              <a:rPr lang="en-US" dirty="0">
                <a:latin typeface="Times"/>
                <a:cs typeface="Times"/>
              </a:rPr>
              <a:t>​</a:t>
            </a:r>
          </a:p>
          <a:p>
            <a:r>
              <a:rPr lang="en-US" dirty="0">
                <a:latin typeface="Times"/>
                <a:cs typeface="Times"/>
              </a:rPr>
              <a:t>The result of the Pie Chart of columns distribution is on following GitHub link.​</a:t>
            </a:r>
          </a:p>
          <a:p>
            <a:pPr algn="just"/>
            <a:r>
              <a:rPr lang="en-US" u="sng" dirty="0">
                <a:latin typeface="Times"/>
                <a:ea typeface="+mn-lt"/>
                <a:cs typeface="+mn-lt"/>
                <a:hlinkClick r:id="rId2"/>
              </a:rPr>
              <a:t>https://github.com/komalghatvilkar/Internship/blob/main/Malignant%20Comments%20Classifier%20Project/Comments%20Distribution%20Graph.png</a:t>
            </a:r>
            <a:endParaRPr lang="en-US">
              <a:latin typeface="Times"/>
              <a:cs typeface="Times"/>
            </a:endParaRPr>
          </a:p>
          <a:p>
            <a:endParaRPr lang="en-US" dirty="0">
              <a:latin typeface="Times"/>
              <a:cs typeface="Times"/>
            </a:endParaRPr>
          </a:p>
          <a:p>
            <a:r>
              <a:rPr lang="en-US" dirty="0">
                <a:latin typeface="Times"/>
                <a:ea typeface="+mn-lt"/>
                <a:cs typeface="Times"/>
              </a:rPr>
              <a:t> -    </a:t>
            </a:r>
            <a:r>
              <a:rPr lang="en-US" dirty="0" err="1">
                <a:latin typeface="Times"/>
                <a:ea typeface="+mn-lt"/>
                <a:cs typeface="Times"/>
              </a:rPr>
              <a:t>target_data</a:t>
            </a:r>
            <a:r>
              <a:rPr lang="en-US" dirty="0">
                <a:latin typeface="Times"/>
                <a:ea typeface="+mn-lt"/>
                <a:cs typeface="Times"/>
              </a:rPr>
              <a:t> = </a:t>
            </a:r>
            <a:r>
              <a:rPr lang="en-US" dirty="0" err="1">
                <a:latin typeface="Times"/>
                <a:ea typeface="+mn-lt"/>
                <a:cs typeface="Times"/>
              </a:rPr>
              <a:t>df</a:t>
            </a:r>
            <a:r>
              <a:rPr lang="en-US" dirty="0">
                <a:latin typeface="Times"/>
                <a:ea typeface="+mn-lt"/>
                <a:cs typeface="Times"/>
              </a:rPr>
              <a:t>[</a:t>
            </a:r>
            <a:r>
              <a:rPr lang="en-US" dirty="0" err="1">
                <a:latin typeface="Times"/>
                <a:ea typeface="+mn-lt"/>
                <a:cs typeface="Times"/>
              </a:rPr>
              <a:t>cols_target</a:t>
            </a:r>
            <a:r>
              <a:rPr lang="en-US" dirty="0">
                <a:latin typeface="Times"/>
                <a:ea typeface="+mn-lt"/>
                <a:cs typeface="Times"/>
              </a:rPr>
              <a:t>]</a:t>
            </a:r>
            <a:endParaRPr lang="en-US" dirty="0">
              <a:latin typeface="Times"/>
              <a:cs typeface="Times"/>
            </a:endParaRPr>
          </a:p>
          <a:p>
            <a:endParaRPr lang="en-US">
              <a:latin typeface="Times"/>
              <a:cs typeface="Times"/>
            </a:endParaRPr>
          </a:p>
          <a:p>
            <a:r>
              <a:rPr lang="en-US" dirty="0">
                <a:latin typeface="Times"/>
                <a:ea typeface="+mn-lt"/>
                <a:cs typeface="Times"/>
              </a:rPr>
              <a:t> -    </a:t>
            </a:r>
            <a:r>
              <a:rPr lang="en-US" dirty="0" err="1">
                <a:latin typeface="Times"/>
                <a:ea typeface="+mn-lt"/>
                <a:cs typeface="Times"/>
              </a:rPr>
              <a:t>df</a:t>
            </a:r>
            <a:r>
              <a:rPr lang="en-US" dirty="0">
                <a:latin typeface="Times"/>
                <a:ea typeface="+mn-lt"/>
                <a:cs typeface="Times"/>
              </a:rPr>
              <a:t>['bad'] =</a:t>
            </a:r>
            <a:r>
              <a:rPr lang="en-US" dirty="0" err="1">
                <a:latin typeface="Times"/>
                <a:ea typeface="+mn-lt"/>
                <a:cs typeface="Times"/>
              </a:rPr>
              <a:t>df</a:t>
            </a:r>
            <a:r>
              <a:rPr lang="en-US" dirty="0">
                <a:latin typeface="Times"/>
                <a:ea typeface="+mn-lt"/>
                <a:cs typeface="Times"/>
              </a:rPr>
              <a:t>[</a:t>
            </a:r>
            <a:r>
              <a:rPr lang="en-US" dirty="0" err="1">
                <a:latin typeface="Times"/>
                <a:ea typeface="+mn-lt"/>
                <a:cs typeface="Times"/>
              </a:rPr>
              <a:t>cols_target</a:t>
            </a:r>
            <a:r>
              <a:rPr lang="en-US" dirty="0">
                <a:latin typeface="Times"/>
                <a:ea typeface="+mn-lt"/>
                <a:cs typeface="Times"/>
              </a:rPr>
              <a:t>].sum(axis =1)</a:t>
            </a:r>
            <a:endParaRPr lang="en-US" dirty="0">
              <a:latin typeface="Times"/>
              <a:cs typeface="Times"/>
            </a:endParaRPr>
          </a:p>
          <a:p>
            <a:r>
              <a:rPr lang="en-US" dirty="0">
                <a:latin typeface="Times"/>
                <a:ea typeface="+mn-lt"/>
                <a:cs typeface="Times"/>
              </a:rPr>
              <a:t> -    print(</a:t>
            </a:r>
            <a:r>
              <a:rPr lang="en-US" dirty="0" err="1">
                <a:latin typeface="Times"/>
                <a:ea typeface="+mn-lt"/>
                <a:cs typeface="Times"/>
              </a:rPr>
              <a:t>df</a:t>
            </a:r>
            <a:r>
              <a:rPr lang="en-US" dirty="0">
                <a:latin typeface="Times"/>
                <a:ea typeface="+mn-lt"/>
                <a:cs typeface="Times"/>
              </a:rPr>
              <a:t>['bad'].</a:t>
            </a:r>
            <a:r>
              <a:rPr lang="en-US" dirty="0" err="1">
                <a:latin typeface="Times"/>
                <a:ea typeface="+mn-lt"/>
                <a:cs typeface="Times"/>
              </a:rPr>
              <a:t>value_counts</a:t>
            </a:r>
            <a:r>
              <a:rPr lang="en-US" dirty="0">
                <a:latin typeface="Times"/>
                <a:ea typeface="+mn-lt"/>
                <a:cs typeface="Times"/>
              </a:rPr>
              <a:t>())</a:t>
            </a:r>
            <a:endParaRPr lang="en-US" dirty="0">
              <a:latin typeface="Times"/>
              <a:cs typeface="Times"/>
            </a:endParaRPr>
          </a:p>
          <a:p>
            <a:r>
              <a:rPr lang="en-US" dirty="0">
                <a:latin typeface="Times"/>
                <a:ea typeface="+mn-lt"/>
                <a:cs typeface="Times"/>
              </a:rPr>
              <a:t> -    </a:t>
            </a:r>
            <a:r>
              <a:rPr lang="en-US" dirty="0" err="1">
                <a:latin typeface="Times"/>
                <a:ea typeface="+mn-lt"/>
                <a:cs typeface="Times"/>
              </a:rPr>
              <a:t>df</a:t>
            </a:r>
            <a:r>
              <a:rPr lang="en-US" dirty="0">
                <a:latin typeface="Times"/>
                <a:ea typeface="+mn-lt"/>
                <a:cs typeface="Times"/>
              </a:rPr>
              <a:t>['bad'] = </a:t>
            </a:r>
            <a:r>
              <a:rPr lang="en-US" dirty="0" err="1">
                <a:latin typeface="Times"/>
                <a:ea typeface="+mn-lt"/>
                <a:cs typeface="Times"/>
              </a:rPr>
              <a:t>df</a:t>
            </a:r>
            <a:r>
              <a:rPr lang="en-US" dirty="0">
                <a:latin typeface="Times"/>
                <a:ea typeface="+mn-lt"/>
                <a:cs typeface="Times"/>
              </a:rPr>
              <a:t>['bad'] &gt; 0 </a:t>
            </a:r>
            <a:endParaRPr lang="en-US">
              <a:latin typeface="Times"/>
              <a:cs typeface="Times"/>
            </a:endParaRPr>
          </a:p>
          <a:p>
            <a:r>
              <a:rPr lang="en-US" dirty="0">
                <a:latin typeface="Times"/>
                <a:ea typeface="+mn-lt"/>
                <a:cs typeface="Times"/>
              </a:rPr>
              <a:t> -    </a:t>
            </a:r>
            <a:r>
              <a:rPr lang="en-US" dirty="0" err="1">
                <a:latin typeface="Times"/>
                <a:ea typeface="+mn-lt"/>
                <a:cs typeface="Times"/>
              </a:rPr>
              <a:t>df</a:t>
            </a:r>
            <a:r>
              <a:rPr lang="en-US" dirty="0">
                <a:latin typeface="Times"/>
                <a:ea typeface="+mn-lt"/>
                <a:cs typeface="Times"/>
              </a:rPr>
              <a:t>['bad'] = </a:t>
            </a:r>
            <a:r>
              <a:rPr lang="en-US" dirty="0" err="1">
                <a:latin typeface="Times"/>
                <a:ea typeface="+mn-lt"/>
                <a:cs typeface="Times"/>
              </a:rPr>
              <a:t>df</a:t>
            </a:r>
            <a:r>
              <a:rPr lang="en-US" dirty="0">
                <a:latin typeface="Times"/>
                <a:ea typeface="+mn-lt"/>
                <a:cs typeface="Times"/>
              </a:rPr>
              <a:t>['bad'].</a:t>
            </a:r>
            <a:r>
              <a:rPr lang="en-US" dirty="0" err="1">
                <a:latin typeface="Times"/>
                <a:ea typeface="+mn-lt"/>
                <a:cs typeface="Times"/>
              </a:rPr>
              <a:t>astype</a:t>
            </a:r>
            <a:r>
              <a:rPr lang="en-US" dirty="0">
                <a:latin typeface="Times"/>
                <a:ea typeface="+mn-lt"/>
                <a:cs typeface="Times"/>
              </a:rPr>
              <a:t>(int)</a:t>
            </a:r>
            <a:endParaRPr lang="en-US" dirty="0">
              <a:latin typeface="Times"/>
              <a:cs typeface="Times"/>
            </a:endParaRPr>
          </a:p>
          <a:p>
            <a:r>
              <a:rPr lang="en-US" dirty="0">
                <a:latin typeface="Times"/>
                <a:ea typeface="+mn-lt"/>
                <a:cs typeface="Times"/>
              </a:rPr>
              <a:t> -    print(</a:t>
            </a:r>
            <a:r>
              <a:rPr lang="en-US" dirty="0" err="1">
                <a:latin typeface="Times"/>
                <a:ea typeface="+mn-lt"/>
                <a:cs typeface="Times"/>
              </a:rPr>
              <a:t>df</a:t>
            </a:r>
            <a:r>
              <a:rPr lang="en-US" dirty="0">
                <a:latin typeface="Times"/>
                <a:ea typeface="+mn-lt"/>
                <a:cs typeface="Times"/>
              </a:rPr>
              <a:t>['bad'].</a:t>
            </a:r>
            <a:r>
              <a:rPr lang="en-US" dirty="0" err="1">
                <a:latin typeface="Times"/>
                <a:ea typeface="+mn-lt"/>
                <a:cs typeface="Times"/>
              </a:rPr>
              <a:t>value_counts</a:t>
            </a:r>
            <a:r>
              <a:rPr lang="en-US" dirty="0">
                <a:latin typeface="Times"/>
                <a:ea typeface="+mn-lt"/>
                <a:cs typeface="Times"/>
              </a:rPr>
              <a:t>())</a:t>
            </a:r>
            <a:endParaRPr lang="en-US" dirty="0">
              <a:latin typeface="Times"/>
              <a:cs typeface="Times"/>
            </a:endParaRPr>
          </a:p>
          <a:p>
            <a:endParaRPr lang="en-US" dirty="0">
              <a:latin typeface="Times"/>
              <a:cs typeface="Times"/>
            </a:endParaRPr>
          </a:p>
        </p:txBody>
      </p:sp>
    </p:spTree>
    <p:extLst>
      <p:ext uri="{BB962C8B-B14F-4D97-AF65-F5344CB8AC3E}">
        <p14:creationId xmlns:p14="http://schemas.microsoft.com/office/powerpoint/2010/main" val="107472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FDE0B-CF62-B052-C1F8-3A8482915D2F}"/>
              </a:ext>
            </a:extLst>
          </p:cNvPr>
          <p:cNvSpPr txBox="1"/>
          <p:nvPr/>
        </p:nvSpPr>
        <p:spPr>
          <a:xfrm>
            <a:off x="569120" y="509587"/>
            <a:ext cx="11101386"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Times"/>
              </a:rPr>
              <a:t>- # Convert text into vectors using TF-IDF</a:t>
            </a:r>
          </a:p>
          <a:p>
            <a:r>
              <a:rPr lang="en-US" dirty="0">
                <a:latin typeface="Times"/>
                <a:cs typeface="Times"/>
              </a:rPr>
              <a:t>- from </a:t>
            </a:r>
            <a:r>
              <a:rPr lang="en-US" dirty="0" err="1">
                <a:latin typeface="Times"/>
                <a:cs typeface="Times"/>
              </a:rPr>
              <a:t>sklearn.feature_extraction.text</a:t>
            </a:r>
            <a:r>
              <a:rPr lang="en-US" dirty="0">
                <a:latin typeface="Times"/>
                <a:cs typeface="Times"/>
              </a:rPr>
              <a:t> import </a:t>
            </a:r>
            <a:r>
              <a:rPr lang="en-US" dirty="0" err="1">
                <a:latin typeface="Times"/>
                <a:cs typeface="Times"/>
              </a:rPr>
              <a:t>TfidfVectorizer</a:t>
            </a:r>
            <a:endParaRPr lang="en-US">
              <a:latin typeface="Times"/>
              <a:cs typeface="Times"/>
            </a:endParaRPr>
          </a:p>
          <a:p>
            <a:r>
              <a:rPr lang="en-US" dirty="0">
                <a:latin typeface="Times"/>
                <a:cs typeface="Times"/>
              </a:rPr>
              <a:t>- </a:t>
            </a:r>
            <a:r>
              <a:rPr lang="en-US" dirty="0" err="1">
                <a:latin typeface="Times"/>
                <a:cs typeface="Times"/>
              </a:rPr>
              <a:t>tf_vec</a:t>
            </a:r>
            <a:r>
              <a:rPr lang="en-US" dirty="0">
                <a:latin typeface="Times"/>
                <a:cs typeface="Times"/>
              </a:rPr>
              <a:t> = </a:t>
            </a:r>
            <a:r>
              <a:rPr lang="en-US" dirty="0" err="1">
                <a:latin typeface="Times"/>
                <a:cs typeface="Times"/>
              </a:rPr>
              <a:t>TfidfVectorizer</a:t>
            </a:r>
            <a:r>
              <a:rPr lang="en-US" dirty="0">
                <a:latin typeface="Times"/>
                <a:cs typeface="Times"/>
              </a:rPr>
              <a:t>(</a:t>
            </a:r>
            <a:r>
              <a:rPr lang="en-US" dirty="0" err="1">
                <a:latin typeface="Times"/>
                <a:cs typeface="Times"/>
              </a:rPr>
              <a:t>max_features</a:t>
            </a:r>
            <a:r>
              <a:rPr lang="en-US" dirty="0">
                <a:latin typeface="Times"/>
                <a:cs typeface="Times"/>
              </a:rPr>
              <a:t> = 10000, </a:t>
            </a:r>
            <a:r>
              <a:rPr lang="en-US" dirty="0" err="1">
                <a:latin typeface="Times"/>
                <a:cs typeface="Times"/>
              </a:rPr>
              <a:t>stop_words</a:t>
            </a:r>
            <a:r>
              <a:rPr lang="en-US" dirty="0">
                <a:latin typeface="Times"/>
                <a:cs typeface="Times"/>
              </a:rPr>
              <a:t>='</a:t>
            </a:r>
            <a:r>
              <a:rPr lang="en-US" dirty="0" err="1">
                <a:latin typeface="Times"/>
                <a:cs typeface="Times"/>
              </a:rPr>
              <a:t>english</a:t>
            </a:r>
            <a:r>
              <a:rPr lang="en-US" dirty="0">
                <a:latin typeface="Times"/>
                <a:cs typeface="Times"/>
              </a:rPr>
              <a:t>')</a:t>
            </a:r>
          </a:p>
          <a:p>
            <a:r>
              <a:rPr lang="en-US" dirty="0">
                <a:latin typeface="Times"/>
                <a:cs typeface="Times"/>
              </a:rPr>
              <a:t>- features = </a:t>
            </a:r>
            <a:r>
              <a:rPr lang="en-US" dirty="0" err="1">
                <a:latin typeface="Times"/>
                <a:cs typeface="Times"/>
              </a:rPr>
              <a:t>tf_vec.fit_transform</a:t>
            </a:r>
            <a:r>
              <a:rPr lang="en-US" dirty="0">
                <a:latin typeface="Times"/>
                <a:cs typeface="Times"/>
              </a:rPr>
              <a:t>(</a:t>
            </a:r>
            <a:r>
              <a:rPr lang="en-US" dirty="0" err="1">
                <a:latin typeface="Times"/>
                <a:cs typeface="Times"/>
              </a:rPr>
              <a:t>df</a:t>
            </a:r>
            <a:r>
              <a:rPr lang="en-US" dirty="0">
                <a:latin typeface="Times"/>
                <a:cs typeface="Times"/>
              </a:rPr>
              <a:t>['</a:t>
            </a:r>
            <a:r>
              <a:rPr lang="en-US" dirty="0" err="1">
                <a:latin typeface="Times"/>
                <a:cs typeface="Times"/>
              </a:rPr>
              <a:t>comment_text</a:t>
            </a:r>
            <a:r>
              <a:rPr lang="en-US" dirty="0">
                <a:latin typeface="Times"/>
                <a:cs typeface="Times"/>
              </a:rPr>
              <a:t>'])</a:t>
            </a:r>
          </a:p>
          <a:p>
            <a:r>
              <a:rPr lang="en-US" dirty="0">
                <a:latin typeface="Times"/>
                <a:cs typeface="Times"/>
              </a:rPr>
              <a:t>- x = features</a:t>
            </a:r>
          </a:p>
          <a:p>
            <a:endParaRPr lang="en-US">
              <a:latin typeface="Times"/>
              <a:cs typeface="Times"/>
            </a:endParaRPr>
          </a:p>
          <a:p>
            <a:r>
              <a:rPr lang="en-US" dirty="0">
                <a:latin typeface="Times"/>
                <a:cs typeface="Times"/>
              </a:rPr>
              <a:t>- </a:t>
            </a:r>
            <a:r>
              <a:rPr lang="en-US" dirty="0" err="1">
                <a:latin typeface="Times"/>
                <a:cs typeface="Times"/>
              </a:rPr>
              <a:t>df.shape</a:t>
            </a:r>
            <a:endParaRPr lang="en-US">
              <a:latin typeface="Times"/>
              <a:cs typeface="Times"/>
            </a:endParaRPr>
          </a:p>
          <a:p>
            <a:r>
              <a:rPr lang="en-US" dirty="0">
                <a:latin typeface="Times"/>
                <a:cs typeface="Times"/>
              </a:rPr>
              <a:t>- df1.shape</a:t>
            </a:r>
          </a:p>
          <a:p>
            <a:endParaRPr lang="en-US">
              <a:latin typeface="Times"/>
              <a:cs typeface="Times"/>
            </a:endParaRPr>
          </a:p>
          <a:p>
            <a:r>
              <a:rPr lang="en-US" dirty="0">
                <a:latin typeface="Times"/>
                <a:cs typeface="Times"/>
              </a:rPr>
              <a:t>And then did the Train Test Split :-</a:t>
            </a:r>
          </a:p>
          <a:p>
            <a:r>
              <a:rPr lang="en-US" dirty="0">
                <a:latin typeface="Times"/>
                <a:cs typeface="Times"/>
              </a:rPr>
              <a:t>- y=</a:t>
            </a:r>
            <a:r>
              <a:rPr lang="en-US" dirty="0" err="1">
                <a:latin typeface="Times"/>
                <a:cs typeface="Times"/>
              </a:rPr>
              <a:t>df</a:t>
            </a:r>
            <a:r>
              <a:rPr lang="en-US" dirty="0">
                <a:latin typeface="Times"/>
                <a:cs typeface="Times"/>
              </a:rPr>
              <a:t>['bad']</a:t>
            </a:r>
          </a:p>
          <a:p>
            <a:r>
              <a:rPr lang="en-US" dirty="0">
                <a:latin typeface="Times"/>
                <a:cs typeface="Times"/>
              </a:rPr>
              <a:t>- </a:t>
            </a:r>
            <a:r>
              <a:rPr lang="en-US" dirty="0" err="1">
                <a:latin typeface="Times"/>
                <a:cs typeface="Times"/>
              </a:rPr>
              <a:t>x_train,x_test,y_train,y_test</a:t>
            </a:r>
            <a:r>
              <a:rPr lang="en-US" dirty="0">
                <a:latin typeface="Times"/>
                <a:cs typeface="Times"/>
              </a:rPr>
              <a:t>=</a:t>
            </a:r>
            <a:r>
              <a:rPr lang="en-US" dirty="0" err="1">
                <a:latin typeface="Times"/>
                <a:cs typeface="Times"/>
              </a:rPr>
              <a:t>train_test_split</a:t>
            </a:r>
            <a:r>
              <a:rPr lang="en-US" dirty="0">
                <a:latin typeface="Times"/>
                <a:cs typeface="Times"/>
              </a:rPr>
              <a:t>(</a:t>
            </a:r>
            <a:r>
              <a:rPr lang="en-US" dirty="0" err="1">
                <a:latin typeface="Times"/>
                <a:cs typeface="Times"/>
              </a:rPr>
              <a:t>x,y,random_state</a:t>
            </a:r>
            <a:r>
              <a:rPr lang="en-US" dirty="0">
                <a:latin typeface="Times"/>
                <a:cs typeface="Times"/>
              </a:rPr>
              <a:t>=56,test_size=.30)</a:t>
            </a:r>
          </a:p>
          <a:p>
            <a:r>
              <a:rPr lang="en-US" dirty="0">
                <a:latin typeface="Times"/>
                <a:cs typeface="Times"/>
              </a:rPr>
              <a:t>- </a:t>
            </a:r>
            <a:r>
              <a:rPr lang="en-US" dirty="0" err="1">
                <a:latin typeface="Times"/>
                <a:cs typeface="Times"/>
              </a:rPr>
              <a:t>y_train.shape,y_test.shape</a:t>
            </a:r>
            <a:endParaRPr lang="en-US">
              <a:latin typeface="Times"/>
              <a:cs typeface="Times"/>
            </a:endParaRPr>
          </a:p>
          <a:p>
            <a:endParaRPr lang="en-US">
              <a:latin typeface="Times"/>
              <a:cs typeface="Times"/>
            </a:endParaRPr>
          </a:p>
          <a:p>
            <a:r>
              <a:rPr lang="en-US" dirty="0">
                <a:latin typeface="Times"/>
                <a:cs typeface="Times"/>
              </a:rPr>
              <a:t>With the best suitable model building  for categorical dataset performed The task and used various model </a:t>
            </a:r>
            <a:r>
              <a:rPr lang="en-US" dirty="0" err="1">
                <a:latin typeface="Times"/>
                <a:cs typeface="Times"/>
              </a:rPr>
              <a:t>bulding</a:t>
            </a:r>
            <a:r>
              <a:rPr lang="en-US" dirty="0">
                <a:latin typeface="Times"/>
                <a:cs typeface="Times"/>
              </a:rPr>
              <a:t> techniques like Logistic Regression, Decision Tree Classifier, Random Forest Classifier, </a:t>
            </a:r>
            <a:r>
              <a:rPr lang="en-US" dirty="0" err="1">
                <a:latin typeface="Times"/>
                <a:cs typeface="Times"/>
              </a:rPr>
              <a:t>Xgboost</a:t>
            </a:r>
            <a:r>
              <a:rPr lang="en-US" dirty="0">
                <a:latin typeface="Times"/>
                <a:cs typeface="Times"/>
              </a:rPr>
              <a:t> Classifier, AdaBoost Classifier &amp; </a:t>
            </a:r>
            <a:r>
              <a:rPr lang="en-US" dirty="0" err="1">
                <a:latin typeface="Times"/>
                <a:cs typeface="Times"/>
              </a:rPr>
              <a:t>Kneighbors</a:t>
            </a:r>
            <a:r>
              <a:rPr lang="en-US" dirty="0">
                <a:latin typeface="Times"/>
                <a:cs typeface="Times"/>
              </a:rPr>
              <a:t> Classifier.</a:t>
            </a:r>
          </a:p>
          <a:p>
            <a:r>
              <a:rPr lang="en-US" dirty="0">
                <a:latin typeface="Times"/>
                <a:cs typeface="Times"/>
              </a:rPr>
              <a:t>- # </a:t>
            </a:r>
            <a:r>
              <a:rPr lang="en-US" dirty="0" err="1">
                <a:latin typeface="Times"/>
                <a:cs typeface="Times"/>
              </a:rPr>
              <a:t>LogisticRegression</a:t>
            </a:r>
            <a:endParaRPr lang="en-US">
              <a:latin typeface="Times"/>
              <a:cs typeface="Times"/>
            </a:endParaRPr>
          </a:p>
          <a:p>
            <a:r>
              <a:rPr lang="en-US" dirty="0">
                <a:latin typeface="Times"/>
                <a:cs typeface="Times"/>
              </a:rPr>
              <a:t>- LG = </a:t>
            </a:r>
            <a:r>
              <a:rPr lang="en-US" dirty="0" err="1">
                <a:latin typeface="Times"/>
                <a:cs typeface="Times"/>
              </a:rPr>
              <a:t>LogisticRegression</a:t>
            </a:r>
            <a:r>
              <a:rPr lang="en-US" dirty="0">
                <a:latin typeface="Times"/>
                <a:cs typeface="Times"/>
              </a:rPr>
              <a:t>(C=1, </a:t>
            </a:r>
            <a:r>
              <a:rPr lang="en-US" dirty="0" err="1">
                <a:latin typeface="Times"/>
                <a:cs typeface="Times"/>
              </a:rPr>
              <a:t>max_iter</a:t>
            </a:r>
            <a:r>
              <a:rPr lang="en-US" dirty="0">
                <a:latin typeface="Times"/>
                <a:cs typeface="Times"/>
              </a:rPr>
              <a:t> = 3000)</a:t>
            </a:r>
          </a:p>
          <a:p>
            <a:endParaRPr lang="en-US">
              <a:latin typeface="Times"/>
              <a:cs typeface="Times"/>
            </a:endParaRPr>
          </a:p>
          <a:p>
            <a:r>
              <a:rPr lang="en-US" dirty="0">
                <a:latin typeface="Times"/>
                <a:cs typeface="Times"/>
              </a:rPr>
              <a:t>- </a:t>
            </a:r>
            <a:r>
              <a:rPr lang="en-US" dirty="0" err="1">
                <a:latin typeface="Times"/>
                <a:cs typeface="Times"/>
              </a:rPr>
              <a:t>LG.fit</a:t>
            </a:r>
            <a:r>
              <a:rPr lang="en-US" dirty="0">
                <a:latin typeface="Times"/>
                <a:cs typeface="Times"/>
              </a:rPr>
              <a:t>(</a:t>
            </a:r>
            <a:r>
              <a:rPr lang="en-US" dirty="0" err="1">
                <a:latin typeface="Times"/>
                <a:cs typeface="Times"/>
              </a:rPr>
              <a:t>x_train</a:t>
            </a:r>
            <a:r>
              <a:rPr lang="en-US" dirty="0">
                <a:latin typeface="Times"/>
                <a:cs typeface="Times"/>
              </a:rPr>
              <a:t>, </a:t>
            </a:r>
            <a:r>
              <a:rPr lang="en-US" dirty="0" err="1">
                <a:latin typeface="Times"/>
                <a:cs typeface="Times"/>
              </a:rPr>
              <a:t>y_train</a:t>
            </a:r>
            <a:r>
              <a:rPr lang="en-US" dirty="0">
                <a:latin typeface="Times"/>
                <a:cs typeface="Times"/>
              </a:rPr>
              <a:t>)</a:t>
            </a:r>
          </a:p>
          <a:p>
            <a:endParaRPr lang="en-US">
              <a:latin typeface="Times"/>
              <a:cs typeface="Times"/>
            </a:endParaRPr>
          </a:p>
        </p:txBody>
      </p:sp>
    </p:spTree>
    <p:extLst>
      <p:ext uri="{BB962C8B-B14F-4D97-AF65-F5344CB8AC3E}">
        <p14:creationId xmlns:p14="http://schemas.microsoft.com/office/powerpoint/2010/main" val="80240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410706-CE2C-CC4B-236B-9D0F1983E214}"/>
              </a:ext>
            </a:extLst>
          </p:cNvPr>
          <p:cNvSpPr txBox="1"/>
          <p:nvPr/>
        </p:nvSpPr>
        <p:spPr>
          <a:xfrm>
            <a:off x="616744" y="473869"/>
            <a:ext cx="10887074"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 </a:t>
            </a:r>
            <a:r>
              <a:rPr lang="en-US" dirty="0" err="1">
                <a:latin typeface="Times"/>
                <a:cs typeface="Segoe UI"/>
              </a:rPr>
              <a:t>y_pred_train</a:t>
            </a:r>
            <a:r>
              <a:rPr lang="en-US" dirty="0">
                <a:latin typeface="Times"/>
                <a:cs typeface="Segoe UI"/>
              </a:rPr>
              <a:t> = </a:t>
            </a:r>
            <a:r>
              <a:rPr lang="en-US" dirty="0" err="1">
                <a:latin typeface="Times"/>
                <a:cs typeface="Segoe UI"/>
              </a:rPr>
              <a:t>LG.predict</a:t>
            </a:r>
            <a:r>
              <a:rPr lang="en-US" dirty="0">
                <a:latin typeface="Times"/>
                <a:cs typeface="Segoe UI"/>
              </a:rPr>
              <a:t>(</a:t>
            </a:r>
            <a:r>
              <a:rPr lang="en-US" dirty="0" err="1">
                <a:latin typeface="Times"/>
                <a:cs typeface="Segoe UI"/>
              </a:rPr>
              <a:t>x_train</a:t>
            </a:r>
            <a:r>
              <a:rPr lang="en-US" dirty="0">
                <a:latin typeface="Times"/>
                <a:cs typeface="Segoe UI"/>
              </a:rPr>
              <a:t>)​</a:t>
            </a:r>
          </a:p>
          <a:p>
            <a:r>
              <a:rPr lang="en-US" dirty="0">
                <a:latin typeface="Times"/>
                <a:cs typeface="Segoe UI"/>
              </a:rPr>
              <a:t>- print('Training accuracy is {}'.format(</a:t>
            </a:r>
            <a:r>
              <a:rPr lang="en-US" dirty="0" err="1">
                <a:latin typeface="Times"/>
                <a:cs typeface="Segoe UI"/>
              </a:rPr>
              <a:t>accuracy_score</a:t>
            </a:r>
            <a:r>
              <a:rPr lang="en-US" dirty="0">
                <a:latin typeface="Times"/>
                <a:cs typeface="Segoe UI"/>
              </a:rPr>
              <a:t>(</a:t>
            </a:r>
            <a:r>
              <a:rPr lang="en-US" dirty="0" err="1">
                <a:latin typeface="Times"/>
                <a:cs typeface="Segoe UI"/>
              </a:rPr>
              <a:t>y_train</a:t>
            </a:r>
            <a:r>
              <a:rPr lang="en-US" dirty="0">
                <a:latin typeface="Times"/>
                <a:cs typeface="Segoe UI"/>
              </a:rPr>
              <a:t>, </a:t>
            </a:r>
            <a:r>
              <a:rPr lang="en-US" dirty="0" err="1">
                <a:latin typeface="Times"/>
                <a:cs typeface="Segoe UI"/>
              </a:rPr>
              <a:t>y_pred_train</a:t>
            </a:r>
            <a:r>
              <a:rPr lang="en-US" dirty="0">
                <a:latin typeface="Times"/>
                <a:cs typeface="Segoe UI"/>
              </a:rPr>
              <a:t>)))​</a:t>
            </a:r>
          </a:p>
          <a:p>
            <a:r>
              <a:rPr lang="en-US" dirty="0">
                <a:latin typeface="Times"/>
                <a:cs typeface="Segoe UI"/>
              </a:rPr>
              <a:t>- </a:t>
            </a:r>
            <a:r>
              <a:rPr lang="en-US" dirty="0" err="1">
                <a:latin typeface="Times"/>
                <a:cs typeface="Segoe UI"/>
              </a:rPr>
              <a:t>y_pred_test</a:t>
            </a:r>
            <a:r>
              <a:rPr lang="en-US" dirty="0">
                <a:latin typeface="Times"/>
                <a:cs typeface="Segoe UI"/>
              </a:rPr>
              <a:t> = </a:t>
            </a:r>
            <a:r>
              <a:rPr lang="en-US" dirty="0" err="1">
                <a:latin typeface="Times"/>
                <a:cs typeface="Segoe UI"/>
              </a:rPr>
              <a:t>LG.predict</a:t>
            </a:r>
            <a:r>
              <a:rPr lang="en-US" dirty="0">
                <a:latin typeface="Times"/>
                <a:cs typeface="Segoe UI"/>
              </a:rPr>
              <a:t>(</a:t>
            </a:r>
            <a:r>
              <a:rPr lang="en-US" dirty="0" err="1">
                <a:latin typeface="Times"/>
                <a:cs typeface="Segoe UI"/>
              </a:rPr>
              <a:t>x_test</a:t>
            </a:r>
            <a:r>
              <a:rPr lang="en-US" dirty="0">
                <a:latin typeface="Times"/>
                <a:cs typeface="Segoe UI"/>
              </a:rPr>
              <a:t>)​</a:t>
            </a:r>
          </a:p>
          <a:p>
            <a:r>
              <a:rPr lang="en-US" dirty="0">
                <a:latin typeface="Times"/>
                <a:cs typeface="Segoe UI"/>
              </a:rPr>
              <a:t>- print('Test accuracy is {}'.format(</a:t>
            </a:r>
            <a:r>
              <a:rPr lang="en-US" dirty="0" err="1">
                <a:latin typeface="Times"/>
                <a:cs typeface="Segoe UI"/>
              </a:rPr>
              <a:t>accuracy_score</a:t>
            </a:r>
            <a:r>
              <a:rPr lang="en-US" dirty="0">
                <a:latin typeface="Times"/>
                <a:cs typeface="Segoe UI"/>
              </a:rPr>
              <a:t>(</a:t>
            </a:r>
            <a:r>
              <a:rPr lang="en-US" dirty="0" err="1">
                <a:latin typeface="Times"/>
                <a:cs typeface="Segoe UI"/>
              </a:rPr>
              <a:t>y_test,y_pred_test</a:t>
            </a:r>
            <a:r>
              <a:rPr lang="en-US" dirty="0">
                <a:latin typeface="Times"/>
                <a:cs typeface="Segoe UI"/>
              </a:rPr>
              <a:t>)))​</a:t>
            </a:r>
          </a:p>
          <a:p>
            <a:r>
              <a:rPr lang="en-US" dirty="0">
                <a:latin typeface="Times"/>
                <a:cs typeface="Segoe UI"/>
              </a:rPr>
              <a:t>- print(</a:t>
            </a:r>
            <a:r>
              <a:rPr lang="en-US" dirty="0" err="1">
                <a:latin typeface="Times"/>
                <a:cs typeface="Segoe UI"/>
              </a:rPr>
              <a:t>confusion_matrix</a:t>
            </a:r>
            <a:r>
              <a:rPr lang="en-US" dirty="0">
                <a:latin typeface="Times"/>
                <a:cs typeface="Segoe UI"/>
              </a:rPr>
              <a:t>(</a:t>
            </a:r>
            <a:r>
              <a:rPr lang="en-US" dirty="0" err="1">
                <a:latin typeface="Times"/>
                <a:cs typeface="Segoe UI"/>
              </a:rPr>
              <a:t>y_test,y_pred_test</a:t>
            </a:r>
            <a:r>
              <a:rPr lang="en-US" dirty="0">
                <a:latin typeface="Times"/>
                <a:cs typeface="Segoe UI"/>
              </a:rPr>
              <a:t>))​</a:t>
            </a:r>
          </a:p>
          <a:p>
            <a:r>
              <a:rPr lang="en-US" dirty="0">
                <a:latin typeface="Times"/>
                <a:cs typeface="Segoe UI"/>
              </a:rPr>
              <a:t>- print(</a:t>
            </a:r>
            <a:r>
              <a:rPr lang="en-US" dirty="0" err="1">
                <a:latin typeface="Times"/>
                <a:cs typeface="Segoe UI"/>
              </a:rPr>
              <a:t>classification_report</a:t>
            </a:r>
            <a:r>
              <a:rPr lang="en-US" dirty="0">
                <a:latin typeface="Times"/>
                <a:cs typeface="Segoe UI"/>
              </a:rPr>
              <a:t>(</a:t>
            </a:r>
            <a:r>
              <a:rPr lang="en-US" dirty="0" err="1">
                <a:latin typeface="Times"/>
                <a:cs typeface="Segoe UI"/>
              </a:rPr>
              <a:t>y_test,y_pred_test</a:t>
            </a:r>
            <a:r>
              <a:rPr lang="en-US" dirty="0">
                <a:latin typeface="Times"/>
                <a:cs typeface="Segoe UI"/>
              </a:rPr>
              <a:t>))​</a:t>
            </a:r>
          </a:p>
          <a:p>
            <a:r>
              <a:rPr lang="en-US" dirty="0">
                <a:latin typeface="Times"/>
                <a:cs typeface="Segoe UI"/>
              </a:rPr>
              <a:t>​</a:t>
            </a:r>
          </a:p>
          <a:p>
            <a:r>
              <a:rPr lang="en-US" dirty="0">
                <a:latin typeface="Times"/>
                <a:ea typeface="+mn-lt"/>
                <a:cs typeface="+mn-lt"/>
              </a:rPr>
              <a:t>-    # </a:t>
            </a:r>
            <a:r>
              <a:rPr lang="en-US" dirty="0" err="1">
                <a:latin typeface="Times"/>
                <a:ea typeface="+mn-lt"/>
                <a:cs typeface="+mn-lt"/>
              </a:rPr>
              <a:t>DecisionTreeClassifier</a:t>
            </a:r>
            <a:endParaRPr lang="en-US" dirty="0">
              <a:latin typeface="Times"/>
              <a:cs typeface="Times"/>
            </a:endParaRPr>
          </a:p>
          <a:p>
            <a:r>
              <a:rPr lang="en-US" dirty="0">
                <a:latin typeface="Times"/>
                <a:ea typeface="+mn-lt"/>
                <a:cs typeface="+mn-lt"/>
              </a:rPr>
              <a:t>-    DT = </a:t>
            </a:r>
            <a:r>
              <a:rPr lang="en-US" err="1">
                <a:latin typeface="Times"/>
                <a:ea typeface="+mn-lt"/>
                <a:cs typeface="+mn-lt"/>
              </a:rPr>
              <a:t>DecisionTreeClassifier</a:t>
            </a:r>
            <a:r>
              <a:rPr lang="en-US" dirty="0">
                <a:latin typeface="Times"/>
                <a:ea typeface="+mn-lt"/>
                <a:cs typeface="+mn-lt"/>
              </a:rPr>
              <a:t>()</a:t>
            </a:r>
            <a:endParaRPr lang="en-US">
              <a:latin typeface="Times"/>
              <a:cs typeface="Times"/>
            </a:endParaRPr>
          </a:p>
          <a:p>
            <a:endParaRPr lang="en-US" dirty="0">
              <a:latin typeface="Times"/>
              <a:cs typeface="Times"/>
            </a:endParaRPr>
          </a:p>
          <a:p>
            <a:r>
              <a:rPr lang="en-US" dirty="0">
                <a:latin typeface="Times"/>
                <a:ea typeface="+mn-lt"/>
                <a:cs typeface="+mn-lt"/>
              </a:rPr>
              <a:t>-    </a:t>
            </a:r>
            <a:r>
              <a:rPr lang="en-US" err="1">
                <a:latin typeface="Times"/>
                <a:ea typeface="+mn-lt"/>
                <a:cs typeface="+mn-lt"/>
              </a:rPr>
              <a:t>DT.fit</a:t>
            </a:r>
            <a:r>
              <a:rPr lang="en-US" dirty="0">
                <a:latin typeface="Times"/>
                <a:ea typeface="+mn-lt"/>
                <a:cs typeface="+mn-lt"/>
              </a:rPr>
              <a:t>(</a:t>
            </a:r>
            <a:r>
              <a:rPr lang="en-US" err="1">
                <a:latin typeface="Times"/>
                <a:ea typeface="+mn-lt"/>
                <a:cs typeface="+mn-lt"/>
              </a:rPr>
              <a:t>x_train</a:t>
            </a:r>
            <a:r>
              <a:rPr lang="en-US" dirty="0">
                <a:latin typeface="Times"/>
                <a:ea typeface="+mn-lt"/>
                <a:cs typeface="+mn-lt"/>
              </a:rPr>
              <a:t>, </a:t>
            </a:r>
            <a:r>
              <a:rPr lang="en-US" err="1">
                <a:latin typeface="Times"/>
                <a:ea typeface="+mn-lt"/>
                <a:cs typeface="+mn-lt"/>
              </a:rPr>
              <a:t>y_train</a:t>
            </a:r>
            <a:r>
              <a:rPr lang="en-US" dirty="0">
                <a:latin typeface="Times"/>
                <a:ea typeface="+mn-lt"/>
                <a:cs typeface="+mn-lt"/>
              </a:rPr>
              <a:t>)</a:t>
            </a:r>
            <a:endParaRPr lang="en-US">
              <a:latin typeface="Times"/>
              <a:cs typeface="Times"/>
            </a:endParaRPr>
          </a:p>
          <a:p>
            <a:r>
              <a:rPr lang="en-US" dirty="0">
                <a:latin typeface="Times"/>
                <a:ea typeface="+mn-lt"/>
                <a:cs typeface="+mn-lt"/>
              </a:rPr>
              <a:t>-    </a:t>
            </a:r>
            <a:r>
              <a:rPr lang="en-US" err="1">
                <a:latin typeface="Times"/>
                <a:ea typeface="+mn-lt"/>
                <a:cs typeface="+mn-lt"/>
              </a:rPr>
              <a:t>y_pred_train</a:t>
            </a:r>
            <a:r>
              <a:rPr lang="en-US" dirty="0">
                <a:latin typeface="Times"/>
                <a:ea typeface="+mn-lt"/>
                <a:cs typeface="+mn-lt"/>
              </a:rPr>
              <a:t> = </a:t>
            </a:r>
            <a:r>
              <a:rPr lang="en-US" err="1">
                <a:latin typeface="Times"/>
                <a:ea typeface="+mn-lt"/>
                <a:cs typeface="+mn-lt"/>
              </a:rPr>
              <a:t>DT.predict</a:t>
            </a:r>
            <a:r>
              <a:rPr lang="en-US" dirty="0">
                <a:latin typeface="Times"/>
                <a:ea typeface="+mn-lt"/>
                <a:cs typeface="+mn-lt"/>
              </a:rPr>
              <a:t>(</a:t>
            </a:r>
            <a:r>
              <a:rPr lang="en-US" err="1">
                <a:latin typeface="Times"/>
                <a:ea typeface="+mn-lt"/>
                <a:cs typeface="+mn-lt"/>
              </a:rPr>
              <a:t>x_train</a:t>
            </a:r>
            <a:r>
              <a:rPr lang="en-US" dirty="0">
                <a:latin typeface="Times"/>
                <a:ea typeface="+mn-lt"/>
                <a:cs typeface="+mn-lt"/>
              </a:rPr>
              <a:t>)</a:t>
            </a:r>
            <a:endParaRPr lang="en-US">
              <a:latin typeface="Times"/>
              <a:cs typeface="Times"/>
            </a:endParaRPr>
          </a:p>
          <a:p>
            <a:r>
              <a:rPr lang="en-US" dirty="0">
                <a:latin typeface="Times"/>
                <a:ea typeface="+mn-lt"/>
                <a:cs typeface="+mn-lt"/>
              </a:rPr>
              <a:t>-    print('Training accuracy is {}'.format(</a:t>
            </a:r>
            <a:r>
              <a:rPr lang="en-US" err="1">
                <a:latin typeface="Times"/>
                <a:ea typeface="+mn-lt"/>
                <a:cs typeface="+mn-lt"/>
              </a:rPr>
              <a:t>accuracy_score</a:t>
            </a:r>
            <a:r>
              <a:rPr lang="en-US" dirty="0">
                <a:latin typeface="Times"/>
                <a:ea typeface="+mn-lt"/>
                <a:cs typeface="+mn-lt"/>
              </a:rPr>
              <a:t>(</a:t>
            </a:r>
            <a:r>
              <a:rPr lang="en-US" err="1">
                <a:latin typeface="Times"/>
                <a:ea typeface="+mn-lt"/>
                <a:cs typeface="+mn-lt"/>
              </a:rPr>
              <a:t>y_train</a:t>
            </a:r>
            <a:r>
              <a:rPr lang="en-US" dirty="0">
                <a:latin typeface="Times"/>
                <a:ea typeface="+mn-lt"/>
                <a:cs typeface="+mn-lt"/>
              </a:rPr>
              <a:t>, </a:t>
            </a:r>
            <a:r>
              <a:rPr lang="en-US" err="1">
                <a:latin typeface="Times"/>
                <a:ea typeface="+mn-lt"/>
                <a:cs typeface="+mn-lt"/>
              </a:rPr>
              <a:t>y_pred_train</a:t>
            </a:r>
            <a:r>
              <a:rPr lang="en-US" dirty="0">
                <a:latin typeface="Times"/>
                <a:ea typeface="+mn-lt"/>
                <a:cs typeface="+mn-lt"/>
              </a:rPr>
              <a:t>)))</a:t>
            </a:r>
          </a:p>
          <a:p>
            <a:r>
              <a:rPr lang="en-US" dirty="0">
                <a:latin typeface="Times"/>
                <a:ea typeface="+mn-lt"/>
                <a:cs typeface="+mn-lt"/>
              </a:rPr>
              <a:t>-    </a:t>
            </a:r>
            <a:r>
              <a:rPr lang="en-US" err="1">
                <a:latin typeface="Times"/>
                <a:ea typeface="+mn-lt"/>
                <a:cs typeface="+mn-lt"/>
              </a:rPr>
              <a:t>y_pred_test</a:t>
            </a:r>
            <a:r>
              <a:rPr lang="en-US" dirty="0">
                <a:latin typeface="Times"/>
                <a:ea typeface="+mn-lt"/>
                <a:cs typeface="+mn-lt"/>
              </a:rPr>
              <a:t> = </a:t>
            </a:r>
            <a:r>
              <a:rPr lang="en-US" err="1">
                <a:latin typeface="Times"/>
                <a:ea typeface="+mn-lt"/>
                <a:cs typeface="+mn-lt"/>
              </a:rPr>
              <a:t>DT.predict</a:t>
            </a:r>
            <a:r>
              <a:rPr lang="en-US" dirty="0">
                <a:latin typeface="Times"/>
                <a:ea typeface="+mn-lt"/>
                <a:cs typeface="+mn-lt"/>
              </a:rPr>
              <a:t>(</a:t>
            </a:r>
            <a:r>
              <a:rPr lang="en-US" err="1">
                <a:latin typeface="Times"/>
                <a:ea typeface="+mn-lt"/>
                <a:cs typeface="+mn-lt"/>
              </a:rPr>
              <a:t>x_test</a:t>
            </a:r>
            <a:r>
              <a:rPr lang="en-US" dirty="0">
                <a:latin typeface="Times"/>
                <a:ea typeface="+mn-lt"/>
                <a:cs typeface="+mn-lt"/>
              </a:rPr>
              <a:t>)</a:t>
            </a:r>
            <a:endParaRPr lang="en-US">
              <a:latin typeface="Times"/>
              <a:cs typeface="Times"/>
            </a:endParaRPr>
          </a:p>
          <a:p>
            <a:r>
              <a:rPr lang="en-US" dirty="0">
                <a:latin typeface="Times"/>
                <a:ea typeface="+mn-lt"/>
                <a:cs typeface="+mn-lt"/>
              </a:rPr>
              <a:t>-    print('Test accuracy is {}'.format(</a:t>
            </a:r>
            <a:r>
              <a:rPr lang="en-US" err="1">
                <a:latin typeface="Times"/>
                <a:ea typeface="+mn-lt"/>
                <a:cs typeface="+mn-lt"/>
              </a:rPr>
              <a:t>accuracy_score</a:t>
            </a:r>
            <a:r>
              <a:rPr lang="en-US" dirty="0">
                <a:latin typeface="Times"/>
                <a:ea typeface="+mn-lt"/>
                <a:cs typeface="+mn-lt"/>
              </a:rPr>
              <a:t>(</a:t>
            </a:r>
            <a:r>
              <a:rPr lang="en-US" err="1">
                <a:latin typeface="Times"/>
                <a:ea typeface="+mn-lt"/>
                <a:cs typeface="+mn-lt"/>
              </a:rPr>
              <a:t>y_test,y_pred_test</a:t>
            </a:r>
            <a:r>
              <a:rPr lang="en-US" dirty="0">
                <a:latin typeface="Times"/>
                <a:ea typeface="+mn-lt"/>
                <a:cs typeface="+mn-lt"/>
              </a:rPr>
              <a:t>)))</a:t>
            </a:r>
            <a:endParaRPr lang="en-US">
              <a:latin typeface="Times"/>
              <a:cs typeface="Times"/>
            </a:endParaRPr>
          </a:p>
          <a:p>
            <a:r>
              <a:rPr lang="en-US" dirty="0">
                <a:latin typeface="Times"/>
                <a:ea typeface="+mn-lt"/>
                <a:cs typeface="+mn-lt"/>
              </a:rPr>
              <a:t>-    print(</a:t>
            </a:r>
            <a:r>
              <a:rPr lang="en-US" err="1">
                <a:latin typeface="Times"/>
                <a:ea typeface="+mn-lt"/>
                <a:cs typeface="+mn-lt"/>
              </a:rPr>
              <a:t>confusion_matrix</a:t>
            </a:r>
            <a:r>
              <a:rPr lang="en-US" dirty="0">
                <a:latin typeface="Times"/>
                <a:ea typeface="+mn-lt"/>
                <a:cs typeface="+mn-lt"/>
              </a:rPr>
              <a:t>(</a:t>
            </a:r>
            <a:r>
              <a:rPr lang="en-US" err="1">
                <a:latin typeface="Times"/>
                <a:ea typeface="+mn-lt"/>
                <a:cs typeface="+mn-lt"/>
              </a:rPr>
              <a:t>y_test,y_pred_test</a:t>
            </a:r>
            <a:r>
              <a:rPr lang="en-US" dirty="0">
                <a:latin typeface="Times"/>
                <a:ea typeface="+mn-lt"/>
                <a:cs typeface="+mn-lt"/>
              </a:rPr>
              <a:t>))</a:t>
            </a:r>
            <a:endParaRPr lang="en-US">
              <a:latin typeface="Times"/>
              <a:cs typeface="Times"/>
            </a:endParaRPr>
          </a:p>
          <a:p>
            <a:r>
              <a:rPr lang="en-US" dirty="0">
                <a:latin typeface="Times"/>
                <a:ea typeface="+mn-lt"/>
                <a:cs typeface="+mn-lt"/>
              </a:rPr>
              <a:t>-    print(</a:t>
            </a:r>
            <a:r>
              <a:rPr lang="en-US" err="1">
                <a:latin typeface="Times"/>
                <a:ea typeface="+mn-lt"/>
                <a:cs typeface="+mn-lt"/>
              </a:rPr>
              <a:t>classification_report</a:t>
            </a:r>
            <a:r>
              <a:rPr lang="en-US" dirty="0">
                <a:latin typeface="Times"/>
                <a:ea typeface="+mn-lt"/>
                <a:cs typeface="+mn-lt"/>
              </a:rPr>
              <a:t>(</a:t>
            </a:r>
            <a:r>
              <a:rPr lang="en-US" err="1">
                <a:latin typeface="Times"/>
                <a:ea typeface="+mn-lt"/>
                <a:cs typeface="+mn-lt"/>
              </a:rPr>
              <a:t>y_test,y_pred_test</a:t>
            </a:r>
            <a:r>
              <a:rPr lang="en-US" dirty="0">
                <a:latin typeface="Times"/>
                <a:ea typeface="+mn-lt"/>
                <a:cs typeface="+mn-lt"/>
              </a:rPr>
              <a:t>))</a:t>
            </a:r>
            <a:endParaRPr lang="en-US">
              <a:latin typeface="Times"/>
              <a:cs typeface="Times"/>
            </a:endParaRPr>
          </a:p>
          <a:p>
            <a:endParaRPr lang="en-US" dirty="0">
              <a:latin typeface="Times"/>
              <a:cs typeface="Times"/>
            </a:endParaRPr>
          </a:p>
          <a:p>
            <a:r>
              <a:rPr lang="en-US" dirty="0">
                <a:latin typeface="Times"/>
                <a:ea typeface="+mn-lt"/>
                <a:cs typeface="+mn-lt"/>
              </a:rPr>
              <a:t>-    #RandomForestClassifier</a:t>
            </a:r>
            <a:endParaRPr lang="en-US">
              <a:latin typeface="Times"/>
              <a:cs typeface="Times"/>
            </a:endParaRPr>
          </a:p>
          <a:p>
            <a:r>
              <a:rPr lang="en-US" dirty="0">
                <a:latin typeface="Times"/>
                <a:ea typeface="+mn-lt"/>
                <a:cs typeface="+mn-lt"/>
              </a:rPr>
              <a:t>-    RF = </a:t>
            </a:r>
            <a:r>
              <a:rPr lang="en-US" err="1">
                <a:latin typeface="Times"/>
                <a:ea typeface="+mn-lt"/>
                <a:cs typeface="+mn-lt"/>
              </a:rPr>
              <a:t>RandomForestClassifier</a:t>
            </a:r>
            <a:r>
              <a:rPr lang="en-US" dirty="0">
                <a:latin typeface="Times"/>
                <a:ea typeface="+mn-lt"/>
                <a:cs typeface="+mn-lt"/>
              </a:rPr>
              <a:t>()</a:t>
            </a:r>
            <a:endParaRPr lang="en-US">
              <a:latin typeface="Times"/>
              <a:cs typeface="Times"/>
            </a:endParaRPr>
          </a:p>
          <a:p>
            <a:endParaRPr lang="en-US" dirty="0">
              <a:latin typeface="Times"/>
              <a:cs typeface="Times"/>
            </a:endParaRPr>
          </a:p>
          <a:p>
            <a:r>
              <a:rPr lang="en-US" dirty="0">
                <a:latin typeface="Times"/>
                <a:ea typeface="+mn-lt"/>
                <a:cs typeface="+mn-lt"/>
              </a:rPr>
              <a:t>-    </a:t>
            </a:r>
            <a:r>
              <a:rPr lang="en-US" err="1">
                <a:latin typeface="Times"/>
                <a:ea typeface="+mn-lt"/>
                <a:cs typeface="+mn-lt"/>
              </a:rPr>
              <a:t>RF.fit</a:t>
            </a:r>
            <a:r>
              <a:rPr lang="en-US" dirty="0">
                <a:latin typeface="Times"/>
                <a:ea typeface="+mn-lt"/>
                <a:cs typeface="+mn-lt"/>
              </a:rPr>
              <a:t>(</a:t>
            </a:r>
            <a:r>
              <a:rPr lang="en-US" err="1">
                <a:latin typeface="Times"/>
                <a:ea typeface="+mn-lt"/>
                <a:cs typeface="+mn-lt"/>
              </a:rPr>
              <a:t>x_train</a:t>
            </a:r>
            <a:r>
              <a:rPr lang="en-US" dirty="0">
                <a:latin typeface="Times"/>
                <a:ea typeface="+mn-lt"/>
                <a:cs typeface="+mn-lt"/>
              </a:rPr>
              <a:t>, </a:t>
            </a:r>
            <a:r>
              <a:rPr lang="en-US" err="1">
                <a:latin typeface="Times"/>
                <a:ea typeface="+mn-lt"/>
                <a:cs typeface="+mn-lt"/>
              </a:rPr>
              <a:t>y_train</a:t>
            </a:r>
            <a:r>
              <a:rPr lang="en-US" dirty="0">
                <a:latin typeface="Times"/>
                <a:ea typeface="+mn-lt"/>
                <a:cs typeface="+mn-lt"/>
              </a:rPr>
              <a:t>)</a:t>
            </a:r>
            <a:endParaRPr lang="en-US">
              <a:latin typeface="Times"/>
              <a:cs typeface="Times"/>
            </a:endParaRPr>
          </a:p>
        </p:txBody>
      </p:sp>
    </p:spTree>
    <p:extLst>
      <p:ext uri="{BB962C8B-B14F-4D97-AF65-F5344CB8AC3E}">
        <p14:creationId xmlns:p14="http://schemas.microsoft.com/office/powerpoint/2010/main" val="1383661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938E4-6753-3578-E3B2-541130E8161F}"/>
              </a:ext>
            </a:extLst>
          </p:cNvPr>
          <p:cNvSpPr txBox="1"/>
          <p:nvPr/>
        </p:nvSpPr>
        <p:spPr>
          <a:xfrm>
            <a:off x="521494" y="283369"/>
            <a:ext cx="1092279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Times"/>
              </a:rPr>
              <a:t>    -    </a:t>
            </a:r>
            <a:r>
              <a:rPr lang="en-US" err="1">
                <a:latin typeface="Times"/>
                <a:cs typeface="Times"/>
              </a:rPr>
              <a:t>y_pred_train</a:t>
            </a:r>
            <a:r>
              <a:rPr lang="en-US" dirty="0">
                <a:latin typeface="Times"/>
                <a:cs typeface="Times"/>
              </a:rPr>
              <a:t> = </a:t>
            </a:r>
            <a:r>
              <a:rPr lang="en-US" err="1">
                <a:latin typeface="Times"/>
                <a:cs typeface="Times"/>
              </a:rPr>
              <a:t>RF.predict</a:t>
            </a:r>
            <a:r>
              <a:rPr lang="en-US" dirty="0">
                <a:latin typeface="Times"/>
                <a:cs typeface="Times"/>
              </a:rPr>
              <a:t>(</a:t>
            </a:r>
            <a:r>
              <a:rPr lang="en-US" err="1">
                <a:latin typeface="Times"/>
                <a:cs typeface="Times"/>
              </a:rPr>
              <a:t>x_train</a:t>
            </a:r>
            <a:r>
              <a:rPr lang="en-US" dirty="0">
                <a:latin typeface="Times"/>
                <a:cs typeface="Times"/>
              </a:rPr>
              <a:t>)​</a:t>
            </a:r>
          </a:p>
          <a:p>
            <a:r>
              <a:rPr lang="en-US" dirty="0">
                <a:latin typeface="Times"/>
                <a:cs typeface="Times"/>
              </a:rPr>
              <a:t>    -    print('Training accuracy is {}'.format(</a:t>
            </a:r>
            <a:r>
              <a:rPr lang="en-US" err="1">
                <a:latin typeface="Times"/>
                <a:cs typeface="Times"/>
              </a:rPr>
              <a:t>accuracy_score</a:t>
            </a:r>
            <a:r>
              <a:rPr lang="en-US" dirty="0">
                <a:latin typeface="Times"/>
                <a:cs typeface="Times"/>
              </a:rPr>
              <a:t>(</a:t>
            </a:r>
            <a:r>
              <a:rPr lang="en-US" err="1">
                <a:latin typeface="Times"/>
                <a:cs typeface="Times"/>
              </a:rPr>
              <a:t>y_train</a:t>
            </a:r>
            <a:r>
              <a:rPr lang="en-US" dirty="0">
                <a:latin typeface="Times"/>
                <a:cs typeface="Times"/>
              </a:rPr>
              <a:t>, </a:t>
            </a:r>
            <a:r>
              <a:rPr lang="en-US" err="1">
                <a:latin typeface="Times"/>
                <a:cs typeface="Times"/>
              </a:rPr>
              <a:t>y_pred_train</a:t>
            </a:r>
            <a:r>
              <a:rPr lang="en-US" dirty="0">
                <a:latin typeface="Times"/>
                <a:cs typeface="Times"/>
              </a:rPr>
              <a:t>)))​</a:t>
            </a:r>
          </a:p>
          <a:p>
            <a:r>
              <a:rPr lang="en-US" dirty="0">
                <a:latin typeface="Times"/>
                <a:cs typeface="Times"/>
              </a:rPr>
              <a:t>    -    </a:t>
            </a:r>
            <a:r>
              <a:rPr lang="en-US" err="1">
                <a:latin typeface="Times"/>
                <a:cs typeface="Times"/>
              </a:rPr>
              <a:t>y_pred_test</a:t>
            </a:r>
            <a:r>
              <a:rPr lang="en-US" dirty="0">
                <a:latin typeface="Times"/>
                <a:cs typeface="Times"/>
              </a:rPr>
              <a:t> = </a:t>
            </a:r>
            <a:r>
              <a:rPr lang="en-US" err="1">
                <a:latin typeface="Times"/>
                <a:cs typeface="Times"/>
              </a:rPr>
              <a:t>RF.predict</a:t>
            </a:r>
            <a:r>
              <a:rPr lang="en-US" dirty="0">
                <a:latin typeface="Times"/>
                <a:cs typeface="Times"/>
              </a:rPr>
              <a:t>(</a:t>
            </a:r>
            <a:r>
              <a:rPr lang="en-US" err="1">
                <a:latin typeface="Times"/>
                <a:cs typeface="Times"/>
              </a:rPr>
              <a:t>x_test</a:t>
            </a:r>
            <a:r>
              <a:rPr lang="en-US" dirty="0">
                <a:latin typeface="Times"/>
                <a:cs typeface="Times"/>
              </a:rPr>
              <a:t>)​</a:t>
            </a:r>
          </a:p>
          <a:p>
            <a:r>
              <a:rPr lang="en-US" dirty="0">
                <a:latin typeface="Times"/>
                <a:cs typeface="Times"/>
              </a:rPr>
              <a:t>    -    print('Test accuracy is {}'.format(</a:t>
            </a:r>
            <a:r>
              <a:rPr lang="en-US" err="1">
                <a:latin typeface="Times"/>
                <a:cs typeface="Times"/>
              </a:rPr>
              <a:t>accuracy_score</a:t>
            </a:r>
            <a:r>
              <a:rPr lang="en-US" dirty="0">
                <a:latin typeface="Times"/>
                <a:cs typeface="Times"/>
              </a:rPr>
              <a:t>(</a:t>
            </a:r>
            <a:r>
              <a:rPr lang="en-US" err="1">
                <a:latin typeface="Times"/>
                <a:cs typeface="Times"/>
              </a:rPr>
              <a:t>y_test,y_pred_test</a:t>
            </a:r>
            <a:r>
              <a:rPr lang="en-US" dirty="0">
                <a:latin typeface="Times"/>
                <a:cs typeface="Times"/>
              </a:rPr>
              <a:t>)))​</a:t>
            </a:r>
          </a:p>
          <a:p>
            <a:r>
              <a:rPr lang="en-US" dirty="0">
                <a:latin typeface="Times"/>
                <a:cs typeface="Times"/>
              </a:rPr>
              <a:t>    -    print(</a:t>
            </a:r>
            <a:r>
              <a:rPr lang="en-US" err="1">
                <a:latin typeface="Times"/>
                <a:cs typeface="Times"/>
              </a:rPr>
              <a:t>confusion_matrix</a:t>
            </a:r>
            <a:r>
              <a:rPr lang="en-US" dirty="0">
                <a:latin typeface="Times"/>
                <a:cs typeface="Times"/>
              </a:rPr>
              <a:t>(</a:t>
            </a:r>
            <a:r>
              <a:rPr lang="en-US" err="1">
                <a:latin typeface="Times"/>
                <a:cs typeface="Times"/>
              </a:rPr>
              <a:t>y_test,y_pred_test</a:t>
            </a:r>
            <a:r>
              <a:rPr lang="en-US" dirty="0">
                <a:latin typeface="Times"/>
                <a:cs typeface="Times"/>
              </a:rPr>
              <a:t>))​</a:t>
            </a:r>
          </a:p>
          <a:p>
            <a:r>
              <a:rPr lang="en-US" dirty="0">
                <a:latin typeface="Times"/>
                <a:cs typeface="Times"/>
              </a:rPr>
              <a:t>    -    print(</a:t>
            </a:r>
            <a:r>
              <a:rPr lang="en-US" err="1">
                <a:latin typeface="Times"/>
                <a:cs typeface="Times"/>
              </a:rPr>
              <a:t>classification_report</a:t>
            </a:r>
            <a:r>
              <a:rPr lang="en-US" dirty="0">
                <a:latin typeface="Times"/>
                <a:cs typeface="Times"/>
              </a:rPr>
              <a:t>(</a:t>
            </a:r>
            <a:r>
              <a:rPr lang="en-US" err="1">
                <a:latin typeface="Times"/>
                <a:cs typeface="Times"/>
              </a:rPr>
              <a:t>y_test,y_pred_test</a:t>
            </a:r>
            <a:r>
              <a:rPr lang="en-US" dirty="0">
                <a:latin typeface="Times"/>
                <a:cs typeface="Times"/>
              </a:rPr>
              <a:t>))​</a:t>
            </a:r>
          </a:p>
          <a:p>
            <a:r>
              <a:rPr lang="en-US" dirty="0">
                <a:latin typeface="Times"/>
                <a:cs typeface="Times"/>
              </a:rPr>
              <a:t>​</a:t>
            </a:r>
          </a:p>
          <a:p>
            <a:r>
              <a:rPr lang="en-US" dirty="0">
                <a:latin typeface="Times"/>
                <a:ea typeface="+mn-lt"/>
                <a:cs typeface="Times"/>
              </a:rPr>
              <a:t>    -    # </a:t>
            </a:r>
            <a:r>
              <a:rPr lang="en-US" err="1">
                <a:latin typeface="Times"/>
                <a:ea typeface="+mn-lt"/>
                <a:cs typeface="Times"/>
              </a:rPr>
              <a:t>xgboost</a:t>
            </a:r>
            <a:endParaRPr lang="en-US">
              <a:latin typeface="Times"/>
              <a:cs typeface="Times"/>
            </a:endParaRPr>
          </a:p>
          <a:p>
            <a:r>
              <a:rPr lang="en-US" dirty="0">
                <a:latin typeface="Times"/>
                <a:ea typeface="+mn-lt"/>
                <a:cs typeface="Times"/>
              </a:rPr>
              <a:t>    -    import </a:t>
            </a:r>
            <a:r>
              <a:rPr lang="en-US" err="1">
                <a:latin typeface="Times"/>
                <a:ea typeface="+mn-lt"/>
                <a:cs typeface="Times"/>
              </a:rPr>
              <a:t>xgboost</a:t>
            </a:r>
            <a:endParaRPr lang="en-US" err="1">
              <a:latin typeface="Times"/>
              <a:cs typeface="Times"/>
            </a:endParaRPr>
          </a:p>
          <a:p>
            <a:r>
              <a:rPr lang="en-US" dirty="0">
                <a:latin typeface="Times"/>
                <a:ea typeface="+mn-lt"/>
                <a:cs typeface="Times"/>
              </a:rPr>
              <a:t>    -    </a:t>
            </a:r>
            <a:r>
              <a:rPr lang="en-US" err="1">
                <a:latin typeface="Times"/>
                <a:ea typeface="+mn-lt"/>
                <a:cs typeface="Times"/>
              </a:rPr>
              <a:t>xgb</a:t>
            </a:r>
            <a:r>
              <a:rPr lang="en-US" dirty="0">
                <a:latin typeface="Times"/>
                <a:ea typeface="+mn-lt"/>
                <a:cs typeface="Times"/>
              </a:rPr>
              <a:t> = </a:t>
            </a:r>
            <a:r>
              <a:rPr lang="en-US" err="1">
                <a:latin typeface="Times"/>
                <a:ea typeface="+mn-lt"/>
                <a:cs typeface="Times"/>
              </a:rPr>
              <a:t>xgboost.XGBClassifier</a:t>
            </a:r>
            <a:r>
              <a:rPr lang="en-US" dirty="0">
                <a:latin typeface="Times"/>
                <a:ea typeface="+mn-lt"/>
                <a:cs typeface="Times"/>
              </a:rPr>
              <a:t>()</a:t>
            </a:r>
            <a:endParaRPr lang="en-US" dirty="0">
              <a:latin typeface="Times"/>
              <a:cs typeface="Times"/>
            </a:endParaRPr>
          </a:p>
          <a:p>
            <a:r>
              <a:rPr lang="en-US" dirty="0">
                <a:latin typeface="Times"/>
                <a:ea typeface="+mn-lt"/>
                <a:cs typeface="Times"/>
              </a:rPr>
              <a:t>    -    </a:t>
            </a:r>
            <a:r>
              <a:rPr lang="en-US" err="1">
                <a:latin typeface="Times"/>
                <a:ea typeface="+mn-lt"/>
                <a:cs typeface="Times"/>
              </a:rPr>
              <a:t>xgb.fit</a:t>
            </a:r>
            <a:r>
              <a:rPr lang="en-US" dirty="0">
                <a:latin typeface="Times"/>
                <a:ea typeface="+mn-lt"/>
                <a:cs typeface="Times"/>
              </a:rPr>
              <a:t>(</a:t>
            </a:r>
            <a:r>
              <a:rPr lang="en-US" err="1">
                <a:latin typeface="Times"/>
                <a:ea typeface="+mn-lt"/>
                <a:cs typeface="Times"/>
              </a:rPr>
              <a:t>x_train</a:t>
            </a:r>
            <a:r>
              <a:rPr lang="en-US" dirty="0">
                <a:latin typeface="Times"/>
                <a:ea typeface="+mn-lt"/>
                <a:cs typeface="Times"/>
              </a:rPr>
              <a:t>, </a:t>
            </a:r>
            <a:r>
              <a:rPr lang="en-US" err="1">
                <a:latin typeface="Times"/>
                <a:ea typeface="+mn-lt"/>
                <a:cs typeface="Times"/>
              </a:rPr>
              <a:t>y_train</a:t>
            </a:r>
            <a:r>
              <a:rPr lang="en-US" dirty="0">
                <a:latin typeface="Times"/>
                <a:ea typeface="+mn-lt"/>
                <a:cs typeface="Times"/>
              </a:rPr>
              <a:t>)</a:t>
            </a:r>
            <a:endParaRPr lang="en-US" dirty="0">
              <a:latin typeface="Times"/>
              <a:cs typeface="Times"/>
            </a:endParaRPr>
          </a:p>
          <a:p>
            <a:r>
              <a:rPr lang="en-US" dirty="0">
                <a:latin typeface="Times"/>
                <a:ea typeface="+mn-lt"/>
                <a:cs typeface="Times"/>
              </a:rPr>
              <a:t>    -    </a:t>
            </a:r>
            <a:r>
              <a:rPr lang="en-US" err="1">
                <a:latin typeface="Times"/>
                <a:ea typeface="+mn-lt"/>
                <a:cs typeface="Times"/>
              </a:rPr>
              <a:t>y_pred_train</a:t>
            </a:r>
            <a:r>
              <a:rPr lang="en-US" dirty="0">
                <a:latin typeface="Times"/>
                <a:ea typeface="+mn-lt"/>
                <a:cs typeface="Times"/>
              </a:rPr>
              <a:t> = </a:t>
            </a:r>
            <a:r>
              <a:rPr lang="en-US" err="1">
                <a:latin typeface="Times"/>
                <a:ea typeface="+mn-lt"/>
                <a:cs typeface="Times"/>
              </a:rPr>
              <a:t>xgb.predict</a:t>
            </a:r>
            <a:r>
              <a:rPr lang="en-US" dirty="0">
                <a:latin typeface="Times"/>
                <a:ea typeface="+mn-lt"/>
                <a:cs typeface="Times"/>
              </a:rPr>
              <a:t>(</a:t>
            </a:r>
            <a:r>
              <a:rPr lang="en-US" err="1">
                <a:latin typeface="Times"/>
                <a:ea typeface="+mn-lt"/>
                <a:cs typeface="Times"/>
              </a:rPr>
              <a:t>x_train</a:t>
            </a:r>
            <a:r>
              <a:rPr lang="en-US" dirty="0">
                <a:latin typeface="Times"/>
                <a:ea typeface="+mn-lt"/>
                <a:cs typeface="Times"/>
              </a:rPr>
              <a:t>)</a:t>
            </a:r>
            <a:endParaRPr lang="en-US" dirty="0">
              <a:latin typeface="Times"/>
              <a:cs typeface="Times"/>
            </a:endParaRPr>
          </a:p>
          <a:p>
            <a:r>
              <a:rPr lang="en-US" dirty="0">
                <a:latin typeface="Times"/>
                <a:cs typeface="Times"/>
              </a:rPr>
              <a:t>    - print('Training accuracy is {}'.format(</a:t>
            </a:r>
            <a:r>
              <a:rPr lang="en-US" dirty="0" err="1">
                <a:latin typeface="Times"/>
                <a:cs typeface="Times"/>
              </a:rPr>
              <a:t>accuracy_score</a:t>
            </a:r>
            <a:r>
              <a:rPr lang="en-US" dirty="0">
                <a:latin typeface="Times"/>
                <a:cs typeface="Times"/>
              </a:rPr>
              <a:t>(</a:t>
            </a:r>
            <a:r>
              <a:rPr lang="en-US" dirty="0" err="1">
                <a:latin typeface="Times"/>
                <a:cs typeface="Times"/>
              </a:rPr>
              <a:t>y_train</a:t>
            </a:r>
            <a:r>
              <a:rPr lang="en-US" dirty="0">
                <a:latin typeface="Times"/>
                <a:cs typeface="Times"/>
              </a:rPr>
              <a:t>, </a:t>
            </a:r>
            <a:r>
              <a:rPr lang="en-US" dirty="0" err="1">
                <a:latin typeface="Times"/>
                <a:cs typeface="Times"/>
              </a:rPr>
              <a:t>y_pred_train</a:t>
            </a:r>
            <a:r>
              <a:rPr lang="en-US" dirty="0">
                <a:latin typeface="Times"/>
                <a:cs typeface="Times"/>
              </a:rPr>
              <a:t>))) </a:t>
            </a:r>
            <a:endParaRPr lang="en-US">
              <a:ea typeface="+mn-lt"/>
              <a:cs typeface="+mn-lt"/>
            </a:endParaRPr>
          </a:p>
          <a:p>
            <a:r>
              <a:rPr lang="en-US" dirty="0">
                <a:latin typeface="Times"/>
                <a:cs typeface="Times"/>
              </a:rPr>
              <a:t>    -    </a:t>
            </a:r>
            <a:r>
              <a:rPr lang="en-US" dirty="0" err="1">
                <a:latin typeface="Times"/>
                <a:cs typeface="Times"/>
              </a:rPr>
              <a:t>y_pred_test</a:t>
            </a:r>
            <a:r>
              <a:rPr lang="en-US" dirty="0">
                <a:latin typeface="Times"/>
                <a:cs typeface="Times"/>
              </a:rPr>
              <a:t> = </a:t>
            </a:r>
            <a:r>
              <a:rPr lang="en-US" dirty="0" err="1">
                <a:latin typeface="Times"/>
                <a:cs typeface="Times"/>
              </a:rPr>
              <a:t>xgb.predict</a:t>
            </a:r>
            <a:r>
              <a:rPr lang="en-US" dirty="0">
                <a:latin typeface="Times"/>
                <a:cs typeface="Times"/>
              </a:rPr>
              <a:t>(</a:t>
            </a:r>
            <a:r>
              <a:rPr lang="en-US" dirty="0" err="1">
                <a:latin typeface="Times"/>
                <a:cs typeface="Times"/>
              </a:rPr>
              <a:t>x_test</a:t>
            </a:r>
            <a:r>
              <a:rPr lang="en-US" dirty="0">
                <a:latin typeface="Times"/>
                <a:cs typeface="Times"/>
              </a:rPr>
              <a:t>) </a:t>
            </a:r>
            <a:endParaRPr lang="en-US">
              <a:latin typeface="Rockwell" panose="02060603020205020403"/>
              <a:cs typeface="Times"/>
            </a:endParaRPr>
          </a:p>
          <a:p>
            <a:r>
              <a:rPr lang="en-US" dirty="0">
                <a:latin typeface="Times"/>
                <a:cs typeface="Times"/>
              </a:rPr>
              <a:t>    -    print('Test accuracy is {}'.format(</a:t>
            </a:r>
            <a:r>
              <a:rPr lang="en-US" dirty="0" err="1">
                <a:latin typeface="Times"/>
                <a:cs typeface="Times"/>
              </a:rPr>
              <a:t>accuracy_score</a:t>
            </a:r>
            <a:r>
              <a:rPr lang="en-US" dirty="0">
                <a:latin typeface="Times"/>
                <a:cs typeface="Times"/>
              </a:rPr>
              <a:t>(</a:t>
            </a:r>
            <a:r>
              <a:rPr lang="en-US" dirty="0" err="1">
                <a:latin typeface="Times"/>
                <a:cs typeface="Times"/>
              </a:rPr>
              <a:t>y_test,y_pred_test</a:t>
            </a:r>
            <a:r>
              <a:rPr lang="en-US" dirty="0">
                <a:latin typeface="Times"/>
                <a:cs typeface="Times"/>
              </a:rPr>
              <a:t>))) </a:t>
            </a:r>
            <a:endParaRPr lang="en-US">
              <a:ea typeface="+mn-lt"/>
              <a:cs typeface="+mn-lt"/>
            </a:endParaRPr>
          </a:p>
          <a:p>
            <a:r>
              <a:rPr lang="en-US" dirty="0">
                <a:latin typeface="Times"/>
                <a:cs typeface="Times"/>
              </a:rPr>
              <a:t>    -    print(</a:t>
            </a:r>
            <a:r>
              <a:rPr lang="en-US" dirty="0" err="1">
                <a:latin typeface="Times"/>
                <a:cs typeface="Times"/>
              </a:rPr>
              <a:t>confusion_matrix</a:t>
            </a:r>
            <a:r>
              <a:rPr lang="en-US" dirty="0">
                <a:latin typeface="Times"/>
                <a:cs typeface="Times"/>
              </a:rPr>
              <a:t>(</a:t>
            </a:r>
            <a:r>
              <a:rPr lang="en-US" dirty="0" err="1">
                <a:latin typeface="Times"/>
                <a:cs typeface="Times"/>
              </a:rPr>
              <a:t>y_test,y_pred_test</a:t>
            </a:r>
            <a:r>
              <a:rPr lang="en-US" dirty="0">
                <a:latin typeface="Times"/>
                <a:cs typeface="Times"/>
              </a:rPr>
              <a:t>)) </a:t>
            </a:r>
            <a:endParaRPr lang="en-US">
              <a:ea typeface="+mn-lt"/>
              <a:cs typeface="+mn-lt"/>
            </a:endParaRPr>
          </a:p>
          <a:p>
            <a:r>
              <a:rPr lang="en-US" dirty="0">
                <a:latin typeface="Times"/>
                <a:cs typeface="Times"/>
              </a:rPr>
              <a:t>    -    print(</a:t>
            </a:r>
            <a:r>
              <a:rPr lang="en-US" dirty="0" err="1">
                <a:latin typeface="Times"/>
                <a:cs typeface="Times"/>
              </a:rPr>
              <a:t>classification_report</a:t>
            </a:r>
            <a:r>
              <a:rPr lang="en-US" dirty="0">
                <a:latin typeface="Times"/>
                <a:cs typeface="Times"/>
              </a:rPr>
              <a:t>(</a:t>
            </a:r>
            <a:r>
              <a:rPr lang="en-US" dirty="0" err="1">
                <a:latin typeface="Times"/>
                <a:cs typeface="Times"/>
              </a:rPr>
              <a:t>y_test,y_pred_test</a:t>
            </a:r>
            <a:r>
              <a:rPr lang="en-US" dirty="0">
                <a:latin typeface="Times"/>
                <a:cs typeface="Times"/>
              </a:rPr>
              <a:t>)) </a:t>
            </a:r>
            <a:endParaRPr lang="en-US">
              <a:ea typeface="+mn-lt"/>
              <a:cs typeface="+mn-lt"/>
            </a:endParaRPr>
          </a:p>
          <a:p>
            <a:endParaRPr lang="en-US" dirty="0">
              <a:latin typeface="Times"/>
              <a:cs typeface="Times"/>
            </a:endParaRPr>
          </a:p>
          <a:p>
            <a:endParaRPr lang="en-US">
              <a:latin typeface="Times"/>
              <a:cs typeface="Times"/>
            </a:endParaRPr>
          </a:p>
        </p:txBody>
      </p:sp>
    </p:spTree>
    <p:extLst>
      <p:ext uri="{BB962C8B-B14F-4D97-AF65-F5344CB8AC3E}">
        <p14:creationId xmlns:p14="http://schemas.microsoft.com/office/powerpoint/2010/main" val="143480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EFCEC4-1EAC-35B4-D1AD-CF60D2A30BAC}"/>
              </a:ext>
            </a:extLst>
          </p:cNvPr>
          <p:cNvSpPr txBox="1"/>
          <p:nvPr/>
        </p:nvSpPr>
        <p:spPr>
          <a:xfrm>
            <a:off x="569119" y="402431"/>
            <a:ext cx="1117282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Times"/>
              </a:rPr>
              <a:t>​</a:t>
            </a:r>
            <a:endParaRPr lang="en-US" dirty="0"/>
          </a:p>
          <a:p>
            <a:r>
              <a:rPr lang="en-US" dirty="0">
                <a:latin typeface="Times"/>
                <a:ea typeface="+mn-lt"/>
                <a:cs typeface="Times"/>
              </a:rPr>
              <a:t>    -    #AdaBoostClassifier</a:t>
            </a:r>
            <a:endParaRPr lang="en-US" dirty="0">
              <a:latin typeface="Times"/>
              <a:cs typeface="Times"/>
            </a:endParaRPr>
          </a:p>
          <a:p>
            <a:r>
              <a:rPr lang="en-US" dirty="0">
                <a:latin typeface="Times"/>
                <a:ea typeface="+mn-lt"/>
                <a:cs typeface="Times"/>
              </a:rPr>
              <a:t>    -    </a:t>
            </a:r>
            <a:r>
              <a:rPr lang="en-US" err="1">
                <a:latin typeface="Times"/>
                <a:ea typeface="+mn-lt"/>
                <a:cs typeface="Times"/>
              </a:rPr>
              <a:t>ada</a:t>
            </a:r>
            <a:r>
              <a:rPr lang="en-US" dirty="0">
                <a:latin typeface="Times"/>
                <a:ea typeface="+mn-lt"/>
                <a:cs typeface="Times"/>
              </a:rPr>
              <a:t>=</a:t>
            </a:r>
            <a:r>
              <a:rPr lang="en-US" err="1">
                <a:latin typeface="Times"/>
                <a:ea typeface="+mn-lt"/>
                <a:cs typeface="Times"/>
              </a:rPr>
              <a:t>AdaBoostClassifier</a:t>
            </a:r>
            <a:r>
              <a:rPr lang="en-US" dirty="0">
                <a:latin typeface="Times"/>
                <a:ea typeface="+mn-lt"/>
                <a:cs typeface="Times"/>
              </a:rPr>
              <a:t>(</a:t>
            </a:r>
            <a:r>
              <a:rPr lang="en-US" err="1">
                <a:latin typeface="Times"/>
                <a:ea typeface="+mn-lt"/>
                <a:cs typeface="Times"/>
              </a:rPr>
              <a:t>n_estimators</a:t>
            </a:r>
            <a:r>
              <a:rPr lang="en-US" dirty="0">
                <a:latin typeface="Times"/>
                <a:ea typeface="+mn-lt"/>
                <a:cs typeface="Times"/>
              </a:rPr>
              <a:t>=100)</a:t>
            </a:r>
            <a:endParaRPr lang="en-US" dirty="0">
              <a:latin typeface="Times"/>
              <a:cs typeface="Times"/>
            </a:endParaRPr>
          </a:p>
          <a:p>
            <a:r>
              <a:rPr lang="en-US" dirty="0">
                <a:latin typeface="Times"/>
                <a:ea typeface="+mn-lt"/>
                <a:cs typeface="Times"/>
              </a:rPr>
              <a:t>    -    </a:t>
            </a:r>
            <a:r>
              <a:rPr lang="en-US" err="1">
                <a:latin typeface="Times"/>
                <a:ea typeface="+mn-lt"/>
                <a:cs typeface="Times"/>
              </a:rPr>
              <a:t>ada.fit</a:t>
            </a:r>
            <a:r>
              <a:rPr lang="en-US" dirty="0">
                <a:latin typeface="Times"/>
                <a:ea typeface="+mn-lt"/>
                <a:cs typeface="Times"/>
              </a:rPr>
              <a:t>(</a:t>
            </a:r>
            <a:r>
              <a:rPr lang="en-US" err="1">
                <a:latin typeface="Times"/>
                <a:ea typeface="+mn-lt"/>
                <a:cs typeface="Times"/>
              </a:rPr>
              <a:t>x_train</a:t>
            </a:r>
            <a:r>
              <a:rPr lang="en-US" dirty="0">
                <a:latin typeface="Times"/>
                <a:ea typeface="+mn-lt"/>
                <a:cs typeface="Times"/>
              </a:rPr>
              <a:t>, </a:t>
            </a:r>
            <a:r>
              <a:rPr lang="en-US" err="1">
                <a:latin typeface="Times"/>
                <a:ea typeface="+mn-lt"/>
                <a:cs typeface="Times"/>
              </a:rPr>
              <a:t>y_train</a:t>
            </a:r>
            <a:r>
              <a:rPr lang="en-US" dirty="0">
                <a:latin typeface="Times"/>
                <a:ea typeface="+mn-lt"/>
                <a:cs typeface="Times"/>
              </a:rPr>
              <a:t>)</a:t>
            </a:r>
            <a:endParaRPr lang="en-US" dirty="0">
              <a:latin typeface="Times"/>
              <a:cs typeface="Times"/>
            </a:endParaRPr>
          </a:p>
          <a:p>
            <a:r>
              <a:rPr lang="en-US" dirty="0">
                <a:latin typeface="Times"/>
                <a:ea typeface="+mn-lt"/>
                <a:cs typeface="Times"/>
              </a:rPr>
              <a:t>    -    </a:t>
            </a:r>
            <a:r>
              <a:rPr lang="en-US" err="1">
                <a:latin typeface="Times"/>
                <a:ea typeface="+mn-lt"/>
                <a:cs typeface="Times"/>
              </a:rPr>
              <a:t>y_pred_train</a:t>
            </a:r>
            <a:r>
              <a:rPr lang="en-US" dirty="0">
                <a:latin typeface="Times"/>
                <a:ea typeface="+mn-lt"/>
                <a:cs typeface="Times"/>
              </a:rPr>
              <a:t> = </a:t>
            </a:r>
            <a:r>
              <a:rPr lang="en-US" err="1">
                <a:latin typeface="Times"/>
                <a:ea typeface="+mn-lt"/>
                <a:cs typeface="Times"/>
              </a:rPr>
              <a:t>ada.predict</a:t>
            </a:r>
            <a:r>
              <a:rPr lang="en-US" dirty="0">
                <a:latin typeface="Times"/>
                <a:ea typeface="+mn-lt"/>
                <a:cs typeface="Times"/>
              </a:rPr>
              <a:t>(</a:t>
            </a:r>
            <a:r>
              <a:rPr lang="en-US" err="1">
                <a:latin typeface="Times"/>
                <a:ea typeface="+mn-lt"/>
                <a:cs typeface="Times"/>
              </a:rPr>
              <a:t>x_train</a:t>
            </a:r>
            <a:r>
              <a:rPr lang="en-US" dirty="0">
                <a:latin typeface="Times"/>
                <a:ea typeface="+mn-lt"/>
                <a:cs typeface="Times"/>
              </a:rPr>
              <a:t>)</a:t>
            </a:r>
            <a:endParaRPr lang="en-US" dirty="0">
              <a:latin typeface="Times"/>
              <a:cs typeface="Times"/>
            </a:endParaRPr>
          </a:p>
          <a:p>
            <a:r>
              <a:rPr lang="en-US" dirty="0">
                <a:latin typeface="Times"/>
                <a:ea typeface="+mn-lt"/>
                <a:cs typeface="Times"/>
              </a:rPr>
              <a:t>    -    print('Training accuracy is {}'.format(</a:t>
            </a:r>
            <a:r>
              <a:rPr lang="en-US" err="1">
                <a:latin typeface="Times"/>
                <a:ea typeface="+mn-lt"/>
                <a:cs typeface="Times"/>
              </a:rPr>
              <a:t>accuracy_score</a:t>
            </a:r>
            <a:r>
              <a:rPr lang="en-US" dirty="0">
                <a:latin typeface="Times"/>
                <a:ea typeface="+mn-lt"/>
                <a:cs typeface="Times"/>
              </a:rPr>
              <a:t>(</a:t>
            </a:r>
            <a:r>
              <a:rPr lang="en-US" err="1">
                <a:latin typeface="Times"/>
                <a:ea typeface="+mn-lt"/>
                <a:cs typeface="Times"/>
              </a:rPr>
              <a:t>y_train</a:t>
            </a:r>
            <a:r>
              <a:rPr lang="en-US" dirty="0">
                <a:latin typeface="Times"/>
                <a:ea typeface="+mn-lt"/>
                <a:cs typeface="Times"/>
              </a:rPr>
              <a:t>, </a:t>
            </a:r>
            <a:r>
              <a:rPr lang="en-US" err="1">
                <a:latin typeface="Times"/>
                <a:ea typeface="+mn-lt"/>
                <a:cs typeface="Times"/>
              </a:rPr>
              <a:t>y_pred_train</a:t>
            </a:r>
            <a:r>
              <a:rPr lang="en-US" dirty="0">
                <a:latin typeface="Times"/>
                <a:ea typeface="+mn-lt"/>
                <a:cs typeface="Times"/>
              </a:rPr>
              <a:t>)))</a:t>
            </a:r>
            <a:endParaRPr lang="en-US" dirty="0">
              <a:latin typeface="Times"/>
              <a:cs typeface="Times"/>
            </a:endParaRPr>
          </a:p>
          <a:p>
            <a:r>
              <a:rPr lang="en-US" dirty="0">
                <a:latin typeface="Times"/>
                <a:ea typeface="+mn-lt"/>
                <a:cs typeface="Times"/>
              </a:rPr>
              <a:t>    -    </a:t>
            </a:r>
            <a:r>
              <a:rPr lang="en-US" err="1">
                <a:latin typeface="Times"/>
                <a:ea typeface="+mn-lt"/>
                <a:cs typeface="Times"/>
              </a:rPr>
              <a:t>y_pred_test</a:t>
            </a:r>
            <a:r>
              <a:rPr lang="en-US" dirty="0">
                <a:latin typeface="Times"/>
                <a:ea typeface="+mn-lt"/>
                <a:cs typeface="Times"/>
              </a:rPr>
              <a:t> = </a:t>
            </a:r>
            <a:r>
              <a:rPr lang="en-US" err="1">
                <a:latin typeface="Times"/>
                <a:ea typeface="+mn-lt"/>
                <a:cs typeface="Times"/>
              </a:rPr>
              <a:t>ada.predict</a:t>
            </a:r>
            <a:r>
              <a:rPr lang="en-US" dirty="0">
                <a:latin typeface="Times"/>
                <a:ea typeface="+mn-lt"/>
                <a:cs typeface="Times"/>
              </a:rPr>
              <a:t>(</a:t>
            </a:r>
            <a:r>
              <a:rPr lang="en-US" err="1">
                <a:latin typeface="Times"/>
                <a:ea typeface="+mn-lt"/>
                <a:cs typeface="Times"/>
              </a:rPr>
              <a:t>x_test</a:t>
            </a:r>
            <a:r>
              <a:rPr lang="en-US" dirty="0">
                <a:latin typeface="Times"/>
                <a:ea typeface="+mn-lt"/>
                <a:cs typeface="Times"/>
              </a:rPr>
              <a:t>)</a:t>
            </a:r>
            <a:endParaRPr lang="en-US" dirty="0">
              <a:latin typeface="Times"/>
              <a:cs typeface="Times"/>
            </a:endParaRPr>
          </a:p>
          <a:p>
            <a:r>
              <a:rPr lang="en-US" dirty="0">
                <a:latin typeface="Times"/>
                <a:ea typeface="+mn-lt"/>
                <a:cs typeface="Times"/>
              </a:rPr>
              <a:t>    -    print('Test accuracy is {}'.format(</a:t>
            </a:r>
            <a:r>
              <a:rPr lang="en-US" err="1">
                <a:latin typeface="Times"/>
                <a:ea typeface="+mn-lt"/>
                <a:cs typeface="Times"/>
              </a:rPr>
              <a:t>accuracy_score</a:t>
            </a:r>
            <a:r>
              <a:rPr lang="en-US" dirty="0">
                <a:latin typeface="Times"/>
                <a:ea typeface="+mn-lt"/>
                <a:cs typeface="Times"/>
              </a:rPr>
              <a:t>(</a:t>
            </a:r>
            <a:r>
              <a:rPr lang="en-US" err="1">
                <a:latin typeface="Times"/>
                <a:ea typeface="+mn-lt"/>
                <a:cs typeface="Times"/>
              </a:rPr>
              <a:t>y_test,y_pred_test</a:t>
            </a:r>
            <a:r>
              <a:rPr lang="en-US" dirty="0">
                <a:latin typeface="Times"/>
                <a:ea typeface="+mn-lt"/>
                <a:cs typeface="Times"/>
              </a:rPr>
              <a:t>)))</a:t>
            </a:r>
            <a:endParaRPr lang="en-US" dirty="0">
              <a:latin typeface="Times"/>
              <a:cs typeface="Times"/>
            </a:endParaRPr>
          </a:p>
          <a:p>
            <a:r>
              <a:rPr lang="en-US" dirty="0">
                <a:latin typeface="Times"/>
                <a:ea typeface="+mn-lt"/>
                <a:cs typeface="Times"/>
              </a:rPr>
              <a:t>    -    print(</a:t>
            </a:r>
            <a:r>
              <a:rPr lang="en-US" err="1">
                <a:latin typeface="Times"/>
                <a:ea typeface="+mn-lt"/>
                <a:cs typeface="Times"/>
              </a:rPr>
              <a:t>confusion_matrix</a:t>
            </a:r>
            <a:r>
              <a:rPr lang="en-US" dirty="0">
                <a:latin typeface="Times"/>
                <a:ea typeface="+mn-lt"/>
                <a:cs typeface="Times"/>
              </a:rPr>
              <a:t>(</a:t>
            </a:r>
            <a:r>
              <a:rPr lang="en-US" err="1">
                <a:latin typeface="Times"/>
                <a:ea typeface="+mn-lt"/>
                <a:cs typeface="Times"/>
              </a:rPr>
              <a:t>y_test,y_pred_test</a:t>
            </a:r>
            <a:r>
              <a:rPr lang="en-US" dirty="0">
                <a:latin typeface="Times"/>
                <a:ea typeface="+mn-lt"/>
                <a:cs typeface="Times"/>
              </a:rPr>
              <a:t>))</a:t>
            </a:r>
            <a:endParaRPr lang="en-US" dirty="0">
              <a:latin typeface="Times"/>
              <a:cs typeface="Times"/>
            </a:endParaRPr>
          </a:p>
          <a:p>
            <a:r>
              <a:rPr lang="en-US" dirty="0">
                <a:latin typeface="Times"/>
                <a:ea typeface="+mn-lt"/>
                <a:cs typeface="Times"/>
              </a:rPr>
              <a:t>    -    print(</a:t>
            </a:r>
            <a:r>
              <a:rPr lang="en-US" err="1">
                <a:latin typeface="Times"/>
                <a:ea typeface="+mn-lt"/>
                <a:cs typeface="Times"/>
              </a:rPr>
              <a:t>classification_report</a:t>
            </a:r>
            <a:r>
              <a:rPr lang="en-US" dirty="0">
                <a:latin typeface="Times"/>
                <a:ea typeface="+mn-lt"/>
                <a:cs typeface="Times"/>
              </a:rPr>
              <a:t>(</a:t>
            </a:r>
            <a:r>
              <a:rPr lang="en-US" err="1">
                <a:latin typeface="Times"/>
                <a:ea typeface="+mn-lt"/>
                <a:cs typeface="Times"/>
              </a:rPr>
              <a:t>y_test,y_pred_test</a:t>
            </a:r>
            <a:r>
              <a:rPr lang="en-US" dirty="0">
                <a:latin typeface="Times"/>
                <a:ea typeface="+mn-lt"/>
                <a:cs typeface="Times"/>
              </a:rPr>
              <a:t>))</a:t>
            </a:r>
          </a:p>
          <a:p>
            <a:endParaRPr lang="en-US" dirty="0">
              <a:latin typeface="Times"/>
              <a:ea typeface="+mn-lt"/>
              <a:cs typeface="Times"/>
            </a:endParaRPr>
          </a:p>
          <a:p>
            <a:r>
              <a:rPr lang="en-US" dirty="0">
                <a:latin typeface="Times"/>
                <a:ea typeface="+mn-lt"/>
                <a:cs typeface="Times"/>
              </a:rPr>
              <a:t>    -    #KNeighborsClassifier</a:t>
            </a:r>
            <a:endParaRPr lang="en-US" dirty="0">
              <a:latin typeface="Times"/>
              <a:cs typeface="Times"/>
            </a:endParaRPr>
          </a:p>
          <a:p>
            <a:r>
              <a:rPr lang="en-US" dirty="0">
                <a:latin typeface="Times"/>
                <a:ea typeface="+mn-lt"/>
                <a:cs typeface="Times"/>
              </a:rPr>
              <a:t>    -    </a:t>
            </a:r>
            <a:r>
              <a:rPr lang="en-US" err="1">
                <a:latin typeface="Times"/>
                <a:ea typeface="+mn-lt"/>
                <a:cs typeface="Times"/>
              </a:rPr>
              <a:t>knn</a:t>
            </a:r>
            <a:r>
              <a:rPr lang="en-US" dirty="0">
                <a:latin typeface="Times"/>
                <a:ea typeface="+mn-lt"/>
                <a:cs typeface="Times"/>
              </a:rPr>
              <a:t>=</a:t>
            </a:r>
            <a:r>
              <a:rPr lang="en-US" err="1">
                <a:latin typeface="Times"/>
                <a:ea typeface="+mn-lt"/>
                <a:cs typeface="Times"/>
              </a:rPr>
              <a:t>KNeighborsClassifier</a:t>
            </a:r>
            <a:r>
              <a:rPr lang="en-US" dirty="0">
                <a:latin typeface="Times"/>
                <a:ea typeface="+mn-lt"/>
                <a:cs typeface="Times"/>
              </a:rPr>
              <a:t>(</a:t>
            </a:r>
            <a:r>
              <a:rPr lang="en-US" err="1">
                <a:latin typeface="Times"/>
                <a:ea typeface="+mn-lt"/>
                <a:cs typeface="Times"/>
              </a:rPr>
              <a:t>n_neighbors</a:t>
            </a:r>
            <a:r>
              <a:rPr lang="en-US" dirty="0">
                <a:latin typeface="Times"/>
                <a:ea typeface="+mn-lt"/>
                <a:cs typeface="Times"/>
              </a:rPr>
              <a:t>=9)</a:t>
            </a:r>
            <a:endParaRPr lang="en-US" dirty="0">
              <a:latin typeface="Times"/>
              <a:cs typeface="Times"/>
            </a:endParaRPr>
          </a:p>
          <a:p>
            <a:r>
              <a:rPr lang="en-US" dirty="0">
                <a:latin typeface="Times"/>
                <a:ea typeface="+mn-lt"/>
                <a:cs typeface="Times"/>
              </a:rPr>
              <a:t>    -    </a:t>
            </a:r>
            <a:r>
              <a:rPr lang="en-US" err="1">
                <a:latin typeface="Times"/>
                <a:ea typeface="+mn-lt"/>
                <a:cs typeface="Times"/>
              </a:rPr>
              <a:t>knn.fit</a:t>
            </a:r>
            <a:r>
              <a:rPr lang="en-US" dirty="0">
                <a:latin typeface="Times"/>
                <a:ea typeface="+mn-lt"/>
                <a:cs typeface="Times"/>
              </a:rPr>
              <a:t>(</a:t>
            </a:r>
            <a:r>
              <a:rPr lang="en-US" err="1">
                <a:latin typeface="Times"/>
                <a:ea typeface="+mn-lt"/>
                <a:cs typeface="Times"/>
              </a:rPr>
              <a:t>x_train</a:t>
            </a:r>
            <a:r>
              <a:rPr lang="en-US" dirty="0">
                <a:latin typeface="Times"/>
                <a:ea typeface="+mn-lt"/>
                <a:cs typeface="Times"/>
              </a:rPr>
              <a:t>, </a:t>
            </a:r>
            <a:r>
              <a:rPr lang="en-US" err="1">
                <a:latin typeface="Times"/>
                <a:ea typeface="+mn-lt"/>
                <a:cs typeface="Times"/>
              </a:rPr>
              <a:t>y_train</a:t>
            </a:r>
            <a:r>
              <a:rPr lang="en-US" dirty="0">
                <a:latin typeface="Times"/>
                <a:ea typeface="+mn-lt"/>
                <a:cs typeface="Times"/>
              </a:rPr>
              <a:t>)</a:t>
            </a:r>
            <a:endParaRPr lang="en-US" dirty="0">
              <a:latin typeface="Times"/>
              <a:cs typeface="Times"/>
            </a:endParaRPr>
          </a:p>
          <a:p>
            <a:r>
              <a:rPr lang="en-US" dirty="0">
                <a:latin typeface="Times"/>
                <a:ea typeface="+mn-lt"/>
                <a:cs typeface="Times"/>
              </a:rPr>
              <a:t>    -    </a:t>
            </a:r>
            <a:r>
              <a:rPr lang="en-US" err="1">
                <a:latin typeface="Times"/>
                <a:ea typeface="+mn-lt"/>
                <a:cs typeface="Times"/>
              </a:rPr>
              <a:t>y_pred_train</a:t>
            </a:r>
            <a:r>
              <a:rPr lang="en-US" dirty="0">
                <a:latin typeface="Times"/>
                <a:ea typeface="+mn-lt"/>
                <a:cs typeface="Times"/>
              </a:rPr>
              <a:t> = </a:t>
            </a:r>
            <a:r>
              <a:rPr lang="en-US" err="1">
                <a:latin typeface="Times"/>
                <a:ea typeface="+mn-lt"/>
                <a:cs typeface="Times"/>
              </a:rPr>
              <a:t>knn.predict</a:t>
            </a:r>
            <a:r>
              <a:rPr lang="en-US" dirty="0">
                <a:latin typeface="Times"/>
                <a:ea typeface="+mn-lt"/>
                <a:cs typeface="Times"/>
              </a:rPr>
              <a:t>(</a:t>
            </a:r>
            <a:r>
              <a:rPr lang="en-US" err="1">
                <a:latin typeface="Times"/>
                <a:ea typeface="+mn-lt"/>
                <a:cs typeface="Times"/>
              </a:rPr>
              <a:t>x_train</a:t>
            </a:r>
            <a:r>
              <a:rPr lang="en-US" dirty="0">
                <a:latin typeface="Times"/>
                <a:ea typeface="+mn-lt"/>
                <a:cs typeface="Times"/>
              </a:rPr>
              <a:t>)</a:t>
            </a:r>
            <a:endParaRPr lang="en-US" dirty="0">
              <a:latin typeface="Times"/>
              <a:cs typeface="Times"/>
            </a:endParaRPr>
          </a:p>
          <a:p>
            <a:r>
              <a:rPr lang="en-US" dirty="0">
                <a:latin typeface="Times"/>
                <a:ea typeface="+mn-lt"/>
                <a:cs typeface="Times"/>
              </a:rPr>
              <a:t>    -    print('Training accuracy is {}'.format(</a:t>
            </a:r>
            <a:r>
              <a:rPr lang="en-US" err="1">
                <a:latin typeface="Times"/>
                <a:ea typeface="+mn-lt"/>
                <a:cs typeface="Times"/>
              </a:rPr>
              <a:t>accuracy_score</a:t>
            </a:r>
            <a:r>
              <a:rPr lang="en-US" dirty="0">
                <a:latin typeface="Times"/>
                <a:ea typeface="+mn-lt"/>
                <a:cs typeface="Times"/>
              </a:rPr>
              <a:t>(</a:t>
            </a:r>
            <a:r>
              <a:rPr lang="en-US" err="1">
                <a:latin typeface="Times"/>
                <a:ea typeface="+mn-lt"/>
                <a:cs typeface="Times"/>
              </a:rPr>
              <a:t>y_train</a:t>
            </a:r>
            <a:r>
              <a:rPr lang="en-US" dirty="0">
                <a:latin typeface="Times"/>
                <a:ea typeface="+mn-lt"/>
                <a:cs typeface="Times"/>
              </a:rPr>
              <a:t>, </a:t>
            </a:r>
            <a:r>
              <a:rPr lang="en-US" err="1">
                <a:latin typeface="Times"/>
                <a:ea typeface="+mn-lt"/>
                <a:cs typeface="Times"/>
              </a:rPr>
              <a:t>y_pred_train</a:t>
            </a:r>
            <a:r>
              <a:rPr lang="en-US" dirty="0">
                <a:latin typeface="Times"/>
                <a:ea typeface="+mn-lt"/>
                <a:cs typeface="Times"/>
              </a:rPr>
              <a:t>)))</a:t>
            </a:r>
            <a:endParaRPr lang="en-US" dirty="0">
              <a:latin typeface="Times"/>
              <a:cs typeface="Times"/>
            </a:endParaRPr>
          </a:p>
          <a:p>
            <a:r>
              <a:rPr lang="en-US" dirty="0">
                <a:latin typeface="Times"/>
                <a:ea typeface="+mn-lt"/>
                <a:cs typeface="Times"/>
              </a:rPr>
              <a:t>    -    </a:t>
            </a:r>
            <a:r>
              <a:rPr lang="en-US" err="1">
                <a:latin typeface="Times"/>
                <a:ea typeface="+mn-lt"/>
                <a:cs typeface="Times"/>
              </a:rPr>
              <a:t>y_pred_test</a:t>
            </a:r>
            <a:r>
              <a:rPr lang="en-US" dirty="0">
                <a:latin typeface="Times"/>
                <a:ea typeface="+mn-lt"/>
                <a:cs typeface="Times"/>
              </a:rPr>
              <a:t> = </a:t>
            </a:r>
            <a:r>
              <a:rPr lang="en-US" err="1">
                <a:latin typeface="Times"/>
                <a:ea typeface="+mn-lt"/>
                <a:cs typeface="Times"/>
              </a:rPr>
              <a:t>knn.predict</a:t>
            </a:r>
            <a:r>
              <a:rPr lang="en-US" dirty="0">
                <a:latin typeface="Times"/>
                <a:ea typeface="+mn-lt"/>
                <a:cs typeface="Times"/>
              </a:rPr>
              <a:t>(</a:t>
            </a:r>
            <a:r>
              <a:rPr lang="en-US" err="1">
                <a:latin typeface="Times"/>
                <a:ea typeface="+mn-lt"/>
                <a:cs typeface="Times"/>
              </a:rPr>
              <a:t>x_test</a:t>
            </a:r>
            <a:r>
              <a:rPr lang="en-US" dirty="0">
                <a:latin typeface="Times"/>
                <a:ea typeface="+mn-lt"/>
                <a:cs typeface="Times"/>
              </a:rPr>
              <a:t>)</a:t>
            </a:r>
            <a:endParaRPr lang="en-US" dirty="0">
              <a:latin typeface="Times"/>
              <a:cs typeface="Times"/>
            </a:endParaRPr>
          </a:p>
          <a:p>
            <a:r>
              <a:rPr lang="en-US" dirty="0">
                <a:latin typeface="Times"/>
                <a:ea typeface="+mn-lt"/>
                <a:cs typeface="Times"/>
              </a:rPr>
              <a:t>    -    print('Test accuracy is {}'.format(</a:t>
            </a:r>
            <a:r>
              <a:rPr lang="en-US" err="1">
                <a:latin typeface="Times"/>
                <a:ea typeface="+mn-lt"/>
                <a:cs typeface="Times"/>
              </a:rPr>
              <a:t>accuracy_score</a:t>
            </a:r>
            <a:r>
              <a:rPr lang="en-US" dirty="0">
                <a:latin typeface="Times"/>
                <a:ea typeface="+mn-lt"/>
                <a:cs typeface="Times"/>
              </a:rPr>
              <a:t>(</a:t>
            </a:r>
            <a:r>
              <a:rPr lang="en-US" err="1">
                <a:latin typeface="Times"/>
                <a:ea typeface="+mn-lt"/>
                <a:cs typeface="Times"/>
              </a:rPr>
              <a:t>y_test,y_pred_test</a:t>
            </a:r>
            <a:r>
              <a:rPr lang="en-US" dirty="0">
                <a:latin typeface="Times"/>
                <a:ea typeface="+mn-lt"/>
                <a:cs typeface="Times"/>
              </a:rPr>
              <a:t>)))</a:t>
            </a:r>
            <a:endParaRPr lang="en-US" dirty="0">
              <a:latin typeface="Times"/>
              <a:cs typeface="Times"/>
            </a:endParaRPr>
          </a:p>
        </p:txBody>
      </p:sp>
    </p:spTree>
    <p:extLst>
      <p:ext uri="{BB962C8B-B14F-4D97-AF65-F5344CB8AC3E}">
        <p14:creationId xmlns:p14="http://schemas.microsoft.com/office/powerpoint/2010/main" val="384358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336439-0BC0-647E-8181-3AC93C45208F}"/>
              </a:ext>
            </a:extLst>
          </p:cNvPr>
          <p:cNvSpPr txBox="1"/>
          <p:nvPr/>
        </p:nvSpPr>
        <p:spPr>
          <a:xfrm>
            <a:off x="652463" y="402431"/>
            <a:ext cx="11125199"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Light"/>
              </a:rPr>
              <a:t> - </a:t>
            </a:r>
            <a:r>
              <a:rPr lang="en-US" dirty="0">
                <a:latin typeface="Times"/>
                <a:cs typeface="Calibri Light"/>
              </a:rPr>
              <a:t>   print(</a:t>
            </a:r>
            <a:r>
              <a:rPr lang="en-US" dirty="0" err="1">
                <a:latin typeface="Times"/>
                <a:cs typeface="Calibri Light"/>
              </a:rPr>
              <a:t>confusion_matrix</a:t>
            </a:r>
            <a:r>
              <a:rPr lang="en-US" dirty="0">
                <a:latin typeface="Times"/>
                <a:cs typeface="Calibri Light"/>
              </a:rPr>
              <a:t>(</a:t>
            </a:r>
            <a:r>
              <a:rPr lang="en-US" dirty="0" err="1">
                <a:latin typeface="Times"/>
                <a:cs typeface="Calibri Light"/>
              </a:rPr>
              <a:t>y_test,y_pred_test</a:t>
            </a:r>
            <a:r>
              <a:rPr lang="en-US" dirty="0">
                <a:latin typeface="Times"/>
                <a:cs typeface="Calibri Light"/>
              </a:rPr>
              <a:t>))​</a:t>
            </a:r>
          </a:p>
          <a:p>
            <a:r>
              <a:rPr lang="en-US" dirty="0">
                <a:latin typeface="Times"/>
                <a:cs typeface="Calibri Light"/>
              </a:rPr>
              <a:t>    -    print(</a:t>
            </a:r>
            <a:r>
              <a:rPr lang="en-US" dirty="0" err="1">
                <a:latin typeface="Times"/>
                <a:cs typeface="Calibri Light"/>
              </a:rPr>
              <a:t>classification_report</a:t>
            </a:r>
            <a:r>
              <a:rPr lang="en-US" dirty="0">
                <a:latin typeface="Times"/>
                <a:cs typeface="Calibri Light"/>
              </a:rPr>
              <a:t>(</a:t>
            </a:r>
            <a:r>
              <a:rPr lang="en-US" dirty="0" err="1">
                <a:latin typeface="Times"/>
                <a:cs typeface="Calibri Light"/>
              </a:rPr>
              <a:t>y_test,y_pred_test</a:t>
            </a:r>
            <a:r>
              <a:rPr lang="en-US" dirty="0">
                <a:latin typeface="Times"/>
                <a:cs typeface="Calibri Light"/>
              </a:rPr>
              <a:t>))</a:t>
            </a:r>
          </a:p>
          <a:p>
            <a:endParaRPr lang="en-US" dirty="0">
              <a:latin typeface="Times"/>
              <a:cs typeface="Calibri Light"/>
            </a:endParaRPr>
          </a:p>
          <a:p>
            <a:r>
              <a:rPr lang="en-US" dirty="0">
                <a:latin typeface="Times"/>
                <a:ea typeface="+mn-lt"/>
                <a:cs typeface="Calibri Light"/>
              </a:rPr>
              <a:t>Next did Cross Validation with “</a:t>
            </a:r>
            <a:r>
              <a:rPr lang="en-US" dirty="0" err="1">
                <a:latin typeface="Times"/>
                <a:ea typeface="+mn-lt"/>
                <a:cs typeface="Calibri Light"/>
              </a:rPr>
              <a:t>cross_val_score</a:t>
            </a:r>
            <a:r>
              <a:rPr lang="en-US" dirty="0">
                <a:latin typeface="Times"/>
                <a:ea typeface="+mn-lt"/>
                <a:cs typeface="Calibri Light"/>
              </a:rPr>
              <a:t>” for the models used &amp; it shows the output :- </a:t>
            </a:r>
            <a:endParaRPr lang="en-US">
              <a:latin typeface="Times"/>
              <a:cs typeface="Calibri Light"/>
            </a:endParaRPr>
          </a:p>
          <a:p>
            <a:r>
              <a:rPr lang="en-US" dirty="0">
                <a:latin typeface="Times"/>
                <a:ea typeface="+mn-lt"/>
                <a:cs typeface="Calibri Light"/>
              </a:rPr>
              <a:t>    -    from </a:t>
            </a:r>
            <a:r>
              <a:rPr lang="en-US" dirty="0" err="1">
                <a:latin typeface="Times"/>
                <a:ea typeface="+mn-lt"/>
                <a:cs typeface="Calibri Light"/>
              </a:rPr>
              <a:t>sklearn.model_selection</a:t>
            </a:r>
            <a:r>
              <a:rPr lang="en-US" dirty="0">
                <a:latin typeface="Times"/>
                <a:ea typeface="+mn-lt"/>
                <a:cs typeface="Calibri Light"/>
              </a:rPr>
              <a:t> import </a:t>
            </a:r>
            <a:r>
              <a:rPr lang="en-US" dirty="0" err="1">
                <a:latin typeface="Times"/>
                <a:ea typeface="+mn-lt"/>
                <a:cs typeface="Calibri Light"/>
              </a:rPr>
              <a:t>cross_val_score</a:t>
            </a:r>
            <a:endParaRPr lang="en-US">
              <a:latin typeface="Times"/>
              <a:cs typeface="Calibri Light"/>
            </a:endParaRPr>
          </a:p>
          <a:p>
            <a:r>
              <a:rPr lang="en-US" dirty="0">
                <a:latin typeface="Times"/>
                <a:ea typeface="+mn-lt"/>
                <a:cs typeface="Calibri Light"/>
              </a:rPr>
              <a:t>    -    </a:t>
            </a:r>
            <a:r>
              <a:rPr lang="en-US" dirty="0" err="1">
                <a:latin typeface="Times"/>
                <a:ea typeface="+mn-lt"/>
                <a:cs typeface="Calibri Light"/>
              </a:rPr>
              <a:t>scr</a:t>
            </a:r>
            <a:r>
              <a:rPr lang="en-US" dirty="0">
                <a:latin typeface="Times"/>
                <a:ea typeface="+mn-lt"/>
                <a:cs typeface="Calibri Light"/>
              </a:rPr>
              <a:t>=</a:t>
            </a:r>
            <a:r>
              <a:rPr lang="en-US" dirty="0" err="1">
                <a:latin typeface="Times"/>
                <a:ea typeface="+mn-lt"/>
                <a:cs typeface="Calibri Light"/>
              </a:rPr>
              <a:t>cross_val_score</a:t>
            </a:r>
            <a:r>
              <a:rPr lang="en-US" dirty="0">
                <a:latin typeface="Times"/>
                <a:ea typeface="+mn-lt"/>
                <a:cs typeface="Calibri Light"/>
              </a:rPr>
              <a:t>(</a:t>
            </a:r>
            <a:r>
              <a:rPr lang="en-US" dirty="0" err="1">
                <a:latin typeface="Times"/>
                <a:ea typeface="+mn-lt"/>
                <a:cs typeface="Calibri Light"/>
              </a:rPr>
              <a:t>LG,x,y,cv</a:t>
            </a:r>
            <a:r>
              <a:rPr lang="en-US" dirty="0">
                <a:latin typeface="Times"/>
                <a:ea typeface="+mn-lt"/>
                <a:cs typeface="Calibri Light"/>
              </a:rPr>
              <a:t>=5)</a:t>
            </a:r>
            <a:endParaRPr lang="en-US">
              <a:latin typeface="Times"/>
              <a:cs typeface="Calibri Light"/>
            </a:endParaRPr>
          </a:p>
          <a:p>
            <a:r>
              <a:rPr lang="en-US" dirty="0">
                <a:latin typeface="Times"/>
                <a:ea typeface="+mn-lt"/>
                <a:cs typeface="Calibri Light"/>
              </a:rPr>
              <a:t>    -    print("Cross Validation Score Of Logistic Regression Model :",</a:t>
            </a:r>
            <a:r>
              <a:rPr lang="en-US" dirty="0" err="1">
                <a:latin typeface="Times"/>
                <a:ea typeface="+mn-lt"/>
                <a:cs typeface="Calibri Light"/>
              </a:rPr>
              <a:t>scr.mean</a:t>
            </a:r>
            <a:r>
              <a:rPr lang="en-US" dirty="0">
                <a:latin typeface="Times"/>
                <a:ea typeface="+mn-lt"/>
                <a:cs typeface="Calibri Light"/>
              </a:rPr>
              <a:t>())</a:t>
            </a:r>
            <a:endParaRPr lang="en-US">
              <a:latin typeface="Times"/>
              <a:cs typeface="Calibri Light"/>
            </a:endParaRPr>
          </a:p>
          <a:p>
            <a:r>
              <a:rPr lang="en-US" dirty="0">
                <a:latin typeface="Times"/>
                <a:ea typeface="+mn-lt"/>
                <a:cs typeface="Calibri Light"/>
              </a:rPr>
              <a:t>    -    scr1=</a:t>
            </a:r>
            <a:r>
              <a:rPr lang="en-US" dirty="0" err="1">
                <a:latin typeface="Times"/>
                <a:ea typeface="+mn-lt"/>
                <a:cs typeface="Calibri Light"/>
              </a:rPr>
              <a:t>cross_val_score</a:t>
            </a:r>
            <a:r>
              <a:rPr lang="en-US" dirty="0">
                <a:latin typeface="Times"/>
                <a:ea typeface="+mn-lt"/>
                <a:cs typeface="Calibri Light"/>
              </a:rPr>
              <a:t>(</a:t>
            </a:r>
            <a:r>
              <a:rPr lang="en-US" dirty="0" err="1">
                <a:latin typeface="Times"/>
                <a:ea typeface="+mn-lt"/>
                <a:cs typeface="Calibri Light"/>
              </a:rPr>
              <a:t>DT,x,y,cv</a:t>
            </a:r>
            <a:r>
              <a:rPr lang="en-US" dirty="0">
                <a:latin typeface="Times"/>
                <a:ea typeface="+mn-lt"/>
                <a:cs typeface="Calibri Light"/>
              </a:rPr>
              <a:t>=5)</a:t>
            </a:r>
            <a:endParaRPr lang="en-US">
              <a:latin typeface="Times"/>
              <a:cs typeface="Calibri Light"/>
            </a:endParaRPr>
          </a:p>
          <a:p>
            <a:r>
              <a:rPr lang="en-US" dirty="0">
                <a:latin typeface="Times"/>
                <a:ea typeface="+mn-lt"/>
                <a:cs typeface="Calibri Light"/>
              </a:rPr>
              <a:t>    -    print("Cross Validation Score Of Decision Tree Model :",scr1.mean())</a:t>
            </a:r>
            <a:endParaRPr lang="en-US">
              <a:latin typeface="Times"/>
              <a:cs typeface="Calibri Light"/>
            </a:endParaRPr>
          </a:p>
          <a:p>
            <a:r>
              <a:rPr lang="en-US" dirty="0">
                <a:latin typeface="Times"/>
                <a:ea typeface="+mn-lt"/>
                <a:cs typeface="Calibri Light"/>
              </a:rPr>
              <a:t>    -    scr2=</a:t>
            </a:r>
            <a:r>
              <a:rPr lang="en-US" err="1">
                <a:latin typeface="Times"/>
                <a:ea typeface="+mn-lt"/>
                <a:cs typeface="Calibri Light"/>
              </a:rPr>
              <a:t>cross_val_score</a:t>
            </a:r>
            <a:r>
              <a:rPr lang="en-US" dirty="0">
                <a:latin typeface="Times"/>
                <a:ea typeface="+mn-lt"/>
                <a:cs typeface="Calibri Light"/>
              </a:rPr>
              <a:t>(</a:t>
            </a:r>
            <a:r>
              <a:rPr lang="en-US" err="1">
                <a:latin typeface="Times"/>
                <a:ea typeface="+mn-lt"/>
                <a:cs typeface="Calibri Light"/>
              </a:rPr>
              <a:t>RF,x,y,cv</a:t>
            </a:r>
            <a:r>
              <a:rPr lang="en-US" dirty="0">
                <a:latin typeface="Times"/>
                <a:ea typeface="+mn-lt"/>
                <a:cs typeface="Calibri Light"/>
              </a:rPr>
              <a:t>=5)</a:t>
            </a:r>
            <a:endParaRPr lang="en-US">
              <a:latin typeface="Times"/>
              <a:cs typeface="Calibri Light"/>
            </a:endParaRPr>
          </a:p>
          <a:p>
            <a:r>
              <a:rPr lang="en-US" dirty="0">
                <a:latin typeface="Times"/>
                <a:ea typeface="+mn-lt"/>
                <a:cs typeface="Calibri Light"/>
              </a:rPr>
              <a:t>    -    print("Cross Validation Score Of Random Forest Model :",scr2.mean())</a:t>
            </a:r>
            <a:endParaRPr lang="en-US">
              <a:latin typeface="Times"/>
              <a:cs typeface="Calibri Light"/>
            </a:endParaRPr>
          </a:p>
          <a:p>
            <a:r>
              <a:rPr lang="en-US" dirty="0">
                <a:latin typeface="Times"/>
                <a:ea typeface="+mn-lt"/>
                <a:cs typeface="Calibri Light"/>
              </a:rPr>
              <a:t>    -    scr3=</a:t>
            </a:r>
            <a:r>
              <a:rPr lang="en-US" err="1">
                <a:latin typeface="Times"/>
                <a:ea typeface="+mn-lt"/>
                <a:cs typeface="Calibri Light"/>
              </a:rPr>
              <a:t>cross_val_score</a:t>
            </a:r>
            <a:r>
              <a:rPr lang="en-US" dirty="0">
                <a:latin typeface="Times"/>
                <a:ea typeface="+mn-lt"/>
                <a:cs typeface="Calibri Light"/>
              </a:rPr>
              <a:t>(</a:t>
            </a:r>
            <a:r>
              <a:rPr lang="en-US" err="1">
                <a:latin typeface="Times"/>
                <a:ea typeface="+mn-lt"/>
                <a:cs typeface="Calibri Light"/>
              </a:rPr>
              <a:t>ada,x,y,cv</a:t>
            </a:r>
            <a:r>
              <a:rPr lang="en-US" dirty="0">
                <a:latin typeface="Times"/>
                <a:ea typeface="+mn-lt"/>
                <a:cs typeface="Calibri Light"/>
              </a:rPr>
              <a:t>=5)</a:t>
            </a:r>
            <a:endParaRPr lang="en-US">
              <a:latin typeface="Times"/>
              <a:cs typeface="Calibri Light"/>
            </a:endParaRPr>
          </a:p>
          <a:p>
            <a:r>
              <a:rPr lang="en-US" dirty="0">
                <a:latin typeface="Times"/>
                <a:ea typeface="+mn-lt"/>
                <a:cs typeface="Calibri Light"/>
              </a:rPr>
              <a:t>    -    print("Cross Validation Score Of </a:t>
            </a:r>
            <a:r>
              <a:rPr lang="en-US" err="1">
                <a:latin typeface="Times"/>
                <a:ea typeface="+mn-lt"/>
                <a:cs typeface="Calibri Light"/>
              </a:rPr>
              <a:t>Adaboost</a:t>
            </a:r>
            <a:r>
              <a:rPr lang="en-US" dirty="0">
                <a:latin typeface="Times"/>
                <a:ea typeface="+mn-lt"/>
                <a:cs typeface="Calibri Light"/>
              </a:rPr>
              <a:t> Model :",scr3.mean())</a:t>
            </a:r>
            <a:endParaRPr lang="en-US">
              <a:latin typeface="Times"/>
              <a:cs typeface="Calibri Light"/>
            </a:endParaRPr>
          </a:p>
          <a:p>
            <a:r>
              <a:rPr lang="en-US" dirty="0">
                <a:latin typeface="Times"/>
                <a:ea typeface="+mn-lt"/>
                <a:cs typeface="Calibri Light"/>
              </a:rPr>
              <a:t>    -    scr4=</a:t>
            </a:r>
            <a:r>
              <a:rPr lang="en-US" err="1">
                <a:latin typeface="Times"/>
                <a:ea typeface="+mn-lt"/>
                <a:cs typeface="Calibri Light"/>
              </a:rPr>
              <a:t>cross_val_score</a:t>
            </a:r>
            <a:r>
              <a:rPr lang="en-US" dirty="0">
                <a:latin typeface="Times"/>
                <a:ea typeface="+mn-lt"/>
                <a:cs typeface="Calibri Light"/>
              </a:rPr>
              <a:t>(</a:t>
            </a:r>
            <a:r>
              <a:rPr lang="en-US" err="1">
                <a:latin typeface="Times"/>
                <a:ea typeface="+mn-lt"/>
                <a:cs typeface="Calibri Light"/>
              </a:rPr>
              <a:t>knn,x,y,cv</a:t>
            </a:r>
            <a:r>
              <a:rPr lang="en-US" dirty="0">
                <a:latin typeface="Times"/>
                <a:ea typeface="+mn-lt"/>
                <a:cs typeface="Calibri Light"/>
              </a:rPr>
              <a:t>=5)</a:t>
            </a:r>
            <a:endParaRPr lang="en-US">
              <a:latin typeface="Times"/>
              <a:cs typeface="Calibri Light"/>
            </a:endParaRPr>
          </a:p>
          <a:p>
            <a:r>
              <a:rPr lang="en-US" dirty="0">
                <a:latin typeface="Times"/>
                <a:ea typeface="+mn-lt"/>
                <a:cs typeface="Calibri Light"/>
              </a:rPr>
              <a:t>    -    print("Cross Validation Score Of </a:t>
            </a:r>
            <a:r>
              <a:rPr lang="en-US" err="1">
                <a:latin typeface="Times"/>
                <a:ea typeface="+mn-lt"/>
                <a:cs typeface="Calibri Light"/>
              </a:rPr>
              <a:t>KNeighbors</a:t>
            </a:r>
            <a:r>
              <a:rPr lang="en-US" dirty="0">
                <a:latin typeface="Times"/>
                <a:ea typeface="+mn-lt"/>
                <a:cs typeface="Calibri Light"/>
              </a:rPr>
              <a:t> Model :",scr4.mean())</a:t>
            </a:r>
            <a:endParaRPr lang="en-US">
              <a:latin typeface="Times"/>
              <a:cs typeface="Calibri Light"/>
            </a:endParaRPr>
          </a:p>
          <a:p>
            <a:r>
              <a:rPr lang="en-US" dirty="0">
                <a:latin typeface="Times"/>
                <a:ea typeface="+mn-lt"/>
                <a:cs typeface="Calibri Light"/>
              </a:rPr>
              <a:t>    -    scr5=</a:t>
            </a:r>
            <a:r>
              <a:rPr lang="en-US" err="1">
                <a:latin typeface="Times"/>
                <a:ea typeface="+mn-lt"/>
                <a:cs typeface="Calibri Light"/>
              </a:rPr>
              <a:t>cross_val_score</a:t>
            </a:r>
            <a:r>
              <a:rPr lang="en-US" dirty="0">
                <a:latin typeface="Times"/>
                <a:ea typeface="+mn-lt"/>
                <a:cs typeface="Calibri Light"/>
              </a:rPr>
              <a:t>(</a:t>
            </a:r>
            <a:r>
              <a:rPr lang="en-US" err="1">
                <a:latin typeface="Times"/>
                <a:ea typeface="+mn-lt"/>
                <a:cs typeface="Calibri Light"/>
              </a:rPr>
              <a:t>xgb,x,y,cv</a:t>
            </a:r>
            <a:r>
              <a:rPr lang="en-US" dirty="0">
                <a:latin typeface="Times"/>
                <a:ea typeface="+mn-lt"/>
                <a:cs typeface="Calibri Light"/>
              </a:rPr>
              <a:t>=5)</a:t>
            </a:r>
            <a:endParaRPr lang="en-US">
              <a:latin typeface="Times"/>
              <a:cs typeface="Calibri Light"/>
            </a:endParaRPr>
          </a:p>
          <a:p>
            <a:r>
              <a:rPr lang="en-US" dirty="0">
                <a:latin typeface="Times"/>
                <a:ea typeface="+mn-lt"/>
                <a:cs typeface="Calibri Light"/>
              </a:rPr>
              <a:t>    -    print("Cross Validation Score Of </a:t>
            </a:r>
            <a:r>
              <a:rPr lang="en-US" err="1">
                <a:latin typeface="Times"/>
                <a:ea typeface="+mn-lt"/>
                <a:cs typeface="Calibri Light"/>
              </a:rPr>
              <a:t>xgboost</a:t>
            </a:r>
            <a:r>
              <a:rPr lang="en-US" dirty="0">
                <a:latin typeface="Times"/>
                <a:ea typeface="+mn-lt"/>
                <a:cs typeface="Calibri Light"/>
              </a:rPr>
              <a:t> Model :",scr5.mean())</a:t>
            </a:r>
            <a:endParaRPr lang="en-US">
              <a:latin typeface="Times"/>
              <a:cs typeface="Calibri Light"/>
            </a:endParaRPr>
          </a:p>
          <a:p>
            <a:endParaRPr lang="en-US" dirty="0">
              <a:latin typeface="Times"/>
              <a:ea typeface="+mn-lt"/>
              <a:cs typeface="Calibri Light"/>
            </a:endParaRPr>
          </a:p>
          <a:p>
            <a:pPr algn="just"/>
            <a:r>
              <a:rPr lang="en-US" dirty="0">
                <a:latin typeface="Times"/>
                <a:ea typeface="+mn-lt"/>
                <a:cs typeface="Calibri Light"/>
              </a:rPr>
              <a:t>Then checked the regularization with </a:t>
            </a:r>
            <a:r>
              <a:rPr lang="en-US" err="1">
                <a:latin typeface="Times"/>
                <a:ea typeface="+mn-lt"/>
                <a:cs typeface="Calibri Light"/>
              </a:rPr>
              <a:t>GridSearchCV</a:t>
            </a:r>
            <a:r>
              <a:rPr lang="en-US" dirty="0">
                <a:latin typeface="Times"/>
                <a:ea typeface="+mn-lt"/>
                <a:cs typeface="Calibri Light"/>
              </a:rPr>
              <a:t> to perform regularization in order to enhance the prediction accuracy and interpretability of the resulting statistical model.</a:t>
            </a:r>
            <a:r>
              <a:rPr lang="en-US" dirty="0">
                <a:latin typeface="Times"/>
                <a:cs typeface="Calibri Light"/>
              </a:rPr>
              <a:t>​</a:t>
            </a:r>
          </a:p>
          <a:p>
            <a:r>
              <a:rPr lang="en-US" dirty="0">
                <a:latin typeface="Calibri Light"/>
                <a:cs typeface="Calibri Light"/>
              </a:rPr>
              <a:t>​</a:t>
            </a:r>
          </a:p>
          <a:p>
            <a:r>
              <a:rPr lang="en-US" dirty="0">
                <a:latin typeface="Calibri Light"/>
                <a:cs typeface="Calibri Light"/>
              </a:rPr>
              <a:t>​</a:t>
            </a:r>
          </a:p>
        </p:txBody>
      </p:sp>
    </p:spTree>
    <p:extLst>
      <p:ext uri="{BB962C8B-B14F-4D97-AF65-F5344CB8AC3E}">
        <p14:creationId xmlns:p14="http://schemas.microsoft.com/office/powerpoint/2010/main" val="244990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8DF06-DC9D-986B-2C13-B6AE511562D2}"/>
              </a:ext>
            </a:extLst>
          </p:cNvPr>
          <p:cNvSpPr txBox="1"/>
          <p:nvPr/>
        </p:nvSpPr>
        <p:spPr>
          <a:xfrm>
            <a:off x="545307" y="378619"/>
            <a:ext cx="1119663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Times"/>
              </a:rPr>
              <a:t>- from </a:t>
            </a:r>
            <a:r>
              <a:rPr lang="en-US" err="1">
                <a:latin typeface="Times"/>
                <a:cs typeface="Times"/>
              </a:rPr>
              <a:t>sklearn.model_selection</a:t>
            </a:r>
            <a:r>
              <a:rPr lang="en-US" dirty="0">
                <a:latin typeface="Times"/>
                <a:cs typeface="Times"/>
              </a:rPr>
              <a:t> import </a:t>
            </a:r>
            <a:r>
              <a:rPr lang="en-US" err="1">
                <a:latin typeface="Times"/>
                <a:cs typeface="Times"/>
              </a:rPr>
              <a:t>GridSearchCV</a:t>
            </a:r>
            <a:endParaRPr lang="en-US">
              <a:latin typeface="Times"/>
              <a:cs typeface="Times"/>
            </a:endParaRPr>
          </a:p>
          <a:p>
            <a:r>
              <a:rPr lang="en-US" dirty="0">
                <a:latin typeface="Times"/>
                <a:cs typeface="Times"/>
              </a:rPr>
              <a:t>- # Create parameters list to pass in </a:t>
            </a:r>
            <a:r>
              <a:rPr lang="en-US" err="1">
                <a:latin typeface="Times"/>
                <a:cs typeface="Times"/>
              </a:rPr>
              <a:t>GridSearchCV</a:t>
            </a:r>
            <a:endParaRPr lang="en-US">
              <a:latin typeface="Times"/>
              <a:cs typeface="Times"/>
            </a:endParaRPr>
          </a:p>
          <a:p>
            <a:r>
              <a:rPr lang="en-US" dirty="0">
                <a:latin typeface="Times"/>
                <a:cs typeface="Times"/>
              </a:rPr>
              <a:t>- parameters={'</a:t>
            </a:r>
            <a:r>
              <a:rPr lang="en-US" err="1">
                <a:latin typeface="Times"/>
                <a:cs typeface="Times"/>
              </a:rPr>
              <a:t>max_features</a:t>
            </a:r>
            <a:r>
              <a:rPr lang="en-US" dirty="0">
                <a:latin typeface="Times"/>
                <a:cs typeface="Times"/>
              </a:rPr>
              <a:t>':['auto','sqrt','log2'],'</a:t>
            </a:r>
            <a:r>
              <a:rPr lang="en-US" err="1">
                <a:latin typeface="Times"/>
                <a:cs typeface="Times"/>
              </a:rPr>
              <a:t>max_depth</a:t>
            </a:r>
            <a:r>
              <a:rPr lang="en-US" dirty="0">
                <a:latin typeface="Times"/>
                <a:cs typeface="Times"/>
              </a:rPr>
              <a:t>':[4,5,6,7,8],'criterion':['</a:t>
            </a:r>
            <a:r>
              <a:rPr lang="en-US" err="1">
                <a:latin typeface="Times"/>
                <a:cs typeface="Times"/>
              </a:rPr>
              <a:t>gini</a:t>
            </a:r>
            <a:r>
              <a:rPr lang="en-US" dirty="0">
                <a:latin typeface="Times"/>
                <a:cs typeface="Times"/>
              </a:rPr>
              <a:t>','entropy']}</a:t>
            </a:r>
          </a:p>
          <a:p>
            <a:r>
              <a:rPr lang="en-US" dirty="0">
                <a:latin typeface="Times"/>
                <a:cs typeface="Times"/>
              </a:rPr>
              <a:t>- GCV=</a:t>
            </a:r>
            <a:r>
              <a:rPr lang="en-US" err="1">
                <a:latin typeface="Times"/>
                <a:cs typeface="Times"/>
              </a:rPr>
              <a:t>GridSearchCV</a:t>
            </a:r>
            <a:r>
              <a:rPr lang="en-US" dirty="0">
                <a:latin typeface="Times"/>
                <a:cs typeface="Times"/>
              </a:rPr>
              <a:t>(</a:t>
            </a:r>
            <a:r>
              <a:rPr lang="en-US" err="1">
                <a:latin typeface="Times"/>
                <a:cs typeface="Times"/>
              </a:rPr>
              <a:t>RandomForestClassifier</a:t>
            </a:r>
            <a:r>
              <a:rPr lang="en-US" dirty="0">
                <a:latin typeface="Times"/>
                <a:cs typeface="Times"/>
              </a:rPr>
              <a:t>(),</a:t>
            </a:r>
            <a:r>
              <a:rPr lang="en-US" err="1">
                <a:latin typeface="Times"/>
                <a:cs typeface="Times"/>
              </a:rPr>
              <a:t>parameters,cv</a:t>
            </a:r>
            <a:r>
              <a:rPr lang="en-US" dirty="0">
                <a:latin typeface="Times"/>
                <a:cs typeface="Times"/>
              </a:rPr>
              <a:t>=5,scoring="accuracy")</a:t>
            </a:r>
          </a:p>
          <a:p>
            <a:r>
              <a:rPr lang="en-US" dirty="0">
                <a:latin typeface="Times"/>
                <a:cs typeface="Times"/>
              </a:rPr>
              <a:t>- </a:t>
            </a:r>
            <a:r>
              <a:rPr lang="en-US" err="1">
                <a:latin typeface="Times"/>
                <a:cs typeface="Times"/>
              </a:rPr>
              <a:t>GCV.fit</a:t>
            </a:r>
            <a:r>
              <a:rPr lang="en-US" dirty="0">
                <a:latin typeface="Times"/>
                <a:cs typeface="Times"/>
              </a:rPr>
              <a:t>(</a:t>
            </a:r>
            <a:r>
              <a:rPr lang="en-US" err="1">
                <a:latin typeface="Times"/>
                <a:cs typeface="Times"/>
              </a:rPr>
              <a:t>x_train,y_train</a:t>
            </a:r>
            <a:r>
              <a:rPr lang="en-US" dirty="0">
                <a:latin typeface="Times"/>
                <a:cs typeface="Times"/>
              </a:rPr>
              <a:t>) # fitting the data in model</a:t>
            </a:r>
          </a:p>
          <a:p>
            <a:r>
              <a:rPr lang="en-US" dirty="0">
                <a:latin typeface="Times"/>
                <a:cs typeface="Times"/>
              </a:rPr>
              <a:t>- </a:t>
            </a:r>
            <a:r>
              <a:rPr lang="en-US" err="1">
                <a:latin typeface="Times"/>
                <a:cs typeface="Times"/>
              </a:rPr>
              <a:t>GCV.best_params</a:t>
            </a:r>
            <a:r>
              <a:rPr lang="en-US" dirty="0">
                <a:latin typeface="Times"/>
                <a:cs typeface="Times"/>
              </a:rPr>
              <a:t>_ # Printing the best parameter found by </a:t>
            </a:r>
            <a:r>
              <a:rPr lang="en-US" err="1">
                <a:latin typeface="Times"/>
                <a:cs typeface="Times"/>
              </a:rPr>
              <a:t>GridSearchCV</a:t>
            </a:r>
            <a:endParaRPr lang="en-US">
              <a:latin typeface="Times"/>
              <a:cs typeface="Times"/>
            </a:endParaRPr>
          </a:p>
          <a:p>
            <a:r>
              <a:rPr lang="en-US" dirty="0">
                <a:latin typeface="Times"/>
                <a:cs typeface="Times"/>
              </a:rPr>
              <a:t>- </a:t>
            </a:r>
            <a:r>
              <a:rPr lang="en-US" err="1">
                <a:latin typeface="Times"/>
                <a:cs typeface="Times"/>
              </a:rPr>
              <a:t>GCV_pred</a:t>
            </a:r>
            <a:r>
              <a:rPr lang="en-US" dirty="0">
                <a:latin typeface="Times"/>
                <a:cs typeface="Times"/>
              </a:rPr>
              <a:t>=</a:t>
            </a:r>
            <a:r>
              <a:rPr lang="en-US" err="1">
                <a:latin typeface="Times"/>
                <a:cs typeface="Times"/>
              </a:rPr>
              <a:t>GCV.best_estimator_.predict</a:t>
            </a:r>
            <a:r>
              <a:rPr lang="en-US" dirty="0">
                <a:latin typeface="Times"/>
                <a:cs typeface="Times"/>
              </a:rPr>
              <a:t>(</a:t>
            </a:r>
            <a:r>
              <a:rPr lang="en-US" err="1">
                <a:latin typeface="Times"/>
                <a:cs typeface="Times"/>
              </a:rPr>
              <a:t>x_test</a:t>
            </a:r>
            <a:r>
              <a:rPr lang="en-US" dirty="0">
                <a:latin typeface="Times"/>
                <a:cs typeface="Times"/>
              </a:rPr>
              <a:t>) # predicting with best parameters</a:t>
            </a:r>
          </a:p>
          <a:p>
            <a:r>
              <a:rPr lang="en-US" dirty="0">
                <a:latin typeface="Times"/>
                <a:cs typeface="Times"/>
              </a:rPr>
              <a:t>- </a:t>
            </a:r>
            <a:r>
              <a:rPr lang="en-US" err="1">
                <a:latin typeface="Times"/>
                <a:cs typeface="Times"/>
              </a:rPr>
              <a:t>accuracy_score</a:t>
            </a:r>
            <a:r>
              <a:rPr lang="en-US" dirty="0">
                <a:latin typeface="Times"/>
                <a:cs typeface="Times"/>
              </a:rPr>
              <a:t>(</a:t>
            </a:r>
            <a:r>
              <a:rPr lang="en-US" err="1">
                <a:latin typeface="Times"/>
                <a:cs typeface="Times"/>
              </a:rPr>
              <a:t>y_test,GCV_pred</a:t>
            </a:r>
            <a:r>
              <a:rPr lang="en-US" dirty="0">
                <a:latin typeface="Times"/>
                <a:cs typeface="Times"/>
              </a:rPr>
              <a:t>) # checking final accuracy</a:t>
            </a:r>
          </a:p>
          <a:p>
            <a:endParaRPr lang="en-US" dirty="0">
              <a:latin typeface="Times"/>
              <a:cs typeface="Times"/>
            </a:endParaRPr>
          </a:p>
          <a:p>
            <a:r>
              <a:rPr lang="en-US" dirty="0">
                <a:latin typeface="Times"/>
                <a:cs typeface="Times"/>
              </a:rPr>
              <a:t>With ROC AUC Curve we achieved best accuracy of dataset.</a:t>
            </a:r>
          </a:p>
          <a:p>
            <a:r>
              <a:rPr lang="en-US" dirty="0">
                <a:latin typeface="Times"/>
                <a:cs typeface="Times"/>
              </a:rPr>
              <a:t>- from </a:t>
            </a:r>
            <a:r>
              <a:rPr lang="en-US" err="1">
                <a:latin typeface="Times"/>
                <a:cs typeface="Times"/>
              </a:rPr>
              <a:t>sklearn.metrics</a:t>
            </a:r>
            <a:r>
              <a:rPr lang="en-US" dirty="0">
                <a:latin typeface="Times"/>
                <a:cs typeface="Times"/>
              </a:rPr>
              <a:t> import </a:t>
            </a:r>
            <a:r>
              <a:rPr lang="en-US" err="1">
                <a:latin typeface="Times"/>
                <a:cs typeface="Times"/>
              </a:rPr>
              <a:t>plot_roc_curve</a:t>
            </a:r>
            <a:endParaRPr lang="en-US">
              <a:latin typeface="Times"/>
              <a:cs typeface="Times"/>
            </a:endParaRPr>
          </a:p>
          <a:p>
            <a:r>
              <a:rPr lang="en-US" dirty="0">
                <a:latin typeface="Times"/>
                <a:cs typeface="Times"/>
              </a:rPr>
              <a:t>- </a:t>
            </a:r>
            <a:r>
              <a:rPr lang="en-US" err="1">
                <a:latin typeface="Times"/>
                <a:cs typeface="Times"/>
              </a:rPr>
              <a:t>plot_roc_curve</a:t>
            </a:r>
            <a:r>
              <a:rPr lang="en-US" dirty="0">
                <a:latin typeface="Times"/>
                <a:cs typeface="Times"/>
              </a:rPr>
              <a:t>(GCV.best_estimator_,</a:t>
            </a:r>
            <a:r>
              <a:rPr lang="en-US" err="1">
                <a:latin typeface="Times"/>
                <a:cs typeface="Times"/>
              </a:rPr>
              <a:t>x_test,y_test</a:t>
            </a:r>
            <a:r>
              <a:rPr lang="en-US" dirty="0">
                <a:latin typeface="Times"/>
                <a:cs typeface="Times"/>
              </a:rPr>
              <a:t>)</a:t>
            </a:r>
          </a:p>
          <a:p>
            <a:r>
              <a:rPr lang="en-US" dirty="0">
                <a:latin typeface="Times"/>
                <a:cs typeface="Times"/>
              </a:rPr>
              <a:t>- </a:t>
            </a:r>
            <a:r>
              <a:rPr lang="en-US" err="1">
                <a:latin typeface="Times"/>
                <a:cs typeface="Times"/>
              </a:rPr>
              <a:t>plt.title</a:t>
            </a:r>
            <a:r>
              <a:rPr lang="en-US" dirty="0">
                <a:latin typeface="Times"/>
                <a:cs typeface="Times"/>
              </a:rPr>
              <a:t>("ROC AUC Plot")</a:t>
            </a:r>
          </a:p>
          <a:p>
            <a:r>
              <a:rPr lang="en-US" dirty="0">
                <a:latin typeface="Times"/>
                <a:cs typeface="Times"/>
              </a:rPr>
              <a:t>- </a:t>
            </a:r>
            <a:r>
              <a:rPr lang="en-US" err="1">
                <a:latin typeface="Times"/>
                <a:cs typeface="Times"/>
              </a:rPr>
              <a:t>plt.show</a:t>
            </a:r>
            <a:r>
              <a:rPr lang="en-US" dirty="0">
                <a:latin typeface="Times"/>
                <a:cs typeface="Times"/>
              </a:rPr>
              <a:t>()</a:t>
            </a:r>
          </a:p>
          <a:p>
            <a:endParaRPr lang="en-US" dirty="0">
              <a:latin typeface="Times"/>
              <a:cs typeface="Times"/>
            </a:endParaRPr>
          </a:p>
          <a:p>
            <a:endParaRPr lang="en-US" dirty="0">
              <a:latin typeface="Times"/>
              <a:cs typeface="Times"/>
            </a:endParaRPr>
          </a:p>
        </p:txBody>
      </p:sp>
    </p:spTree>
    <p:extLst>
      <p:ext uri="{BB962C8B-B14F-4D97-AF65-F5344CB8AC3E}">
        <p14:creationId xmlns:p14="http://schemas.microsoft.com/office/powerpoint/2010/main" val="58224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4ECF33-DA45-FBC1-B33E-A465F78CD520}"/>
              </a:ext>
            </a:extLst>
          </p:cNvPr>
          <p:cNvSpPr txBox="1"/>
          <p:nvPr/>
        </p:nvSpPr>
        <p:spPr>
          <a:xfrm>
            <a:off x="747712" y="319087"/>
            <a:ext cx="1097041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Light"/>
                <a:cs typeface="Segoe UI"/>
              </a:rPr>
              <a:t>Conclusion</a:t>
            </a:r>
            <a:endParaRPr lang="en-US" b="1" dirty="0"/>
          </a:p>
          <a:p>
            <a:pPr algn="ctr"/>
            <a:endParaRPr lang="en-US" sz="2800" dirty="0">
              <a:latin typeface="Calibri Light"/>
              <a:cs typeface="Segoe UI"/>
            </a:endParaRPr>
          </a:p>
          <a:p>
            <a:r>
              <a:rPr lang="en-US" dirty="0">
                <a:latin typeface="Times"/>
                <a:cs typeface="Times"/>
              </a:rPr>
              <a:t># Conclusion:</a:t>
            </a:r>
            <a:endParaRPr lang="en-US" dirty="0">
              <a:ea typeface="+mn-lt"/>
              <a:cs typeface="+mn-lt"/>
            </a:endParaRPr>
          </a:p>
          <a:p>
            <a:r>
              <a:rPr lang="en-US" dirty="0">
                <a:latin typeface="Times"/>
                <a:cs typeface="Times"/>
              </a:rPr>
              <a:t>Attrition=</a:t>
            </a:r>
            <a:r>
              <a:rPr lang="en-US" dirty="0" err="1">
                <a:latin typeface="Times"/>
                <a:cs typeface="Times"/>
              </a:rPr>
              <a:t>np.array</a:t>
            </a:r>
            <a:r>
              <a:rPr lang="en-US" dirty="0">
                <a:latin typeface="Times"/>
                <a:cs typeface="Times"/>
              </a:rPr>
              <a:t>(</a:t>
            </a:r>
            <a:r>
              <a:rPr lang="en-US" dirty="0" err="1">
                <a:latin typeface="Times"/>
                <a:cs typeface="Times"/>
              </a:rPr>
              <a:t>y_test</a:t>
            </a:r>
            <a:r>
              <a:rPr lang="en-US" dirty="0">
                <a:latin typeface="Times"/>
                <a:cs typeface="Times"/>
              </a:rPr>
              <a:t>)</a:t>
            </a:r>
            <a:endParaRPr lang="en-US" dirty="0">
              <a:ea typeface="+mn-lt"/>
              <a:cs typeface="+mn-lt"/>
            </a:endParaRPr>
          </a:p>
          <a:p>
            <a:r>
              <a:rPr lang="en-US" dirty="0">
                <a:latin typeface="Times"/>
                <a:cs typeface="Times"/>
              </a:rPr>
              <a:t>Predicted=</a:t>
            </a:r>
            <a:r>
              <a:rPr lang="en-US" dirty="0" err="1">
                <a:latin typeface="Times"/>
                <a:cs typeface="Times"/>
              </a:rPr>
              <a:t>np.array</a:t>
            </a:r>
            <a:r>
              <a:rPr lang="en-US" dirty="0">
                <a:latin typeface="Times"/>
                <a:cs typeface="Times"/>
              </a:rPr>
              <a:t>(</a:t>
            </a:r>
            <a:r>
              <a:rPr lang="en-US" dirty="0" err="1">
                <a:latin typeface="Times"/>
                <a:cs typeface="Times"/>
              </a:rPr>
              <a:t>LG.predict</a:t>
            </a:r>
            <a:r>
              <a:rPr lang="en-US" dirty="0">
                <a:latin typeface="Times"/>
                <a:cs typeface="Times"/>
              </a:rPr>
              <a:t>(</a:t>
            </a:r>
            <a:r>
              <a:rPr lang="en-US" dirty="0" err="1">
                <a:latin typeface="Times"/>
                <a:cs typeface="Times"/>
              </a:rPr>
              <a:t>x_test</a:t>
            </a:r>
            <a:r>
              <a:rPr lang="en-US" dirty="0">
                <a:latin typeface="Times"/>
                <a:cs typeface="Times"/>
              </a:rPr>
              <a:t>))</a:t>
            </a:r>
            <a:endParaRPr lang="en-US" dirty="0">
              <a:ea typeface="+mn-lt"/>
              <a:cs typeface="+mn-lt"/>
            </a:endParaRPr>
          </a:p>
          <a:p>
            <a:r>
              <a:rPr lang="en-US" dirty="0">
                <a:latin typeface="Times"/>
                <a:cs typeface="Times"/>
              </a:rPr>
              <a:t>df_1=</a:t>
            </a:r>
            <a:r>
              <a:rPr lang="en-US" dirty="0" err="1">
                <a:latin typeface="Times"/>
                <a:cs typeface="Times"/>
              </a:rPr>
              <a:t>pd.DataFrame</a:t>
            </a:r>
            <a:r>
              <a:rPr lang="en-US" dirty="0">
                <a:latin typeface="Times"/>
                <a:cs typeface="Times"/>
              </a:rPr>
              <a:t>({'</a:t>
            </a:r>
            <a:r>
              <a:rPr lang="en-US" dirty="0" err="1">
                <a:latin typeface="Times"/>
                <a:cs typeface="Times"/>
              </a:rPr>
              <a:t>original':Attrition,'predicted':Predicted</a:t>
            </a:r>
            <a:r>
              <a:rPr lang="en-US" dirty="0">
                <a:latin typeface="Times"/>
                <a:cs typeface="Times"/>
              </a:rPr>
              <a:t>},index=range(</a:t>
            </a:r>
            <a:r>
              <a:rPr lang="en-US" dirty="0" err="1">
                <a:latin typeface="Times"/>
                <a:cs typeface="Times"/>
              </a:rPr>
              <a:t>len</a:t>
            </a:r>
            <a:r>
              <a:rPr lang="en-US" dirty="0">
                <a:latin typeface="Times"/>
                <a:cs typeface="Times"/>
              </a:rPr>
              <a:t>(Attrition)))</a:t>
            </a:r>
            <a:endParaRPr lang="en-US" dirty="0">
              <a:ea typeface="+mn-lt"/>
              <a:cs typeface="+mn-lt"/>
            </a:endParaRPr>
          </a:p>
          <a:p>
            <a:r>
              <a:rPr lang="en-US" dirty="0">
                <a:latin typeface="Times"/>
                <a:cs typeface="Times"/>
              </a:rPr>
              <a:t># saving the </a:t>
            </a:r>
            <a:r>
              <a:rPr lang="en-US" dirty="0" err="1">
                <a:latin typeface="Times"/>
                <a:cs typeface="Times"/>
              </a:rPr>
              <a:t>dataframe</a:t>
            </a:r>
            <a:endParaRPr lang="en-US" dirty="0" err="1">
              <a:ea typeface="+mn-lt"/>
              <a:cs typeface="+mn-lt"/>
            </a:endParaRPr>
          </a:p>
          <a:p>
            <a:r>
              <a:rPr lang="en-US" dirty="0">
                <a:latin typeface="Times"/>
                <a:cs typeface="Times"/>
              </a:rPr>
              <a:t>df_1.to_csv('Conclusion.csv')</a:t>
            </a:r>
            <a:endParaRPr lang="en-US" dirty="0">
              <a:ea typeface="+mn-lt"/>
              <a:cs typeface="+mn-lt"/>
            </a:endParaRPr>
          </a:p>
          <a:p>
            <a:endParaRPr lang="en-US" dirty="0">
              <a:ea typeface="+mn-lt"/>
              <a:cs typeface="+mn-lt"/>
            </a:endParaRPr>
          </a:p>
          <a:p>
            <a:r>
              <a:rPr lang="en-US" dirty="0">
                <a:latin typeface="Times"/>
                <a:ea typeface="+mn-lt"/>
                <a:cs typeface="+mn-lt"/>
              </a:rPr>
              <a:t># Model Saving</a:t>
            </a:r>
            <a:endParaRPr lang="en-US" dirty="0">
              <a:latin typeface="Times"/>
              <a:cs typeface="Times"/>
            </a:endParaRPr>
          </a:p>
          <a:p>
            <a:r>
              <a:rPr lang="en-US" dirty="0">
                <a:latin typeface="Times"/>
                <a:ea typeface="+mn-lt"/>
                <a:cs typeface="+mn-lt"/>
              </a:rPr>
              <a:t>import pickle</a:t>
            </a:r>
            <a:endParaRPr lang="en-US" dirty="0">
              <a:latin typeface="Times"/>
              <a:cs typeface="Times"/>
            </a:endParaRPr>
          </a:p>
          <a:p>
            <a:r>
              <a:rPr lang="en-US" dirty="0">
                <a:latin typeface="Times"/>
                <a:ea typeface="+mn-lt"/>
                <a:cs typeface="+mn-lt"/>
              </a:rPr>
              <a:t>filename = '</a:t>
            </a:r>
            <a:r>
              <a:rPr lang="en-US" dirty="0" err="1">
                <a:latin typeface="Times"/>
                <a:ea typeface="+mn-lt"/>
                <a:cs typeface="+mn-lt"/>
              </a:rPr>
              <a:t>MalignantComments.pkl</a:t>
            </a:r>
            <a:r>
              <a:rPr lang="en-US" dirty="0">
                <a:latin typeface="Times"/>
                <a:ea typeface="+mn-lt"/>
                <a:cs typeface="+mn-lt"/>
              </a:rPr>
              <a:t>'</a:t>
            </a:r>
            <a:endParaRPr lang="en-US" dirty="0">
              <a:latin typeface="Times"/>
              <a:cs typeface="Times"/>
            </a:endParaRPr>
          </a:p>
          <a:p>
            <a:r>
              <a:rPr lang="en-US" dirty="0" err="1">
                <a:latin typeface="Times"/>
                <a:ea typeface="+mn-lt"/>
                <a:cs typeface="+mn-lt"/>
              </a:rPr>
              <a:t>pickle.dump</a:t>
            </a:r>
            <a:r>
              <a:rPr lang="en-US" dirty="0">
                <a:latin typeface="Times"/>
                <a:ea typeface="+mn-lt"/>
                <a:cs typeface="+mn-lt"/>
              </a:rPr>
              <a:t>(</a:t>
            </a:r>
            <a:r>
              <a:rPr lang="en-US" dirty="0" err="1">
                <a:latin typeface="Times"/>
                <a:ea typeface="+mn-lt"/>
                <a:cs typeface="+mn-lt"/>
              </a:rPr>
              <a:t>RF,open</a:t>
            </a:r>
            <a:r>
              <a:rPr lang="en-US" dirty="0">
                <a:latin typeface="Times"/>
                <a:ea typeface="+mn-lt"/>
                <a:cs typeface="+mn-lt"/>
              </a:rPr>
              <a:t>(filename,'</a:t>
            </a:r>
            <a:r>
              <a:rPr lang="en-US" dirty="0" err="1">
                <a:latin typeface="Times"/>
                <a:ea typeface="+mn-lt"/>
                <a:cs typeface="+mn-lt"/>
              </a:rPr>
              <a:t>wb</a:t>
            </a:r>
            <a:r>
              <a:rPr lang="en-US" dirty="0">
                <a:latin typeface="Times"/>
                <a:ea typeface="+mn-lt"/>
                <a:cs typeface="+mn-lt"/>
              </a:rPr>
              <a:t>'))</a:t>
            </a:r>
            <a:endParaRPr lang="en-US" dirty="0">
              <a:latin typeface="Times"/>
              <a:cs typeface="Times"/>
            </a:endParaRPr>
          </a:p>
          <a:p>
            <a:endParaRPr lang="en-US" dirty="0">
              <a:latin typeface="Times"/>
              <a:cs typeface="Segoe UI"/>
            </a:endParaRPr>
          </a:p>
          <a:p>
            <a:r>
              <a:rPr lang="en-US" dirty="0">
                <a:latin typeface="Times"/>
                <a:cs typeface="Segoe UI"/>
              </a:rPr>
              <a:t>                               Finally came to the Conclusion as per the results found those are the best model is Random Forest Classifier showing the result for the dataset with approx. 96% accuracy and as per the AUC score it's 94% which shows the data is correct and accurate to proceed. ​</a:t>
            </a:r>
            <a:endParaRPr lang="en-US"/>
          </a:p>
          <a:p>
            <a:endParaRPr lang="en-US" dirty="0">
              <a:latin typeface="Times"/>
              <a:cs typeface="Segoe UI"/>
            </a:endParaRPr>
          </a:p>
          <a:p>
            <a:r>
              <a:rPr lang="en-US" dirty="0">
                <a:latin typeface="Times"/>
                <a:cs typeface="Segoe UI"/>
              </a:rPr>
              <a:t>Please find the GitHub links for ROC AUC Curve to refer.​</a:t>
            </a:r>
            <a:endParaRPr lang="en-US" dirty="0"/>
          </a:p>
          <a:p>
            <a:r>
              <a:rPr lang="en-US" u="sng" dirty="0">
                <a:latin typeface="Times"/>
                <a:ea typeface="+mn-lt"/>
                <a:cs typeface="+mn-lt"/>
                <a:hlinkClick r:id="rId2"/>
              </a:rPr>
              <a:t>https://github.com/komalghatvilkar/Internship/blob/main/Malignant%20Comments%20Classifier%20Project/ROC%20AUC%20Plot.png</a:t>
            </a:r>
            <a:endParaRPr lang="en-US">
              <a:latin typeface="Times"/>
              <a:cs typeface="Times"/>
            </a:endParaRPr>
          </a:p>
        </p:txBody>
      </p:sp>
    </p:spTree>
    <p:extLst>
      <p:ext uri="{BB962C8B-B14F-4D97-AF65-F5344CB8AC3E}">
        <p14:creationId xmlns:p14="http://schemas.microsoft.com/office/powerpoint/2010/main" val="1790745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26F9DD-AABB-5D40-A5E3-85997E760D4C}"/>
              </a:ext>
            </a:extLst>
          </p:cNvPr>
          <p:cNvSpPr txBox="1"/>
          <p:nvPr/>
        </p:nvSpPr>
        <p:spPr>
          <a:xfrm>
            <a:off x="914400" y="973931"/>
            <a:ext cx="1064894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Segoe UI"/>
              </a:rPr>
              <a:t>Please find the GitHub link for conclusion data file to refer.   ​</a:t>
            </a:r>
          </a:p>
          <a:p>
            <a:r>
              <a:rPr lang="en-US" u="sng" dirty="0">
                <a:latin typeface="Times"/>
                <a:ea typeface="+mn-lt"/>
                <a:cs typeface="+mn-lt"/>
                <a:hlinkClick r:id="rId2"/>
              </a:rPr>
              <a:t>https://github.com/komalghatvilkar/Internship/blob/main/Malignant%20Comments%20Classifier%20Project/Conclusion.csv</a:t>
            </a:r>
            <a:endParaRPr lang="en-US">
              <a:latin typeface="Times"/>
              <a:cs typeface="Times"/>
            </a:endParaRPr>
          </a:p>
          <a:p>
            <a:r>
              <a:rPr lang="en-US" dirty="0">
                <a:latin typeface="Times"/>
                <a:cs typeface="Segoe UI"/>
              </a:rPr>
              <a:t>​</a:t>
            </a:r>
          </a:p>
          <a:p>
            <a:r>
              <a:rPr lang="en-US" dirty="0">
                <a:latin typeface="Times"/>
                <a:cs typeface="Segoe UI"/>
              </a:rPr>
              <a:t>Please find the GitHub link for </a:t>
            </a:r>
            <a:r>
              <a:rPr lang="en-US" dirty="0" err="1">
                <a:latin typeface="Times"/>
                <a:cs typeface="Segoe UI"/>
              </a:rPr>
              <a:t>Jupyter</a:t>
            </a:r>
            <a:r>
              <a:rPr lang="en-US" dirty="0">
                <a:latin typeface="Times"/>
                <a:cs typeface="Segoe UI"/>
              </a:rPr>
              <a:t> Notebook Solution of dataset to refer.​ ​​</a:t>
            </a:r>
          </a:p>
          <a:p>
            <a:pPr algn="just"/>
            <a:r>
              <a:rPr lang="en-US" u="sng" dirty="0">
                <a:latin typeface="Times"/>
                <a:ea typeface="+mn-lt"/>
                <a:cs typeface="+mn-lt"/>
                <a:hlinkClick r:id="rId3"/>
              </a:rPr>
              <a:t>https://github.com/komalghatvilkar/Internship/blob/main/Malignant%20Comments%20Classifier%20Project/Malignant%20Comments%20Classifier%20Project.ipynb</a:t>
            </a:r>
            <a:endParaRPr lang="en-US">
              <a:latin typeface="Times"/>
              <a:cs typeface="Times"/>
            </a:endParaRPr>
          </a:p>
          <a:p>
            <a:r>
              <a:rPr lang="en-US" dirty="0">
                <a:latin typeface="Times"/>
                <a:cs typeface="Segoe UI"/>
              </a:rPr>
              <a:t>​</a:t>
            </a:r>
          </a:p>
        </p:txBody>
      </p:sp>
    </p:spTree>
    <p:extLst>
      <p:ext uri="{BB962C8B-B14F-4D97-AF65-F5344CB8AC3E}">
        <p14:creationId xmlns:p14="http://schemas.microsoft.com/office/powerpoint/2010/main" val="94572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237031-3562-5C22-8CD6-14B1C31C6103}"/>
              </a:ext>
            </a:extLst>
          </p:cNvPr>
          <p:cNvSpPr txBox="1"/>
          <p:nvPr/>
        </p:nvSpPr>
        <p:spPr>
          <a:xfrm>
            <a:off x="509588" y="366713"/>
            <a:ext cx="11315698" cy="6340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Light"/>
                <a:cs typeface="Calibri Light"/>
              </a:rPr>
              <a:t>                                                                                  </a:t>
            </a:r>
            <a:r>
              <a:rPr lang="en-US" sz="2800" b="1" dirty="0">
                <a:latin typeface="Calibri Light"/>
                <a:cs typeface="Calibri Light"/>
              </a:rPr>
              <a:t>INTRODUCTION</a:t>
            </a:r>
            <a:endParaRPr lang="en-US" sz="2800">
              <a:latin typeface="Calibri Light"/>
              <a:cs typeface="Calibri Light"/>
            </a:endParaRPr>
          </a:p>
          <a:p>
            <a:r>
              <a:rPr lang="en-US" b="1" dirty="0">
                <a:latin typeface="Javanese Text"/>
              </a:rPr>
              <a:t>                             </a:t>
            </a:r>
          </a:p>
          <a:p>
            <a:r>
              <a:rPr lang="en-US" b="1" dirty="0">
                <a:latin typeface="Javanese Text"/>
              </a:rPr>
              <a:t>                                </a:t>
            </a:r>
            <a:r>
              <a:rPr lang="en-US" b="1" dirty="0">
                <a:latin typeface="Times"/>
                <a:cs typeface="Times"/>
              </a:rPr>
              <a:t>I</a:t>
            </a:r>
            <a:r>
              <a:rPr lang="en-US" dirty="0">
                <a:latin typeface="Times"/>
                <a:cs typeface="Times"/>
              </a:rPr>
              <a:t>t has become evident that human </a:t>
            </a:r>
            <a:r>
              <a:rPr lang="en-US" dirty="0" err="1">
                <a:latin typeface="Times"/>
                <a:cs typeface="Times"/>
              </a:rPr>
              <a:t>behaviour</a:t>
            </a:r>
            <a:r>
              <a:rPr lang="en-US" dirty="0">
                <a:latin typeface="Times"/>
                <a:cs typeface="Times"/>
              </a:rPr>
              <a:t> is changing; our emotions are getting attached to the likes, comments and tags we receive on social media. We get both good and bad comments but seeing hateful words, slurs and harmful ideas on digital platforms on a daily basis make it look normal when it shouldn’t be. The impact of malignant comments is much more catastrophic than we think. It not only hurts one’s self-esteem or deters people from having meaningful discussions, but also provokes people to such sinister acts. </a:t>
            </a:r>
            <a:endParaRPr lang="en-US">
              <a:latin typeface="Times"/>
              <a:cs typeface="Times"/>
            </a:endParaRPr>
          </a:p>
          <a:p>
            <a:r>
              <a:rPr lang="en-US" dirty="0">
                <a:latin typeface="Times"/>
                <a:cs typeface="Times"/>
              </a:rPr>
              <a:t>With the proliferation of smart devices and mobile and social network environments, the social side effects of these technologies, including cyberbullying through malicious comments and rumors, have become more serious. Malicious online comments have emerged as an unwelcome social issue worldwide. In the U.S., a 12-year-old girl committed suicide after being targeted for cyberbullying in 2013. In Singapore, 59.4% of students underwent at least some kind of cyberbullying, and 28.5% were the targets of nasty online comments in 2013. In Australia, Charlotte Dawson, who at one time hosted the "Next Top Model" TV program, committed suicide in 2012 after being targeted with malicious online comments. In Korea, where damage caused by malicious comments is severe, more than 20% of Internet users, from teenagers to adults in their 50s, posted malicious comments in 2011.</a:t>
            </a:r>
          </a:p>
          <a:p>
            <a:r>
              <a:rPr lang="en-US" dirty="0">
                <a:latin typeface="Times"/>
                <a:cs typeface="Times"/>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endParaRPr lang="en-US" dirty="0">
              <a:latin typeface="Times"/>
              <a:cs typeface="Segoe UI"/>
            </a:endParaRPr>
          </a:p>
        </p:txBody>
      </p:sp>
    </p:spTree>
    <p:extLst>
      <p:ext uri="{BB962C8B-B14F-4D97-AF65-F5344CB8AC3E}">
        <p14:creationId xmlns:p14="http://schemas.microsoft.com/office/powerpoint/2010/main" val="2352413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DC571-33A4-A6EC-2482-5DE8812090F3}"/>
              </a:ext>
            </a:extLst>
          </p:cNvPr>
          <p:cNvSpPr txBox="1"/>
          <p:nvPr/>
        </p:nvSpPr>
        <p:spPr>
          <a:xfrm>
            <a:off x="1176337" y="1390650"/>
            <a:ext cx="983932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Light"/>
                <a:cs typeface="Calibri Light"/>
              </a:rPr>
              <a:t>ACKNOWLEDGMENT</a:t>
            </a:r>
          </a:p>
          <a:p>
            <a:pPr algn="ctr"/>
            <a:endParaRPr lang="en-US" b="1" dirty="0">
              <a:latin typeface="Arial Black"/>
              <a:cs typeface="Segoe UI"/>
            </a:endParaRPr>
          </a:p>
          <a:p>
            <a:pPr algn="ctr"/>
            <a:endParaRPr lang="en-US" b="1" dirty="0">
              <a:latin typeface="Arial Black"/>
              <a:cs typeface="Segoe UI"/>
            </a:endParaRPr>
          </a:p>
          <a:p>
            <a:endParaRPr lang="en-US">
              <a:latin typeface="Segoe UI"/>
              <a:cs typeface="Segoe UI"/>
            </a:endParaRPr>
          </a:p>
          <a:p>
            <a:pPr algn="just"/>
            <a:r>
              <a:rPr lang="en-US" dirty="0">
                <a:latin typeface="Times"/>
                <a:cs typeface="Times"/>
              </a:rPr>
              <a:t>The success &amp; outcome of this project were possible by the guidance and support from </a:t>
            </a:r>
            <a:r>
              <a:rPr lang="en-US" dirty="0" err="1">
                <a:latin typeface="Times"/>
                <a:cs typeface="Times"/>
              </a:rPr>
              <a:t>FlipRobo</a:t>
            </a:r>
            <a:r>
              <a:rPr lang="en-US" dirty="0">
                <a:latin typeface="Times"/>
                <a:cs typeface="Times"/>
              </a:rPr>
              <a:t>. </a:t>
            </a:r>
          </a:p>
          <a:p>
            <a:pPr algn="just"/>
            <a:endParaRPr lang="en-US" dirty="0">
              <a:latin typeface="Times"/>
              <a:cs typeface="Times"/>
            </a:endParaRPr>
          </a:p>
          <a:p>
            <a:pPr algn="just"/>
            <a:r>
              <a:rPr lang="en-US" dirty="0">
                <a:latin typeface="Times"/>
                <a:cs typeface="Times"/>
              </a:rPr>
              <a:t>It was not possible to done without research from different machine learning sites on Google.</a:t>
            </a:r>
            <a:endParaRPr lang="en-US">
              <a:latin typeface="Times"/>
              <a:cs typeface="Times"/>
            </a:endParaRPr>
          </a:p>
          <a:p>
            <a:pPr algn="just"/>
            <a:endParaRPr lang="en-US" dirty="0">
              <a:latin typeface="Times"/>
              <a:cs typeface="Times"/>
            </a:endParaRPr>
          </a:p>
          <a:p>
            <a:pPr algn="just"/>
            <a:r>
              <a:rPr lang="en-US" dirty="0">
                <a:latin typeface="Times"/>
                <a:cs typeface="Times"/>
              </a:rPr>
              <a:t>I referred </a:t>
            </a:r>
            <a:r>
              <a:rPr lang="en-US" dirty="0" err="1">
                <a:latin typeface="Times"/>
                <a:cs typeface="Times"/>
              </a:rPr>
              <a:t>DataTrained</a:t>
            </a:r>
            <a:r>
              <a:rPr lang="en-US" dirty="0">
                <a:latin typeface="Times"/>
                <a:cs typeface="Times"/>
              </a:rPr>
              <a:t> material for more information that helped me completion of the project. </a:t>
            </a:r>
            <a:endParaRPr lang="en-US">
              <a:latin typeface="Times"/>
              <a:cs typeface="Times"/>
            </a:endParaRPr>
          </a:p>
          <a:p>
            <a:pPr algn="just"/>
            <a:endParaRPr lang="en-US" dirty="0">
              <a:latin typeface="Times"/>
              <a:cs typeface="Times"/>
            </a:endParaRPr>
          </a:p>
          <a:p>
            <a:pPr algn="just"/>
            <a:endParaRPr lang="en-US" dirty="0">
              <a:latin typeface="Times"/>
              <a:cs typeface="Times"/>
            </a:endParaRPr>
          </a:p>
          <a:p>
            <a:pPr algn="just"/>
            <a:endParaRPr lang="en-US" dirty="0">
              <a:latin typeface="Times"/>
              <a:cs typeface="Times"/>
            </a:endParaRPr>
          </a:p>
          <a:p>
            <a:pPr algn="just"/>
            <a:endParaRPr lang="en-US" dirty="0">
              <a:latin typeface="Times"/>
              <a:cs typeface="Times"/>
            </a:endParaRPr>
          </a:p>
          <a:p>
            <a:pPr algn="just"/>
            <a:r>
              <a:rPr lang="en-US" dirty="0">
                <a:latin typeface="Times"/>
                <a:cs typeface="Times"/>
              </a:rPr>
              <a:t>Thank you........!!!</a:t>
            </a:r>
            <a:endParaRPr lang="en-US" dirty="0">
              <a:latin typeface="Javanese Text"/>
            </a:endParaRPr>
          </a:p>
          <a:p>
            <a:endParaRPr lang="en-US">
              <a:latin typeface="Segoe UI"/>
              <a:cs typeface="Segoe UI"/>
            </a:endParaRPr>
          </a:p>
        </p:txBody>
      </p:sp>
    </p:spTree>
    <p:extLst>
      <p:ext uri="{BB962C8B-B14F-4D97-AF65-F5344CB8AC3E}">
        <p14:creationId xmlns:p14="http://schemas.microsoft.com/office/powerpoint/2010/main" val="248017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05076-0F48-32FC-2EA0-F3B2E6911C1E}"/>
              </a:ext>
            </a:extLst>
          </p:cNvPr>
          <p:cNvSpPr txBox="1"/>
          <p:nvPr/>
        </p:nvSpPr>
        <p:spPr>
          <a:xfrm>
            <a:off x="569120" y="473869"/>
            <a:ext cx="10970417"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Calibri Light"/>
                <a:cs typeface="Calibri Light"/>
              </a:rPr>
              <a:t>EDA</a:t>
            </a:r>
          </a:p>
          <a:p>
            <a:endParaRPr lang="en-US" dirty="0"/>
          </a:p>
          <a:p>
            <a:r>
              <a:rPr lang="en-US" dirty="0">
                <a:latin typeface="Times"/>
                <a:cs typeface="Times"/>
              </a:rPr>
              <a:t>We have done the following analysis of the dataset where we Imported necessary libraries so that we can work on datasets with the </a:t>
            </a:r>
            <a:r>
              <a:rPr lang="en-US" dirty="0" err="1">
                <a:latin typeface="Times"/>
                <a:cs typeface="Times"/>
              </a:rPr>
              <a:t>Jupyter</a:t>
            </a:r>
            <a:r>
              <a:rPr lang="en-US" dirty="0">
                <a:latin typeface="Times"/>
                <a:cs typeface="Times"/>
              </a:rPr>
              <a:t> notebook. </a:t>
            </a:r>
            <a:endParaRPr lang="en-US">
              <a:latin typeface="Times"/>
              <a:cs typeface="Times"/>
            </a:endParaRPr>
          </a:p>
          <a:p>
            <a:r>
              <a:rPr lang="en-US" dirty="0">
                <a:latin typeface="Times"/>
                <a:cs typeface="Times"/>
              </a:rPr>
              <a:t>- import </a:t>
            </a:r>
            <a:r>
              <a:rPr lang="en-US" dirty="0" err="1">
                <a:latin typeface="Times"/>
                <a:cs typeface="Times"/>
              </a:rPr>
              <a:t>numpy</a:t>
            </a:r>
            <a:r>
              <a:rPr lang="en-US" dirty="0">
                <a:latin typeface="Times"/>
                <a:cs typeface="Times"/>
              </a:rPr>
              <a:t> as np</a:t>
            </a:r>
          </a:p>
          <a:p>
            <a:r>
              <a:rPr lang="en-US" dirty="0">
                <a:latin typeface="Times"/>
                <a:cs typeface="Times"/>
              </a:rPr>
              <a:t>- import pandas as pd</a:t>
            </a:r>
          </a:p>
          <a:p>
            <a:r>
              <a:rPr lang="en-US" dirty="0">
                <a:latin typeface="Times"/>
                <a:cs typeface="Times"/>
              </a:rPr>
              <a:t>- import </a:t>
            </a:r>
            <a:r>
              <a:rPr lang="en-US" dirty="0" err="1">
                <a:latin typeface="Times"/>
                <a:cs typeface="Times"/>
              </a:rPr>
              <a:t>matplotlib.pyplot</a:t>
            </a:r>
            <a:r>
              <a:rPr lang="en-US" dirty="0">
                <a:latin typeface="Times"/>
                <a:cs typeface="Times"/>
              </a:rPr>
              <a:t> as </a:t>
            </a:r>
            <a:r>
              <a:rPr lang="en-US" dirty="0" err="1">
                <a:latin typeface="Times"/>
                <a:cs typeface="Times"/>
              </a:rPr>
              <a:t>plt</a:t>
            </a:r>
            <a:endParaRPr lang="en-US">
              <a:latin typeface="Times"/>
              <a:cs typeface="Times"/>
            </a:endParaRPr>
          </a:p>
          <a:p>
            <a:r>
              <a:rPr lang="en-US" dirty="0">
                <a:latin typeface="Times"/>
                <a:cs typeface="Times"/>
              </a:rPr>
              <a:t>- import seaborn as </a:t>
            </a:r>
            <a:r>
              <a:rPr lang="en-US" dirty="0" err="1">
                <a:latin typeface="Times"/>
                <a:cs typeface="Times"/>
              </a:rPr>
              <a:t>sns</a:t>
            </a:r>
            <a:endParaRPr lang="en-US">
              <a:latin typeface="Times"/>
              <a:cs typeface="Times"/>
            </a:endParaRPr>
          </a:p>
          <a:p>
            <a:r>
              <a:rPr lang="en-US" dirty="0">
                <a:latin typeface="Times"/>
                <a:cs typeface="Times"/>
              </a:rPr>
              <a:t>- import warnings</a:t>
            </a:r>
          </a:p>
          <a:p>
            <a:r>
              <a:rPr lang="en-US" dirty="0">
                <a:latin typeface="Times"/>
                <a:cs typeface="Times"/>
              </a:rPr>
              <a:t>- </a:t>
            </a:r>
            <a:r>
              <a:rPr lang="en-US" dirty="0" err="1">
                <a:latin typeface="Times"/>
                <a:cs typeface="Times"/>
              </a:rPr>
              <a:t>warnings.filterwarnings</a:t>
            </a:r>
            <a:r>
              <a:rPr lang="en-US" dirty="0">
                <a:latin typeface="Times"/>
                <a:cs typeface="Times"/>
              </a:rPr>
              <a:t>('ignore')</a:t>
            </a:r>
          </a:p>
          <a:p>
            <a:endParaRPr lang="en-US" dirty="0">
              <a:latin typeface="Times"/>
              <a:cs typeface="Times"/>
            </a:endParaRPr>
          </a:p>
          <a:p>
            <a:r>
              <a:rPr lang="en-US" dirty="0">
                <a:latin typeface="Times"/>
                <a:cs typeface="Times"/>
              </a:rPr>
              <a:t>Data contains two files Train and Test which has 159571 entries each having 8 variables and 153164 entries each having 2 variables accordingly. </a:t>
            </a:r>
          </a:p>
          <a:p>
            <a:r>
              <a:rPr lang="en-US" dirty="0">
                <a:latin typeface="Times"/>
                <a:cs typeface="Times"/>
              </a:rPr>
              <a:t>After reading the dataset I proceed with the EDA. </a:t>
            </a:r>
          </a:p>
          <a:p>
            <a:r>
              <a:rPr lang="en-US" dirty="0">
                <a:latin typeface="Times"/>
                <a:cs typeface="Times"/>
              </a:rPr>
              <a:t>- </a:t>
            </a:r>
            <a:r>
              <a:rPr lang="en-US" dirty="0" err="1">
                <a:latin typeface="Times"/>
                <a:cs typeface="Times"/>
              </a:rPr>
              <a:t>df</a:t>
            </a:r>
            <a:r>
              <a:rPr lang="en-US" dirty="0">
                <a:latin typeface="Times"/>
                <a:cs typeface="Times"/>
              </a:rPr>
              <a:t> = </a:t>
            </a:r>
            <a:r>
              <a:rPr lang="en-US" dirty="0" err="1">
                <a:latin typeface="Times"/>
                <a:cs typeface="Times"/>
              </a:rPr>
              <a:t>pd.read_csv</a:t>
            </a:r>
            <a:r>
              <a:rPr lang="en-US" dirty="0">
                <a:latin typeface="Times"/>
                <a:cs typeface="Times"/>
              </a:rPr>
              <a:t>(</a:t>
            </a:r>
            <a:r>
              <a:rPr lang="en-US" dirty="0" err="1">
                <a:latin typeface="Times"/>
                <a:cs typeface="Times"/>
              </a:rPr>
              <a:t>r'C</a:t>
            </a:r>
            <a:r>
              <a:rPr lang="en-US" dirty="0">
                <a:latin typeface="Times"/>
                <a:cs typeface="Times"/>
              </a:rPr>
              <a:t>:\Users\HP\Desktop\train.csv')</a:t>
            </a:r>
          </a:p>
          <a:p>
            <a:r>
              <a:rPr lang="en-US" dirty="0">
                <a:latin typeface="Times"/>
                <a:cs typeface="Times"/>
              </a:rPr>
              <a:t>- df1 = </a:t>
            </a:r>
            <a:r>
              <a:rPr lang="en-US" dirty="0" err="1">
                <a:latin typeface="Times"/>
                <a:cs typeface="Times"/>
              </a:rPr>
              <a:t>pd.read_csv</a:t>
            </a:r>
            <a:r>
              <a:rPr lang="en-US" dirty="0">
                <a:latin typeface="Times"/>
                <a:cs typeface="Times"/>
              </a:rPr>
              <a:t>(</a:t>
            </a:r>
            <a:r>
              <a:rPr lang="en-US" dirty="0" err="1">
                <a:latin typeface="Times"/>
                <a:cs typeface="Times"/>
              </a:rPr>
              <a:t>r'C</a:t>
            </a:r>
            <a:r>
              <a:rPr lang="en-US" dirty="0">
                <a:latin typeface="Times"/>
                <a:cs typeface="Times"/>
              </a:rPr>
              <a:t>:\Users\HP\Desktop\test.csv')</a:t>
            </a:r>
          </a:p>
          <a:p>
            <a:endParaRPr lang="en-US" dirty="0">
              <a:latin typeface="Times"/>
              <a:cs typeface="Times"/>
            </a:endParaRPr>
          </a:p>
          <a:p>
            <a:r>
              <a:rPr lang="en-US" dirty="0">
                <a:latin typeface="Times"/>
                <a:cs typeface="Times"/>
              </a:rPr>
              <a:t>I checked the description of Training data with .info() method. </a:t>
            </a:r>
          </a:p>
          <a:p>
            <a:r>
              <a:rPr lang="en-US" dirty="0">
                <a:latin typeface="Times"/>
                <a:cs typeface="Times"/>
              </a:rPr>
              <a:t>- df.info()</a:t>
            </a:r>
          </a:p>
          <a:p>
            <a:r>
              <a:rPr lang="en-US" dirty="0">
                <a:latin typeface="Times"/>
                <a:cs typeface="Times"/>
              </a:rPr>
              <a:t>- df1.info()</a:t>
            </a:r>
          </a:p>
        </p:txBody>
      </p:sp>
    </p:spTree>
    <p:extLst>
      <p:ext uri="{BB962C8B-B14F-4D97-AF65-F5344CB8AC3E}">
        <p14:creationId xmlns:p14="http://schemas.microsoft.com/office/powerpoint/2010/main" val="90495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24394-3D87-4C8A-666D-4B6A86EAFDAC}"/>
              </a:ext>
            </a:extLst>
          </p:cNvPr>
          <p:cNvSpPr txBox="1"/>
          <p:nvPr/>
        </p:nvSpPr>
        <p:spPr>
          <a:xfrm>
            <a:off x="723901" y="759619"/>
            <a:ext cx="1075610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Segoe UI"/>
              </a:rPr>
              <a:t>After .describe() done found the statistical  description of data &amp; found no null values so performed the task further.​</a:t>
            </a:r>
          </a:p>
          <a:p>
            <a:r>
              <a:rPr lang="en-US" dirty="0">
                <a:latin typeface="Times"/>
                <a:cs typeface="Segoe UI"/>
              </a:rPr>
              <a:t>- </a:t>
            </a:r>
            <a:r>
              <a:rPr lang="en-US" dirty="0" err="1">
                <a:latin typeface="Times"/>
                <a:cs typeface="Segoe UI"/>
              </a:rPr>
              <a:t>df.describe</a:t>
            </a:r>
            <a:r>
              <a:rPr lang="en-US" dirty="0">
                <a:latin typeface="Times"/>
                <a:cs typeface="Segoe UI"/>
              </a:rPr>
              <a:t>()​</a:t>
            </a:r>
          </a:p>
          <a:p>
            <a:r>
              <a:rPr lang="en-US" dirty="0">
                <a:latin typeface="Times"/>
                <a:cs typeface="Segoe UI"/>
              </a:rPr>
              <a:t>- df1.describe()​</a:t>
            </a:r>
          </a:p>
          <a:p>
            <a:r>
              <a:rPr lang="en-US" dirty="0">
                <a:latin typeface="Times"/>
                <a:cs typeface="Segoe UI"/>
              </a:rPr>
              <a:t>- </a:t>
            </a:r>
            <a:r>
              <a:rPr lang="en-US" dirty="0" err="1">
                <a:latin typeface="Times"/>
                <a:cs typeface="Segoe UI"/>
              </a:rPr>
              <a:t>df.isnull</a:t>
            </a:r>
            <a:r>
              <a:rPr lang="en-US" dirty="0">
                <a:latin typeface="Times"/>
                <a:cs typeface="Segoe UI"/>
              </a:rPr>
              <a:t>().sum()​</a:t>
            </a:r>
          </a:p>
          <a:p>
            <a:r>
              <a:rPr lang="en-US" dirty="0">
                <a:latin typeface="Times"/>
                <a:cs typeface="Segoe UI"/>
              </a:rPr>
              <a:t>With the correlation among all the columns checked the correlation and most of the data is positively correlated with each other.​</a:t>
            </a:r>
          </a:p>
          <a:p>
            <a:r>
              <a:rPr lang="en-US" dirty="0" err="1">
                <a:latin typeface="Times"/>
                <a:cs typeface="Segoe UI"/>
              </a:rPr>
              <a:t>df.corr</a:t>
            </a:r>
            <a:r>
              <a:rPr lang="en-US" dirty="0">
                <a:latin typeface="Times"/>
                <a:cs typeface="Segoe UI"/>
              </a:rPr>
              <a:t>()​</a:t>
            </a:r>
          </a:p>
        </p:txBody>
      </p:sp>
    </p:spTree>
    <p:extLst>
      <p:ext uri="{BB962C8B-B14F-4D97-AF65-F5344CB8AC3E}">
        <p14:creationId xmlns:p14="http://schemas.microsoft.com/office/powerpoint/2010/main" val="83232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882DB-C649-9CF5-E131-9B01364421B7}"/>
              </a:ext>
            </a:extLst>
          </p:cNvPr>
          <p:cNvSpPr txBox="1"/>
          <p:nvPr/>
        </p:nvSpPr>
        <p:spPr>
          <a:xfrm>
            <a:off x="628650" y="354806"/>
            <a:ext cx="11303792"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alibri Light"/>
                <a:ea typeface="+mn-lt"/>
                <a:cs typeface="+mn-lt"/>
              </a:rPr>
              <a:t>                                                                    VISUALIZATION</a:t>
            </a:r>
            <a:endParaRPr lang="en-US" sz="2800" b="1" dirty="0">
              <a:latin typeface="Calibri Light"/>
              <a:cs typeface="Calibri Light"/>
            </a:endParaRPr>
          </a:p>
          <a:p>
            <a:r>
              <a:rPr lang="en-US" dirty="0">
                <a:latin typeface="Times"/>
                <a:cs typeface="Times"/>
              </a:rPr>
              <a:t>In data visualization done the following visualizations : </a:t>
            </a:r>
          </a:p>
          <a:p>
            <a:r>
              <a:rPr lang="en-US" dirty="0">
                <a:latin typeface="Times"/>
                <a:cs typeface="Times"/>
              </a:rPr>
              <a:t>First used Correlation Matrix for showing the correlation between all columns with Heatmap.</a:t>
            </a:r>
          </a:p>
          <a:p>
            <a:r>
              <a:rPr lang="en-US" dirty="0">
                <a:latin typeface="Times"/>
                <a:cs typeface="Times"/>
              </a:rPr>
              <a:t>From the output of correlation matrix, we can see that it is symmetrical i.e. the bottom left is same as the top right and  positively correlated.</a:t>
            </a:r>
          </a:p>
          <a:p>
            <a:r>
              <a:rPr lang="en-US" dirty="0">
                <a:latin typeface="Times"/>
                <a:cs typeface="Times"/>
              </a:rPr>
              <a:t>- </a:t>
            </a:r>
            <a:r>
              <a:rPr lang="en-US" dirty="0" err="1">
                <a:latin typeface="Times"/>
                <a:cs typeface="Times"/>
              </a:rPr>
              <a:t>corr_mat</a:t>
            </a:r>
            <a:r>
              <a:rPr lang="en-US" dirty="0">
                <a:latin typeface="Times"/>
                <a:cs typeface="Times"/>
              </a:rPr>
              <a:t>=</a:t>
            </a:r>
            <a:r>
              <a:rPr lang="en-US" dirty="0" err="1">
                <a:latin typeface="Times"/>
                <a:cs typeface="Times"/>
              </a:rPr>
              <a:t>df.corr</a:t>
            </a:r>
            <a:r>
              <a:rPr lang="en-US" dirty="0">
                <a:latin typeface="Times"/>
                <a:cs typeface="Times"/>
              </a:rPr>
              <a:t>()</a:t>
            </a:r>
          </a:p>
          <a:p>
            <a:r>
              <a:rPr lang="en-US" dirty="0">
                <a:latin typeface="Times"/>
                <a:cs typeface="Times"/>
              </a:rPr>
              <a:t>- # Size of the canvas</a:t>
            </a:r>
          </a:p>
          <a:p>
            <a:r>
              <a:rPr lang="en-US" dirty="0">
                <a:latin typeface="Times"/>
                <a:cs typeface="Times"/>
              </a:rPr>
              <a:t>- </a:t>
            </a:r>
            <a:r>
              <a:rPr lang="en-US" dirty="0" err="1">
                <a:latin typeface="Times"/>
                <a:cs typeface="Times"/>
              </a:rPr>
              <a:t>plt.figure</a:t>
            </a:r>
            <a:r>
              <a:rPr lang="en-US" dirty="0">
                <a:latin typeface="Times"/>
                <a:cs typeface="Times"/>
              </a:rPr>
              <a:t>(</a:t>
            </a:r>
            <a:r>
              <a:rPr lang="en-US" dirty="0" err="1">
                <a:latin typeface="Times"/>
                <a:cs typeface="Times"/>
              </a:rPr>
              <a:t>figsize</a:t>
            </a:r>
            <a:r>
              <a:rPr lang="en-US" dirty="0">
                <a:latin typeface="Times"/>
                <a:cs typeface="Times"/>
              </a:rPr>
              <a:t>=[10,10])</a:t>
            </a:r>
          </a:p>
          <a:p>
            <a:r>
              <a:rPr lang="en-US" dirty="0">
                <a:latin typeface="Times"/>
                <a:cs typeface="Times"/>
              </a:rPr>
              <a:t>- #Plot Correlation Matrix</a:t>
            </a:r>
          </a:p>
          <a:p>
            <a:r>
              <a:rPr lang="en-US" dirty="0">
                <a:latin typeface="Times"/>
                <a:cs typeface="Times"/>
              </a:rPr>
              <a:t>- </a:t>
            </a:r>
            <a:r>
              <a:rPr lang="en-US" dirty="0" err="1">
                <a:latin typeface="Times"/>
                <a:cs typeface="Times"/>
              </a:rPr>
              <a:t>sns.heatmap</a:t>
            </a:r>
            <a:r>
              <a:rPr lang="en-US" dirty="0">
                <a:latin typeface="Times"/>
                <a:cs typeface="Times"/>
              </a:rPr>
              <a:t>(</a:t>
            </a:r>
            <a:r>
              <a:rPr lang="en-US" dirty="0" err="1">
                <a:latin typeface="Times"/>
                <a:cs typeface="Times"/>
              </a:rPr>
              <a:t>corr_mat,annot</a:t>
            </a:r>
            <a:r>
              <a:rPr lang="en-US" dirty="0">
                <a:latin typeface="Times"/>
                <a:cs typeface="Times"/>
              </a:rPr>
              <a:t>=True) # </a:t>
            </a:r>
            <a:r>
              <a:rPr lang="en-US" dirty="0" err="1">
                <a:latin typeface="Times"/>
                <a:cs typeface="Times"/>
              </a:rPr>
              <a:t>annot</a:t>
            </a:r>
            <a:r>
              <a:rPr lang="en-US" dirty="0">
                <a:latin typeface="Times"/>
                <a:cs typeface="Times"/>
              </a:rPr>
              <a:t> </a:t>
            </a:r>
            <a:r>
              <a:rPr lang="en-US" dirty="0" err="1">
                <a:latin typeface="Times"/>
                <a:cs typeface="Times"/>
              </a:rPr>
              <a:t>represnts</a:t>
            </a:r>
            <a:r>
              <a:rPr lang="en-US" dirty="0">
                <a:latin typeface="Times"/>
                <a:cs typeface="Times"/>
              </a:rPr>
              <a:t> each value encoded in heatmap</a:t>
            </a:r>
          </a:p>
          <a:p>
            <a:r>
              <a:rPr lang="en-US" dirty="0">
                <a:latin typeface="Times"/>
                <a:cs typeface="Times"/>
              </a:rPr>
              <a:t>- </a:t>
            </a:r>
            <a:r>
              <a:rPr lang="en-US" dirty="0" err="1">
                <a:latin typeface="Times"/>
                <a:cs typeface="Times"/>
              </a:rPr>
              <a:t>plt.title</a:t>
            </a:r>
            <a:r>
              <a:rPr lang="en-US" dirty="0">
                <a:latin typeface="Times"/>
                <a:cs typeface="Times"/>
              </a:rPr>
              <a:t>('Correlation Matrix')</a:t>
            </a:r>
          </a:p>
          <a:p>
            <a:r>
              <a:rPr lang="en-US" dirty="0">
                <a:latin typeface="Times"/>
                <a:cs typeface="Times"/>
              </a:rPr>
              <a:t>- </a:t>
            </a:r>
            <a:r>
              <a:rPr lang="en-US" dirty="0" err="1">
                <a:latin typeface="Times"/>
                <a:cs typeface="Times"/>
              </a:rPr>
              <a:t>plt.show</a:t>
            </a:r>
            <a:r>
              <a:rPr lang="en-US" dirty="0">
                <a:latin typeface="Times"/>
                <a:cs typeface="Times"/>
              </a:rPr>
              <a:t>()</a:t>
            </a:r>
          </a:p>
          <a:p>
            <a:endParaRPr lang="en-US" dirty="0">
              <a:latin typeface="Times"/>
              <a:cs typeface="Times"/>
            </a:endParaRPr>
          </a:p>
          <a:p>
            <a:r>
              <a:rPr lang="en-US" dirty="0">
                <a:latin typeface="Times"/>
                <a:cs typeface="Times"/>
              </a:rPr>
              <a:t>The result of the Correlation Matrix is on following GitHub link.</a:t>
            </a:r>
          </a:p>
          <a:p>
            <a:r>
              <a:rPr lang="en-US" u="sng" dirty="0">
                <a:latin typeface="Times"/>
                <a:ea typeface="+mn-lt"/>
                <a:cs typeface="+mn-lt"/>
                <a:hlinkClick r:id="rId2"/>
              </a:rPr>
              <a:t>https://github.com/komalghatvilkar/Internship/blob/main/Malignant%20Comments%20Classifier%20Project/Correlation%20Matrix.png</a:t>
            </a:r>
            <a:endParaRPr lang="en-US">
              <a:latin typeface="Times"/>
            </a:endParaRPr>
          </a:p>
          <a:p>
            <a:endParaRPr lang="en-US" u="sng" dirty="0">
              <a:latin typeface="Times"/>
              <a:cs typeface="Times"/>
            </a:endParaRPr>
          </a:p>
          <a:p>
            <a:r>
              <a:rPr lang="en-US" dirty="0">
                <a:latin typeface="Times"/>
                <a:cs typeface="Times"/>
              </a:rPr>
              <a:t>Second, used Histogram for all dataset for visualizing the data individually.</a:t>
            </a:r>
          </a:p>
          <a:p>
            <a:r>
              <a:rPr lang="en-US" dirty="0">
                <a:latin typeface="Times"/>
                <a:cs typeface="Times"/>
              </a:rPr>
              <a:t>The visualization plot shows that each variable distributed differently and as we can see data has categorical values, so used histogram for better understanding to show the distribution.</a:t>
            </a:r>
          </a:p>
          <a:p>
            <a:r>
              <a:rPr lang="en-US" dirty="0">
                <a:latin typeface="Times"/>
                <a:cs typeface="Times"/>
              </a:rPr>
              <a:t>- </a:t>
            </a:r>
            <a:r>
              <a:rPr lang="en-US" dirty="0" err="1">
                <a:latin typeface="Times"/>
                <a:cs typeface="Times"/>
              </a:rPr>
              <a:t>df.hist</a:t>
            </a:r>
            <a:r>
              <a:rPr lang="en-US" dirty="0">
                <a:latin typeface="Times"/>
                <a:cs typeface="Times"/>
              </a:rPr>
              <a:t>(bins=20,figsize=(10,10))</a:t>
            </a:r>
          </a:p>
          <a:p>
            <a:r>
              <a:rPr lang="en-US" dirty="0">
                <a:latin typeface="Times"/>
                <a:cs typeface="Times"/>
              </a:rPr>
              <a:t>- </a:t>
            </a:r>
            <a:r>
              <a:rPr lang="en-US" dirty="0" err="1">
                <a:latin typeface="Times"/>
                <a:cs typeface="Times"/>
              </a:rPr>
              <a:t>plt.show</a:t>
            </a:r>
            <a:r>
              <a:rPr lang="en-US" dirty="0">
                <a:latin typeface="Times"/>
                <a:cs typeface="Times"/>
              </a:rPr>
              <a:t>()</a:t>
            </a:r>
          </a:p>
          <a:p>
            <a:endParaRPr lang="en-US" dirty="0">
              <a:latin typeface="Times"/>
              <a:cs typeface="Times"/>
            </a:endParaRPr>
          </a:p>
        </p:txBody>
      </p:sp>
    </p:spTree>
    <p:extLst>
      <p:ext uri="{BB962C8B-B14F-4D97-AF65-F5344CB8AC3E}">
        <p14:creationId xmlns:p14="http://schemas.microsoft.com/office/powerpoint/2010/main" val="399430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56973-4AC8-A33F-8DFB-11754090B7A2}"/>
              </a:ext>
            </a:extLst>
          </p:cNvPr>
          <p:cNvSpPr txBox="1"/>
          <p:nvPr/>
        </p:nvSpPr>
        <p:spPr>
          <a:xfrm>
            <a:off x="747713" y="1116806"/>
            <a:ext cx="1070848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cs typeface="Segoe UI"/>
              </a:rPr>
              <a:t>The result of Histogram is on following GitHub link. ​</a:t>
            </a:r>
          </a:p>
          <a:p>
            <a:r>
              <a:rPr lang="en-US" u="sng" dirty="0">
                <a:latin typeface="Times"/>
                <a:ea typeface="+mn-lt"/>
                <a:cs typeface="+mn-lt"/>
                <a:hlinkClick r:id="rId2"/>
              </a:rPr>
              <a:t>https://github.com/komalghatvilkar/Internship/blob/main/Malignant%20Comments%20Classifier%20Project/Histogram.png</a:t>
            </a:r>
            <a:endParaRPr lang="en-US">
              <a:latin typeface="Times"/>
            </a:endParaRPr>
          </a:p>
          <a:p>
            <a:r>
              <a:rPr lang="en-US" dirty="0">
                <a:latin typeface="Times"/>
                <a:cs typeface="Segoe UI"/>
              </a:rPr>
              <a:t>​</a:t>
            </a:r>
          </a:p>
          <a:p>
            <a:r>
              <a:rPr lang="en-US" dirty="0">
                <a:latin typeface="Times"/>
                <a:cs typeface="Segoe UI"/>
              </a:rPr>
              <a:t>Then I checked the skewness of the data. After that checked the outliers if any, found very less so didn’t removed the outliers. I used boxplot to check the outliers in dataset. ​</a:t>
            </a:r>
          </a:p>
          <a:p>
            <a:r>
              <a:rPr lang="en-US" dirty="0">
                <a:latin typeface="Times"/>
                <a:cs typeface="Segoe UI"/>
              </a:rPr>
              <a:t>The result of the Boxplot is on following GitHub link.​</a:t>
            </a:r>
          </a:p>
          <a:p>
            <a:pPr algn="just"/>
            <a:r>
              <a:rPr lang="en-US" u="sng" dirty="0">
                <a:latin typeface="Times"/>
                <a:ea typeface="+mn-lt"/>
                <a:cs typeface="+mn-lt"/>
                <a:hlinkClick r:id="rId3"/>
              </a:rPr>
              <a:t>https://github.com/komalghatvilkar/Internship/blob/main/Malignant%20Comments%20Classifier%20Project/BoxPlot%20Outliers.png</a:t>
            </a:r>
            <a:endParaRPr lang="en-US">
              <a:latin typeface="Times"/>
            </a:endParaRPr>
          </a:p>
          <a:p>
            <a:r>
              <a:rPr lang="en-US" dirty="0">
                <a:latin typeface="Times"/>
                <a:cs typeface="Segoe UI"/>
              </a:rPr>
              <a:t>​</a:t>
            </a:r>
          </a:p>
        </p:txBody>
      </p:sp>
    </p:spTree>
    <p:extLst>
      <p:ext uri="{BB962C8B-B14F-4D97-AF65-F5344CB8AC3E}">
        <p14:creationId xmlns:p14="http://schemas.microsoft.com/office/powerpoint/2010/main" val="72186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BBCA7C-6CDF-B977-33B2-86EFCFC09D61}"/>
              </a:ext>
            </a:extLst>
          </p:cNvPr>
          <p:cNvSpPr txBox="1"/>
          <p:nvPr/>
        </p:nvSpPr>
        <p:spPr>
          <a:xfrm>
            <a:off x="592931" y="330994"/>
            <a:ext cx="11184730"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Calibri Light"/>
                <a:cs typeface="Calibri Light"/>
              </a:rPr>
              <a:t>MODEL BUILDING</a:t>
            </a:r>
          </a:p>
          <a:p>
            <a:endParaRPr lang="en-US"/>
          </a:p>
          <a:p>
            <a:r>
              <a:rPr lang="en-US" dirty="0">
                <a:latin typeface="Times"/>
                <a:cs typeface="Times"/>
              </a:rPr>
              <a:t>Then to show the bad words or separate toxic words and comments did the following task by using NLTK libraries and adding column for checking the final length of the comments :-</a:t>
            </a:r>
          </a:p>
          <a:p>
            <a:endParaRPr lang="en-US" dirty="0">
              <a:latin typeface="Times"/>
              <a:cs typeface="Times"/>
            </a:endParaRPr>
          </a:p>
          <a:p>
            <a:r>
              <a:rPr lang="en-US" dirty="0">
                <a:latin typeface="Times"/>
                <a:cs typeface="Times"/>
              </a:rPr>
              <a:t>- from </a:t>
            </a:r>
            <a:r>
              <a:rPr lang="en-US" dirty="0" err="1">
                <a:latin typeface="Times"/>
                <a:cs typeface="Times"/>
              </a:rPr>
              <a:t>nltk.stem</a:t>
            </a:r>
            <a:r>
              <a:rPr lang="en-US" dirty="0">
                <a:latin typeface="Times"/>
                <a:cs typeface="Times"/>
              </a:rPr>
              <a:t> import </a:t>
            </a:r>
            <a:r>
              <a:rPr lang="en-US" dirty="0" err="1">
                <a:latin typeface="Times"/>
                <a:cs typeface="Times"/>
              </a:rPr>
              <a:t>WordNetLemmatizer</a:t>
            </a:r>
            <a:endParaRPr lang="en-US">
              <a:latin typeface="Times"/>
              <a:cs typeface="Times"/>
            </a:endParaRPr>
          </a:p>
          <a:p>
            <a:r>
              <a:rPr lang="en-US" dirty="0">
                <a:latin typeface="Times"/>
                <a:cs typeface="Times"/>
              </a:rPr>
              <a:t>- import </a:t>
            </a:r>
            <a:r>
              <a:rPr lang="en-US" dirty="0" err="1">
                <a:latin typeface="Times"/>
                <a:cs typeface="Times"/>
              </a:rPr>
              <a:t>nltk</a:t>
            </a:r>
            <a:endParaRPr lang="en-US">
              <a:latin typeface="Times"/>
              <a:cs typeface="Times"/>
            </a:endParaRPr>
          </a:p>
          <a:p>
            <a:r>
              <a:rPr lang="en-US" dirty="0">
                <a:latin typeface="Times"/>
                <a:cs typeface="Times"/>
              </a:rPr>
              <a:t>- from </a:t>
            </a:r>
            <a:r>
              <a:rPr lang="en-US" dirty="0" err="1">
                <a:latin typeface="Times"/>
                <a:cs typeface="Times"/>
              </a:rPr>
              <a:t>nltk.corpus</a:t>
            </a:r>
            <a:r>
              <a:rPr lang="en-US" dirty="0">
                <a:latin typeface="Times"/>
                <a:cs typeface="Times"/>
              </a:rPr>
              <a:t> import </a:t>
            </a:r>
            <a:r>
              <a:rPr lang="en-US" dirty="0" err="1">
                <a:latin typeface="Times"/>
                <a:cs typeface="Times"/>
              </a:rPr>
              <a:t>stopwords</a:t>
            </a:r>
            <a:endParaRPr lang="en-US">
              <a:latin typeface="Times"/>
              <a:cs typeface="Times"/>
            </a:endParaRPr>
          </a:p>
          <a:p>
            <a:r>
              <a:rPr lang="en-US" dirty="0">
                <a:latin typeface="Times"/>
                <a:cs typeface="Times"/>
              </a:rPr>
              <a:t>- import string</a:t>
            </a:r>
          </a:p>
          <a:p>
            <a:endParaRPr lang="en-US" dirty="0">
              <a:latin typeface="Times"/>
              <a:cs typeface="Times"/>
            </a:endParaRPr>
          </a:p>
          <a:p>
            <a:r>
              <a:rPr lang="en-US" dirty="0">
                <a:latin typeface="Times"/>
                <a:cs typeface="Times"/>
              </a:rPr>
              <a:t>- </a:t>
            </a:r>
            <a:r>
              <a:rPr lang="en-US" dirty="0" err="1">
                <a:latin typeface="Times"/>
                <a:cs typeface="Times"/>
              </a:rPr>
              <a:t>df</a:t>
            </a:r>
            <a:r>
              <a:rPr lang="en-US" dirty="0">
                <a:latin typeface="Times"/>
                <a:cs typeface="Times"/>
              </a:rPr>
              <a:t>['length'] = </a:t>
            </a:r>
            <a:r>
              <a:rPr lang="en-US" dirty="0" err="1">
                <a:latin typeface="Times"/>
                <a:cs typeface="Times"/>
              </a:rPr>
              <a:t>df</a:t>
            </a:r>
            <a:r>
              <a:rPr lang="en-US" dirty="0">
                <a:latin typeface="Times"/>
                <a:cs typeface="Times"/>
              </a:rPr>
              <a:t>['</a:t>
            </a:r>
            <a:r>
              <a:rPr lang="en-US" dirty="0" err="1">
                <a:latin typeface="Times"/>
                <a:cs typeface="Times"/>
              </a:rPr>
              <a:t>comment_text</a:t>
            </a:r>
            <a:r>
              <a:rPr lang="en-US" dirty="0">
                <a:latin typeface="Times"/>
                <a:cs typeface="Times"/>
              </a:rPr>
              <a:t>'].</a:t>
            </a:r>
            <a:r>
              <a:rPr lang="en-US" dirty="0" err="1">
                <a:latin typeface="Times"/>
                <a:cs typeface="Times"/>
              </a:rPr>
              <a:t>str.len</a:t>
            </a:r>
            <a:r>
              <a:rPr lang="en-US" dirty="0">
                <a:latin typeface="Times"/>
                <a:cs typeface="Times"/>
              </a:rPr>
              <a:t>()</a:t>
            </a:r>
          </a:p>
          <a:p>
            <a:r>
              <a:rPr lang="en-US" dirty="0">
                <a:latin typeface="Times"/>
                <a:cs typeface="Times"/>
              </a:rPr>
              <a:t>- </a:t>
            </a:r>
            <a:r>
              <a:rPr lang="en-US" dirty="0" err="1">
                <a:latin typeface="Times"/>
                <a:cs typeface="Times"/>
              </a:rPr>
              <a:t>df.head</a:t>
            </a:r>
            <a:r>
              <a:rPr lang="en-US" dirty="0">
                <a:latin typeface="Times"/>
                <a:cs typeface="Times"/>
              </a:rPr>
              <a:t>()</a:t>
            </a:r>
          </a:p>
          <a:p>
            <a:endParaRPr lang="en-US" dirty="0">
              <a:latin typeface="Times"/>
              <a:cs typeface="Times"/>
            </a:endParaRPr>
          </a:p>
          <a:p>
            <a:r>
              <a:rPr lang="en-US" dirty="0">
                <a:latin typeface="Times"/>
                <a:cs typeface="Times"/>
              </a:rPr>
              <a:t>- # Convert all messages to lower case</a:t>
            </a:r>
          </a:p>
          <a:p>
            <a:r>
              <a:rPr lang="en-US" dirty="0">
                <a:latin typeface="Times"/>
                <a:cs typeface="Times"/>
              </a:rPr>
              <a:t>- </a:t>
            </a:r>
            <a:r>
              <a:rPr lang="en-US" dirty="0" err="1">
                <a:latin typeface="Times"/>
                <a:cs typeface="Times"/>
              </a:rPr>
              <a:t>df</a:t>
            </a:r>
            <a:r>
              <a:rPr lang="en-US" dirty="0">
                <a:latin typeface="Times"/>
                <a:cs typeface="Times"/>
              </a:rPr>
              <a:t>['</a:t>
            </a:r>
            <a:r>
              <a:rPr lang="en-US" dirty="0" err="1">
                <a:latin typeface="Times"/>
                <a:cs typeface="Times"/>
              </a:rPr>
              <a:t>comment_text</a:t>
            </a:r>
            <a:r>
              <a:rPr lang="en-US" dirty="0">
                <a:latin typeface="Times"/>
                <a:cs typeface="Times"/>
              </a:rPr>
              <a:t>'] = </a:t>
            </a:r>
            <a:r>
              <a:rPr lang="en-US" dirty="0" err="1">
                <a:latin typeface="Times"/>
                <a:cs typeface="Times"/>
              </a:rPr>
              <a:t>df</a:t>
            </a:r>
            <a:r>
              <a:rPr lang="en-US" dirty="0">
                <a:latin typeface="Times"/>
                <a:cs typeface="Times"/>
              </a:rPr>
              <a:t>['</a:t>
            </a:r>
            <a:r>
              <a:rPr lang="en-US" dirty="0" err="1">
                <a:latin typeface="Times"/>
                <a:cs typeface="Times"/>
              </a:rPr>
              <a:t>comment_text</a:t>
            </a:r>
            <a:r>
              <a:rPr lang="en-US" dirty="0">
                <a:latin typeface="Times"/>
                <a:cs typeface="Times"/>
              </a:rPr>
              <a:t>'].</a:t>
            </a:r>
            <a:r>
              <a:rPr lang="en-US" dirty="0" err="1">
                <a:latin typeface="Times"/>
                <a:cs typeface="Times"/>
              </a:rPr>
              <a:t>str.lower</a:t>
            </a:r>
            <a:r>
              <a:rPr lang="en-US" dirty="0">
                <a:latin typeface="Times"/>
                <a:cs typeface="Times"/>
              </a:rPr>
              <a:t>()</a:t>
            </a:r>
          </a:p>
          <a:p>
            <a:endParaRPr lang="en-US" dirty="0">
              <a:latin typeface="Times"/>
              <a:cs typeface="Times"/>
            </a:endParaRPr>
          </a:p>
          <a:p>
            <a:r>
              <a:rPr lang="en-US" dirty="0">
                <a:latin typeface="Times"/>
                <a:cs typeface="Times"/>
              </a:rPr>
              <a:t>- # Replace email addresses with 'email'</a:t>
            </a:r>
          </a:p>
          <a:p>
            <a:r>
              <a:rPr lang="en-US" dirty="0">
                <a:latin typeface="Times"/>
                <a:cs typeface="Times"/>
              </a:rPr>
              <a:t>- </a:t>
            </a:r>
            <a:r>
              <a:rPr lang="en-US" dirty="0" err="1">
                <a:latin typeface="Times"/>
                <a:cs typeface="Times"/>
              </a:rPr>
              <a:t>df</a:t>
            </a:r>
            <a:r>
              <a:rPr lang="en-US" dirty="0">
                <a:latin typeface="Times"/>
                <a:cs typeface="Times"/>
              </a:rPr>
              <a:t>['</a:t>
            </a:r>
            <a:r>
              <a:rPr lang="en-US" dirty="0" err="1">
                <a:latin typeface="Times"/>
                <a:cs typeface="Times"/>
              </a:rPr>
              <a:t>comment_text</a:t>
            </a:r>
            <a:r>
              <a:rPr lang="en-US" dirty="0">
                <a:latin typeface="Times"/>
                <a:cs typeface="Times"/>
              </a:rPr>
              <a:t>'] = </a:t>
            </a:r>
            <a:r>
              <a:rPr lang="en-US" dirty="0" err="1">
                <a:latin typeface="Times"/>
                <a:cs typeface="Times"/>
              </a:rPr>
              <a:t>df</a:t>
            </a:r>
            <a:r>
              <a:rPr lang="en-US" dirty="0">
                <a:latin typeface="Times"/>
                <a:cs typeface="Times"/>
              </a:rPr>
              <a:t>['</a:t>
            </a:r>
            <a:r>
              <a:rPr lang="en-US" dirty="0" err="1">
                <a:latin typeface="Times"/>
                <a:cs typeface="Times"/>
              </a:rPr>
              <a:t>comment_text</a:t>
            </a:r>
            <a:r>
              <a:rPr lang="en-US" dirty="0">
                <a:latin typeface="Times"/>
                <a:cs typeface="Times"/>
              </a:rPr>
              <a:t>'].</a:t>
            </a:r>
            <a:r>
              <a:rPr lang="en-US" dirty="0" err="1">
                <a:latin typeface="Times"/>
                <a:cs typeface="Times"/>
              </a:rPr>
              <a:t>str.replace</a:t>
            </a:r>
            <a:r>
              <a:rPr lang="en-US" dirty="0">
                <a:latin typeface="Times"/>
                <a:cs typeface="Times"/>
              </a:rPr>
              <a:t>(r'^.+@[^\.].*\.[a-z]{2,}$','emailaddress')</a:t>
            </a:r>
          </a:p>
          <a:p>
            <a:endParaRPr lang="en-US" dirty="0">
              <a:latin typeface="Times"/>
              <a:cs typeface="Times"/>
            </a:endParaRPr>
          </a:p>
          <a:p>
            <a:r>
              <a:rPr lang="en-US" dirty="0">
                <a:latin typeface="Times"/>
                <a:cs typeface="Times"/>
              </a:rPr>
              <a:t>- # Replace URLs with 'webaddress'</a:t>
            </a:r>
          </a:p>
          <a:p>
            <a:r>
              <a:rPr lang="en-US" dirty="0">
                <a:latin typeface="Times"/>
                <a:cs typeface="Times"/>
              </a:rPr>
              <a:t>- </a:t>
            </a:r>
            <a:r>
              <a:rPr lang="en-US" err="1">
                <a:latin typeface="Times"/>
                <a:cs typeface="Times"/>
              </a:rPr>
              <a:t>df</a:t>
            </a:r>
            <a:r>
              <a:rPr lang="en-US" dirty="0">
                <a:latin typeface="Times"/>
                <a:cs typeface="Times"/>
              </a:rPr>
              <a:t>['</a:t>
            </a:r>
            <a:r>
              <a:rPr lang="en-US" err="1">
                <a:latin typeface="Times"/>
                <a:cs typeface="Times"/>
              </a:rPr>
              <a:t>comment_text</a:t>
            </a:r>
            <a:r>
              <a:rPr lang="en-US" dirty="0">
                <a:latin typeface="Times"/>
                <a:cs typeface="Times"/>
              </a:rPr>
              <a:t>'] = </a:t>
            </a:r>
            <a:r>
              <a:rPr lang="en-US" err="1">
                <a:latin typeface="Times"/>
                <a:cs typeface="Times"/>
              </a:rPr>
              <a:t>df</a:t>
            </a:r>
            <a:r>
              <a:rPr lang="en-US" dirty="0">
                <a:latin typeface="Times"/>
                <a:cs typeface="Times"/>
              </a:rPr>
              <a:t>['</a:t>
            </a:r>
            <a:r>
              <a:rPr lang="en-US" err="1">
                <a:latin typeface="Times"/>
                <a:cs typeface="Times"/>
              </a:rPr>
              <a:t>comment_text</a:t>
            </a:r>
            <a:r>
              <a:rPr lang="en-US" dirty="0">
                <a:latin typeface="Times"/>
                <a:cs typeface="Times"/>
              </a:rPr>
              <a:t>'].</a:t>
            </a:r>
            <a:r>
              <a:rPr lang="en-US" err="1">
                <a:latin typeface="Times"/>
                <a:cs typeface="Times"/>
              </a:rPr>
              <a:t>str.replace</a:t>
            </a:r>
            <a:r>
              <a:rPr lang="en-US" dirty="0">
                <a:latin typeface="Times"/>
                <a:cs typeface="Times"/>
              </a:rPr>
              <a:t>(</a:t>
            </a:r>
            <a:r>
              <a:rPr lang="en-US" err="1">
                <a:latin typeface="Times"/>
                <a:cs typeface="Times"/>
              </a:rPr>
              <a:t>r'^http</a:t>
            </a:r>
            <a:r>
              <a:rPr lang="en-US" dirty="0">
                <a:latin typeface="Times"/>
                <a:cs typeface="Times"/>
              </a:rPr>
              <a:t>\://[a-zA-Z0-9\-\.]+\.[a-</a:t>
            </a:r>
            <a:r>
              <a:rPr lang="en-US" err="1">
                <a:latin typeface="Times"/>
                <a:cs typeface="Times"/>
              </a:rPr>
              <a:t>zA</a:t>
            </a:r>
            <a:r>
              <a:rPr lang="en-US" dirty="0">
                <a:latin typeface="Times"/>
                <a:cs typeface="Times"/>
              </a:rPr>
              <a:t>-Z]{2,3}(/\S*)?$', '</a:t>
            </a:r>
            <a:r>
              <a:rPr lang="en-US" err="1">
                <a:latin typeface="Times"/>
                <a:cs typeface="Times"/>
              </a:rPr>
              <a:t>webaddress</a:t>
            </a:r>
            <a:r>
              <a:rPr lang="en-US" dirty="0">
                <a:latin typeface="Times"/>
                <a:cs typeface="Times"/>
              </a:rPr>
              <a:t>')</a:t>
            </a:r>
          </a:p>
        </p:txBody>
      </p:sp>
    </p:spTree>
    <p:extLst>
      <p:ext uri="{BB962C8B-B14F-4D97-AF65-F5344CB8AC3E}">
        <p14:creationId xmlns:p14="http://schemas.microsoft.com/office/powerpoint/2010/main" val="3922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D31472-46B3-D120-07DB-D30C8D94100E}"/>
              </a:ext>
            </a:extLst>
          </p:cNvPr>
          <p:cNvSpPr txBox="1"/>
          <p:nvPr/>
        </p:nvSpPr>
        <p:spPr>
          <a:xfrm>
            <a:off x="509587" y="628648"/>
            <a:ext cx="1162526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ea typeface="+mn-lt"/>
                <a:cs typeface="+mn-lt"/>
              </a:rPr>
              <a:t>- # Replace money symbols with '</a:t>
            </a:r>
            <a:r>
              <a:rPr lang="en-US" dirty="0" err="1">
                <a:latin typeface="Times"/>
                <a:ea typeface="+mn-lt"/>
                <a:cs typeface="+mn-lt"/>
              </a:rPr>
              <a:t>moneysymb</a:t>
            </a:r>
            <a:r>
              <a:rPr lang="en-US" dirty="0">
                <a:latin typeface="Times"/>
                <a:ea typeface="+mn-lt"/>
                <a:cs typeface="+mn-lt"/>
              </a:rPr>
              <a:t>' (£ can by typed with ALT key + 156)</a:t>
            </a:r>
          </a:p>
          <a:p>
            <a:r>
              <a:rPr lang="en-US" dirty="0">
                <a:latin typeface="Times"/>
                <a:ea typeface="+mn-lt"/>
                <a:cs typeface="+mn-lt"/>
              </a:rPr>
              <a:t>-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comment_text</a:t>
            </a:r>
            <a:r>
              <a:rPr lang="en-US" dirty="0">
                <a:latin typeface="Times"/>
                <a:ea typeface="+mn-lt"/>
                <a:cs typeface="+mn-lt"/>
              </a:rPr>
              <a:t>'] =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comment_text</a:t>
            </a:r>
            <a:r>
              <a:rPr lang="en-US" dirty="0">
                <a:latin typeface="Times"/>
                <a:ea typeface="+mn-lt"/>
                <a:cs typeface="+mn-lt"/>
              </a:rPr>
              <a:t>'].</a:t>
            </a:r>
            <a:r>
              <a:rPr lang="en-US" dirty="0" err="1">
                <a:latin typeface="Times"/>
                <a:ea typeface="+mn-lt"/>
                <a:cs typeface="+mn-lt"/>
              </a:rPr>
              <a:t>str.replace</a:t>
            </a:r>
            <a:r>
              <a:rPr lang="en-US" dirty="0">
                <a:latin typeface="Times"/>
                <a:ea typeface="+mn-lt"/>
                <a:cs typeface="+mn-lt"/>
              </a:rPr>
              <a:t>(r'£|\$', '</a:t>
            </a:r>
            <a:r>
              <a:rPr lang="en-US" dirty="0" err="1">
                <a:latin typeface="Times"/>
                <a:ea typeface="+mn-lt"/>
                <a:cs typeface="+mn-lt"/>
              </a:rPr>
              <a:t>dollers</a:t>
            </a:r>
            <a:r>
              <a:rPr lang="en-US" dirty="0">
                <a:latin typeface="Times"/>
                <a:ea typeface="+mn-lt"/>
                <a:cs typeface="+mn-lt"/>
              </a:rPr>
              <a:t>')</a:t>
            </a:r>
          </a:p>
          <a:p>
            <a:r>
              <a:rPr lang="en-US" dirty="0">
                <a:latin typeface="Times"/>
                <a:ea typeface="+mn-lt"/>
                <a:cs typeface="+mn-lt"/>
              </a:rPr>
              <a:t>-     </a:t>
            </a:r>
          </a:p>
          <a:p>
            <a:r>
              <a:rPr lang="en-US" dirty="0">
                <a:latin typeface="Times"/>
                <a:ea typeface="+mn-lt"/>
                <a:cs typeface="+mn-lt"/>
              </a:rPr>
              <a:t>- # Replace 10 digit phone numbers (formats include </a:t>
            </a:r>
            <a:r>
              <a:rPr lang="en-US" dirty="0" err="1">
                <a:latin typeface="Times"/>
                <a:ea typeface="+mn-lt"/>
                <a:cs typeface="+mn-lt"/>
              </a:rPr>
              <a:t>paranthesis</a:t>
            </a:r>
            <a:r>
              <a:rPr lang="en-US" dirty="0">
                <a:latin typeface="Times"/>
                <a:ea typeface="+mn-lt"/>
                <a:cs typeface="+mn-lt"/>
              </a:rPr>
              <a:t>, spaces, no spaces, dashes) with '</a:t>
            </a:r>
            <a:r>
              <a:rPr lang="en-US" dirty="0" err="1">
                <a:latin typeface="Times"/>
                <a:ea typeface="+mn-lt"/>
                <a:cs typeface="+mn-lt"/>
              </a:rPr>
              <a:t>phonenumber</a:t>
            </a:r>
            <a:r>
              <a:rPr lang="en-US" dirty="0">
                <a:latin typeface="Times"/>
                <a:ea typeface="+mn-lt"/>
                <a:cs typeface="+mn-lt"/>
              </a:rPr>
              <a:t>'</a:t>
            </a:r>
          </a:p>
          <a:p>
            <a:r>
              <a:rPr lang="en-US" dirty="0">
                <a:latin typeface="Times"/>
                <a:ea typeface="+mn-lt"/>
                <a:cs typeface="+mn-lt"/>
              </a:rPr>
              <a:t>-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comment_text</a:t>
            </a:r>
            <a:r>
              <a:rPr lang="en-US" dirty="0">
                <a:latin typeface="Times"/>
                <a:ea typeface="+mn-lt"/>
                <a:cs typeface="+mn-lt"/>
              </a:rPr>
              <a:t>'] =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comment_text</a:t>
            </a:r>
            <a:r>
              <a:rPr lang="en-US" dirty="0">
                <a:latin typeface="Times"/>
                <a:ea typeface="+mn-lt"/>
                <a:cs typeface="+mn-lt"/>
              </a:rPr>
              <a:t>'].</a:t>
            </a:r>
            <a:r>
              <a:rPr lang="en-US" dirty="0" err="1">
                <a:latin typeface="Times"/>
                <a:ea typeface="+mn-lt"/>
                <a:cs typeface="+mn-lt"/>
              </a:rPr>
              <a:t>str.replace</a:t>
            </a:r>
            <a:r>
              <a:rPr lang="en-US" dirty="0">
                <a:latin typeface="Times"/>
                <a:ea typeface="+mn-lt"/>
                <a:cs typeface="+mn-lt"/>
              </a:rPr>
              <a:t>(r'^\(?[\d]{3}\)?[\s-]?[\d]{3}[\s-]?[\d]{4}$', '</a:t>
            </a:r>
            <a:r>
              <a:rPr lang="en-US" dirty="0" err="1">
                <a:latin typeface="Times"/>
                <a:ea typeface="+mn-lt"/>
                <a:cs typeface="+mn-lt"/>
              </a:rPr>
              <a:t>phonenumber</a:t>
            </a:r>
            <a:r>
              <a:rPr lang="en-US" dirty="0">
                <a:latin typeface="Times"/>
                <a:ea typeface="+mn-lt"/>
                <a:cs typeface="+mn-lt"/>
              </a:rPr>
              <a:t>')</a:t>
            </a:r>
          </a:p>
          <a:p>
            <a:r>
              <a:rPr lang="en-US" dirty="0">
                <a:latin typeface="Times"/>
                <a:ea typeface="+mn-lt"/>
                <a:cs typeface="+mn-lt"/>
              </a:rPr>
              <a:t>     </a:t>
            </a:r>
          </a:p>
          <a:p>
            <a:r>
              <a:rPr lang="en-US" dirty="0">
                <a:latin typeface="Times"/>
                <a:ea typeface="+mn-lt"/>
                <a:cs typeface="+mn-lt"/>
              </a:rPr>
              <a:t>- # Replace numbers with '</a:t>
            </a:r>
            <a:r>
              <a:rPr lang="en-US" dirty="0" err="1">
                <a:latin typeface="Times"/>
                <a:ea typeface="+mn-lt"/>
                <a:cs typeface="+mn-lt"/>
              </a:rPr>
              <a:t>numbr</a:t>
            </a:r>
            <a:r>
              <a:rPr lang="en-US" dirty="0">
                <a:latin typeface="Times"/>
                <a:ea typeface="+mn-lt"/>
                <a:cs typeface="+mn-lt"/>
              </a:rPr>
              <a:t>'</a:t>
            </a:r>
          </a:p>
          <a:p>
            <a:r>
              <a:rPr lang="en-US" dirty="0">
                <a:latin typeface="Times"/>
                <a:ea typeface="+mn-lt"/>
                <a:cs typeface="+mn-lt"/>
              </a:rPr>
              <a:t>-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comment_text</a:t>
            </a:r>
            <a:r>
              <a:rPr lang="en-US" dirty="0">
                <a:latin typeface="Times"/>
                <a:ea typeface="+mn-lt"/>
                <a:cs typeface="+mn-lt"/>
              </a:rPr>
              <a:t>'] =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comment_text</a:t>
            </a:r>
            <a:r>
              <a:rPr lang="en-US" dirty="0">
                <a:latin typeface="Times"/>
                <a:ea typeface="+mn-lt"/>
                <a:cs typeface="+mn-lt"/>
              </a:rPr>
              <a:t>'].</a:t>
            </a:r>
            <a:r>
              <a:rPr lang="en-US" dirty="0" err="1">
                <a:latin typeface="Times"/>
                <a:ea typeface="+mn-lt"/>
                <a:cs typeface="+mn-lt"/>
              </a:rPr>
              <a:t>str.replace</a:t>
            </a:r>
            <a:r>
              <a:rPr lang="en-US" dirty="0">
                <a:latin typeface="Times"/>
                <a:ea typeface="+mn-lt"/>
                <a:cs typeface="+mn-lt"/>
              </a:rPr>
              <a:t>(r'\d+(\.\d+)?', '</a:t>
            </a:r>
            <a:r>
              <a:rPr lang="en-US" dirty="0" err="1">
                <a:latin typeface="Times"/>
                <a:ea typeface="+mn-lt"/>
                <a:cs typeface="+mn-lt"/>
              </a:rPr>
              <a:t>numbr</a:t>
            </a:r>
            <a:r>
              <a:rPr lang="en-US" dirty="0">
                <a:latin typeface="Times"/>
                <a:ea typeface="+mn-lt"/>
                <a:cs typeface="+mn-lt"/>
              </a:rPr>
              <a:t>')</a:t>
            </a:r>
          </a:p>
          <a:p>
            <a:endParaRPr lang="en-US" dirty="0">
              <a:latin typeface="Times"/>
              <a:ea typeface="+mn-lt"/>
              <a:cs typeface="+mn-lt"/>
            </a:endParaRPr>
          </a:p>
          <a:p>
            <a:r>
              <a:rPr lang="en-US" dirty="0">
                <a:latin typeface="Times"/>
                <a:ea typeface="+mn-lt"/>
                <a:cs typeface="+mn-lt"/>
              </a:rPr>
              <a:t>-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comment_text</a:t>
            </a:r>
            <a:r>
              <a:rPr lang="en-US" dirty="0">
                <a:latin typeface="Times"/>
                <a:ea typeface="+mn-lt"/>
                <a:cs typeface="+mn-lt"/>
              </a:rPr>
              <a:t>'] =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comment_text</a:t>
            </a:r>
            <a:r>
              <a:rPr lang="en-US" dirty="0">
                <a:latin typeface="Times"/>
                <a:ea typeface="+mn-lt"/>
                <a:cs typeface="+mn-lt"/>
              </a:rPr>
              <a:t>'].apply(lambda x: ' '.join(</a:t>
            </a:r>
          </a:p>
          <a:p>
            <a:r>
              <a:rPr lang="en-US" dirty="0">
                <a:latin typeface="Times"/>
                <a:ea typeface="+mn-lt"/>
                <a:cs typeface="+mn-lt"/>
              </a:rPr>
              <a:t>-     term for term in </a:t>
            </a:r>
            <a:r>
              <a:rPr lang="en-US" err="1">
                <a:latin typeface="Times"/>
                <a:ea typeface="+mn-lt"/>
                <a:cs typeface="+mn-lt"/>
              </a:rPr>
              <a:t>x.split</a:t>
            </a:r>
            <a:r>
              <a:rPr lang="en-US" dirty="0">
                <a:latin typeface="Times"/>
                <a:ea typeface="+mn-lt"/>
                <a:cs typeface="+mn-lt"/>
              </a:rPr>
              <a:t>() if term not in </a:t>
            </a:r>
            <a:r>
              <a:rPr lang="en-US" err="1">
                <a:latin typeface="Times"/>
                <a:ea typeface="+mn-lt"/>
                <a:cs typeface="+mn-lt"/>
              </a:rPr>
              <a:t>string.punctuation</a:t>
            </a:r>
            <a:r>
              <a:rPr lang="en-US" dirty="0">
                <a:latin typeface="Times"/>
                <a:ea typeface="+mn-lt"/>
                <a:cs typeface="+mn-lt"/>
              </a:rPr>
              <a:t>))</a:t>
            </a:r>
          </a:p>
          <a:p>
            <a:endParaRPr lang="en-US" dirty="0">
              <a:latin typeface="Times"/>
              <a:ea typeface="+mn-lt"/>
              <a:cs typeface="+mn-lt"/>
            </a:endParaRPr>
          </a:p>
          <a:p>
            <a:r>
              <a:rPr lang="en-US" dirty="0">
                <a:latin typeface="Times"/>
                <a:ea typeface="+mn-lt"/>
                <a:cs typeface="+mn-lt"/>
              </a:rPr>
              <a:t>- </a:t>
            </a:r>
            <a:r>
              <a:rPr lang="en-US" err="1">
                <a:latin typeface="Times"/>
                <a:ea typeface="+mn-lt"/>
                <a:cs typeface="+mn-lt"/>
              </a:rPr>
              <a:t>stop_words</a:t>
            </a:r>
            <a:r>
              <a:rPr lang="en-US" dirty="0">
                <a:latin typeface="Times"/>
                <a:ea typeface="+mn-lt"/>
                <a:cs typeface="+mn-lt"/>
              </a:rPr>
              <a:t> = set(</a:t>
            </a:r>
            <a:r>
              <a:rPr lang="en-US" err="1">
                <a:latin typeface="Times"/>
                <a:ea typeface="+mn-lt"/>
                <a:cs typeface="+mn-lt"/>
              </a:rPr>
              <a:t>stopwords.words</a:t>
            </a:r>
            <a:r>
              <a:rPr lang="en-US" dirty="0">
                <a:latin typeface="Times"/>
                <a:ea typeface="+mn-lt"/>
                <a:cs typeface="+mn-lt"/>
              </a:rPr>
              <a:t>('</a:t>
            </a:r>
            <a:r>
              <a:rPr lang="en-US" err="1">
                <a:latin typeface="Times"/>
                <a:ea typeface="+mn-lt"/>
                <a:cs typeface="+mn-lt"/>
              </a:rPr>
              <a:t>english</a:t>
            </a:r>
            <a:r>
              <a:rPr lang="en-US" dirty="0">
                <a:latin typeface="Times"/>
                <a:ea typeface="+mn-lt"/>
                <a:cs typeface="+mn-lt"/>
              </a:rPr>
              <a:t>') + ['u', 'ü', '</a:t>
            </a:r>
            <a:r>
              <a:rPr lang="en-US" err="1">
                <a:latin typeface="Times"/>
                <a:ea typeface="+mn-lt"/>
                <a:cs typeface="+mn-lt"/>
              </a:rPr>
              <a:t>ur</a:t>
            </a:r>
            <a:r>
              <a:rPr lang="en-US" dirty="0">
                <a:latin typeface="Times"/>
                <a:ea typeface="+mn-lt"/>
                <a:cs typeface="+mn-lt"/>
              </a:rPr>
              <a:t>', '4', '2', '</a:t>
            </a:r>
            <a:r>
              <a:rPr lang="en-US" err="1">
                <a:latin typeface="Times"/>
                <a:ea typeface="+mn-lt"/>
                <a:cs typeface="+mn-lt"/>
              </a:rPr>
              <a:t>im</a:t>
            </a:r>
            <a:r>
              <a:rPr lang="en-US" dirty="0">
                <a:latin typeface="Times"/>
                <a:ea typeface="+mn-lt"/>
                <a:cs typeface="+mn-lt"/>
              </a:rPr>
              <a:t>', '</a:t>
            </a:r>
            <a:r>
              <a:rPr lang="en-US" err="1">
                <a:latin typeface="Times"/>
                <a:ea typeface="+mn-lt"/>
                <a:cs typeface="+mn-lt"/>
              </a:rPr>
              <a:t>dont</a:t>
            </a:r>
            <a:r>
              <a:rPr lang="en-US" dirty="0">
                <a:latin typeface="Times"/>
                <a:ea typeface="+mn-lt"/>
                <a:cs typeface="+mn-lt"/>
              </a:rPr>
              <a:t>', '</a:t>
            </a:r>
            <a:r>
              <a:rPr lang="en-US" err="1">
                <a:latin typeface="Times"/>
                <a:ea typeface="+mn-lt"/>
                <a:cs typeface="+mn-lt"/>
              </a:rPr>
              <a:t>doin</a:t>
            </a:r>
            <a:r>
              <a:rPr lang="en-US" dirty="0">
                <a:latin typeface="Times"/>
                <a:ea typeface="+mn-lt"/>
                <a:cs typeface="+mn-lt"/>
              </a:rPr>
              <a:t>', '</a:t>
            </a:r>
            <a:r>
              <a:rPr lang="en-US" err="1">
                <a:latin typeface="Times"/>
                <a:ea typeface="+mn-lt"/>
                <a:cs typeface="+mn-lt"/>
              </a:rPr>
              <a:t>ure</a:t>
            </a:r>
            <a:r>
              <a:rPr lang="en-US" dirty="0">
                <a:latin typeface="Times"/>
                <a:ea typeface="+mn-lt"/>
                <a:cs typeface="+mn-lt"/>
              </a:rPr>
              <a:t>'])</a:t>
            </a:r>
          </a:p>
          <a:p>
            <a:r>
              <a:rPr lang="en-US" dirty="0">
                <a:latin typeface="Times"/>
                <a:ea typeface="+mn-lt"/>
                <a:cs typeface="+mn-lt"/>
              </a:rPr>
              <a:t>- </a:t>
            </a:r>
            <a:r>
              <a:rPr lang="en-US" err="1">
                <a:latin typeface="Times"/>
                <a:ea typeface="+mn-lt"/>
                <a:cs typeface="+mn-lt"/>
              </a:rPr>
              <a:t>df</a:t>
            </a:r>
            <a:r>
              <a:rPr lang="en-US" dirty="0">
                <a:latin typeface="Times"/>
                <a:ea typeface="+mn-lt"/>
                <a:cs typeface="+mn-lt"/>
              </a:rPr>
              <a:t>['</a:t>
            </a:r>
            <a:r>
              <a:rPr lang="en-US" err="1">
                <a:latin typeface="Times"/>
                <a:ea typeface="+mn-lt"/>
                <a:cs typeface="+mn-lt"/>
              </a:rPr>
              <a:t>comment_text</a:t>
            </a:r>
            <a:r>
              <a:rPr lang="en-US" dirty="0">
                <a:latin typeface="Times"/>
                <a:ea typeface="+mn-lt"/>
                <a:cs typeface="+mn-lt"/>
              </a:rPr>
              <a:t>'] = </a:t>
            </a:r>
            <a:r>
              <a:rPr lang="en-US" err="1">
                <a:latin typeface="Times"/>
                <a:ea typeface="+mn-lt"/>
                <a:cs typeface="+mn-lt"/>
              </a:rPr>
              <a:t>df</a:t>
            </a:r>
            <a:r>
              <a:rPr lang="en-US" dirty="0">
                <a:latin typeface="Times"/>
                <a:ea typeface="+mn-lt"/>
                <a:cs typeface="+mn-lt"/>
              </a:rPr>
              <a:t>['</a:t>
            </a:r>
            <a:r>
              <a:rPr lang="en-US" err="1">
                <a:latin typeface="Times"/>
                <a:ea typeface="+mn-lt"/>
                <a:cs typeface="+mn-lt"/>
              </a:rPr>
              <a:t>comment_text</a:t>
            </a:r>
            <a:r>
              <a:rPr lang="en-US" dirty="0">
                <a:latin typeface="Times"/>
                <a:ea typeface="+mn-lt"/>
                <a:cs typeface="+mn-lt"/>
              </a:rPr>
              <a:t>'].apply(lambda x: ' '.join(</a:t>
            </a:r>
          </a:p>
          <a:p>
            <a:r>
              <a:rPr lang="en-US" dirty="0">
                <a:latin typeface="Times"/>
                <a:ea typeface="+mn-lt"/>
                <a:cs typeface="+mn-lt"/>
              </a:rPr>
              <a:t>-     term for term in </a:t>
            </a:r>
            <a:r>
              <a:rPr lang="en-US" err="1">
                <a:latin typeface="Times"/>
                <a:ea typeface="+mn-lt"/>
                <a:cs typeface="+mn-lt"/>
              </a:rPr>
              <a:t>x.split</a:t>
            </a:r>
            <a:r>
              <a:rPr lang="en-US" dirty="0">
                <a:latin typeface="Times"/>
                <a:ea typeface="+mn-lt"/>
                <a:cs typeface="+mn-lt"/>
              </a:rPr>
              <a:t>() if term not in </a:t>
            </a:r>
            <a:r>
              <a:rPr lang="en-US" err="1">
                <a:latin typeface="Times"/>
                <a:ea typeface="+mn-lt"/>
                <a:cs typeface="+mn-lt"/>
              </a:rPr>
              <a:t>stop_words</a:t>
            </a:r>
            <a:r>
              <a:rPr lang="en-US" dirty="0">
                <a:latin typeface="Times"/>
                <a:ea typeface="+mn-lt"/>
                <a:cs typeface="+mn-lt"/>
              </a:rPr>
              <a:t>))</a:t>
            </a:r>
          </a:p>
          <a:p>
            <a:endParaRPr lang="en-US" dirty="0">
              <a:latin typeface="Times"/>
              <a:ea typeface="+mn-lt"/>
              <a:cs typeface="+mn-lt"/>
            </a:endParaRPr>
          </a:p>
          <a:p>
            <a:r>
              <a:rPr lang="en-US" dirty="0">
                <a:latin typeface="Times"/>
                <a:ea typeface="+mn-lt"/>
                <a:cs typeface="+mn-lt"/>
              </a:rPr>
              <a:t>- </a:t>
            </a:r>
            <a:r>
              <a:rPr lang="en-US" err="1">
                <a:latin typeface="Times"/>
                <a:ea typeface="+mn-lt"/>
                <a:cs typeface="+mn-lt"/>
              </a:rPr>
              <a:t>lem</a:t>
            </a:r>
            <a:r>
              <a:rPr lang="en-US" dirty="0">
                <a:latin typeface="Times"/>
                <a:ea typeface="+mn-lt"/>
                <a:cs typeface="+mn-lt"/>
              </a:rPr>
              <a:t>=</a:t>
            </a:r>
            <a:r>
              <a:rPr lang="en-US" err="1">
                <a:latin typeface="Times"/>
                <a:ea typeface="+mn-lt"/>
                <a:cs typeface="+mn-lt"/>
              </a:rPr>
              <a:t>WordNetLemmatizer</a:t>
            </a:r>
            <a:r>
              <a:rPr lang="en-US" dirty="0">
                <a:latin typeface="Times"/>
                <a:ea typeface="+mn-lt"/>
                <a:cs typeface="+mn-lt"/>
              </a:rPr>
              <a:t>()</a:t>
            </a:r>
          </a:p>
          <a:p>
            <a:r>
              <a:rPr lang="en-US" dirty="0">
                <a:latin typeface="Times"/>
                <a:ea typeface="+mn-lt"/>
                <a:cs typeface="+mn-lt"/>
              </a:rPr>
              <a:t>- </a:t>
            </a:r>
            <a:r>
              <a:rPr lang="en-US" err="1">
                <a:latin typeface="Times"/>
                <a:ea typeface="+mn-lt"/>
                <a:cs typeface="+mn-lt"/>
              </a:rPr>
              <a:t>df</a:t>
            </a:r>
            <a:r>
              <a:rPr lang="en-US" dirty="0">
                <a:latin typeface="Times"/>
                <a:ea typeface="+mn-lt"/>
                <a:cs typeface="+mn-lt"/>
              </a:rPr>
              <a:t>['</a:t>
            </a:r>
            <a:r>
              <a:rPr lang="en-US" err="1">
                <a:latin typeface="Times"/>
                <a:ea typeface="+mn-lt"/>
                <a:cs typeface="+mn-lt"/>
              </a:rPr>
              <a:t>comment_text</a:t>
            </a:r>
            <a:r>
              <a:rPr lang="en-US" dirty="0">
                <a:latin typeface="Times"/>
                <a:ea typeface="+mn-lt"/>
                <a:cs typeface="+mn-lt"/>
              </a:rPr>
              <a:t>'] = </a:t>
            </a:r>
            <a:r>
              <a:rPr lang="en-US" err="1">
                <a:latin typeface="Times"/>
                <a:ea typeface="+mn-lt"/>
                <a:cs typeface="+mn-lt"/>
              </a:rPr>
              <a:t>df</a:t>
            </a:r>
            <a:r>
              <a:rPr lang="en-US" dirty="0">
                <a:latin typeface="Times"/>
                <a:ea typeface="+mn-lt"/>
                <a:cs typeface="+mn-lt"/>
              </a:rPr>
              <a:t>['</a:t>
            </a:r>
            <a:r>
              <a:rPr lang="en-US" err="1">
                <a:latin typeface="Times"/>
                <a:ea typeface="+mn-lt"/>
                <a:cs typeface="+mn-lt"/>
              </a:rPr>
              <a:t>comment_text</a:t>
            </a:r>
            <a:r>
              <a:rPr lang="en-US" dirty="0">
                <a:latin typeface="Times"/>
                <a:ea typeface="+mn-lt"/>
                <a:cs typeface="+mn-lt"/>
              </a:rPr>
              <a:t>'].apply(lambda x: ' '.join(</a:t>
            </a:r>
            <a:r>
              <a:rPr lang="en-US" err="1">
                <a:latin typeface="Times"/>
                <a:ea typeface="+mn-lt"/>
                <a:cs typeface="+mn-lt"/>
              </a:rPr>
              <a:t>lem.lemmatize</a:t>
            </a:r>
            <a:r>
              <a:rPr lang="en-US" dirty="0">
                <a:latin typeface="Times"/>
                <a:ea typeface="+mn-lt"/>
                <a:cs typeface="+mn-lt"/>
              </a:rPr>
              <a:t>(t) for t in </a:t>
            </a:r>
            <a:r>
              <a:rPr lang="en-US" err="1">
                <a:latin typeface="Times"/>
                <a:ea typeface="+mn-lt"/>
                <a:cs typeface="+mn-lt"/>
              </a:rPr>
              <a:t>x.split</a:t>
            </a:r>
            <a:r>
              <a:rPr lang="en-US" dirty="0">
                <a:latin typeface="Times"/>
                <a:ea typeface="+mn-lt"/>
                <a:cs typeface="+mn-lt"/>
              </a:rPr>
              <a:t>()))</a:t>
            </a:r>
          </a:p>
          <a:p>
            <a:endParaRPr lang="en-US" dirty="0">
              <a:latin typeface="Times"/>
              <a:ea typeface="+mn-lt"/>
              <a:cs typeface="+mn-lt"/>
            </a:endParaRPr>
          </a:p>
        </p:txBody>
      </p:sp>
    </p:spTree>
    <p:extLst>
      <p:ext uri="{BB962C8B-B14F-4D97-AF65-F5344CB8AC3E}">
        <p14:creationId xmlns:p14="http://schemas.microsoft.com/office/powerpoint/2010/main" val="76846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F1229-BEC6-6036-18CB-043AD1E2D671}"/>
              </a:ext>
            </a:extLst>
          </p:cNvPr>
          <p:cNvSpPr txBox="1"/>
          <p:nvPr/>
        </p:nvSpPr>
        <p:spPr>
          <a:xfrm>
            <a:off x="581026" y="473868"/>
            <a:ext cx="11125197"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a:ea typeface="+mn-lt"/>
                <a:cs typeface="+mn-lt"/>
              </a:rPr>
              <a:t>-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clean_length</a:t>
            </a:r>
            <a:r>
              <a:rPr lang="en-US" dirty="0">
                <a:latin typeface="Times"/>
                <a:ea typeface="+mn-lt"/>
                <a:cs typeface="+mn-lt"/>
              </a:rPr>
              <a:t>'] = </a:t>
            </a:r>
            <a:r>
              <a:rPr lang="en-US" dirty="0" err="1">
                <a:latin typeface="Times"/>
                <a:ea typeface="+mn-lt"/>
                <a:cs typeface="+mn-lt"/>
              </a:rPr>
              <a:t>df.comment_text.str.len</a:t>
            </a:r>
            <a:r>
              <a:rPr lang="en-US" dirty="0">
                <a:latin typeface="Times"/>
                <a:ea typeface="+mn-lt"/>
                <a:cs typeface="+mn-lt"/>
              </a:rPr>
              <a:t>()</a:t>
            </a:r>
          </a:p>
          <a:p>
            <a:r>
              <a:rPr lang="en-US" dirty="0">
                <a:latin typeface="Times"/>
                <a:ea typeface="+mn-lt"/>
                <a:cs typeface="+mn-lt"/>
              </a:rPr>
              <a:t>- </a:t>
            </a:r>
            <a:r>
              <a:rPr lang="en-US" dirty="0" err="1">
                <a:latin typeface="Times"/>
                <a:ea typeface="+mn-lt"/>
                <a:cs typeface="+mn-lt"/>
              </a:rPr>
              <a:t>df.head</a:t>
            </a:r>
            <a:r>
              <a:rPr lang="en-US" dirty="0">
                <a:latin typeface="Times"/>
                <a:ea typeface="+mn-lt"/>
                <a:cs typeface="+mn-lt"/>
              </a:rPr>
              <a:t>()</a:t>
            </a:r>
          </a:p>
          <a:p>
            <a:endParaRPr lang="en-US" dirty="0">
              <a:latin typeface="Times"/>
              <a:ea typeface="+mn-lt"/>
              <a:cs typeface="+mn-lt"/>
            </a:endParaRPr>
          </a:p>
          <a:p>
            <a:r>
              <a:rPr lang="en-US" dirty="0">
                <a:latin typeface="Times"/>
                <a:ea typeface="+mn-lt"/>
                <a:cs typeface="+mn-lt"/>
              </a:rPr>
              <a:t>- </a:t>
            </a:r>
            <a:r>
              <a:rPr lang="en-US" dirty="0" err="1">
                <a:latin typeface="Times"/>
                <a:ea typeface="+mn-lt"/>
                <a:cs typeface="+mn-lt"/>
              </a:rPr>
              <a:t>df.length.sum</a:t>
            </a:r>
            <a:r>
              <a:rPr lang="en-US" dirty="0">
                <a:latin typeface="Times"/>
                <a:ea typeface="+mn-lt"/>
                <a:cs typeface="+mn-lt"/>
              </a:rPr>
              <a:t>()</a:t>
            </a:r>
          </a:p>
          <a:p>
            <a:r>
              <a:rPr lang="en-US" dirty="0">
                <a:latin typeface="Times"/>
                <a:ea typeface="+mn-lt"/>
                <a:cs typeface="+mn-lt"/>
              </a:rPr>
              <a:t>- </a:t>
            </a:r>
            <a:r>
              <a:rPr lang="en-US" dirty="0" err="1">
                <a:latin typeface="Times"/>
                <a:ea typeface="+mn-lt"/>
                <a:cs typeface="+mn-lt"/>
              </a:rPr>
              <a:t>df.clean_length.sum</a:t>
            </a:r>
            <a:r>
              <a:rPr lang="en-US" dirty="0">
                <a:latin typeface="Times"/>
                <a:ea typeface="+mn-lt"/>
                <a:cs typeface="+mn-lt"/>
              </a:rPr>
              <a:t>()</a:t>
            </a:r>
          </a:p>
          <a:p>
            <a:endParaRPr lang="en-US" dirty="0">
              <a:latin typeface="Times"/>
              <a:ea typeface="+mn-lt"/>
              <a:cs typeface="+mn-lt"/>
            </a:endParaRPr>
          </a:p>
          <a:p>
            <a:r>
              <a:rPr lang="en-US" dirty="0">
                <a:latin typeface="Times"/>
                <a:ea typeface="+mn-lt"/>
                <a:cs typeface="+mn-lt"/>
              </a:rPr>
              <a:t>- import sys </a:t>
            </a:r>
          </a:p>
          <a:p>
            <a:r>
              <a:rPr lang="en-US" dirty="0">
                <a:latin typeface="Times"/>
                <a:ea typeface="+mn-lt"/>
                <a:cs typeface="+mn-lt"/>
              </a:rPr>
              <a:t>- print(</a:t>
            </a:r>
            <a:r>
              <a:rPr lang="en-US" dirty="0" err="1">
                <a:latin typeface="Times"/>
                <a:ea typeface="+mn-lt"/>
                <a:cs typeface="+mn-lt"/>
              </a:rPr>
              <a:t>sys.executable</a:t>
            </a:r>
            <a:r>
              <a:rPr lang="en-US" dirty="0">
                <a:latin typeface="Times"/>
                <a:ea typeface="+mn-lt"/>
                <a:cs typeface="+mn-lt"/>
              </a:rPr>
              <a:t>)</a:t>
            </a:r>
          </a:p>
          <a:p>
            <a:endParaRPr lang="en-US" dirty="0">
              <a:latin typeface="Times"/>
              <a:ea typeface="+mn-lt"/>
              <a:cs typeface="+mn-lt"/>
            </a:endParaRPr>
          </a:p>
          <a:p>
            <a:r>
              <a:rPr lang="en-US" dirty="0">
                <a:latin typeface="Times"/>
                <a:ea typeface="+mn-lt"/>
                <a:cs typeface="+mn-lt"/>
              </a:rPr>
              <a:t>Then plotted graph to see the offensive words or bad words exists :-</a:t>
            </a:r>
          </a:p>
          <a:p>
            <a:r>
              <a:rPr lang="en-US" dirty="0">
                <a:latin typeface="Times"/>
                <a:ea typeface="+mn-lt"/>
                <a:cs typeface="+mn-lt"/>
              </a:rPr>
              <a:t>- #Getting sense of loud words which are offensive</a:t>
            </a:r>
          </a:p>
          <a:p>
            <a:r>
              <a:rPr lang="en-US" dirty="0">
                <a:latin typeface="Times"/>
                <a:ea typeface="+mn-lt"/>
                <a:cs typeface="+mn-lt"/>
              </a:rPr>
              <a:t>- from </a:t>
            </a:r>
            <a:r>
              <a:rPr lang="en-US" dirty="0" err="1">
                <a:latin typeface="Times"/>
                <a:ea typeface="+mn-lt"/>
                <a:cs typeface="+mn-lt"/>
              </a:rPr>
              <a:t>wordcloud</a:t>
            </a:r>
            <a:r>
              <a:rPr lang="en-US" dirty="0">
                <a:latin typeface="Times"/>
                <a:ea typeface="+mn-lt"/>
                <a:cs typeface="+mn-lt"/>
              </a:rPr>
              <a:t> import </a:t>
            </a:r>
            <a:r>
              <a:rPr lang="en-US" dirty="0" err="1">
                <a:latin typeface="Times"/>
                <a:ea typeface="+mn-lt"/>
                <a:cs typeface="+mn-lt"/>
              </a:rPr>
              <a:t>WordCloud</a:t>
            </a:r>
            <a:endParaRPr lang="en-US">
              <a:latin typeface="Times"/>
              <a:ea typeface="+mn-lt"/>
              <a:cs typeface="+mn-lt"/>
            </a:endParaRPr>
          </a:p>
          <a:p>
            <a:r>
              <a:rPr lang="en-US" dirty="0">
                <a:latin typeface="Times"/>
                <a:ea typeface="+mn-lt"/>
                <a:cs typeface="+mn-lt"/>
              </a:rPr>
              <a:t>- hams = </a:t>
            </a:r>
            <a:r>
              <a:rPr lang="en-US" dirty="0" err="1">
                <a:latin typeface="Times"/>
                <a:ea typeface="+mn-lt"/>
                <a:cs typeface="+mn-lt"/>
              </a:rPr>
              <a:t>df</a:t>
            </a:r>
            <a:r>
              <a:rPr lang="en-US" dirty="0">
                <a:latin typeface="Times"/>
                <a:ea typeface="+mn-lt"/>
                <a:cs typeface="+mn-lt"/>
              </a:rPr>
              <a:t>['</a:t>
            </a:r>
            <a:r>
              <a:rPr lang="en-US" dirty="0" err="1">
                <a:latin typeface="Times"/>
                <a:ea typeface="+mn-lt"/>
                <a:cs typeface="+mn-lt"/>
              </a:rPr>
              <a:t>comment_text</a:t>
            </a:r>
            <a:r>
              <a:rPr lang="en-US" dirty="0">
                <a:latin typeface="Times"/>
                <a:ea typeface="+mn-lt"/>
                <a:cs typeface="+mn-lt"/>
              </a:rPr>
              <a:t>'][</a:t>
            </a:r>
            <a:r>
              <a:rPr lang="en-US" dirty="0" err="1">
                <a:latin typeface="Times"/>
                <a:ea typeface="+mn-lt"/>
                <a:cs typeface="+mn-lt"/>
              </a:rPr>
              <a:t>df</a:t>
            </a:r>
            <a:r>
              <a:rPr lang="en-US" dirty="0">
                <a:latin typeface="Times"/>
                <a:ea typeface="+mn-lt"/>
                <a:cs typeface="+mn-lt"/>
              </a:rPr>
              <a:t>['malignant']==1]</a:t>
            </a:r>
          </a:p>
          <a:p>
            <a:r>
              <a:rPr lang="en-US" dirty="0">
                <a:latin typeface="Times"/>
                <a:ea typeface="+mn-lt"/>
                <a:cs typeface="+mn-lt"/>
              </a:rPr>
              <a:t>-</a:t>
            </a:r>
            <a:r>
              <a:rPr lang="en-US" dirty="0" err="1">
                <a:latin typeface="Times"/>
                <a:ea typeface="+mn-lt"/>
                <a:cs typeface="+mn-lt"/>
              </a:rPr>
              <a:t>spam_cloud</a:t>
            </a:r>
            <a:r>
              <a:rPr lang="en-US" dirty="0">
                <a:latin typeface="Times"/>
                <a:ea typeface="+mn-lt"/>
                <a:cs typeface="+mn-lt"/>
              </a:rPr>
              <a:t> = </a:t>
            </a:r>
            <a:r>
              <a:rPr lang="en-US" dirty="0" err="1">
                <a:latin typeface="Times"/>
                <a:ea typeface="+mn-lt"/>
                <a:cs typeface="+mn-lt"/>
              </a:rPr>
              <a:t>WordCloud</a:t>
            </a:r>
            <a:r>
              <a:rPr lang="en-US" dirty="0">
                <a:latin typeface="Times"/>
                <a:ea typeface="+mn-lt"/>
                <a:cs typeface="+mn-lt"/>
              </a:rPr>
              <a:t>(width=600,height=400,background_color='black',</a:t>
            </a:r>
            <a:r>
              <a:rPr lang="en-US" dirty="0" err="1">
                <a:latin typeface="Times"/>
                <a:ea typeface="+mn-lt"/>
                <a:cs typeface="+mn-lt"/>
              </a:rPr>
              <a:t>max_words</a:t>
            </a:r>
            <a:r>
              <a:rPr lang="en-US" dirty="0">
                <a:latin typeface="Times"/>
                <a:ea typeface="+mn-lt"/>
                <a:cs typeface="+mn-lt"/>
              </a:rPr>
              <a:t>=50).generate(' '.join(hams))</a:t>
            </a:r>
            <a:endParaRPr lang="en-US">
              <a:latin typeface="Times"/>
              <a:cs typeface="Times"/>
            </a:endParaRPr>
          </a:p>
          <a:p>
            <a:r>
              <a:rPr lang="en-US" dirty="0">
                <a:latin typeface="Times"/>
                <a:ea typeface="+mn-lt"/>
                <a:cs typeface="+mn-lt"/>
              </a:rPr>
              <a:t>- </a:t>
            </a:r>
            <a:r>
              <a:rPr lang="en-US" dirty="0" err="1">
                <a:latin typeface="Times"/>
                <a:ea typeface="+mn-lt"/>
                <a:cs typeface="+mn-lt"/>
              </a:rPr>
              <a:t>plt.figure</a:t>
            </a:r>
            <a:r>
              <a:rPr lang="en-US" dirty="0">
                <a:latin typeface="Times"/>
                <a:ea typeface="+mn-lt"/>
                <a:cs typeface="+mn-lt"/>
              </a:rPr>
              <a:t>(</a:t>
            </a:r>
            <a:r>
              <a:rPr lang="en-US" dirty="0" err="1">
                <a:latin typeface="Times"/>
                <a:ea typeface="+mn-lt"/>
                <a:cs typeface="+mn-lt"/>
              </a:rPr>
              <a:t>figsize</a:t>
            </a:r>
            <a:r>
              <a:rPr lang="en-US" dirty="0">
                <a:latin typeface="Times"/>
                <a:ea typeface="+mn-lt"/>
                <a:cs typeface="+mn-lt"/>
              </a:rPr>
              <a:t>=(10,8),</a:t>
            </a:r>
            <a:r>
              <a:rPr lang="en-US" dirty="0" err="1">
                <a:latin typeface="Times"/>
                <a:ea typeface="+mn-lt"/>
                <a:cs typeface="+mn-lt"/>
              </a:rPr>
              <a:t>facecolor</a:t>
            </a:r>
            <a:r>
              <a:rPr lang="en-US" dirty="0">
                <a:latin typeface="Times"/>
                <a:ea typeface="+mn-lt"/>
                <a:cs typeface="+mn-lt"/>
              </a:rPr>
              <a:t>='k')</a:t>
            </a:r>
          </a:p>
          <a:p>
            <a:r>
              <a:rPr lang="en-US" dirty="0">
                <a:latin typeface="Times"/>
                <a:ea typeface="+mn-lt"/>
                <a:cs typeface="+mn-lt"/>
              </a:rPr>
              <a:t>- </a:t>
            </a:r>
            <a:r>
              <a:rPr lang="en-US" dirty="0" err="1">
                <a:latin typeface="Times"/>
                <a:ea typeface="+mn-lt"/>
                <a:cs typeface="+mn-lt"/>
              </a:rPr>
              <a:t>plt.imshow</a:t>
            </a:r>
            <a:r>
              <a:rPr lang="en-US" dirty="0">
                <a:latin typeface="Times"/>
                <a:ea typeface="+mn-lt"/>
                <a:cs typeface="+mn-lt"/>
              </a:rPr>
              <a:t>(</a:t>
            </a:r>
            <a:r>
              <a:rPr lang="en-US" dirty="0" err="1">
                <a:latin typeface="Times"/>
                <a:ea typeface="+mn-lt"/>
                <a:cs typeface="+mn-lt"/>
              </a:rPr>
              <a:t>spam_cloud</a:t>
            </a:r>
            <a:r>
              <a:rPr lang="en-US" dirty="0">
                <a:latin typeface="Times"/>
                <a:ea typeface="+mn-lt"/>
                <a:cs typeface="+mn-lt"/>
              </a:rPr>
              <a:t>)</a:t>
            </a:r>
          </a:p>
          <a:p>
            <a:r>
              <a:rPr lang="en-US" dirty="0">
                <a:latin typeface="Times"/>
                <a:ea typeface="+mn-lt"/>
                <a:cs typeface="+mn-lt"/>
              </a:rPr>
              <a:t>- </a:t>
            </a:r>
            <a:r>
              <a:rPr lang="en-US" dirty="0" err="1">
                <a:latin typeface="Times"/>
                <a:ea typeface="+mn-lt"/>
                <a:cs typeface="+mn-lt"/>
              </a:rPr>
              <a:t>plt.axis</a:t>
            </a:r>
            <a:r>
              <a:rPr lang="en-US" dirty="0">
                <a:latin typeface="Times"/>
                <a:ea typeface="+mn-lt"/>
                <a:cs typeface="+mn-lt"/>
              </a:rPr>
              <a:t>('off')</a:t>
            </a:r>
          </a:p>
          <a:p>
            <a:r>
              <a:rPr lang="en-US" dirty="0">
                <a:latin typeface="Times"/>
                <a:ea typeface="+mn-lt"/>
                <a:cs typeface="+mn-lt"/>
              </a:rPr>
              <a:t>- </a:t>
            </a:r>
            <a:r>
              <a:rPr lang="en-US" err="1">
                <a:latin typeface="Times"/>
                <a:ea typeface="+mn-lt"/>
                <a:cs typeface="+mn-lt"/>
              </a:rPr>
              <a:t>plt.tight_layout</a:t>
            </a:r>
            <a:r>
              <a:rPr lang="en-US" dirty="0">
                <a:latin typeface="Times"/>
                <a:ea typeface="+mn-lt"/>
                <a:cs typeface="+mn-lt"/>
              </a:rPr>
              <a:t>(pad=0)</a:t>
            </a:r>
          </a:p>
          <a:p>
            <a:r>
              <a:rPr lang="en-US" dirty="0">
                <a:latin typeface="Times"/>
                <a:ea typeface="+mn-lt"/>
                <a:cs typeface="+mn-lt"/>
              </a:rPr>
              <a:t>- </a:t>
            </a:r>
            <a:r>
              <a:rPr lang="en-US" err="1">
                <a:latin typeface="Times"/>
                <a:ea typeface="+mn-lt"/>
                <a:cs typeface="+mn-lt"/>
              </a:rPr>
              <a:t>plt.show</a:t>
            </a:r>
            <a:r>
              <a:rPr lang="en-US" dirty="0">
                <a:latin typeface="Times"/>
                <a:ea typeface="+mn-lt"/>
                <a:cs typeface="+mn-lt"/>
              </a:rPr>
              <a:t>()</a:t>
            </a:r>
          </a:p>
          <a:p>
            <a:r>
              <a:rPr lang="en-US" dirty="0">
                <a:latin typeface="Times"/>
                <a:ea typeface="+mn-lt"/>
                <a:cs typeface="+mn-lt"/>
              </a:rPr>
              <a:t>The result of the </a:t>
            </a:r>
            <a:r>
              <a:rPr lang="en-US" err="1">
                <a:latin typeface="Times"/>
                <a:ea typeface="+mn-lt"/>
                <a:cs typeface="+mn-lt"/>
              </a:rPr>
              <a:t>Wordcloud</a:t>
            </a:r>
            <a:r>
              <a:rPr lang="en-US" dirty="0">
                <a:latin typeface="Times"/>
                <a:ea typeface="+mn-lt"/>
                <a:cs typeface="+mn-lt"/>
              </a:rPr>
              <a:t> is on following GitHub link.</a:t>
            </a:r>
          </a:p>
          <a:p>
            <a:pPr algn="just"/>
            <a:r>
              <a:rPr lang="en-US" u="sng" dirty="0">
                <a:latin typeface="Times"/>
                <a:ea typeface="+mn-lt"/>
                <a:cs typeface="+mn-lt"/>
                <a:hlinkClick r:id="rId2"/>
              </a:rPr>
              <a:t>https://github.com/komalghatvilkar/Internship/blob/main/Malignant%20Comments%20Classifier%20Project/WordCloud.png</a:t>
            </a:r>
            <a:endParaRPr lang="en-US">
              <a:latin typeface="Times"/>
            </a:endParaRPr>
          </a:p>
          <a:p>
            <a:endParaRPr lang="en-US" dirty="0">
              <a:latin typeface="Rockwell" panose="02060603020205020403"/>
              <a:ea typeface="+mn-lt"/>
              <a:cs typeface="+mn-lt"/>
            </a:endParaRPr>
          </a:p>
        </p:txBody>
      </p:sp>
    </p:spTree>
    <p:extLst>
      <p:ext uri="{BB962C8B-B14F-4D97-AF65-F5344CB8AC3E}">
        <p14:creationId xmlns:p14="http://schemas.microsoft.com/office/powerpoint/2010/main" val="351526743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0</TotalTime>
  <Words>1</Words>
  <Application>Microsoft Office PowerPoint</Application>
  <PresentationFormat>Widescreen</PresentationFormat>
  <Paragraphs>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Atlas</vt:lpstr>
      <vt:lpstr>MALIGNANT COMMENTS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350</cp:revision>
  <dcterms:created xsi:type="dcterms:W3CDTF">2022-05-19T12:06:04Z</dcterms:created>
  <dcterms:modified xsi:type="dcterms:W3CDTF">2022-05-19T18:10:09Z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