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6" r:id="rId5"/>
    <p:sldId id="257" r:id="rId6"/>
    <p:sldId id="258" r:id="rId7"/>
    <p:sldId id="259" r:id="rId8"/>
    <p:sldId id="261" r:id="rId9"/>
    <p:sldId id="276" r:id="rId10"/>
    <p:sldId id="262" r:id="rId11"/>
    <p:sldId id="277" r:id="rId12"/>
    <p:sldId id="278" r:id="rId13"/>
    <p:sldId id="263" r:id="rId14"/>
    <p:sldId id="264" r:id="rId15"/>
    <p:sldId id="265" r:id="rId16"/>
    <p:sldId id="279" r:id="rId17"/>
    <p:sldId id="266" r:id="rId18"/>
    <p:sldId id="267" r:id="rId19"/>
    <p:sldId id="268" r:id="rId20"/>
    <p:sldId id="269" r:id="rId21"/>
    <p:sldId id="270" r:id="rId22"/>
    <p:sldId id="271" r:id="rId23"/>
    <p:sldId id="272" r:id="rId24"/>
    <p:sldId id="273" r:id="rId25"/>
    <p:sldId id="274" r:id="rId26"/>
    <p:sldId id="280" r:id="rId27"/>
    <p:sldId id="26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4BB75A-4F0D-4C9B-8A20-45866E22A1A2}" v="1564" dt="2022-05-31T17:20:01.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p:scale>
          <a:sx n="100" d="100"/>
          <a:sy n="100" d="100"/>
        </p:scale>
        <p:origin x="-72" y="-40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5/31/2022</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noProof="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p:txBody>
          <a:bodyPr/>
          <a:lstStyle/>
          <a:p>
            <a:fld id="{7B7810A5-1A13-4087-8DFA-155E6E5B5D73}" type="datetimeFigureOut">
              <a:rPr lang="en-US" noProof="0" smtClean="0"/>
              <a:t>5/31/2022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rIns="45720"/>
          <a:lstStyle/>
          <a:p>
            <a:fld id="{600CBFCC-E1FF-473E-BF42-70E7405CF173}" type="slidenum">
              <a:rPr lang="en-US" noProof="0" smtClean="0"/>
              <a:t>‹#›</a:t>
            </a:fld>
            <a:endParaRPr lang="en-US" noProof="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5/31/2022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2608751" y="970410"/>
            <a:ext cx="6466903" cy="5079534"/>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B7810A5-1A13-4087-8DFA-155E6E5B5D73}" type="datetimeFigureOut">
              <a:rPr lang="en-US" noProof="0" smtClean="0"/>
              <a:t>5/31/2022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5/31/2022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hasCustomPrompt="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B7810A5-1A13-4087-8DFA-155E6E5B5D73}" type="datetimeFigureOut">
              <a:rPr lang="en-US" noProof="0" smtClean="0"/>
              <a:t>5/31/2022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en-US" noProof="0" smtClean="0"/>
              <a:t>5/31/2022</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666635" y="2851331"/>
            <a:ext cx="3899798" cy="307143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7B7810A5-1A13-4087-8DFA-155E6E5B5D73}" type="datetimeFigureOut">
              <a:rPr lang="en-US" noProof="0" smtClean="0"/>
              <a:t>5/31/2022</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en-US" noProof="0" smtClean="0"/>
              <a:t>5/31/2022</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en-US" noProof="0" smtClean="0"/>
              <a:t>5/31/2022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5/31/2022</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5/31/2022</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31.05.2022</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komalghatvilkar/Internship/blob/main/Ratings%20Prediction%20Project/WordCloud.p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komalghatvilkar/Internship/blob/main/Ratings%20Prediction%20Project/Ratings%20Prediction%20Project%20-%20Data%20Collection.ipynb" TargetMode="External"/><Relationship Id="rId2" Type="http://schemas.openxmlformats.org/officeDocument/2006/relationships/hyperlink" Target="https://github.com/komalghatvilkar/Internship/blob/main/Ratings%20Prediction%20Project/ROC%20Curve.png" TargetMode="External"/><Relationship Id="rId1" Type="http://schemas.openxmlformats.org/officeDocument/2006/relationships/slideLayout" Target="../slideLayouts/slideLayout7.xml"/><Relationship Id="rId4" Type="http://schemas.openxmlformats.org/officeDocument/2006/relationships/hyperlink" Target="https://github.com/komalghatvilkar/Internship/blob/main/Ratings%20Prediction%20Project/Ratings%20Prediction%20Project.ipynb"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komalghatvilkar/Internship/blob/main/Ratings%20Prediction%20Project/Correlation%20Matrix.pn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omalghatvilkar/Internship/blob/main/Ratings%20Prediction%20Project/Outliers.png" TargetMode="External"/><Relationship Id="rId2" Type="http://schemas.openxmlformats.org/officeDocument/2006/relationships/hyperlink" Target="https://github.com/komalghatvilkar/Internship/blob/main/Ratings%20Prediction%20Project/Histogram.p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897308" y="3428999"/>
            <a:ext cx="8153316" cy="2268559"/>
          </a:xfrm>
        </p:spPr>
        <p:txBody>
          <a:bodyPr>
            <a:normAutofit fontScale="90000"/>
          </a:bodyPr>
          <a:lstStyle/>
          <a:p>
            <a:pPr algn="ctr"/>
            <a:r>
              <a:rPr lang="en-US" dirty="0">
                <a:latin typeface="Javanese Text"/>
                <a:ea typeface="+mj-lt"/>
                <a:cs typeface="+mj-lt"/>
              </a:rPr>
              <a:t>RATINGS PREDICTION </a:t>
            </a:r>
            <a:endParaRPr lang="en-US" dirty="0">
              <a:latin typeface="Javanese Text"/>
            </a:endParaRPr>
          </a:p>
          <a:p>
            <a:pPr algn="ctr"/>
            <a:r>
              <a:rPr lang="en-US" dirty="0">
                <a:latin typeface="Javanese Text"/>
                <a:ea typeface="+mj-lt"/>
                <a:cs typeface="+mj-lt"/>
              </a:rPr>
              <a:t>PROJECT</a:t>
            </a:r>
            <a:endParaRPr lang="en-US">
              <a:latin typeface="Javanese Text"/>
            </a:endParaRPr>
          </a:p>
          <a:p>
            <a:endParaRPr lang="en-US" dirty="0">
              <a:cs typeface="Arial"/>
            </a:endParaRP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7894608" y="5655453"/>
            <a:ext cx="5357600" cy="1160213"/>
          </a:xfrm>
        </p:spPr>
        <p:txBody>
          <a:bodyPr/>
          <a:lstStyle/>
          <a:p>
            <a:pPr algn="ctr"/>
            <a:r>
              <a:rPr lang="en-US" dirty="0">
                <a:latin typeface="Arial Black"/>
                <a:ea typeface="+mn-lt"/>
                <a:cs typeface="+mn-lt"/>
              </a:rPr>
              <a:t>Project by</a:t>
            </a:r>
            <a:endParaRPr lang="en-US">
              <a:latin typeface="Arial Black"/>
            </a:endParaRPr>
          </a:p>
          <a:p>
            <a:pPr algn="ctr"/>
            <a:r>
              <a:rPr lang="en-US" b="1" dirty="0">
                <a:latin typeface="Arial Black"/>
                <a:ea typeface="+mn-lt"/>
                <a:cs typeface="+mn-lt"/>
              </a:rPr>
              <a:t>Komal Vijay </a:t>
            </a:r>
            <a:r>
              <a:rPr lang="en-US" b="1" dirty="0" err="1">
                <a:latin typeface="Arial Black"/>
                <a:ea typeface="+mn-lt"/>
                <a:cs typeface="+mn-lt"/>
              </a:rPr>
              <a:t>Ghatvilkar</a:t>
            </a:r>
            <a:endParaRPr lang="en-US">
              <a:latin typeface="Arial Black"/>
            </a:endParaRPr>
          </a:p>
          <a:p>
            <a:endParaRPr lang="en-US" dirty="0">
              <a:cs typeface="Arial"/>
            </a:endParaRP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B5F5CC-A88E-FFEA-1371-070D286DE607}"/>
              </a:ext>
            </a:extLst>
          </p:cNvPr>
          <p:cNvSpPr txBox="1"/>
          <p:nvPr/>
        </p:nvSpPr>
        <p:spPr>
          <a:xfrm>
            <a:off x="1305984" y="469900"/>
            <a:ext cx="9516532"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Javanese Text"/>
              </a:rPr>
              <a:t>- import </a:t>
            </a:r>
            <a:r>
              <a:rPr lang="en-US" dirty="0" err="1">
                <a:latin typeface="Javanese Text"/>
              </a:rPr>
              <a:t>nltk</a:t>
            </a:r>
            <a:endParaRPr lang="en-US" dirty="0" err="1">
              <a:ea typeface="+mn-lt"/>
              <a:cs typeface="+mn-lt"/>
            </a:endParaRPr>
          </a:p>
          <a:p>
            <a:r>
              <a:rPr lang="en-US" dirty="0">
                <a:latin typeface="Javanese Text"/>
              </a:rPr>
              <a:t>- from </a:t>
            </a:r>
            <a:r>
              <a:rPr lang="en-US" dirty="0" err="1">
                <a:latin typeface="Javanese Text"/>
              </a:rPr>
              <a:t>nltk.corpus</a:t>
            </a:r>
            <a:r>
              <a:rPr lang="en-US" dirty="0">
                <a:latin typeface="Javanese Text"/>
              </a:rPr>
              <a:t> import </a:t>
            </a:r>
            <a:r>
              <a:rPr lang="en-US" dirty="0" err="1">
                <a:latin typeface="Javanese Text"/>
              </a:rPr>
              <a:t>stopwords</a:t>
            </a:r>
            <a:endParaRPr lang="en-US" dirty="0" err="1">
              <a:ea typeface="+mn-lt"/>
              <a:cs typeface="+mn-lt"/>
            </a:endParaRPr>
          </a:p>
          <a:p>
            <a:r>
              <a:rPr lang="en-US" dirty="0">
                <a:latin typeface="Javanese Text"/>
              </a:rPr>
              <a:t>- import string</a:t>
            </a:r>
            <a:endParaRPr lang="en-US" dirty="0">
              <a:ea typeface="+mn-lt"/>
              <a:cs typeface="+mn-lt"/>
            </a:endParaRPr>
          </a:p>
          <a:p>
            <a:endParaRPr lang="en-US" dirty="0">
              <a:ea typeface="+mn-lt"/>
              <a:cs typeface="+mn-lt"/>
            </a:endParaRPr>
          </a:p>
          <a:p>
            <a:r>
              <a:rPr lang="en-US" dirty="0">
                <a:latin typeface="Javanese Text"/>
              </a:rPr>
              <a:t>- </a:t>
            </a:r>
            <a:r>
              <a:rPr lang="en-US" dirty="0" err="1">
                <a:latin typeface="Javanese Text"/>
              </a:rPr>
              <a:t>df</a:t>
            </a:r>
            <a:r>
              <a:rPr lang="en-US" dirty="0">
                <a:latin typeface="Javanese Text"/>
              </a:rPr>
              <a:t>['length'] =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a:t>
            </a:r>
            <a:r>
              <a:rPr lang="en-US" dirty="0" err="1">
                <a:latin typeface="Javanese Text"/>
              </a:rPr>
              <a:t>str.len</a:t>
            </a:r>
            <a:r>
              <a:rPr lang="en-US" dirty="0">
                <a:latin typeface="Javanese Text"/>
              </a:rPr>
              <a:t>()</a:t>
            </a:r>
            <a:endParaRPr lang="en-US" dirty="0">
              <a:ea typeface="+mn-lt"/>
              <a:cs typeface="+mn-lt"/>
            </a:endParaRPr>
          </a:p>
          <a:p>
            <a:r>
              <a:rPr lang="en-US" dirty="0">
                <a:latin typeface="Javanese Text"/>
              </a:rPr>
              <a:t>- </a:t>
            </a:r>
            <a:r>
              <a:rPr lang="en-US" dirty="0" err="1">
                <a:latin typeface="Javanese Text"/>
              </a:rPr>
              <a:t>df.head</a:t>
            </a:r>
            <a:r>
              <a:rPr lang="en-US" dirty="0">
                <a:latin typeface="Javanese Text"/>
              </a:rPr>
              <a:t>()</a:t>
            </a:r>
            <a:endParaRPr lang="en-US" dirty="0">
              <a:ea typeface="+mn-lt"/>
              <a:cs typeface="+mn-lt"/>
            </a:endParaRPr>
          </a:p>
          <a:p>
            <a:endParaRPr lang="en-US" dirty="0">
              <a:ea typeface="+mn-lt"/>
              <a:cs typeface="+mn-lt"/>
            </a:endParaRPr>
          </a:p>
          <a:p>
            <a:r>
              <a:rPr lang="en-US" dirty="0">
                <a:latin typeface="Javanese Text"/>
              </a:rPr>
              <a:t>- # Convert all messages to lower case</a:t>
            </a:r>
            <a:endParaRPr lang="en-US" dirty="0">
              <a:ea typeface="+mn-lt"/>
              <a:cs typeface="+mn-lt"/>
            </a:endParaRPr>
          </a:p>
          <a:p>
            <a:r>
              <a:rPr lang="en-US" dirty="0">
                <a:latin typeface="Javanese Text"/>
              </a:rPr>
              <a:t>-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 =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a:t>
            </a:r>
            <a:r>
              <a:rPr lang="en-US" dirty="0" err="1">
                <a:latin typeface="Javanese Text"/>
              </a:rPr>
              <a:t>str.lower</a:t>
            </a:r>
            <a:r>
              <a:rPr lang="en-US" dirty="0">
                <a:latin typeface="Javanese Text"/>
              </a:rPr>
              <a:t>()</a:t>
            </a:r>
            <a:endParaRPr lang="en-US" dirty="0">
              <a:ea typeface="+mn-lt"/>
              <a:cs typeface="+mn-lt"/>
            </a:endParaRPr>
          </a:p>
          <a:p>
            <a:endParaRPr lang="en-US" dirty="0">
              <a:ea typeface="+mn-lt"/>
              <a:cs typeface="+mn-lt"/>
            </a:endParaRPr>
          </a:p>
          <a:p>
            <a:r>
              <a:rPr lang="en-US" dirty="0">
                <a:latin typeface="Javanese Text"/>
              </a:rPr>
              <a:t>- # Replace email addresses with 'email'</a:t>
            </a:r>
            <a:endParaRPr lang="en-US" dirty="0">
              <a:ea typeface="+mn-lt"/>
              <a:cs typeface="+mn-lt"/>
            </a:endParaRPr>
          </a:p>
          <a:p>
            <a:r>
              <a:rPr lang="en-US" dirty="0">
                <a:latin typeface="Javanese Text"/>
              </a:rPr>
              <a:t>-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 =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a:t>
            </a:r>
            <a:r>
              <a:rPr lang="en-US" dirty="0" err="1">
                <a:latin typeface="Javanese Text"/>
              </a:rPr>
              <a:t>str.replace</a:t>
            </a:r>
            <a:r>
              <a:rPr lang="en-US" dirty="0">
                <a:latin typeface="Javanese Text"/>
              </a:rPr>
              <a:t>(r'^.+@[^\.].*\.[a-z]{2,}$',</a:t>
            </a:r>
            <a:endParaRPr lang="en-US" dirty="0">
              <a:ea typeface="+mn-lt"/>
              <a:cs typeface="+mn-lt"/>
            </a:endParaRPr>
          </a:p>
          <a:p>
            <a:r>
              <a:rPr lang="en-US" dirty="0">
                <a:latin typeface="Javanese Text"/>
              </a:rPr>
              <a:t>-                                  '</a:t>
            </a:r>
            <a:r>
              <a:rPr lang="en-US" dirty="0" err="1">
                <a:latin typeface="Javanese Text"/>
              </a:rPr>
              <a:t>emailaddress</a:t>
            </a:r>
            <a:r>
              <a:rPr lang="en-US" dirty="0">
                <a:latin typeface="Javanese Text"/>
              </a:rPr>
              <a:t>')</a:t>
            </a:r>
            <a:endParaRPr lang="en-US" dirty="0">
              <a:ea typeface="+mn-lt"/>
              <a:cs typeface="+mn-lt"/>
            </a:endParaRPr>
          </a:p>
          <a:p>
            <a:endParaRPr lang="en-US" dirty="0">
              <a:ea typeface="+mn-lt"/>
              <a:cs typeface="+mn-lt"/>
            </a:endParaRPr>
          </a:p>
          <a:p>
            <a:r>
              <a:rPr lang="en-US" dirty="0">
                <a:latin typeface="Javanese Text"/>
              </a:rPr>
              <a:t>- # Replace URLs with '</a:t>
            </a:r>
            <a:r>
              <a:rPr lang="en-US" dirty="0" err="1">
                <a:latin typeface="Javanese Text"/>
              </a:rPr>
              <a:t>webaddress</a:t>
            </a:r>
            <a:r>
              <a:rPr lang="en-US" dirty="0">
                <a:latin typeface="Javanese Text"/>
              </a:rPr>
              <a:t>'</a:t>
            </a:r>
            <a:endParaRPr lang="en-US" dirty="0">
              <a:ea typeface="+mn-lt"/>
              <a:cs typeface="+mn-lt"/>
            </a:endParaRPr>
          </a:p>
          <a:p>
            <a:r>
              <a:rPr lang="en-US" dirty="0">
                <a:latin typeface="Javanese Text"/>
              </a:rPr>
              <a:t>-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 =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a:t>
            </a:r>
            <a:r>
              <a:rPr lang="en-US" dirty="0" err="1">
                <a:latin typeface="Javanese Text"/>
              </a:rPr>
              <a:t>str.replace</a:t>
            </a:r>
            <a:r>
              <a:rPr lang="en-US" dirty="0">
                <a:latin typeface="Javanese Text"/>
              </a:rPr>
              <a:t>(</a:t>
            </a:r>
            <a:r>
              <a:rPr lang="en-US" dirty="0" err="1">
                <a:latin typeface="Javanese Text"/>
              </a:rPr>
              <a:t>r'^http</a:t>
            </a:r>
            <a:r>
              <a:rPr lang="en-US" dirty="0">
                <a:latin typeface="Javanese Text"/>
              </a:rPr>
              <a:t>\://[a-zA-Z0-9\-\.]+\.[a-</a:t>
            </a:r>
            <a:r>
              <a:rPr lang="en-US" dirty="0" err="1">
                <a:latin typeface="Javanese Text"/>
              </a:rPr>
              <a:t>zA</a:t>
            </a:r>
            <a:r>
              <a:rPr lang="en-US" dirty="0">
                <a:latin typeface="Javanese Text"/>
              </a:rPr>
              <a:t>-Z]{2,3}(/\S*)?$',</a:t>
            </a:r>
            <a:endParaRPr lang="en-US" dirty="0">
              <a:ea typeface="+mn-lt"/>
              <a:cs typeface="+mn-lt"/>
            </a:endParaRPr>
          </a:p>
          <a:p>
            <a:r>
              <a:rPr lang="en-US" dirty="0">
                <a:latin typeface="Javanese Text"/>
              </a:rPr>
              <a:t>-                                   '</a:t>
            </a:r>
            <a:r>
              <a:rPr lang="en-US" dirty="0" err="1">
                <a:latin typeface="Javanese Text"/>
              </a:rPr>
              <a:t>webaddress</a:t>
            </a:r>
            <a:r>
              <a:rPr lang="en-US" dirty="0">
                <a:latin typeface="Javanese Text"/>
              </a:rPr>
              <a:t>')</a:t>
            </a:r>
            <a:endParaRPr lang="en-US" dirty="0">
              <a:ea typeface="+mn-lt"/>
              <a:cs typeface="+mn-lt"/>
            </a:endParaRPr>
          </a:p>
          <a:p>
            <a:endParaRPr lang="en-US" dirty="0">
              <a:ea typeface="+mn-lt"/>
              <a:cs typeface="+mn-lt"/>
            </a:endParaRPr>
          </a:p>
          <a:p>
            <a:r>
              <a:rPr lang="en-US" dirty="0">
                <a:latin typeface="Javanese Text"/>
              </a:rPr>
              <a:t>- # Replace money symbols with '</a:t>
            </a:r>
            <a:r>
              <a:rPr lang="en-US" dirty="0" err="1">
                <a:latin typeface="Javanese Text"/>
              </a:rPr>
              <a:t>moneysymb</a:t>
            </a:r>
            <a:r>
              <a:rPr lang="en-US" dirty="0">
                <a:latin typeface="Javanese Text"/>
              </a:rPr>
              <a:t>' (£ can by typed with ALT key + 156)</a:t>
            </a:r>
            <a:endParaRPr lang="en-US" dirty="0">
              <a:ea typeface="+mn-lt"/>
              <a:cs typeface="+mn-lt"/>
            </a:endParaRPr>
          </a:p>
          <a:p>
            <a:r>
              <a:rPr lang="en-US" dirty="0">
                <a:latin typeface="Javanese Text"/>
              </a:rPr>
              <a:t>-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 =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a:t>
            </a:r>
            <a:r>
              <a:rPr lang="en-US" dirty="0" err="1">
                <a:latin typeface="Javanese Text"/>
              </a:rPr>
              <a:t>str.replace</a:t>
            </a:r>
            <a:r>
              <a:rPr lang="en-US" dirty="0">
                <a:latin typeface="Javanese Text"/>
              </a:rPr>
              <a:t>(r'£|\$', '</a:t>
            </a:r>
            <a:r>
              <a:rPr lang="en-US" dirty="0" err="1">
                <a:latin typeface="Javanese Text"/>
              </a:rPr>
              <a:t>dollers</a:t>
            </a:r>
            <a:r>
              <a:rPr lang="en-US" dirty="0">
                <a:latin typeface="Javanese Text"/>
              </a:rPr>
              <a:t>')</a:t>
            </a:r>
            <a:endParaRPr lang="en-US" dirty="0">
              <a:ea typeface="+mn-lt"/>
              <a:cs typeface="+mn-lt"/>
            </a:endParaRPr>
          </a:p>
          <a:p>
            <a:r>
              <a:rPr lang="en-US" dirty="0">
                <a:latin typeface="Javanese Text"/>
              </a:rPr>
              <a:t>-    </a:t>
            </a:r>
            <a:endParaRPr lang="en-US" dirty="0">
              <a:ea typeface="+mn-lt"/>
              <a:cs typeface="+mn-lt"/>
            </a:endParaRPr>
          </a:p>
        </p:txBody>
      </p:sp>
    </p:spTree>
    <p:extLst>
      <p:ext uri="{BB962C8B-B14F-4D97-AF65-F5344CB8AC3E}">
        <p14:creationId xmlns:p14="http://schemas.microsoft.com/office/powerpoint/2010/main" val="407138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6B4C5-007D-9B35-222E-C93AEA316FBB}"/>
              </a:ext>
            </a:extLst>
          </p:cNvPr>
          <p:cNvSpPr txBox="1"/>
          <p:nvPr/>
        </p:nvSpPr>
        <p:spPr>
          <a:xfrm>
            <a:off x="1147234" y="332317"/>
            <a:ext cx="10119783"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Javanese Text"/>
              </a:rPr>
              <a:t>- # Replace 10 digit phone numbers (formats include </a:t>
            </a:r>
            <a:r>
              <a:rPr lang="en-US" dirty="0" err="1">
                <a:latin typeface="Javanese Text"/>
              </a:rPr>
              <a:t>paranthesis</a:t>
            </a:r>
            <a:r>
              <a:rPr lang="en-US" dirty="0">
                <a:latin typeface="Javanese Text"/>
              </a:rPr>
              <a:t>, spaces, no spaces, dashes) with '</a:t>
            </a:r>
            <a:r>
              <a:rPr lang="en-US" dirty="0" err="1">
                <a:latin typeface="Javanese Text"/>
              </a:rPr>
              <a:t>phonenumber</a:t>
            </a:r>
            <a:r>
              <a:rPr lang="en-US" dirty="0">
                <a:latin typeface="Javanese Text"/>
              </a:rPr>
              <a:t>'</a:t>
            </a:r>
            <a:endParaRPr lang="en-US" dirty="0">
              <a:ea typeface="+mn-lt"/>
              <a:cs typeface="+mn-lt"/>
            </a:endParaRPr>
          </a:p>
          <a:p>
            <a:r>
              <a:rPr lang="en-US" dirty="0">
                <a:latin typeface="Javanese Text"/>
              </a:rPr>
              <a:t>-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 =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a:t>
            </a:r>
            <a:r>
              <a:rPr lang="en-US" dirty="0" err="1">
                <a:latin typeface="Javanese Text"/>
              </a:rPr>
              <a:t>str.replace</a:t>
            </a:r>
            <a:r>
              <a:rPr lang="en-US" dirty="0">
                <a:latin typeface="Javanese Text"/>
              </a:rPr>
              <a:t>(r'^\(?[\d]{3}\)?[\s-]?[\d]{3}[\s-]?[\d]{4}$',</a:t>
            </a:r>
            <a:endParaRPr lang="en-US" dirty="0">
              <a:ea typeface="+mn-lt"/>
              <a:cs typeface="+mn-lt"/>
            </a:endParaRPr>
          </a:p>
          <a:p>
            <a:r>
              <a:rPr lang="en-US" dirty="0">
                <a:latin typeface="Javanese Text"/>
              </a:rPr>
              <a:t>-                                   '</a:t>
            </a:r>
            <a:r>
              <a:rPr lang="en-US" dirty="0" err="1">
                <a:latin typeface="Javanese Text"/>
              </a:rPr>
              <a:t>phonenumber</a:t>
            </a:r>
            <a:r>
              <a:rPr lang="en-US" dirty="0">
                <a:latin typeface="Javanese Text"/>
              </a:rPr>
              <a:t>')</a:t>
            </a:r>
            <a:endParaRPr lang="en-US" dirty="0">
              <a:ea typeface="+mn-lt"/>
              <a:cs typeface="+mn-lt"/>
            </a:endParaRPr>
          </a:p>
          <a:p>
            <a:r>
              <a:rPr lang="en-US" dirty="0">
                <a:latin typeface="Javanese Text"/>
              </a:rPr>
              <a:t>-     </a:t>
            </a:r>
            <a:endParaRPr lang="en-US" dirty="0">
              <a:ea typeface="+mn-lt"/>
              <a:cs typeface="+mn-lt"/>
            </a:endParaRPr>
          </a:p>
          <a:p>
            <a:r>
              <a:rPr lang="en-US" dirty="0">
                <a:latin typeface="Javanese Text"/>
              </a:rPr>
              <a:t>- # Replace numbers with '</a:t>
            </a:r>
            <a:r>
              <a:rPr lang="en-US" dirty="0" err="1">
                <a:latin typeface="Javanese Text"/>
              </a:rPr>
              <a:t>numbr</a:t>
            </a:r>
            <a:r>
              <a:rPr lang="en-US" dirty="0">
                <a:latin typeface="Javanese Text"/>
              </a:rPr>
              <a:t>'</a:t>
            </a:r>
            <a:endParaRPr lang="en-US" dirty="0">
              <a:ea typeface="+mn-lt"/>
              <a:cs typeface="+mn-lt"/>
            </a:endParaRPr>
          </a:p>
          <a:p>
            <a:r>
              <a:rPr lang="en-US" dirty="0">
                <a:latin typeface="Javanese Text"/>
              </a:rPr>
              <a:t>-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 =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a:t>
            </a:r>
            <a:r>
              <a:rPr lang="en-US" dirty="0" err="1">
                <a:latin typeface="Javanese Text"/>
              </a:rPr>
              <a:t>str.replace</a:t>
            </a:r>
            <a:r>
              <a:rPr lang="en-US" dirty="0">
                <a:latin typeface="Javanese Text"/>
              </a:rPr>
              <a:t>(r'\d+(\.\d+)?', '</a:t>
            </a:r>
            <a:r>
              <a:rPr lang="en-US" dirty="0" err="1">
                <a:latin typeface="Javanese Text"/>
              </a:rPr>
              <a:t>numbr</a:t>
            </a:r>
            <a:r>
              <a:rPr lang="en-US" dirty="0">
                <a:latin typeface="Javanese Text"/>
              </a:rPr>
              <a:t>')</a:t>
            </a:r>
            <a:endParaRPr lang="en-US" dirty="0">
              <a:ea typeface="+mn-lt"/>
              <a:cs typeface="+mn-lt"/>
            </a:endParaRPr>
          </a:p>
          <a:p>
            <a:endParaRPr lang="en-US" dirty="0">
              <a:ea typeface="+mn-lt"/>
              <a:cs typeface="+mn-lt"/>
            </a:endParaRPr>
          </a:p>
          <a:p>
            <a:endParaRPr lang="en-US" dirty="0">
              <a:ea typeface="+mn-lt"/>
              <a:cs typeface="+mn-lt"/>
            </a:endParaRPr>
          </a:p>
          <a:p>
            <a:r>
              <a:rPr lang="en-US" dirty="0">
                <a:latin typeface="Javanese Text"/>
              </a:rPr>
              <a:t>-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 =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'].apply(lambda x: ' '.join(</a:t>
            </a:r>
            <a:endParaRPr lang="en-US" dirty="0">
              <a:ea typeface="+mn-lt"/>
              <a:cs typeface="+mn-lt"/>
            </a:endParaRPr>
          </a:p>
          <a:p>
            <a:r>
              <a:rPr lang="en-US" dirty="0">
                <a:latin typeface="Javanese Text"/>
              </a:rPr>
              <a:t>-     term for term in </a:t>
            </a:r>
            <a:r>
              <a:rPr lang="en-US" dirty="0" err="1">
                <a:latin typeface="Javanese Text"/>
              </a:rPr>
              <a:t>x.split</a:t>
            </a:r>
            <a:r>
              <a:rPr lang="en-US" dirty="0">
                <a:latin typeface="Javanese Text"/>
              </a:rPr>
              <a:t>() if term not in </a:t>
            </a:r>
            <a:r>
              <a:rPr lang="en-US" dirty="0" err="1">
                <a:latin typeface="Javanese Text"/>
              </a:rPr>
              <a:t>string.punctuation</a:t>
            </a:r>
            <a:r>
              <a:rPr lang="en-US" dirty="0">
                <a:latin typeface="Javanese Text"/>
              </a:rPr>
              <a:t>))</a:t>
            </a:r>
            <a:endParaRPr lang="en-US" dirty="0">
              <a:ea typeface="+mn-lt"/>
              <a:cs typeface="+mn-lt"/>
            </a:endParaRPr>
          </a:p>
          <a:p>
            <a:endParaRPr lang="en-US" dirty="0">
              <a:ea typeface="+mn-lt"/>
              <a:cs typeface="+mn-lt"/>
            </a:endParaRPr>
          </a:p>
          <a:p>
            <a:r>
              <a:rPr lang="en-US" dirty="0">
                <a:latin typeface="Javanese Text"/>
              </a:rPr>
              <a:t>- </a:t>
            </a:r>
            <a:r>
              <a:rPr lang="en-US" dirty="0" err="1">
                <a:latin typeface="Javanese Text"/>
              </a:rPr>
              <a:t>stop_words</a:t>
            </a:r>
            <a:r>
              <a:rPr lang="en-US" dirty="0">
                <a:latin typeface="Javanese Text"/>
              </a:rPr>
              <a:t> = set(</a:t>
            </a:r>
            <a:r>
              <a:rPr lang="en-US" dirty="0" err="1">
                <a:latin typeface="Javanese Text"/>
              </a:rPr>
              <a:t>stopwords.words</a:t>
            </a:r>
            <a:r>
              <a:rPr lang="en-US" dirty="0">
                <a:latin typeface="Javanese Text"/>
              </a:rPr>
              <a:t>('</a:t>
            </a:r>
            <a:r>
              <a:rPr lang="en-US" dirty="0" err="1">
                <a:latin typeface="Javanese Text"/>
              </a:rPr>
              <a:t>english</a:t>
            </a:r>
            <a:r>
              <a:rPr lang="en-US" dirty="0">
                <a:latin typeface="Javanese Text"/>
              </a:rPr>
              <a:t>') + ['u', 'ü', '</a:t>
            </a:r>
            <a:r>
              <a:rPr lang="en-US" dirty="0" err="1">
                <a:latin typeface="Javanese Text"/>
              </a:rPr>
              <a:t>ur</a:t>
            </a:r>
            <a:r>
              <a:rPr lang="en-US" dirty="0">
                <a:latin typeface="Javanese Text"/>
              </a:rPr>
              <a:t>', '4', '2', '</a:t>
            </a:r>
            <a:r>
              <a:rPr lang="en-US" dirty="0" err="1">
                <a:latin typeface="Javanese Text"/>
              </a:rPr>
              <a:t>im</a:t>
            </a:r>
            <a:r>
              <a:rPr lang="en-US" dirty="0">
                <a:latin typeface="Javanese Text"/>
              </a:rPr>
              <a:t>', '</a:t>
            </a:r>
            <a:r>
              <a:rPr lang="en-US" dirty="0" err="1">
                <a:latin typeface="Javanese Text"/>
              </a:rPr>
              <a:t>dont</a:t>
            </a:r>
            <a:r>
              <a:rPr lang="en-US" dirty="0">
                <a:latin typeface="Javanese Text"/>
              </a:rPr>
              <a:t>', '</a:t>
            </a:r>
            <a:r>
              <a:rPr lang="en-US" dirty="0" err="1">
                <a:latin typeface="Javanese Text"/>
              </a:rPr>
              <a:t>doin</a:t>
            </a:r>
            <a:r>
              <a:rPr lang="en-US" dirty="0">
                <a:latin typeface="Javanese Text"/>
              </a:rPr>
              <a:t>', '</a:t>
            </a:r>
            <a:r>
              <a:rPr lang="en-US" dirty="0" err="1">
                <a:latin typeface="Javanese Text"/>
              </a:rPr>
              <a:t>ure</a:t>
            </a:r>
            <a:r>
              <a:rPr lang="en-US" dirty="0">
                <a:latin typeface="Javanese Text"/>
              </a:rPr>
              <a:t>'])</a:t>
            </a:r>
            <a:endParaRPr lang="en-US" dirty="0">
              <a:ea typeface="+mn-lt"/>
              <a:cs typeface="+mn-lt"/>
            </a:endParaRPr>
          </a:p>
          <a:p>
            <a:r>
              <a:rPr lang="en-US" dirty="0">
                <a:latin typeface="Javanese Text"/>
              </a:rPr>
              <a:t>-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 =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'].apply(lambda x: ' '.join(</a:t>
            </a:r>
            <a:endParaRPr lang="en-US" dirty="0">
              <a:ea typeface="+mn-lt"/>
              <a:cs typeface="+mn-lt"/>
            </a:endParaRPr>
          </a:p>
          <a:p>
            <a:r>
              <a:rPr lang="en-US" dirty="0">
                <a:latin typeface="Javanese Text"/>
              </a:rPr>
              <a:t>-     term for term in </a:t>
            </a:r>
            <a:r>
              <a:rPr lang="en-US" dirty="0" err="1">
                <a:latin typeface="Javanese Text"/>
              </a:rPr>
              <a:t>x.split</a:t>
            </a:r>
            <a:r>
              <a:rPr lang="en-US" dirty="0">
                <a:latin typeface="Javanese Text"/>
              </a:rPr>
              <a:t>() if term not in </a:t>
            </a:r>
            <a:r>
              <a:rPr lang="en-US" dirty="0" err="1">
                <a:latin typeface="Javanese Text"/>
              </a:rPr>
              <a:t>stop_words</a:t>
            </a:r>
            <a:r>
              <a:rPr lang="en-US" dirty="0">
                <a:latin typeface="Javanese Text"/>
              </a:rPr>
              <a:t>))</a:t>
            </a:r>
            <a:endParaRPr lang="en-US" dirty="0">
              <a:ea typeface="+mn-lt"/>
              <a:cs typeface="+mn-lt"/>
            </a:endParaRPr>
          </a:p>
          <a:p>
            <a:endParaRPr lang="en-US" dirty="0">
              <a:ea typeface="+mn-lt"/>
              <a:cs typeface="+mn-lt"/>
            </a:endParaRPr>
          </a:p>
          <a:p>
            <a:r>
              <a:rPr lang="en-US" dirty="0">
                <a:latin typeface="Javanese Text"/>
              </a:rPr>
              <a:t>- </a:t>
            </a:r>
            <a:r>
              <a:rPr lang="en-US" dirty="0" err="1">
                <a:latin typeface="Javanese Text"/>
              </a:rPr>
              <a:t>lem</a:t>
            </a:r>
            <a:r>
              <a:rPr lang="en-US" dirty="0">
                <a:latin typeface="Javanese Text"/>
              </a:rPr>
              <a:t>=</a:t>
            </a:r>
            <a:r>
              <a:rPr lang="en-US" dirty="0" err="1">
                <a:latin typeface="Javanese Text"/>
              </a:rPr>
              <a:t>WordNetLemmatizer</a:t>
            </a:r>
            <a:r>
              <a:rPr lang="en-US" dirty="0">
                <a:latin typeface="Javanese Text"/>
              </a:rPr>
              <a:t>()</a:t>
            </a:r>
            <a:endParaRPr lang="en-US" dirty="0">
              <a:ea typeface="+mn-lt"/>
              <a:cs typeface="+mn-lt"/>
            </a:endParaRPr>
          </a:p>
          <a:p>
            <a:r>
              <a:rPr lang="en-US" dirty="0">
                <a:latin typeface="Javanese Text"/>
              </a:rPr>
              <a:t>-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 =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'].apply(lambda x: ' '.join(</a:t>
            </a:r>
            <a:endParaRPr lang="en-US" dirty="0">
              <a:ea typeface="+mn-lt"/>
              <a:cs typeface="+mn-lt"/>
            </a:endParaRPr>
          </a:p>
          <a:p>
            <a:r>
              <a:rPr lang="en-US" dirty="0">
                <a:latin typeface="Javanese Text"/>
              </a:rPr>
              <a:t>- </a:t>
            </a:r>
            <a:r>
              <a:rPr lang="en-US" dirty="0" err="1">
                <a:latin typeface="Javanese Text"/>
              </a:rPr>
              <a:t>lem.lemmatize</a:t>
            </a:r>
            <a:r>
              <a:rPr lang="en-US" dirty="0">
                <a:latin typeface="Javanese Text"/>
              </a:rPr>
              <a:t>(t) for t in </a:t>
            </a:r>
            <a:r>
              <a:rPr lang="en-US" dirty="0" err="1">
                <a:latin typeface="Javanese Text"/>
              </a:rPr>
              <a:t>x.split</a:t>
            </a:r>
            <a:r>
              <a:rPr lang="en-US" dirty="0">
                <a:latin typeface="Javanese Text"/>
              </a:rPr>
              <a:t>()))</a:t>
            </a:r>
            <a:endParaRPr lang="en-US" dirty="0">
              <a:ea typeface="+mn-lt"/>
              <a:cs typeface="+mn-lt"/>
            </a:endParaRPr>
          </a:p>
          <a:p>
            <a:endParaRPr lang="en-US" dirty="0">
              <a:ea typeface="+mn-lt"/>
              <a:cs typeface="+mn-lt"/>
            </a:endParaRPr>
          </a:p>
          <a:p>
            <a:r>
              <a:rPr lang="en-US" dirty="0">
                <a:latin typeface="Javanese Text"/>
              </a:rPr>
              <a:t>- </a:t>
            </a:r>
            <a:r>
              <a:rPr lang="en-US" dirty="0" err="1">
                <a:latin typeface="Javanese Text"/>
              </a:rPr>
              <a:t>df</a:t>
            </a:r>
            <a:r>
              <a:rPr lang="en-US" dirty="0">
                <a:latin typeface="Javanese Text"/>
              </a:rPr>
              <a:t>['</a:t>
            </a:r>
            <a:r>
              <a:rPr lang="en-US" dirty="0" err="1">
                <a:latin typeface="Javanese Text"/>
              </a:rPr>
              <a:t>clean_length</a:t>
            </a:r>
            <a:r>
              <a:rPr lang="en-US" dirty="0">
                <a:latin typeface="Javanese Text"/>
              </a:rPr>
              <a:t>'] = </a:t>
            </a:r>
            <a:r>
              <a:rPr lang="en-US" dirty="0" err="1">
                <a:latin typeface="Javanese Text"/>
              </a:rPr>
              <a:t>df.Full_Review.str.len</a:t>
            </a:r>
            <a:r>
              <a:rPr lang="en-US" dirty="0">
                <a:latin typeface="Javanese Text"/>
              </a:rPr>
              <a:t>()</a:t>
            </a:r>
            <a:endParaRPr lang="en-US" dirty="0">
              <a:ea typeface="+mn-lt"/>
              <a:cs typeface="+mn-lt"/>
            </a:endParaRPr>
          </a:p>
          <a:p>
            <a:r>
              <a:rPr lang="en-US" dirty="0">
                <a:latin typeface="Javanese Text"/>
              </a:rPr>
              <a:t>- </a:t>
            </a:r>
            <a:r>
              <a:rPr lang="en-US" dirty="0" err="1">
                <a:latin typeface="Javanese Text"/>
              </a:rPr>
              <a:t>df.head</a:t>
            </a:r>
            <a:r>
              <a:rPr lang="en-US" dirty="0">
                <a:latin typeface="Javanese Text"/>
              </a:rPr>
              <a:t>()</a:t>
            </a:r>
            <a:endParaRPr lang="en-US" dirty="0">
              <a:ea typeface="+mn-lt"/>
              <a:cs typeface="+mn-lt"/>
            </a:endParaRPr>
          </a:p>
        </p:txBody>
      </p:sp>
    </p:spTree>
    <p:extLst>
      <p:ext uri="{BB962C8B-B14F-4D97-AF65-F5344CB8AC3E}">
        <p14:creationId xmlns:p14="http://schemas.microsoft.com/office/powerpoint/2010/main" val="346717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F4072-9B4F-B03A-F1A8-1BE30FBF3C9A}"/>
              </a:ext>
            </a:extLst>
          </p:cNvPr>
          <p:cNvSpPr txBox="1"/>
          <p:nvPr/>
        </p:nvSpPr>
        <p:spPr>
          <a:xfrm>
            <a:off x="1189568" y="416984"/>
            <a:ext cx="9812866"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Javanese Text"/>
              </a:rPr>
              <a:t>- </a:t>
            </a:r>
            <a:r>
              <a:rPr lang="en-US" dirty="0" err="1">
                <a:latin typeface="Javanese Text"/>
              </a:rPr>
              <a:t>df.length.sum</a:t>
            </a:r>
            <a:r>
              <a:rPr lang="en-US" dirty="0">
                <a:latin typeface="Javanese Text"/>
              </a:rPr>
              <a:t>()</a:t>
            </a:r>
            <a:endParaRPr lang="en-US" dirty="0">
              <a:ea typeface="+mn-lt"/>
              <a:cs typeface="+mn-lt"/>
            </a:endParaRPr>
          </a:p>
          <a:p>
            <a:endParaRPr lang="en-US" dirty="0">
              <a:ea typeface="+mn-lt"/>
              <a:cs typeface="+mn-lt"/>
            </a:endParaRPr>
          </a:p>
          <a:p>
            <a:r>
              <a:rPr lang="en-US" dirty="0">
                <a:latin typeface="Javanese Text"/>
              </a:rPr>
              <a:t>- </a:t>
            </a:r>
            <a:r>
              <a:rPr lang="en-US" dirty="0" err="1">
                <a:latin typeface="Javanese Text"/>
              </a:rPr>
              <a:t>df.clean_length.sum</a:t>
            </a:r>
            <a:r>
              <a:rPr lang="en-US" dirty="0">
                <a:latin typeface="Javanese Text"/>
              </a:rPr>
              <a:t>()</a:t>
            </a:r>
            <a:endParaRPr lang="en-US" dirty="0">
              <a:ea typeface="+mn-lt"/>
              <a:cs typeface="+mn-lt"/>
            </a:endParaRPr>
          </a:p>
          <a:p>
            <a:endParaRPr lang="en-US" dirty="0">
              <a:ea typeface="+mn-lt"/>
              <a:cs typeface="+mn-lt"/>
            </a:endParaRPr>
          </a:p>
          <a:p>
            <a:pPr algn="just"/>
            <a:r>
              <a:rPr lang="en-US" dirty="0">
                <a:latin typeface="Javanese Text"/>
              </a:rPr>
              <a:t>Then plotted graph to see the offensive words or bad words exists if any :-</a:t>
            </a:r>
            <a:endParaRPr lang="en-US">
              <a:latin typeface="Javanese Text"/>
              <a:ea typeface="+mn-lt"/>
              <a:cs typeface="+mn-lt"/>
            </a:endParaRPr>
          </a:p>
          <a:p>
            <a:pPr algn="just"/>
            <a:endParaRPr lang="en-US" dirty="0">
              <a:latin typeface="Javanese Text"/>
              <a:ea typeface="+mn-lt"/>
              <a:cs typeface="+mn-lt"/>
            </a:endParaRPr>
          </a:p>
          <a:p>
            <a:r>
              <a:rPr lang="en-US" dirty="0">
                <a:latin typeface="Javanese Text"/>
              </a:rPr>
              <a:t>#Getting sense of loud words which are offensive</a:t>
            </a:r>
            <a:endParaRPr lang="en-US">
              <a:latin typeface="Javanese Text"/>
              <a:ea typeface="+mn-lt"/>
              <a:cs typeface="+mn-lt"/>
            </a:endParaRPr>
          </a:p>
          <a:p>
            <a:pPr algn="just"/>
            <a:r>
              <a:rPr lang="en-US" dirty="0">
                <a:latin typeface="Javanese Text"/>
              </a:rPr>
              <a:t>- from </a:t>
            </a:r>
            <a:r>
              <a:rPr lang="en-US" dirty="0" err="1">
                <a:latin typeface="Javanese Text"/>
              </a:rPr>
              <a:t>wordcloud</a:t>
            </a:r>
            <a:r>
              <a:rPr lang="en-US" dirty="0">
                <a:latin typeface="Javanese Text"/>
              </a:rPr>
              <a:t> import </a:t>
            </a:r>
            <a:r>
              <a:rPr lang="en-US" dirty="0" err="1">
                <a:latin typeface="Javanese Text"/>
              </a:rPr>
              <a:t>WordCloud</a:t>
            </a:r>
            <a:endParaRPr lang="en-US">
              <a:latin typeface="Javanese Text"/>
              <a:ea typeface="+mn-lt"/>
              <a:cs typeface="+mn-lt"/>
            </a:endParaRPr>
          </a:p>
          <a:p>
            <a:pPr algn="just"/>
            <a:r>
              <a:rPr lang="en-US" dirty="0">
                <a:latin typeface="Javanese Text"/>
              </a:rPr>
              <a:t>- hams = </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a:t>
            </a:r>
            <a:endParaRPr lang="en-US">
              <a:latin typeface="Javanese Text"/>
              <a:ea typeface="+mn-lt"/>
              <a:cs typeface="+mn-lt"/>
            </a:endParaRPr>
          </a:p>
          <a:p>
            <a:pPr algn="just"/>
            <a:r>
              <a:rPr lang="en-US" dirty="0">
                <a:latin typeface="Javanese Text"/>
              </a:rPr>
              <a:t>- </a:t>
            </a:r>
            <a:r>
              <a:rPr lang="en-US" dirty="0" err="1">
                <a:latin typeface="Javanese Text"/>
              </a:rPr>
              <a:t>spam_cloud</a:t>
            </a:r>
            <a:r>
              <a:rPr lang="en-US" dirty="0">
                <a:latin typeface="Javanese Text"/>
              </a:rPr>
              <a:t> = </a:t>
            </a:r>
            <a:r>
              <a:rPr lang="en-US" dirty="0" err="1">
                <a:latin typeface="Javanese Text"/>
              </a:rPr>
              <a:t>WordCloud</a:t>
            </a:r>
            <a:r>
              <a:rPr lang="en-US" dirty="0">
                <a:latin typeface="Javanese Text"/>
              </a:rPr>
              <a:t>(width=600,height=400,background_color='black',</a:t>
            </a:r>
            <a:r>
              <a:rPr lang="en-US" dirty="0" err="1">
                <a:latin typeface="Javanese Text"/>
              </a:rPr>
              <a:t>max_words</a:t>
            </a:r>
            <a:r>
              <a:rPr lang="en-US" dirty="0">
                <a:latin typeface="Javanese Text"/>
              </a:rPr>
              <a:t>=50).generate(' '.join(hams))</a:t>
            </a:r>
            <a:endParaRPr lang="en-US">
              <a:latin typeface="Javanese Text"/>
              <a:ea typeface="+mn-lt"/>
              <a:cs typeface="+mn-lt"/>
            </a:endParaRPr>
          </a:p>
          <a:p>
            <a:pPr algn="just"/>
            <a:r>
              <a:rPr lang="en-US" dirty="0">
                <a:latin typeface="Javanese Text"/>
              </a:rPr>
              <a:t>- </a:t>
            </a:r>
            <a:r>
              <a:rPr lang="en-US" dirty="0" err="1">
                <a:latin typeface="Javanese Text"/>
              </a:rPr>
              <a:t>plt.figure</a:t>
            </a:r>
            <a:r>
              <a:rPr lang="en-US" dirty="0">
                <a:latin typeface="Javanese Text"/>
              </a:rPr>
              <a:t>(</a:t>
            </a:r>
            <a:r>
              <a:rPr lang="en-US" dirty="0" err="1">
                <a:latin typeface="Javanese Text"/>
              </a:rPr>
              <a:t>figsize</a:t>
            </a:r>
            <a:r>
              <a:rPr lang="en-US" dirty="0">
                <a:latin typeface="Javanese Text"/>
              </a:rPr>
              <a:t>=(10,8),</a:t>
            </a:r>
            <a:r>
              <a:rPr lang="en-US" dirty="0" err="1">
                <a:latin typeface="Javanese Text"/>
              </a:rPr>
              <a:t>facecolor</a:t>
            </a:r>
            <a:r>
              <a:rPr lang="en-US" dirty="0">
                <a:latin typeface="Javanese Text"/>
              </a:rPr>
              <a:t>='k')</a:t>
            </a:r>
            <a:endParaRPr lang="en-US">
              <a:latin typeface="Javanese Text"/>
              <a:ea typeface="+mn-lt"/>
              <a:cs typeface="+mn-lt"/>
            </a:endParaRPr>
          </a:p>
          <a:p>
            <a:pPr algn="just"/>
            <a:r>
              <a:rPr lang="en-US" dirty="0">
                <a:latin typeface="Javanese Text"/>
              </a:rPr>
              <a:t>- </a:t>
            </a:r>
            <a:r>
              <a:rPr lang="en-US" dirty="0" err="1">
                <a:latin typeface="Javanese Text"/>
              </a:rPr>
              <a:t>plt.imshow</a:t>
            </a:r>
            <a:r>
              <a:rPr lang="en-US" dirty="0">
                <a:latin typeface="Javanese Text"/>
              </a:rPr>
              <a:t>(</a:t>
            </a:r>
            <a:r>
              <a:rPr lang="en-US" dirty="0" err="1">
                <a:latin typeface="Javanese Text"/>
              </a:rPr>
              <a:t>spam_cloud</a:t>
            </a:r>
            <a:r>
              <a:rPr lang="en-US" dirty="0">
                <a:latin typeface="Javanese Text"/>
              </a:rPr>
              <a:t>)</a:t>
            </a:r>
            <a:endParaRPr lang="en-US">
              <a:latin typeface="Javanese Text"/>
              <a:ea typeface="+mn-lt"/>
              <a:cs typeface="+mn-lt"/>
            </a:endParaRPr>
          </a:p>
          <a:p>
            <a:pPr algn="just"/>
            <a:r>
              <a:rPr lang="en-US" dirty="0">
                <a:latin typeface="Javanese Text"/>
              </a:rPr>
              <a:t>- </a:t>
            </a:r>
            <a:r>
              <a:rPr lang="en-US" dirty="0" err="1">
                <a:latin typeface="Javanese Text"/>
              </a:rPr>
              <a:t>plt.axis</a:t>
            </a:r>
            <a:r>
              <a:rPr lang="en-US" dirty="0">
                <a:latin typeface="Javanese Text"/>
              </a:rPr>
              <a:t>('off')</a:t>
            </a:r>
            <a:endParaRPr lang="en-US">
              <a:latin typeface="Javanese Text"/>
              <a:ea typeface="+mn-lt"/>
              <a:cs typeface="+mn-lt"/>
            </a:endParaRPr>
          </a:p>
          <a:p>
            <a:pPr algn="just"/>
            <a:r>
              <a:rPr lang="en-US" dirty="0">
                <a:latin typeface="Javanese Text"/>
              </a:rPr>
              <a:t>- </a:t>
            </a:r>
            <a:r>
              <a:rPr lang="en-US" dirty="0" err="1">
                <a:latin typeface="Javanese Text"/>
              </a:rPr>
              <a:t>plt.tight_layout</a:t>
            </a:r>
            <a:r>
              <a:rPr lang="en-US" dirty="0">
                <a:latin typeface="Javanese Text"/>
              </a:rPr>
              <a:t>(pad=0)</a:t>
            </a:r>
            <a:endParaRPr lang="en-US">
              <a:latin typeface="Javanese Text"/>
              <a:ea typeface="+mn-lt"/>
              <a:cs typeface="+mn-lt"/>
            </a:endParaRPr>
          </a:p>
          <a:p>
            <a:pPr algn="just"/>
            <a:r>
              <a:rPr lang="en-US" dirty="0">
                <a:latin typeface="Javanese Text"/>
              </a:rPr>
              <a:t>- </a:t>
            </a:r>
            <a:r>
              <a:rPr lang="en-US" dirty="0" err="1">
                <a:latin typeface="Javanese Text"/>
              </a:rPr>
              <a:t>plt.show</a:t>
            </a:r>
            <a:r>
              <a:rPr lang="en-US" dirty="0">
                <a:latin typeface="Javanese Text"/>
              </a:rPr>
              <a:t>()</a:t>
            </a:r>
            <a:endParaRPr lang="en-US">
              <a:latin typeface="Javanese Text"/>
              <a:ea typeface="+mn-lt"/>
              <a:cs typeface="+mn-lt"/>
            </a:endParaRPr>
          </a:p>
          <a:p>
            <a:endParaRPr lang="en-US" dirty="0">
              <a:ea typeface="+mn-lt"/>
              <a:cs typeface="+mn-lt"/>
            </a:endParaRPr>
          </a:p>
          <a:p>
            <a:pPr algn="just"/>
            <a:r>
              <a:rPr lang="en-US" dirty="0">
                <a:latin typeface="Javanese Text"/>
              </a:rPr>
              <a:t>The result of the </a:t>
            </a:r>
            <a:r>
              <a:rPr lang="en-US" dirty="0" err="1">
                <a:latin typeface="Javanese Text"/>
              </a:rPr>
              <a:t>Wordcloud</a:t>
            </a:r>
            <a:r>
              <a:rPr lang="en-US" dirty="0">
                <a:latin typeface="Javanese Text"/>
              </a:rPr>
              <a:t> is on following GitHub link.</a:t>
            </a:r>
            <a:endParaRPr lang="en-US" dirty="0">
              <a:ea typeface="+mn-lt"/>
              <a:cs typeface="+mn-lt"/>
            </a:endParaRPr>
          </a:p>
          <a:p>
            <a:pPr algn="just"/>
            <a:r>
              <a:rPr lang="en-US" dirty="0">
                <a:latin typeface="Javanese Text"/>
                <a:ea typeface="+mn-lt"/>
                <a:cs typeface="+mn-lt"/>
                <a:hlinkClick r:id="rId2"/>
              </a:rPr>
              <a:t>https://github.com/komalghatvilkar/Internship/blob/main/Ratings%20Prediction%20Project/WordCloud.png</a:t>
            </a:r>
            <a:endParaRPr lang="en-US">
              <a:latin typeface="Javanese Text"/>
            </a:endParaRPr>
          </a:p>
        </p:txBody>
      </p:sp>
    </p:spTree>
    <p:extLst>
      <p:ext uri="{BB962C8B-B14F-4D97-AF65-F5344CB8AC3E}">
        <p14:creationId xmlns:p14="http://schemas.microsoft.com/office/powerpoint/2010/main" val="68636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F692950-15FB-1E5C-700D-5172D5849EF9}"/>
              </a:ext>
            </a:extLst>
          </p:cNvPr>
          <p:cNvPicPr>
            <a:picLocks noChangeAspect="1"/>
          </p:cNvPicPr>
          <p:nvPr/>
        </p:nvPicPr>
        <p:blipFill>
          <a:blip r:embed="rId2"/>
          <a:stretch>
            <a:fillRect/>
          </a:stretch>
        </p:blipFill>
        <p:spPr>
          <a:xfrm>
            <a:off x="1178984" y="188130"/>
            <a:ext cx="10024533" cy="6545241"/>
          </a:xfrm>
          <a:prstGeom prst="rect">
            <a:avLst/>
          </a:prstGeom>
        </p:spPr>
      </p:pic>
    </p:spTree>
    <p:extLst>
      <p:ext uri="{BB962C8B-B14F-4D97-AF65-F5344CB8AC3E}">
        <p14:creationId xmlns:p14="http://schemas.microsoft.com/office/powerpoint/2010/main" val="132396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429882-D55B-095C-159A-A4E9473F35A1}"/>
              </a:ext>
            </a:extLst>
          </p:cNvPr>
          <p:cNvSpPr txBox="1"/>
          <p:nvPr/>
        </p:nvSpPr>
        <p:spPr>
          <a:xfrm>
            <a:off x="1242484" y="226484"/>
            <a:ext cx="9865783" cy="6401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Javanese Text"/>
            </a:endParaRPr>
          </a:p>
          <a:p>
            <a:r>
              <a:rPr lang="en-US" sz="3200" b="1" dirty="0">
                <a:latin typeface="Javanese Text"/>
                <a:ea typeface="+mn-lt"/>
                <a:cs typeface="+mn-lt"/>
              </a:rPr>
              <a:t>MODEL BUILDING</a:t>
            </a:r>
            <a:endParaRPr lang="en-US" sz="3200" b="1">
              <a:latin typeface="Javanese Text"/>
            </a:endParaRPr>
          </a:p>
          <a:p>
            <a:endParaRPr lang="en-US" dirty="0">
              <a:latin typeface="Javanese Text"/>
            </a:endParaRPr>
          </a:p>
          <a:p>
            <a:r>
              <a:rPr lang="en-US" dirty="0">
                <a:latin typeface="Javanese Text"/>
              </a:rPr>
              <a:t>Imported some libraries for model building :-</a:t>
            </a:r>
            <a:endParaRPr lang="en-US" dirty="0">
              <a:cs typeface="Arial"/>
            </a:endParaRPr>
          </a:p>
          <a:p>
            <a:r>
              <a:rPr lang="en-US" dirty="0">
                <a:latin typeface="Javanese Text"/>
              </a:rPr>
              <a:t>- from </a:t>
            </a:r>
            <a:r>
              <a:rPr lang="en-US" dirty="0" err="1">
                <a:latin typeface="Javanese Text"/>
              </a:rPr>
              <a:t>sklearn.naive_bayes</a:t>
            </a:r>
            <a:r>
              <a:rPr lang="en-US" dirty="0">
                <a:latin typeface="Javanese Text"/>
              </a:rPr>
              <a:t> import </a:t>
            </a:r>
            <a:r>
              <a:rPr lang="en-US" dirty="0" err="1">
                <a:latin typeface="Javanese Text"/>
              </a:rPr>
              <a:t>MultinomialNB</a:t>
            </a:r>
            <a:endParaRPr lang="en-US" dirty="0">
              <a:latin typeface="Javanese Text"/>
            </a:endParaRPr>
          </a:p>
          <a:p>
            <a:r>
              <a:rPr lang="en-US" dirty="0">
                <a:latin typeface="Javanese Text"/>
              </a:rPr>
              <a:t>- from </a:t>
            </a:r>
            <a:r>
              <a:rPr lang="en-US" dirty="0" err="1">
                <a:latin typeface="Javanese Text"/>
              </a:rPr>
              <a:t>sklearn.model_selection</a:t>
            </a:r>
            <a:r>
              <a:rPr lang="en-US" dirty="0">
                <a:latin typeface="Javanese Text"/>
              </a:rPr>
              <a:t> import </a:t>
            </a:r>
            <a:r>
              <a:rPr lang="en-US" dirty="0" err="1">
                <a:latin typeface="Javanese Text"/>
              </a:rPr>
              <a:t>train_test_split</a:t>
            </a:r>
            <a:endParaRPr lang="en-US" dirty="0">
              <a:latin typeface="Javanese Text"/>
            </a:endParaRPr>
          </a:p>
          <a:p>
            <a:r>
              <a:rPr lang="en-US" dirty="0">
                <a:latin typeface="Javanese Text"/>
              </a:rPr>
              <a:t>- from </a:t>
            </a:r>
            <a:r>
              <a:rPr lang="en-US" dirty="0" err="1">
                <a:latin typeface="Javanese Text"/>
              </a:rPr>
              <a:t>sklearn.metrics</a:t>
            </a:r>
            <a:r>
              <a:rPr lang="en-US" dirty="0">
                <a:latin typeface="Javanese Text"/>
              </a:rPr>
              <a:t> import </a:t>
            </a:r>
            <a:r>
              <a:rPr lang="en-US" dirty="0" err="1">
                <a:latin typeface="Javanese Text"/>
              </a:rPr>
              <a:t>accuracy_score</a:t>
            </a:r>
            <a:r>
              <a:rPr lang="en-US" dirty="0">
                <a:latin typeface="Javanese Text"/>
              </a:rPr>
              <a:t>, </a:t>
            </a:r>
            <a:r>
              <a:rPr lang="en-US" dirty="0" err="1">
                <a:latin typeface="Javanese Text"/>
              </a:rPr>
              <a:t>confusion_matrix</a:t>
            </a:r>
            <a:r>
              <a:rPr lang="en-US" dirty="0">
                <a:latin typeface="Javanese Text"/>
              </a:rPr>
              <a:t>, </a:t>
            </a:r>
            <a:r>
              <a:rPr lang="en-US" dirty="0" err="1">
                <a:latin typeface="Javanese Text"/>
              </a:rPr>
              <a:t>classification_report,roc_curve,roc_auc_score,auc</a:t>
            </a:r>
            <a:endParaRPr lang="en-US" dirty="0">
              <a:latin typeface="Javanese Text"/>
            </a:endParaRPr>
          </a:p>
          <a:p>
            <a:r>
              <a:rPr lang="en-US" dirty="0">
                <a:latin typeface="Javanese Text"/>
              </a:rPr>
              <a:t>- from </a:t>
            </a:r>
            <a:r>
              <a:rPr lang="en-US" dirty="0" err="1">
                <a:latin typeface="Javanese Text"/>
              </a:rPr>
              <a:t>sklearn.model_selection</a:t>
            </a:r>
            <a:r>
              <a:rPr lang="en-US" dirty="0">
                <a:latin typeface="Javanese Text"/>
              </a:rPr>
              <a:t> import </a:t>
            </a:r>
            <a:r>
              <a:rPr lang="en-US" dirty="0" err="1">
                <a:latin typeface="Javanese Text"/>
              </a:rPr>
              <a:t>train_test_split</a:t>
            </a:r>
            <a:endParaRPr lang="en-US" dirty="0">
              <a:latin typeface="Javanese Text"/>
            </a:endParaRPr>
          </a:p>
          <a:p>
            <a:r>
              <a:rPr lang="en-US" dirty="0">
                <a:latin typeface="Javanese Text"/>
              </a:rPr>
              <a:t>- from </a:t>
            </a:r>
            <a:r>
              <a:rPr lang="en-US" dirty="0" err="1">
                <a:latin typeface="Javanese Text"/>
              </a:rPr>
              <a:t>sklearn.metrics</a:t>
            </a:r>
            <a:r>
              <a:rPr lang="en-US" dirty="0">
                <a:latin typeface="Javanese Text"/>
              </a:rPr>
              <a:t> import accuracy_score,classification_report,confusion_matrix,f1_score</a:t>
            </a:r>
          </a:p>
          <a:p>
            <a:r>
              <a:rPr lang="en-US" dirty="0">
                <a:latin typeface="Javanese Text"/>
              </a:rPr>
              <a:t>- from </a:t>
            </a:r>
            <a:r>
              <a:rPr lang="en-US" dirty="0" err="1">
                <a:latin typeface="Javanese Text"/>
              </a:rPr>
              <a:t>sklearn.linear_model</a:t>
            </a:r>
            <a:r>
              <a:rPr lang="en-US" dirty="0">
                <a:latin typeface="Javanese Text"/>
              </a:rPr>
              <a:t> import </a:t>
            </a:r>
            <a:r>
              <a:rPr lang="en-US" dirty="0" err="1">
                <a:latin typeface="Javanese Text"/>
              </a:rPr>
              <a:t>LogisticRegression</a:t>
            </a:r>
            <a:endParaRPr lang="en-US" dirty="0">
              <a:latin typeface="Javanese Text"/>
            </a:endParaRPr>
          </a:p>
          <a:p>
            <a:r>
              <a:rPr lang="en-US" dirty="0">
                <a:latin typeface="Javanese Text"/>
              </a:rPr>
              <a:t>- from </a:t>
            </a:r>
            <a:r>
              <a:rPr lang="en-US" dirty="0" err="1">
                <a:latin typeface="Javanese Text"/>
              </a:rPr>
              <a:t>sklearn.model_selection</a:t>
            </a:r>
            <a:r>
              <a:rPr lang="en-US" dirty="0">
                <a:latin typeface="Javanese Text"/>
              </a:rPr>
              <a:t> import </a:t>
            </a:r>
            <a:r>
              <a:rPr lang="en-US" dirty="0" err="1">
                <a:latin typeface="Javanese Text"/>
              </a:rPr>
              <a:t>cross_val_score,GridSearchCV</a:t>
            </a:r>
            <a:endParaRPr lang="en-US" dirty="0">
              <a:latin typeface="Javanese Text"/>
            </a:endParaRPr>
          </a:p>
          <a:p>
            <a:r>
              <a:rPr lang="en-US" dirty="0">
                <a:latin typeface="Javanese Text"/>
              </a:rPr>
              <a:t>- from </a:t>
            </a:r>
            <a:r>
              <a:rPr lang="en-US" dirty="0" err="1">
                <a:latin typeface="Javanese Text"/>
              </a:rPr>
              <a:t>sklearn.naive_bayes</a:t>
            </a:r>
            <a:r>
              <a:rPr lang="en-US" dirty="0">
                <a:latin typeface="Javanese Text"/>
              </a:rPr>
              <a:t> import </a:t>
            </a:r>
            <a:r>
              <a:rPr lang="en-US" dirty="0" err="1">
                <a:latin typeface="Javanese Text"/>
              </a:rPr>
              <a:t>MultinomialNB</a:t>
            </a:r>
            <a:endParaRPr lang="en-US" dirty="0">
              <a:latin typeface="Javanese Text"/>
            </a:endParaRPr>
          </a:p>
          <a:p>
            <a:r>
              <a:rPr lang="en-US" dirty="0">
                <a:latin typeface="Javanese Text"/>
              </a:rPr>
              <a:t>- from </a:t>
            </a:r>
            <a:r>
              <a:rPr lang="en-US" dirty="0" err="1">
                <a:latin typeface="Javanese Text"/>
              </a:rPr>
              <a:t>sklearn.tree</a:t>
            </a:r>
            <a:r>
              <a:rPr lang="en-US" dirty="0">
                <a:latin typeface="Javanese Text"/>
              </a:rPr>
              <a:t> import </a:t>
            </a:r>
            <a:r>
              <a:rPr lang="en-US" dirty="0" err="1">
                <a:latin typeface="Javanese Text"/>
              </a:rPr>
              <a:t>DecisionTreeClassifier</a:t>
            </a:r>
            <a:endParaRPr lang="en-US" dirty="0">
              <a:latin typeface="Javanese Text"/>
            </a:endParaRPr>
          </a:p>
          <a:p>
            <a:r>
              <a:rPr lang="en-US" dirty="0">
                <a:latin typeface="Javanese Text"/>
              </a:rPr>
              <a:t>- from </a:t>
            </a:r>
            <a:r>
              <a:rPr lang="en-US" dirty="0" err="1">
                <a:latin typeface="Javanese Text"/>
              </a:rPr>
              <a:t>sklearn.neighbors</a:t>
            </a:r>
            <a:r>
              <a:rPr lang="en-US" dirty="0">
                <a:latin typeface="Javanese Text"/>
              </a:rPr>
              <a:t> import </a:t>
            </a:r>
            <a:r>
              <a:rPr lang="en-US" dirty="0" err="1">
                <a:latin typeface="Javanese Text"/>
              </a:rPr>
              <a:t>KNeighborsClassifier</a:t>
            </a:r>
            <a:endParaRPr lang="en-US" dirty="0">
              <a:latin typeface="Javanese Text"/>
            </a:endParaRPr>
          </a:p>
          <a:p>
            <a:r>
              <a:rPr lang="en-US" dirty="0">
                <a:latin typeface="Javanese Text"/>
              </a:rPr>
              <a:t>- from </a:t>
            </a:r>
            <a:r>
              <a:rPr lang="en-US" dirty="0" err="1">
                <a:latin typeface="Javanese Text"/>
              </a:rPr>
              <a:t>sklearn.ensemble</a:t>
            </a:r>
            <a:r>
              <a:rPr lang="en-US" dirty="0">
                <a:latin typeface="Javanese Text"/>
              </a:rPr>
              <a:t> import RandomForestClassifier,AdaBoostClassifier,GradientBoostingClassifier</a:t>
            </a:r>
          </a:p>
          <a:p>
            <a:r>
              <a:rPr lang="en-US" dirty="0">
                <a:latin typeface="Javanese Text"/>
              </a:rPr>
              <a:t>- from </a:t>
            </a:r>
            <a:r>
              <a:rPr lang="en-US" dirty="0" err="1">
                <a:latin typeface="Javanese Text"/>
              </a:rPr>
              <a:t>sklearn.naive_bayes</a:t>
            </a:r>
            <a:r>
              <a:rPr lang="en-US" dirty="0">
                <a:latin typeface="Javanese Text"/>
              </a:rPr>
              <a:t> import </a:t>
            </a:r>
            <a:r>
              <a:rPr lang="en-US" dirty="0" err="1">
                <a:latin typeface="Javanese Text"/>
              </a:rPr>
              <a:t>GaussianNB</a:t>
            </a:r>
            <a:endParaRPr lang="en-US" dirty="0">
              <a:latin typeface="Javanese Text"/>
            </a:endParaRPr>
          </a:p>
          <a:p>
            <a:r>
              <a:rPr lang="en-US" dirty="0">
                <a:latin typeface="Javanese Text"/>
              </a:rPr>
              <a:t>- from </a:t>
            </a:r>
            <a:r>
              <a:rPr lang="en-US" dirty="0" err="1">
                <a:latin typeface="Javanese Text"/>
              </a:rPr>
              <a:t>sklearn.linear_model</a:t>
            </a:r>
            <a:r>
              <a:rPr lang="en-US" dirty="0">
                <a:latin typeface="Javanese Text"/>
              </a:rPr>
              <a:t> import </a:t>
            </a:r>
            <a:r>
              <a:rPr lang="en-US" dirty="0" err="1">
                <a:latin typeface="Javanese Text"/>
              </a:rPr>
              <a:t>LogisticRegression</a:t>
            </a:r>
            <a:endParaRPr lang="en-US" dirty="0">
              <a:latin typeface="Javanese Text"/>
            </a:endParaRPr>
          </a:p>
          <a:p>
            <a:r>
              <a:rPr lang="en-US" dirty="0">
                <a:latin typeface="Javanese Text"/>
              </a:rPr>
              <a:t>- from </a:t>
            </a:r>
            <a:r>
              <a:rPr lang="en-US" dirty="0" err="1">
                <a:latin typeface="Javanese Text"/>
              </a:rPr>
              <a:t>sklearn.svm</a:t>
            </a:r>
            <a:r>
              <a:rPr lang="en-US" dirty="0">
                <a:latin typeface="Javanese Text"/>
              </a:rPr>
              <a:t> import SVC</a:t>
            </a:r>
          </a:p>
          <a:p>
            <a:r>
              <a:rPr lang="en-US" dirty="0">
                <a:latin typeface="Javanese Text"/>
              </a:rPr>
              <a:t>- from </a:t>
            </a:r>
            <a:r>
              <a:rPr lang="en-US" dirty="0" err="1">
                <a:latin typeface="Javanese Text"/>
              </a:rPr>
              <a:t>sklearn.tree</a:t>
            </a:r>
            <a:r>
              <a:rPr lang="en-US" dirty="0">
                <a:latin typeface="Javanese Text"/>
              </a:rPr>
              <a:t> import </a:t>
            </a:r>
            <a:r>
              <a:rPr lang="en-US" dirty="0" err="1">
                <a:latin typeface="Javanese Text"/>
              </a:rPr>
              <a:t>DecisionTreeClassifier</a:t>
            </a:r>
            <a:endParaRPr lang="en-US" dirty="0">
              <a:latin typeface="Javanese Text"/>
            </a:endParaRPr>
          </a:p>
          <a:p>
            <a:endParaRPr lang="en-US" dirty="0">
              <a:latin typeface="Javanese Text"/>
            </a:endParaRPr>
          </a:p>
        </p:txBody>
      </p:sp>
    </p:spTree>
    <p:extLst>
      <p:ext uri="{BB962C8B-B14F-4D97-AF65-F5344CB8AC3E}">
        <p14:creationId xmlns:p14="http://schemas.microsoft.com/office/powerpoint/2010/main" val="2183243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8AA482-A3B2-1664-5C76-9072B96DB4F4}"/>
              </a:ext>
            </a:extLst>
          </p:cNvPr>
          <p:cNvSpPr txBox="1"/>
          <p:nvPr/>
        </p:nvSpPr>
        <p:spPr>
          <a:xfrm>
            <a:off x="1231900" y="438150"/>
            <a:ext cx="10130366"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Javanese Text"/>
              </a:rPr>
              <a:t>Then Converted text into vectors using TF-IDF for model building task:-</a:t>
            </a:r>
          </a:p>
          <a:p>
            <a:r>
              <a:rPr lang="en-US" dirty="0">
                <a:latin typeface="Javanese Text"/>
              </a:rPr>
              <a:t>- from </a:t>
            </a:r>
            <a:r>
              <a:rPr lang="en-US" dirty="0" err="1">
                <a:latin typeface="Javanese Text"/>
              </a:rPr>
              <a:t>sklearn.feature_extraction.text</a:t>
            </a:r>
            <a:r>
              <a:rPr lang="en-US" dirty="0">
                <a:latin typeface="Javanese Text"/>
              </a:rPr>
              <a:t> import </a:t>
            </a:r>
            <a:r>
              <a:rPr lang="en-US" dirty="0" err="1">
                <a:latin typeface="Javanese Text"/>
              </a:rPr>
              <a:t>TfidfVectorizer</a:t>
            </a:r>
            <a:endParaRPr lang="en-US">
              <a:latin typeface="Javanese Text"/>
            </a:endParaRPr>
          </a:p>
          <a:p>
            <a:r>
              <a:rPr lang="en-US" dirty="0">
                <a:latin typeface="Javanese Text"/>
              </a:rPr>
              <a:t>- </a:t>
            </a:r>
            <a:r>
              <a:rPr lang="en-US" dirty="0" err="1">
                <a:latin typeface="Javanese Text"/>
              </a:rPr>
              <a:t>tf_vec</a:t>
            </a:r>
            <a:r>
              <a:rPr lang="en-US" dirty="0">
                <a:latin typeface="Javanese Text"/>
              </a:rPr>
              <a:t> = </a:t>
            </a:r>
            <a:r>
              <a:rPr lang="en-US" dirty="0" err="1">
                <a:latin typeface="Javanese Text"/>
              </a:rPr>
              <a:t>TfidfVectorizer</a:t>
            </a:r>
            <a:r>
              <a:rPr lang="en-US" dirty="0">
                <a:latin typeface="Javanese Text"/>
              </a:rPr>
              <a:t>(</a:t>
            </a:r>
            <a:r>
              <a:rPr lang="en-US" dirty="0" err="1">
                <a:latin typeface="Javanese Text"/>
              </a:rPr>
              <a:t>max_features</a:t>
            </a:r>
            <a:r>
              <a:rPr lang="en-US" dirty="0">
                <a:latin typeface="Javanese Text"/>
              </a:rPr>
              <a:t> = 10000, </a:t>
            </a:r>
            <a:r>
              <a:rPr lang="en-US" dirty="0" err="1">
                <a:latin typeface="Javanese Text"/>
              </a:rPr>
              <a:t>stop_words</a:t>
            </a:r>
            <a:r>
              <a:rPr lang="en-US" dirty="0">
                <a:latin typeface="Javanese Text"/>
              </a:rPr>
              <a:t>='</a:t>
            </a:r>
            <a:r>
              <a:rPr lang="en-US" dirty="0" err="1">
                <a:latin typeface="Javanese Text"/>
              </a:rPr>
              <a:t>english</a:t>
            </a:r>
            <a:r>
              <a:rPr lang="en-US" dirty="0">
                <a:latin typeface="Javanese Text"/>
              </a:rPr>
              <a:t>')</a:t>
            </a:r>
          </a:p>
          <a:p>
            <a:r>
              <a:rPr lang="en-US" dirty="0">
                <a:latin typeface="Javanese Text"/>
              </a:rPr>
              <a:t>- features = </a:t>
            </a:r>
            <a:r>
              <a:rPr lang="en-US" dirty="0" err="1">
                <a:latin typeface="Javanese Text"/>
              </a:rPr>
              <a:t>tf_vec.fit_transform</a:t>
            </a:r>
            <a:r>
              <a:rPr lang="en-US" dirty="0">
                <a:latin typeface="Javanese Text"/>
              </a:rPr>
              <a:t>(</a:t>
            </a:r>
            <a:r>
              <a:rPr lang="en-US" dirty="0" err="1">
                <a:latin typeface="Javanese Text"/>
              </a:rPr>
              <a:t>df</a:t>
            </a:r>
            <a:r>
              <a:rPr lang="en-US" dirty="0">
                <a:latin typeface="Javanese Text"/>
              </a:rPr>
              <a:t>['</a:t>
            </a:r>
            <a:r>
              <a:rPr lang="en-US" dirty="0" err="1">
                <a:latin typeface="Javanese Text"/>
              </a:rPr>
              <a:t>Full_Review</a:t>
            </a:r>
            <a:r>
              <a:rPr lang="en-US" dirty="0">
                <a:latin typeface="Javanese Text"/>
              </a:rPr>
              <a:t>'])</a:t>
            </a:r>
          </a:p>
          <a:p>
            <a:r>
              <a:rPr lang="en-US" dirty="0">
                <a:latin typeface="Javanese Text"/>
              </a:rPr>
              <a:t>- x = features</a:t>
            </a:r>
          </a:p>
          <a:p>
            <a:endParaRPr lang="en-US" dirty="0">
              <a:latin typeface="Javanese Text"/>
            </a:endParaRPr>
          </a:p>
          <a:p>
            <a:r>
              <a:rPr lang="en-US" dirty="0">
                <a:latin typeface="Javanese Text"/>
              </a:rPr>
              <a:t>- </a:t>
            </a:r>
            <a:r>
              <a:rPr lang="en-US" dirty="0" err="1">
                <a:latin typeface="Javanese Text"/>
              </a:rPr>
              <a:t>df.shape</a:t>
            </a:r>
            <a:endParaRPr lang="en-US">
              <a:latin typeface="Javanese Text"/>
            </a:endParaRPr>
          </a:p>
          <a:p>
            <a:endParaRPr lang="en-US" dirty="0">
              <a:latin typeface="Javanese Text"/>
            </a:endParaRPr>
          </a:p>
          <a:p>
            <a:r>
              <a:rPr lang="en-US" dirty="0">
                <a:latin typeface="Javanese Text"/>
              </a:rPr>
              <a:t>And then did the Train Test Split :-</a:t>
            </a:r>
          </a:p>
          <a:p>
            <a:r>
              <a:rPr lang="en-US" dirty="0">
                <a:latin typeface="Javanese Text"/>
              </a:rPr>
              <a:t>- y=</a:t>
            </a:r>
            <a:r>
              <a:rPr lang="en-US" dirty="0" err="1">
                <a:latin typeface="Javanese Text"/>
              </a:rPr>
              <a:t>df</a:t>
            </a:r>
            <a:r>
              <a:rPr lang="en-US" dirty="0">
                <a:latin typeface="Javanese Text"/>
              </a:rPr>
              <a:t>['Rating']</a:t>
            </a:r>
          </a:p>
          <a:p>
            <a:r>
              <a:rPr lang="en-US" dirty="0">
                <a:latin typeface="Javanese Text"/>
              </a:rPr>
              <a:t>- </a:t>
            </a:r>
            <a:r>
              <a:rPr lang="en-US" dirty="0" err="1">
                <a:latin typeface="Javanese Text"/>
              </a:rPr>
              <a:t>x_train,x_test,y_train,y_test</a:t>
            </a:r>
            <a:r>
              <a:rPr lang="en-US" dirty="0">
                <a:latin typeface="Javanese Text"/>
              </a:rPr>
              <a:t>=</a:t>
            </a:r>
            <a:r>
              <a:rPr lang="en-US" dirty="0" err="1">
                <a:latin typeface="Javanese Text"/>
              </a:rPr>
              <a:t>train_test_split</a:t>
            </a:r>
            <a:r>
              <a:rPr lang="en-US" dirty="0">
                <a:latin typeface="Javanese Text"/>
              </a:rPr>
              <a:t>(</a:t>
            </a:r>
            <a:r>
              <a:rPr lang="en-US" dirty="0" err="1">
                <a:latin typeface="Javanese Text"/>
              </a:rPr>
              <a:t>x,y,random_state</a:t>
            </a:r>
            <a:r>
              <a:rPr lang="en-US" dirty="0">
                <a:latin typeface="Javanese Text"/>
              </a:rPr>
              <a:t>=150,test_size=.30)</a:t>
            </a:r>
          </a:p>
          <a:p>
            <a:r>
              <a:rPr lang="en-US" dirty="0">
                <a:latin typeface="Javanese Text"/>
              </a:rPr>
              <a:t>- </a:t>
            </a:r>
            <a:r>
              <a:rPr lang="en-US" dirty="0" err="1">
                <a:latin typeface="Javanese Text"/>
              </a:rPr>
              <a:t>y_train.shape,y_test.shape</a:t>
            </a:r>
            <a:endParaRPr lang="en-US">
              <a:latin typeface="Javanese Text"/>
            </a:endParaRPr>
          </a:p>
          <a:p>
            <a:endParaRPr lang="en-US" dirty="0">
              <a:latin typeface="Javanese Text"/>
            </a:endParaRPr>
          </a:p>
          <a:p>
            <a:pPr algn="just"/>
            <a:r>
              <a:rPr lang="en-US" dirty="0">
                <a:latin typeface="Javanese Text"/>
                <a:ea typeface="+mn-lt"/>
                <a:cs typeface="+mn-lt"/>
              </a:rPr>
              <a:t>With the best suitable model building for categorical dataset performed The task and used various model </a:t>
            </a:r>
            <a:r>
              <a:rPr lang="en-US" dirty="0" err="1">
                <a:latin typeface="Javanese Text"/>
                <a:ea typeface="+mn-lt"/>
                <a:cs typeface="+mn-lt"/>
              </a:rPr>
              <a:t>bulding</a:t>
            </a:r>
            <a:r>
              <a:rPr lang="en-US" dirty="0">
                <a:latin typeface="Javanese Text"/>
                <a:ea typeface="+mn-lt"/>
                <a:cs typeface="+mn-lt"/>
              </a:rPr>
              <a:t> techniques like Logistic Regression, Decision Tree Classifier, Random Forest Classifier, Support Vector Classifier, AdaBoost Classifier &amp; </a:t>
            </a:r>
            <a:r>
              <a:rPr lang="en-US" dirty="0" err="1">
                <a:latin typeface="Javanese Text"/>
                <a:ea typeface="+mn-lt"/>
                <a:cs typeface="+mn-lt"/>
              </a:rPr>
              <a:t>Kneighbors</a:t>
            </a:r>
            <a:r>
              <a:rPr lang="en-US" dirty="0">
                <a:latin typeface="Javanese Text"/>
                <a:ea typeface="+mn-lt"/>
                <a:cs typeface="+mn-lt"/>
              </a:rPr>
              <a:t> Classifier.</a:t>
            </a:r>
            <a:endParaRPr lang="en-US" dirty="0">
              <a:latin typeface="Javanese Text"/>
            </a:endParaRPr>
          </a:p>
          <a:p>
            <a:endParaRPr lang="en-US" dirty="0">
              <a:latin typeface="Javanese Text"/>
            </a:endParaRPr>
          </a:p>
          <a:p>
            <a:r>
              <a:rPr lang="en-US" dirty="0">
                <a:latin typeface="Javanese Text"/>
                <a:ea typeface="+mn-lt"/>
                <a:cs typeface="+mn-lt"/>
              </a:rPr>
              <a:t>-  # </a:t>
            </a:r>
            <a:r>
              <a:rPr lang="en-US" dirty="0" err="1">
                <a:latin typeface="Javanese Text"/>
                <a:ea typeface="+mn-lt"/>
                <a:cs typeface="+mn-lt"/>
              </a:rPr>
              <a:t>LogisticRegression</a:t>
            </a:r>
            <a:endParaRPr lang="en-US">
              <a:latin typeface="Javanese Text"/>
              <a:ea typeface="+mn-lt"/>
              <a:cs typeface="+mn-lt"/>
            </a:endParaRPr>
          </a:p>
          <a:p>
            <a:r>
              <a:rPr lang="en-US" dirty="0">
                <a:latin typeface="Javanese Text"/>
                <a:ea typeface="+mn-lt"/>
                <a:cs typeface="+mn-lt"/>
              </a:rPr>
              <a:t>-  LG = </a:t>
            </a:r>
            <a:r>
              <a:rPr lang="en-US" dirty="0" err="1">
                <a:latin typeface="Javanese Text"/>
                <a:ea typeface="+mn-lt"/>
                <a:cs typeface="+mn-lt"/>
              </a:rPr>
              <a:t>LogisticRegression</a:t>
            </a:r>
            <a:r>
              <a:rPr lang="en-US" dirty="0">
                <a:latin typeface="Javanese Text"/>
                <a:ea typeface="+mn-lt"/>
                <a:cs typeface="+mn-lt"/>
              </a:rPr>
              <a:t>(C=1, </a:t>
            </a:r>
            <a:r>
              <a:rPr lang="en-US" dirty="0" err="1">
                <a:latin typeface="Javanese Text"/>
                <a:ea typeface="+mn-lt"/>
                <a:cs typeface="+mn-lt"/>
              </a:rPr>
              <a:t>max_iter</a:t>
            </a:r>
            <a:r>
              <a:rPr lang="en-US" dirty="0">
                <a:latin typeface="Javanese Text"/>
                <a:ea typeface="+mn-lt"/>
                <a:cs typeface="+mn-lt"/>
              </a:rPr>
              <a:t> = 3000)</a:t>
            </a:r>
            <a:endParaRPr lang="en-US">
              <a:latin typeface="Javanese Text"/>
            </a:endParaRPr>
          </a:p>
          <a:p>
            <a:r>
              <a:rPr lang="en-US" dirty="0">
                <a:latin typeface="Javanese Text"/>
                <a:ea typeface="+mn-lt"/>
                <a:cs typeface="+mn-lt"/>
              </a:rPr>
              <a:t>-  </a:t>
            </a:r>
            <a:r>
              <a:rPr lang="en-US" dirty="0" err="1">
                <a:latin typeface="Javanese Text"/>
                <a:ea typeface="+mn-lt"/>
                <a:cs typeface="+mn-lt"/>
              </a:rPr>
              <a:t>LG.fit</a:t>
            </a:r>
            <a:r>
              <a:rPr lang="en-US" dirty="0">
                <a:latin typeface="Javanese Text"/>
                <a:ea typeface="+mn-lt"/>
                <a:cs typeface="+mn-lt"/>
              </a:rPr>
              <a:t>(</a:t>
            </a:r>
            <a:r>
              <a:rPr lang="en-US" dirty="0" err="1">
                <a:latin typeface="Javanese Text"/>
                <a:ea typeface="+mn-lt"/>
                <a:cs typeface="+mn-lt"/>
              </a:rPr>
              <a:t>x_train</a:t>
            </a:r>
            <a:r>
              <a:rPr lang="en-US" dirty="0">
                <a:latin typeface="Javanese Text"/>
                <a:ea typeface="+mn-lt"/>
                <a:cs typeface="+mn-lt"/>
              </a:rPr>
              <a:t>, </a:t>
            </a:r>
            <a:r>
              <a:rPr lang="en-US" dirty="0" err="1">
                <a:latin typeface="Javanese Text"/>
                <a:ea typeface="+mn-lt"/>
                <a:cs typeface="+mn-lt"/>
              </a:rPr>
              <a:t>y_train</a:t>
            </a:r>
            <a:r>
              <a:rPr lang="en-US" dirty="0">
                <a:latin typeface="Javanese Text"/>
                <a:ea typeface="+mn-lt"/>
                <a:cs typeface="+mn-lt"/>
              </a:rPr>
              <a:t>)</a:t>
            </a:r>
            <a:endParaRPr lang="en-US" dirty="0">
              <a:latin typeface="Javanese Text"/>
            </a:endParaRPr>
          </a:p>
          <a:p>
            <a:r>
              <a:rPr lang="en-US" dirty="0">
                <a:latin typeface="Javanese Text"/>
                <a:ea typeface="+mn-lt"/>
                <a:cs typeface="+mn-lt"/>
              </a:rPr>
              <a:t>-  </a:t>
            </a:r>
            <a:r>
              <a:rPr lang="en-US" dirty="0" err="1">
                <a:latin typeface="Javanese Text"/>
                <a:ea typeface="+mn-lt"/>
                <a:cs typeface="+mn-lt"/>
              </a:rPr>
              <a:t>y_pred_train</a:t>
            </a:r>
            <a:r>
              <a:rPr lang="en-US" dirty="0">
                <a:latin typeface="Javanese Text"/>
                <a:ea typeface="+mn-lt"/>
                <a:cs typeface="+mn-lt"/>
              </a:rPr>
              <a:t> = </a:t>
            </a:r>
            <a:r>
              <a:rPr lang="en-US" dirty="0" err="1">
                <a:latin typeface="Javanese Text"/>
                <a:ea typeface="+mn-lt"/>
                <a:cs typeface="+mn-lt"/>
              </a:rPr>
              <a:t>LG.predict</a:t>
            </a:r>
            <a:r>
              <a:rPr lang="en-US" dirty="0">
                <a:latin typeface="Javanese Text"/>
                <a:ea typeface="+mn-lt"/>
                <a:cs typeface="+mn-lt"/>
              </a:rPr>
              <a:t>(</a:t>
            </a:r>
            <a:r>
              <a:rPr lang="en-US" dirty="0" err="1">
                <a:latin typeface="Javanese Text"/>
                <a:ea typeface="+mn-lt"/>
                <a:cs typeface="+mn-lt"/>
              </a:rPr>
              <a:t>x_train</a:t>
            </a:r>
            <a:r>
              <a:rPr lang="en-US" dirty="0">
                <a:latin typeface="Javanese Text"/>
                <a:ea typeface="+mn-lt"/>
                <a:cs typeface="+mn-lt"/>
              </a:rPr>
              <a:t>)</a:t>
            </a:r>
            <a:endParaRPr lang="en-US" dirty="0">
              <a:latin typeface="Javanese Text"/>
            </a:endParaRPr>
          </a:p>
          <a:p>
            <a:r>
              <a:rPr lang="en-US" dirty="0">
                <a:latin typeface="Javanese Text"/>
                <a:ea typeface="+mn-lt"/>
                <a:cs typeface="+mn-lt"/>
              </a:rPr>
              <a:t>-  print('Training accuracy is {}'.format(</a:t>
            </a:r>
            <a:r>
              <a:rPr lang="en-US" dirty="0" err="1">
                <a:latin typeface="Javanese Text"/>
                <a:ea typeface="+mn-lt"/>
                <a:cs typeface="+mn-lt"/>
              </a:rPr>
              <a:t>accuracy_score</a:t>
            </a:r>
            <a:r>
              <a:rPr lang="en-US" dirty="0">
                <a:latin typeface="Javanese Text"/>
                <a:ea typeface="+mn-lt"/>
                <a:cs typeface="+mn-lt"/>
              </a:rPr>
              <a:t>(</a:t>
            </a:r>
            <a:r>
              <a:rPr lang="en-US" dirty="0" err="1">
                <a:latin typeface="Javanese Text"/>
                <a:ea typeface="+mn-lt"/>
                <a:cs typeface="+mn-lt"/>
              </a:rPr>
              <a:t>y_train</a:t>
            </a:r>
            <a:r>
              <a:rPr lang="en-US" dirty="0">
                <a:latin typeface="Javanese Text"/>
                <a:ea typeface="+mn-lt"/>
                <a:cs typeface="+mn-lt"/>
              </a:rPr>
              <a:t>, </a:t>
            </a:r>
            <a:r>
              <a:rPr lang="en-US" dirty="0" err="1">
                <a:latin typeface="Javanese Text"/>
                <a:ea typeface="+mn-lt"/>
                <a:cs typeface="+mn-lt"/>
              </a:rPr>
              <a:t>y_pred_train</a:t>
            </a:r>
            <a:r>
              <a:rPr lang="en-US" dirty="0">
                <a:latin typeface="Javanese Text"/>
                <a:ea typeface="+mn-lt"/>
                <a:cs typeface="+mn-lt"/>
              </a:rPr>
              <a:t>)))</a:t>
            </a:r>
            <a:endParaRPr lang="en-US" dirty="0">
              <a:latin typeface="Javanese Text"/>
            </a:endParaRPr>
          </a:p>
          <a:p>
            <a:endParaRPr lang="en-US" dirty="0">
              <a:latin typeface="Javanese Text"/>
            </a:endParaRPr>
          </a:p>
        </p:txBody>
      </p:sp>
    </p:spTree>
    <p:extLst>
      <p:ext uri="{BB962C8B-B14F-4D97-AF65-F5344CB8AC3E}">
        <p14:creationId xmlns:p14="http://schemas.microsoft.com/office/powerpoint/2010/main" val="3888495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D62C0F-FB0A-134C-9978-574D5D77FCE0}"/>
              </a:ext>
            </a:extLst>
          </p:cNvPr>
          <p:cNvSpPr txBox="1"/>
          <p:nvPr/>
        </p:nvSpPr>
        <p:spPr>
          <a:xfrm>
            <a:off x="1221317" y="332317"/>
            <a:ext cx="9632949"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Javanese Text"/>
              </a:rPr>
              <a:t>- </a:t>
            </a:r>
            <a:r>
              <a:rPr lang="en-US" dirty="0" err="1">
                <a:latin typeface="Javanese Text"/>
              </a:rPr>
              <a:t>y_pred_test</a:t>
            </a:r>
            <a:r>
              <a:rPr lang="en-US" dirty="0">
                <a:latin typeface="Javanese Text"/>
              </a:rPr>
              <a:t> = </a:t>
            </a:r>
            <a:r>
              <a:rPr lang="en-US" dirty="0" err="1">
                <a:latin typeface="Javanese Text"/>
              </a:rPr>
              <a:t>LG.predict</a:t>
            </a:r>
            <a:r>
              <a:rPr lang="en-US" dirty="0">
                <a:latin typeface="Javanese Text"/>
              </a:rPr>
              <a:t>(</a:t>
            </a:r>
            <a:r>
              <a:rPr lang="en-US" dirty="0" err="1">
                <a:latin typeface="Javanese Text"/>
              </a:rPr>
              <a:t>x_test</a:t>
            </a:r>
            <a:r>
              <a:rPr lang="en-US" dirty="0">
                <a:latin typeface="Javanese Text"/>
              </a:rPr>
              <a:t>)</a:t>
            </a:r>
          </a:p>
          <a:p>
            <a:r>
              <a:rPr lang="en-US" dirty="0">
                <a:latin typeface="Javanese Text"/>
              </a:rPr>
              <a:t>- print('Test accuracy is {}'.format(</a:t>
            </a:r>
            <a:r>
              <a:rPr lang="en-US" dirty="0" err="1">
                <a:latin typeface="Javanese Text"/>
              </a:rPr>
              <a:t>accuracy_score</a:t>
            </a:r>
            <a:r>
              <a:rPr lang="en-US" dirty="0">
                <a:latin typeface="Javanese Text"/>
              </a:rPr>
              <a:t>(</a:t>
            </a:r>
            <a:r>
              <a:rPr lang="en-US" dirty="0" err="1">
                <a:latin typeface="Javanese Text"/>
              </a:rPr>
              <a:t>y_test,y_pred_test</a:t>
            </a:r>
            <a:r>
              <a:rPr lang="en-US" dirty="0">
                <a:latin typeface="Javanese Text"/>
              </a:rPr>
              <a:t>)))</a:t>
            </a:r>
          </a:p>
          <a:p>
            <a:r>
              <a:rPr lang="en-US" dirty="0">
                <a:latin typeface="Javanese Text"/>
              </a:rPr>
              <a:t>- print(</a:t>
            </a:r>
            <a:r>
              <a:rPr lang="en-US" dirty="0" err="1">
                <a:latin typeface="Javanese Text"/>
              </a:rPr>
              <a:t>confusion_matrix</a:t>
            </a:r>
            <a:r>
              <a:rPr lang="en-US" dirty="0">
                <a:latin typeface="Javanese Text"/>
              </a:rPr>
              <a:t>(</a:t>
            </a:r>
            <a:r>
              <a:rPr lang="en-US" dirty="0" err="1">
                <a:latin typeface="Javanese Text"/>
              </a:rPr>
              <a:t>y_test,y_pred_test</a:t>
            </a:r>
            <a:r>
              <a:rPr lang="en-US" dirty="0">
                <a:latin typeface="Javanese Text"/>
              </a:rPr>
              <a:t>))</a:t>
            </a:r>
          </a:p>
          <a:p>
            <a:r>
              <a:rPr lang="en-US" dirty="0">
                <a:latin typeface="Javanese Text"/>
              </a:rPr>
              <a:t>- print(</a:t>
            </a:r>
            <a:r>
              <a:rPr lang="en-US" dirty="0" err="1">
                <a:latin typeface="Javanese Text"/>
              </a:rPr>
              <a:t>classification_report</a:t>
            </a:r>
            <a:r>
              <a:rPr lang="en-US" dirty="0">
                <a:latin typeface="Javanese Text"/>
              </a:rPr>
              <a:t>(</a:t>
            </a:r>
            <a:r>
              <a:rPr lang="en-US" dirty="0" err="1">
                <a:latin typeface="Javanese Text"/>
              </a:rPr>
              <a:t>y_test,y_pred_test</a:t>
            </a:r>
            <a:r>
              <a:rPr lang="en-US" dirty="0">
                <a:latin typeface="Javanese Text"/>
              </a:rPr>
              <a:t>))</a:t>
            </a:r>
          </a:p>
          <a:p>
            <a:endParaRPr lang="en-US" dirty="0">
              <a:latin typeface="Javanese Text"/>
            </a:endParaRPr>
          </a:p>
          <a:p>
            <a:r>
              <a:rPr lang="en-US" dirty="0">
                <a:ea typeface="+mn-lt"/>
                <a:cs typeface="+mn-lt"/>
              </a:rPr>
              <a:t> </a:t>
            </a:r>
            <a:r>
              <a:rPr lang="en-US" dirty="0">
                <a:latin typeface="Javanese Text"/>
                <a:ea typeface="+mn-lt"/>
                <a:cs typeface="+mn-lt"/>
              </a:rPr>
              <a:t>- # </a:t>
            </a:r>
            <a:r>
              <a:rPr lang="en-US" dirty="0" err="1">
                <a:latin typeface="Javanese Text"/>
                <a:ea typeface="+mn-lt"/>
                <a:cs typeface="+mn-lt"/>
              </a:rPr>
              <a:t>DecisionTreeClassifier</a:t>
            </a:r>
            <a:endParaRPr lang="en-US">
              <a:latin typeface="Javanese Text"/>
            </a:endParaRPr>
          </a:p>
          <a:p>
            <a:r>
              <a:rPr lang="en-US" dirty="0">
                <a:latin typeface="Javanese Text"/>
                <a:ea typeface="+mn-lt"/>
                <a:cs typeface="+mn-lt"/>
              </a:rPr>
              <a:t> - DT = </a:t>
            </a:r>
            <a:r>
              <a:rPr lang="en-US" dirty="0" err="1">
                <a:latin typeface="Javanese Text"/>
                <a:ea typeface="+mn-lt"/>
                <a:cs typeface="+mn-lt"/>
              </a:rPr>
              <a:t>DecisionTreeClassifier</a:t>
            </a:r>
            <a:r>
              <a:rPr lang="en-US" dirty="0">
                <a:latin typeface="Javanese Text"/>
                <a:ea typeface="+mn-lt"/>
                <a:cs typeface="+mn-lt"/>
              </a:rPr>
              <a:t>()</a:t>
            </a:r>
            <a:endParaRPr lang="en-US">
              <a:latin typeface="Javanese Text"/>
            </a:endParaRPr>
          </a:p>
          <a:p>
            <a:r>
              <a:rPr lang="en-US" dirty="0">
                <a:latin typeface="Javanese Text"/>
                <a:ea typeface="+mn-lt"/>
                <a:cs typeface="+mn-lt"/>
              </a:rPr>
              <a:t> - </a:t>
            </a:r>
            <a:r>
              <a:rPr lang="en-US" dirty="0" err="1">
                <a:latin typeface="Javanese Text"/>
                <a:ea typeface="+mn-lt"/>
                <a:cs typeface="+mn-lt"/>
              </a:rPr>
              <a:t>DT.fit</a:t>
            </a:r>
            <a:r>
              <a:rPr lang="en-US" dirty="0">
                <a:latin typeface="Javanese Text"/>
                <a:ea typeface="+mn-lt"/>
                <a:cs typeface="+mn-lt"/>
              </a:rPr>
              <a:t>(</a:t>
            </a:r>
            <a:r>
              <a:rPr lang="en-US" dirty="0" err="1">
                <a:latin typeface="Javanese Text"/>
                <a:ea typeface="+mn-lt"/>
                <a:cs typeface="+mn-lt"/>
              </a:rPr>
              <a:t>x_train</a:t>
            </a:r>
            <a:r>
              <a:rPr lang="en-US" dirty="0">
                <a:latin typeface="Javanese Text"/>
                <a:ea typeface="+mn-lt"/>
                <a:cs typeface="+mn-lt"/>
              </a:rPr>
              <a:t>, </a:t>
            </a:r>
            <a:r>
              <a:rPr lang="en-US" dirty="0" err="1">
                <a:latin typeface="Javanese Text"/>
                <a:ea typeface="+mn-lt"/>
                <a:cs typeface="+mn-lt"/>
              </a:rPr>
              <a:t>y_train</a:t>
            </a:r>
            <a:r>
              <a:rPr lang="en-US" dirty="0">
                <a:latin typeface="Javanese Text"/>
                <a:ea typeface="+mn-lt"/>
                <a:cs typeface="+mn-lt"/>
              </a:rPr>
              <a:t>)</a:t>
            </a:r>
            <a:endParaRPr lang="en-US">
              <a:latin typeface="Javanese Text"/>
            </a:endParaRPr>
          </a:p>
          <a:p>
            <a:r>
              <a:rPr lang="en-US" dirty="0">
                <a:latin typeface="Javanese Text"/>
                <a:ea typeface="+mn-lt"/>
                <a:cs typeface="+mn-lt"/>
              </a:rPr>
              <a:t> - </a:t>
            </a:r>
            <a:r>
              <a:rPr lang="en-US" dirty="0" err="1">
                <a:latin typeface="Javanese Text"/>
                <a:ea typeface="+mn-lt"/>
                <a:cs typeface="+mn-lt"/>
              </a:rPr>
              <a:t>y_pred_train</a:t>
            </a:r>
            <a:r>
              <a:rPr lang="en-US" dirty="0">
                <a:latin typeface="Javanese Text"/>
                <a:ea typeface="+mn-lt"/>
                <a:cs typeface="+mn-lt"/>
              </a:rPr>
              <a:t> = </a:t>
            </a:r>
            <a:r>
              <a:rPr lang="en-US" dirty="0" err="1">
                <a:latin typeface="Javanese Text"/>
                <a:ea typeface="+mn-lt"/>
                <a:cs typeface="+mn-lt"/>
              </a:rPr>
              <a:t>DT.predict</a:t>
            </a:r>
            <a:r>
              <a:rPr lang="en-US" dirty="0">
                <a:latin typeface="Javanese Text"/>
                <a:ea typeface="+mn-lt"/>
                <a:cs typeface="+mn-lt"/>
              </a:rPr>
              <a:t>(</a:t>
            </a:r>
            <a:r>
              <a:rPr lang="en-US" dirty="0" err="1">
                <a:latin typeface="Javanese Text"/>
                <a:ea typeface="+mn-lt"/>
                <a:cs typeface="+mn-lt"/>
              </a:rPr>
              <a:t>x_train</a:t>
            </a:r>
            <a:r>
              <a:rPr lang="en-US" dirty="0">
                <a:latin typeface="Javanese Text"/>
                <a:ea typeface="+mn-lt"/>
                <a:cs typeface="+mn-lt"/>
              </a:rPr>
              <a:t>)</a:t>
            </a:r>
            <a:endParaRPr lang="en-US">
              <a:latin typeface="Javanese Text"/>
            </a:endParaRPr>
          </a:p>
          <a:p>
            <a:r>
              <a:rPr lang="en-US" dirty="0">
                <a:latin typeface="Javanese Text"/>
                <a:ea typeface="+mn-lt"/>
                <a:cs typeface="+mn-lt"/>
              </a:rPr>
              <a:t> - print('Training accuracy is {}'.format(</a:t>
            </a:r>
            <a:r>
              <a:rPr lang="en-US" dirty="0" err="1">
                <a:latin typeface="Javanese Text"/>
                <a:ea typeface="+mn-lt"/>
                <a:cs typeface="+mn-lt"/>
              </a:rPr>
              <a:t>accuracy_score</a:t>
            </a:r>
            <a:r>
              <a:rPr lang="en-US" dirty="0">
                <a:latin typeface="Javanese Text"/>
                <a:ea typeface="+mn-lt"/>
                <a:cs typeface="+mn-lt"/>
              </a:rPr>
              <a:t>(</a:t>
            </a:r>
            <a:r>
              <a:rPr lang="en-US" dirty="0" err="1">
                <a:latin typeface="Javanese Text"/>
                <a:ea typeface="+mn-lt"/>
                <a:cs typeface="+mn-lt"/>
              </a:rPr>
              <a:t>y_train</a:t>
            </a:r>
            <a:r>
              <a:rPr lang="en-US" dirty="0">
                <a:latin typeface="Javanese Text"/>
                <a:ea typeface="+mn-lt"/>
                <a:cs typeface="+mn-lt"/>
              </a:rPr>
              <a:t>, </a:t>
            </a:r>
            <a:r>
              <a:rPr lang="en-US" dirty="0" err="1">
                <a:latin typeface="Javanese Text"/>
                <a:ea typeface="+mn-lt"/>
                <a:cs typeface="+mn-lt"/>
              </a:rPr>
              <a:t>y_pred_train</a:t>
            </a:r>
            <a:r>
              <a:rPr lang="en-US" dirty="0">
                <a:latin typeface="Javanese Text"/>
                <a:ea typeface="+mn-lt"/>
                <a:cs typeface="+mn-lt"/>
              </a:rPr>
              <a:t>)))</a:t>
            </a:r>
            <a:endParaRPr lang="en-US">
              <a:latin typeface="Javanese Text"/>
            </a:endParaRPr>
          </a:p>
          <a:p>
            <a:r>
              <a:rPr lang="en-US" dirty="0">
                <a:latin typeface="Javanese Text"/>
                <a:ea typeface="+mn-lt"/>
                <a:cs typeface="+mn-lt"/>
              </a:rPr>
              <a:t> - </a:t>
            </a:r>
            <a:r>
              <a:rPr lang="en-US" dirty="0" err="1">
                <a:latin typeface="Javanese Text"/>
                <a:ea typeface="+mn-lt"/>
                <a:cs typeface="+mn-lt"/>
              </a:rPr>
              <a:t>y_pred_test</a:t>
            </a:r>
            <a:r>
              <a:rPr lang="en-US" dirty="0">
                <a:latin typeface="Javanese Text"/>
                <a:ea typeface="+mn-lt"/>
                <a:cs typeface="+mn-lt"/>
              </a:rPr>
              <a:t> = </a:t>
            </a:r>
            <a:r>
              <a:rPr lang="en-US" dirty="0" err="1">
                <a:latin typeface="Javanese Text"/>
                <a:ea typeface="+mn-lt"/>
                <a:cs typeface="+mn-lt"/>
              </a:rPr>
              <a:t>DT.predict</a:t>
            </a:r>
            <a:r>
              <a:rPr lang="en-US" dirty="0">
                <a:latin typeface="Javanese Text"/>
                <a:ea typeface="+mn-lt"/>
                <a:cs typeface="+mn-lt"/>
              </a:rPr>
              <a:t>(</a:t>
            </a:r>
            <a:r>
              <a:rPr lang="en-US" dirty="0" err="1">
                <a:latin typeface="Javanese Text"/>
                <a:ea typeface="+mn-lt"/>
                <a:cs typeface="+mn-lt"/>
              </a:rPr>
              <a:t>x_test</a:t>
            </a:r>
            <a:r>
              <a:rPr lang="en-US" dirty="0">
                <a:latin typeface="Javanese Text"/>
                <a:ea typeface="+mn-lt"/>
                <a:cs typeface="+mn-lt"/>
              </a:rPr>
              <a:t>)</a:t>
            </a:r>
            <a:endParaRPr lang="en-US">
              <a:latin typeface="Javanese Text"/>
            </a:endParaRPr>
          </a:p>
          <a:p>
            <a:r>
              <a:rPr lang="en-US" dirty="0">
                <a:latin typeface="Javanese Text"/>
                <a:ea typeface="+mn-lt"/>
                <a:cs typeface="+mn-lt"/>
              </a:rPr>
              <a:t> - print('Test accuracy is {}'.format(</a:t>
            </a:r>
            <a:r>
              <a:rPr lang="en-US" dirty="0" err="1">
                <a:latin typeface="Javanese Text"/>
                <a:ea typeface="+mn-lt"/>
                <a:cs typeface="+mn-lt"/>
              </a:rPr>
              <a:t>accuracy_score</a:t>
            </a:r>
            <a:r>
              <a:rPr lang="en-US" dirty="0">
                <a:latin typeface="Javanese Text"/>
                <a:ea typeface="+mn-lt"/>
                <a:cs typeface="+mn-lt"/>
              </a:rPr>
              <a:t>(</a:t>
            </a:r>
            <a:r>
              <a:rPr lang="en-US" dirty="0" err="1">
                <a:latin typeface="Javanese Text"/>
                <a:ea typeface="+mn-lt"/>
                <a:cs typeface="+mn-lt"/>
              </a:rPr>
              <a:t>y_test,y_pred_test</a:t>
            </a:r>
            <a:r>
              <a:rPr lang="en-US" dirty="0">
                <a:latin typeface="Javanese Text"/>
                <a:ea typeface="+mn-lt"/>
                <a:cs typeface="+mn-lt"/>
              </a:rPr>
              <a:t>)))</a:t>
            </a:r>
            <a:endParaRPr lang="en-US">
              <a:latin typeface="Javanese Text"/>
            </a:endParaRPr>
          </a:p>
          <a:p>
            <a:r>
              <a:rPr lang="en-US" dirty="0">
                <a:latin typeface="Javanese Text"/>
                <a:ea typeface="+mn-lt"/>
                <a:cs typeface="+mn-lt"/>
              </a:rPr>
              <a:t> - print(</a:t>
            </a:r>
            <a:r>
              <a:rPr lang="en-US" dirty="0" err="1">
                <a:latin typeface="Javanese Text"/>
                <a:ea typeface="+mn-lt"/>
                <a:cs typeface="+mn-lt"/>
              </a:rPr>
              <a:t>confusion_matrix</a:t>
            </a:r>
            <a:r>
              <a:rPr lang="en-US" dirty="0">
                <a:latin typeface="Javanese Text"/>
                <a:ea typeface="+mn-lt"/>
                <a:cs typeface="+mn-lt"/>
              </a:rPr>
              <a:t>(</a:t>
            </a:r>
            <a:r>
              <a:rPr lang="en-US" dirty="0" err="1">
                <a:latin typeface="Javanese Text"/>
                <a:ea typeface="+mn-lt"/>
                <a:cs typeface="+mn-lt"/>
              </a:rPr>
              <a:t>y_test,y_pred_test</a:t>
            </a:r>
            <a:r>
              <a:rPr lang="en-US" dirty="0">
                <a:latin typeface="Javanese Text"/>
                <a:ea typeface="+mn-lt"/>
                <a:cs typeface="+mn-lt"/>
              </a:rPr>
              <a:t>))</a:t>
            </a:r>
            <a:endParaRPr lang="en-US" dirty="0">
              <a:latin typeface="Javanese Text"/>
            </a:endParaRPr>
          </a:p>
          <a:p>
            <a:r>
              <a:rPr lang="en-US" dirty="0">
                <a:latin typeface="Javanese Text"/>
                <a:ea typeface="+mn-lt"/>
                <a:cs typeface="+mn-lt"/>
              </a:rPr>
              <a:t> - print(</a:t>
            </a:r>
            <a:r>
              <a:rPr lang="en-US" dirty="0" err="1">
                <a:latin typeface="Javanese Text"/>
                <a:ea typeface="+mn-lt"/>
                <a:cs typeface="+mn-lt"/>
              </a:rPr>
              <a:t>classification_report</a:t>
            </a:r>
            <a:r>
              <a:rPr lang="en-US" dirty="0">
                <a:latin typeface="Javanese Text"/>
                <a:ea typeface="+mn-lt"/>
                <a:cs typeface="+mn-lt"/>
              </a:rPr>
              <a:t>(</a:t>
            </a:r>
            <a:r>
              <a:rPr lang="en-US" dirty="0" err="1">
                <a:latin typeface="Javanese Text"/>
                <a:ea typeface="+mn-lt"/>
                <a:cs typeface="+mn-lt"/>
              </a:rPr>
              <a:t>y_test,y_pred_test</a:t>
            </a:r>
            <a:r>
              <a:rPr lang="en-US" dirty="0">
                <a:latin typeface="Javanese Text"/>
                <a:ea typeface="+mn-lt"/>
                <a:cs typeface="+mn-lt"/>
              </a:rPr>
              <a:t>))</a:t>
            </a:r>
            <a:endParaRPr lang="en-US" dirty="0">
              <a:latin typeface="Javanese Text"/>
            </a:endParaRPr>
          </a:p>
          <a:p>
            <a:endParaRPr lang="en-US" dirty="0">
              <a:latin typeface="Javanese Text"/>
            </a:endParaRPr>
          </a:p>
          <a:p>
            <a:r>
              <a:rPr lang="en-US" dirty="0">
                <a:ea typeface="+mn-lt"/>
                <a:cs typeface="+mn-lt"/>
              </a:rPr>
              <a:t> </a:t>
            </a:r>
            <a:r>
              <a:rPr lang="en-US" dirty="0">
                <a:latin typeface="Javanese Text"/>
                <a:ea typeface="+mn-lt"/>
                <a:cs typeface="+mn-lt"/>
              </a:rPr>
              <a:t>- #RandomForestClassifier</a:t>
            </a:r>
            <a:endParaRPr lang="en-US" dirty="0">
              <a:latin typeface="Javanese Text"/>
            </a:endParaRPr>
          </a:p>
          <a:p>
            <a:r>
              <a:rPr lang="en-US" dirty="0">
                <a:latin typeface="Javanese Text"/>
                <a:ea typeface="+mn-lt"/>
                <a:cs typeface="+mn-lt"/>
              </a:rPr>
              <a:t> - RF = </a:t>
            </a:r>
            <a:r>
              <a:rPr lang="en-US" dirty="0" err="1">
                <a:latin typeface="Javanese Text"/>
                <a:ea typeface="+mn-lt"/>
                <a:cs typeface="+mn-lt"/>
              </a:rPr>
              <a:t>RandomForestClassifier</a:t>
            </a:r>
            <a:r>
              <a:rPr lang="en-US" dirty="0">
                <a:latin typeface="Javanese Text"/>
                <a:ea typeface="+mn-lt"/>
                <a:cs typeface="+mn-lt"/>
              </a:rPr>
              <a:t>()</a:t>
            </a:r>
            <a:endParaRPr lang="en-US">
              <a:latin typeface="Javanese Text"/>
            </a:endParaRPr>
          </a:p>
          <a:p>
            <a:r>
              <a:rPr lang="en-US" dirty="0">
                <a:latin typeface="Javanese Text"/>
                <a:ea typeface="+mn-lt"/>
                <a:cs typeface="+mn-lt"/>
              </a:rPr>
              <a:t> - </a:t>
            </a:r>
            <a:r>
              <a:rPr lang="en-US" dirty="0" err="1">
                <a:latin typeface="Javanese Text"/>
                <a:ea typeface="+mn-lt"/>
                <a:cs typeface="+mn-lt"/>
              </a:rPr>
              <a:t>RF.fit</a:t>
            </a:r>
            <a:r>
              <a:rPr lang="en-US" dirty="0">
                <a:latin typeface="Javanese Text"/>
                <a:ea typeface="+mn-lt"/>
                <a:cs typeface="+mn-lt"/>
              </a:rPr>
              <a:t>(</a:t>
            </a:r>
            <a:r>
              <a:rPr lang="en-US" dirty="0" err="1">
                <a:latin typeface="Javanese Text"/>
                <a:ea typeface="+mn-lt"/>
                <a:cs typeface="+mn-lt"/>
              </a:rPr>
              <a:t>x_train</a:t>
            </a:r>
            <a:r>
              <a:rPr lang="en-US" dirty="0">
                <a:latin typeface="Javanese Text"/>
                <a:ea typeface="+mn-lt"/>
                <a:cs typeface="+mn-lt"/>
              </a:rPr>
              <a:t>, </a:t>
            </a:r>
            <a:r>
              <a:rPr lang="en-US" dirty="0" err="1">
                <a:latin typeface="Javanese Text"/>
                <a:ea typeface="+mn-lt"/>
                <a:cs typeface="+mn-lt"/>
              </a:rPr>
              <a:t>y_train</a:t>
            </a:r>
            <a:r>
              <a:rPr lang="en-US" dirty="0">
                <a:latin typeface="Javanese Text"/>
                <a:ea typeface="+mn-lt"/>
                <a:cs typeface="+mn-lt"/>
              </a:rPr>
              <a:t>)</a:t>
            </a:r>
            <a:endParaRPr lang="en-US">
              <a:latin typeface="Javanese Text"/>
            </a:endParaRPr>
          </a:p>
          <a:p>
            <a:r>
              <a:rPr lang="en-US" dirty="0">
                <a:latin typeface="Javanese Text"/>
                <a:ea typeface="+mn-lt"/>
                <a:cs typeface="+mn-lt"/>
              </a:rPr>
              <a:t> - </a:t>
            </a:r>
            <a:r>
              <a:rPr lang="en-US" dirty="0" err="1">
                <a:latin typeface="Javanese Text"/>
                <a:ea typeface="+mn-lt"/>
                <a:cs typeface="+mn-lt"/>
              </a:rPr>
              <a:t>y_pred_train</a:t>
            </a:r>
            <a:r>
              <a:rPr lang="en-US" dirty="0">
                <a:latin typeface="Javanese Text"/>
                <a:ea typeface="+mn-lt"/>
                <a:cs typeface="+mn-lt"/>
              </a:rPr>
              <a:t> = </a:t>
            </a:r>
            <a:r>
              <a:rPr lang="en-US" dirty="0" err="1">
                <a:latin typeface="Javanese Text"/>
                <a:ea typeface="+mn-lt"/>
                <a:cs typeface="+mn-lt"/>
              </a:rPr>
              <a:t>RF.predict</a:t>
            </a:r>
            <a:r>
              <a:rPr lang="en-US" dirty="0">
                <a:latin typeface="Javanese Text"/>
                <a:ea typeface="+mn-lt"/>
                <a:cs typeface="+mn-lt"/>
              </a:rPr>
              <a:t>(</a:t>
            </a:r>
            <a:r>
              <a:rPr lang="en-US" dirty="0" err="1">
                <a:latin typeface="Javanese Text"/>
                <a:ea typeface="+mn-lt"/>
                <a:cs typeface="+mn-lt"/>
              </a:rPr>
              <a:t>x_train</a:t>
            </a:r>
            <a:r>
              <a:rPr lang="en-US" dirty="0">
                <a:latin typeface="Javanese Text"/>
                <a:ea typeface="+mn-lt"/>
                <a:cs typeface="+mn-lt"/>
              </a:rPr>
              <a:t>)</a:t>
            </a:r>
            <a:endParaRPr lang="en-US">
              <a:latin typeface="Javanese Text"/>
            </a:endParaRPr>
          </a:p>
          <a:p>
            <a:r>
              <a:rPr lang="en-US" dirty="0">
                <a:latin typeface="Javanese Text"/>
                <a:ea typeface="+mn-lt"/>
                <a:cs typeface="+mn-lt"/>
              </a:rPr>
              <a:t> - print('Training accuracy is {}'.format(</a:t>
            </a:r>
            <a:r>
              <a:rPr lang="en-US" dirty="0" err="1">
                <a:latin typeface="Javanese Text"/>
                <a:ea typeface="+mn-lt"/>
                <a:cs typeface="+mn-lt"/>
              </a:rPr>
              <a:t>accuracy_score</a:t>
            </a:r>
            <a:r>
              <a:rPr lang="en-US" dirty="0">
                <a:latin typeface="Javanese Text"/>
                <a:ea typeface="+mn-lt"/>
                <a:cs typeface="+mn-lt"/>
              </a:rPr>
              <a:t>(</a:t>
            </a:r>
            <a:r>
              <a:rPr lang="en-US" dirty="0" err="1">
                <a:latin typeface="Javanese Text"/>
                <a:ea typeface="+mn-lt"/>
                <a:cs typeface="+mn-lt"/>
              </a:rPr>
              <a:t>y_train</a:t>
            </a:r>
            <a:r>
              <a:rPr lang="en-US" dirty="0">
                <a:latin typeface="Javanese Text"/>
                <a:ea typeface="+mn-lt"/>
                <a:cs typeface="+mn-lt"/>
              </a:rPr>
              <a:t>, </a:t>
            </a:r>
            <a:r>
              <a:rPr lang="en-US" dirty="0" err="1">
                <a:latin typeface="Javanese Text"/>
                <a:ea typeface="+mn-lt"/>
                <a:cs typeface="+mn-lt"/>
              </a:rPr>
              <a:t>y_pred_train</a:t>
            </a:r>
            <a:r>
              <a:rPr lang="en-US" dirty="0">
                <a:latin typeface="Javanese Text"/>
                <a:ea typeface="+mn-lt"/>
                <a:cs typeface="+mn-lt"/>
              </a:rPr>
              <a:t>)))</a:t>
            </a:r>
            <a:endParaRPr lang="en-US">
              <a:latin typeface="Javanese Text"/>
            </a:endParaRPr>
          </a:p>
          <a:p>
            <a:r>
              <a:rPr lang="en-US" dirty="0">
                <a:latin typeface="Javanese Text"/>
                <a:ea typeface="+mn-lt"/>
                <a:cs typeface="+mn-lt"/>
              </a:rPr>
              <a:t> - </a:t>
            </a:r>
            <a:r>
              <a:rPr lang="en-US" dirty="0" err="1">
                <a:latin typeface="Javanese Text"/>
                <a:ea typeface="+mn-lt"/>
                <a:cs typeface="+mn-lt"/>
              </a:rPr>
              <a:t>y_pred_test</a:t>
            </a:r>
            <a:r>
              <a:rPr lang="en-US" dirty="0">
                <a:latin typeface="Javanese Text"/>
                <a:ea typeface="+mn-lt"/>
                <a:cs typeface="+mn-lt"/>
              </a:rPr>
              <a:t> = </a:t>
            </a:r>
            <a:r>
              <a:rPr lang="en-US" dirty="0" err="1">
                <a:latin typeface="Javanese Text"/>
                <a:ea typeface="+mn-lt"/>
                <a:cs typeface="+mn-lt"/>
              </a:rPr>
              <a:t>RF.predict</a:t>
            </a:r>
            <a:r>
              <a:rPr lang="en-US" dirty="0">
                <a:latin typeface="Javanese Text"/>
                <a:ea typeface="+mn-lt"/>
                <a:cs typeface="+mn-lt"/>
              </a:rPr>
              <a:t>(</a:t>
            </a:r>
            <a:r>
              <a:rPr lang="en-US" dirty="0" err="1">
                <a:latin typeface="Javanese Text"/>
                <a:ea typeface="+mn-lt"/>
                <a:cs typeface="+mn-lt"/>
              </a:rPr>
              <a:t>x_test</a:t>
            </a:r>
            <a:r>
              <a:rPr lang="en-US" dirty="0">
                <a:latin typeface="Javanese Text"/>
                <a:ea typeface="+mn-lt"/>
                <a:cs typeface="+mn-lt"/>
              </a:rPr>
              <a:t>)</a:t>
            </a:r>
            <a:endParaRPr lang="en-US">
              <a:latin typeface="Javanese Text"/>
            </a:endParaRPr>
          </a:p>
          <a:p>
            <a:r>
              <a:rPr lang="en-US" dirty="0">
                <a:latin typeface="Javanese Text"/>
                <a:ea typeface="+mn-lt"/>
                <a:cs typeface="+mn-lt"/>
              </a:rPr>
              <a:t> - print('Test accuracy is {}'.format(</a:t>
            </a:r>
            <a:r>
              <a:rPr lang="en-US" dirty="0" err="1">
                <a:latin typeface="Javanese Text"/>
                <a:ea typeface="+mn-lt"/>
                <a:cs typeface="+mn-lt"/>
              </a:rPr>
              <a:t>accuracy_score</a:t>
            </a:r>
            <a:r>
              <a:rPr lang="en-US" dirty="0">
                <a:latin typeface="Javanese Text"/>
                <a:ea typeface="+mn-lt"/>
                <a:cs typeface="+mn-lt"/>
              </a:rPr>
              <a:t>(</a:t>
            </a:r>
            <a:r>
              <a:rPr lang="en-US" dirty="0" err="1">
                <a:latin typeface="Javanese Text"/>
                <a:ea typeface="+mn-lt"/>
                <a:cs typeface="+mn-lt"/>
              </a:rPr>
              <a:t>y_test,y_pred_test</a:t>
            </a:r>
            <a:r>
              <a:rPr lang="en-US" dirty="0">
                <a:latin typeface="Javanese Text"/>
                <a:ea typeface="+mn-lt"/>
                <a:cs typeface="+mn-lt"/>
              </a:rPr>
              <a:t>)))</a:t>
            </a:r>
            <a:endParaRPr lang="en-US">
              <a:latin typeface="Javanese Text"/>
            </a:endParaRPr>
          </a:p>
          <a:p>
            <a:endParaRPr lang="en-US" dirty="0">
              <a:latin typeface="Javanese Text"/>
            </a:endParaRPr>
          </a:p>
        </p:txBody>
      </p:sp>
    </p:spTree>
    <p:extLst>
      <p:ext uri="{BB962C8B-B14F-4D97-AF65-F5344CB8AC3E}">
        <p14:creationId xmlns:p14="http://schemas.microsoft.com/office/powerpoint/2010/main" val="2522691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03E1AA-39DF-E98B-4E99-6B346494206B}"/>
              </a:ext>
            </a:extLst>
          </p:cNvPr>
          <p:cNvSpPr txBox="1"/>
          <p:nvPr/>
        </p:nvSpPr>
        <p:spPr>
          <a:xfrm>
            <a:off x="1168400" y="311150"/>
            <a:ext cx="9855199"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Javanese Text"/>
                <a:cs typeface="Segoe UI"/>
              </a:rPr>
              <a:t> - print(</a:t>
            </a:r>
            <a:r>
              <a:rPr lang="en-US" dirty="0" err="1">
                <a:latin typeface="Javanese Text"/>
                <a:cs typeface="Segoe UI"/>
              </a:rPr>
              <a:t>confusion_matrix</a:t>
            </a:r>
            <a:r>
              <a:rPr lang="en-US" dirty="0">
                <a:latin typeface="Javanese Text"/>
                <a:cs typeface="Segoe UI"/>
              </a:rPr>
              <a:t>(</a:t>
            </a:r>
            <a:r>
              <a:rPr lang="en-US" dirty="0" err="1">
                <a:latin typeface="Javanese Text"/>
                <a:cs typeface="Segoe UI"/>
              </a:rPr>
              <a:t>y_test,y_pred_test</a:t>
            </a:r>
            <a:r>
              <a:rPr lang="en-US" dirty="0">
                <a:latin typeface="Javanese Text"/>
                <a:cs typeface="Segoe UI"/>
              </a:rPr>
              <a:t>))​</a:t>
            </a:r>
          </a:p>
          <a:p>
            <a:r>
              <a:rPr lang="en-US" dirty="0">
                <a:latin typeface="Javanese Text"/>
                <a:cs typeface="Segoe UI"/>
              </a:rPr>
              <a:t> - print(</a:t>
            </a:r>
            <a:r>
              <a:rPr lang="en-US" dirty="0" err="1">
                <a:latin typeface="Javanese Text"/>
                <a:cs typeface="Segoe UI"/>
              </a:rPr>
              <a:t>classification_report</a:t>
            </a:r>
            <a:r>
              <a:rPr lang="en-US" dirty="0">
                <a:latin typeface="Javanese Text"/>
                <a:cs typeface="Segoe UI"/>
              </a:rPr>
              <a:t>(</a:t>
            </a:r>
            <a:r>
              <a:rPr lang="en-US" dirty="0" err="1">
                <a:latin typeface="Javanese Text"/>
                <a:cs typeface="Segoe UI"/>
              </a:rPr>
              <a:t>y_test,y_pred_test</a:t>
            </a:r>
            <a:r>
              <a:rPr lang="en-US" dirty="0">
                <a:latin typeface="Javanese Text"/>
                <a:cs typeface="Segoe UI"/>
              </a:rPr>
              <a:t>))</a:t>
            </a:r>
            <a:endParaRPr lang="en-US" dirty="0">
              <a:ea typeface="+mn-lt"/>
              <a:cs typeface="+mn-lt"/>
            </a:endParaRPr>
          </a:p>
          <a:p>
            <a:endParaRPr lang="en-US" dirty="0">
              <a:ea typeface="+mn-lt"/>
              <a:cs typeface="+mn-lt"/>
            </a:endParaRPr>
          </a:p>
          <a:p>
            <a:r>
              <a:rPr lang="en-US" dirty="0">
                <a:ea typeface="+mn-lt"/>
                <a:cs typeface="+mn-lt"/>
              </a:rPr>
              <a:t> - </a:t>
            </a:r>
            <a:r>
              <a:rPr lang="en-US" dirty="0">
                <a:latin typeface="Javanese Text"/>
                <a:ea typeface="+mn-lt"/>
                <a:cs typeface="+mn-lt"/>
              </a:rPr>
              <a:t># SVC - Support Vector Classifier</a:t>
            </a:r>
            <a:endParaRPr lang="en-US">
              <a:latin typeface="Javanese Text"/>
              <a:cs typeface="Arial"/>
            </a:endParaRPr>
          </a:p>
          <a:p>
            <a:r>
              <a:rPr lang="en-US" dirty="0">
                <a:latin typeface="Javanese Text"/>
                <a:ea typeface="+mn-lt"/>
                <a:cs typeface="+mn-lt"/>
              </a:rPr>
              <a:t> - from </a:t>
            </a:r>
            <a:r>
              <a:rPr lang="en-US" dirty="0" err="1">
                <a:latin typeface="Javanese Text"/>
                <a:ea typeface="+mn-lt"/>
                <a:cs typeface="+mn-lt"/>
              </a:rPr>
              <a:t>sklearn.svm</a:t>
            </a:r>
            <a:r>
              <a:rPr lang="en-US" dirty="0">
                <a:latin typeface="Javanese Text"/>
                <a:ea typeface="+mn-lt"/>
                <a:cs typeface="+mn-lt"/>
              </a:rPr>
              <a:t> import SVC</a:t>
            </a:r>
            <a:endParaRPr lang="en-US">
              <a:latin typeface="Javanese Text"/>
            </a:endParaRPr>
          </a:p>
          <a:p>
            <a:r>
              <a:rPr lang="en-US" dirty="0">
                <a:latin typeface="Javanese Text"/>
                <a:ea typeface="+mn-lt"/>
                <a:cs typeface="+mn-lt"/>
              </a:rPr>
              <a:t> - svc=SVC()</a:t>
            </a:r>
          </a:p>
          <a:p>
            <a:r>
              <a:rPr lang="en-US" dirty="0">
                <a:latin typeface="Javanese Text"/>
                <a:ea typeface="+mn-lt"/>
                <a:cs typeface="+mn-lt"/>
              </a:rPr>
              <a:t> - </a:t>
            </a:r>
            <a:r>
              <a:rPr lang="en-US" dirty="0" err="1">
                <a:latin typeface="Javanese Text"/>
                <a:ea typeface="+mn-lt"/>
                <a:cs typeface="+mn-lt"/>
              </a:rPr>
              <a:t>svc.fit</a:t>
            </a:r>
            <a:r>
              <a:rPr lang="en-US" dirty="0">
                <a:latin typeface="Javanese Text"/>
                <a:ea typeface="+mn-lt"/>
                <a:cs typeface="+mn-lt"/>
              </a:rPr>
              <a:t>(</a:t>
            </a:r>
            <a:r>
              <a:rPr lang="en-US" dirty="0" err="1">
                <a:latin typeface="Javanese Text"/>
                <a:ea typeface="+mn-lt"/>
                <a:cs typeface="+mn-lt"/>
              </a:rPr>
              <a:t>x_train,y_train</a:t>
            </a:r>
            <a:r>
              <a:rPr lang="en-US" dirty="0">
                <a:latin typeface="Javanese Text"/>
                <a:ea typeface="+mn-lt"/>
                <a:cs typeface="+mn-lt"/>
              </a:rPr>
              <a:t>)</a:t>
            </a:r>
            <a:endParaRPr lang="en-US">
              <a:latin typeface="Javanese Text"/>
            </a:endParaRPr>
          </a:p>
          <a:p>
            <a:r>
              <a:rPr lang="en-US" dirty="0">
                <a:latin typeface="Javanese Text"/>
                <a:ea typeface="+mn-lt"/>
                <a:cs typeface="+mn-lt"/>
              </a:rPr>
              <a:t> - </a:t>
            </a:r>
            <a:r>
              <a:rPr lang="en-US" dirty="0" err="1">
                <a:latin typeface="Javanese Text"/>
                <a:ea typeface="+mn-lt"/>
                <a:cs typeface="+mn-lt"/>
              </a:rPr>
              <a:t>y_pred_train</a:t>
            </a:r>
            <a:r>
              <a:rPr lang="en-US" dirty="0">
                <a:latin typeface="Javanese Text"/>
                <a:ea typeface="+mn-lt"/>
                <a:cs typeface="+mn-lt"/>
              </a:rPr>
              <a:t>=</a:t>
            </a:r>
            <a:r>
              <a:rPr lang="en-US" dirty="0" err="1">
                <a:latin typeface="Javanese Text"/>
                <a:ea typeface="+mn-lt"/>
                <a:cs typeface="+mn-lt"/>
              </a:rPr>
              <a:t>svc.predict</a:t>
            </a:r>
            <a:r>
              <a:rPr lang="en-US" dirty="0">
                <a:latin typeface="Javanese Text"/>
                <a:ea typeface="+mn-lt"/>
                <a:cs typeface="+mn-lt"/>
              </a:rPr>
              <a:t>(</a:t>
            </a:r>
            <a:r>
              <a:rPr lang="en-US" dirty="0" err="1">
                <a:latin typeface="Javanese Text"/>
                <a:ea typeface="+mn-lt"/>
                <a:cs typeface="+mn-lt"/>
              </a:rPr>
              <a:t>x_train</a:t>
            </a:r>
            <a:r>
              <a:rPr lang="en-US" dirty="0">
                <a:latin typeface="Javanese Text"/>
                <a:ea typeface="+mn-lt"/>
                <a:cs typeface="+mn-lt"/>
              </a:rPr>
              <a:t>)</a:t>
            </a:r>
            <a:endParaRPr lang="en-US">
              <a:latin typeface="Javanese Text"/>
            </a:endParaRPr>
          </a:p>
          <a:p>
            <a:r>
              <a:rPr lang="en-US" dirty="0">
                <a:latin typeface="Javanese Text"/>
                <a:ea typeface="+mn-lt"/>
                <a:cs typeface="+mn-lt"/>
              </a:rPr>
              <a:t> - print('Training accuracy is {}'.format(</a:t>
            </a:r>
            <a:r>
              <a:rPr lang="en-US" dirty="0" err="1">
                <a:latin typeface="Javanese Text"/>
                <a:ea typeface="+mn-lt"/>
                <a:cs typeface="+mn-lt"/>
              </a:rPr>
              <a:t>accuracy_score</a:t>
            </a:r>
            <a:r>
              <a:rPr lang="en-US" dirty="0">
                <a:latin typeface="Javanese Text"/>
                <a:ea typeface="+mn-lt"/>
                <a:cs typeface="+mn-lt"/>
              </a:rPr>
              <a:t>(</a:t>
            </a:r>
            <a:r>
              <a:rPr lang="en-US" dirty="0" err="1">
                <a:latin typeface="Javanese Text"/>
                <a:ea typeface="+mn-lt"/>
                <a:cs typeface="+mn-lt"/>
              </a:rPr>
              <a:t>y_train</a:t>
            </a:r>
            <a:r>
              <a:rPr lang="en-US" dirty="0">
                <a:latin typeface="Javanese Text"/>
                <a:ea typeface="+mn-lt"/>
                <a:cs typeface="+mn-lt"/>
              </a:rPr>
              <a:t>, </a:t>
            </a:r>
            <a:r>
              <a:rPr lang="en-US" dirty="0" err="1">
                <a:latin typeface="Javanese Text"/>
                <a:ea typeface="+mn-lt"/>
                <a:cs typeface="+mn-lt"/>
              </a:rPr>
              <a:t>y_pred_train</a:t>
            </a:r>
            <a:r>
              <a:rPr lang="en-US" dirty="0">
                <a:latin typeface="Javanese Text"/>
                <a:ea typeface="+mn-lt"/>
                <a:cs typeface="+mn-lt"/>
              </a:rPr>
              <a:t>)))</a:t>
            </a:r>
            <a:endParaRPr lang="en-US">
              <a:latin typeface="Javanese Text"/>
            </a:endParaRPr>
          </a:p>
          <a:p>
            <a:r>
              <a:rPr lang="en-US" dirty="0">
                <a:latin typeface="Javanese Text"/>
                <a:ea typeface="+mn-lt"/>
                <a:cs typeface="+mn-lt"/>
              </a:rPr>
              <a:t> - </a:t>
            </a:r>
            <a:r>
              <a:rPr lang="en-US" dirty="0" err="1">
                <a:latin typeface="Javanese Text"/>
                <a:ea typeface="+mn-lt"/>
                <a:cs typeface="+mn-lt"/>
              </a:rPr>
              <a:t>y_pred_test</a:t>
            </a:r>
            <a:r>
              <a:rPr lang="en-US" dirty="0">
                <a:latin typeface="Javanese Text"/>
                <a:ea typeface="+mn-lt"/>
                <a:cs typeface="+mn-lt"/>
              </a:rPr>
              <a:t> = </a:t>
            </a:r>
            <a:r>
              <a:rPr lang="en-US" dirty="0" err="1">
                <a:latin typeface="Javanese Text"/>
                <a:ea typeface="+mn-lt"/>
                <a:cs typeface="+mn-lt"/>
              </a:rPr>
              <a:t>knn.predict</a:t>
            </a:r>
            <a:r>
              <a:rPr lang="en-US" dirty="0">
                <a:latin typeface="Javanese Text"/>
                <a:ea typeface="+mn-lt"/>
                <a:cs typeface="+mn-lt"/>
              </a:rPr>
              <a:t>(</a:t>
            </a:r>
            <a:r>
              <a:rPr lang="en-US" dirty="0" err="1">
                <a:latin typeface="Javanese Text"/>
                <a:ea typeface="+mn-lt"/>
                <a:cs typeface="+mn-lt"/>
              </a:rPr>
              <a:t>x_test</a:t>
            </a:r>
            <a:r>
              <a:rPr lang="en-US" dirty="0">
                <a:latin typeface="Javanese Text"/>
                <a:ea typeface="+mn-lt"/>
                <a:cs typeface="+mn-lt"/>
              </a:rPr>
              <a:t>)</a:t>
            </a:r>
            <a:endParaRPr lang="en-US">
              <a:latin typeface="Javanese Text"/>
            </a:endParaRPr>
          </a:p>
          <a:p>
            <a:r>
              <a:rPr lang="en-US" dirty="0">
                <a:latin typeface="Javanese Text"/>
                <a:ea typeface="+mn-lt"/>
                <a:cs typeface="+mn-lt"/>
              </a:rPr>
              <a:t> - print('Test accuracy is {}'.format(</a:t>
            </a:r>
            <a:r>
              <a:rPr lang="en-US" dirty="0" err="1">
                <a:latin typeface="Javanese Text"/>
                <a:ea typeface="+mn-lt"/>
                <a:cs typeface="+mn-lt"/>
              </a:rPr>
              <a:t>accuracy_score</a:t>
            </a:r>
            <a:r>
              <a:rPr lang="en-US" dirty="0">
                <a:latin typeface="Javanese Text"/>
                <a:ea typeface="+mn-lt"/>
                <a:cs typeface="+mn-lt"/>
              </a:rPr>
              <a:t>(</a:t>
            </a:r>
            <a:r>
              <a:rPr lang="en-US" dirty="0" err="1">
                <a:latin typeface="Javanese Text"/>
                <a:ea typeface="+mn-lt"/>
                <a:cs typeface="+mn-lt"/>
              </a:rPr>
              <a:t>y_test,y_pred_test</a:t>
            </a:r>
            <a:r>
              <a:rPr lang="en-US" dirty="0">
                <a:latin typeface="Javanese Text"/>
                <a:ea typeface="+mn-lt"/>
                <a:cs typeface="+mn-lt"/>
              </a:rPr>
              <a:t>)))</a:t>
            </a:r>
            <a:endParaRPr lang="en-US">
              <a:latin typeface="Javanese Text"/>
            </a:endParaRPr>
          </a:p>
          <a:p>
            <a:r>
              <a:rPr lang="en-US" dirty="0">
                <a:latin typeface="Javanese Text"/>
                <a:ea typeface="+mn-lt"/>
                <a:cs typeface="+mn-lt"/>
              </a:rPr>
              <a:t> - print(</a:t>
            </a:r>
            <a:r>
              <a:rPr lang="en-US" dirty="0" err="1">
                <a:latin typeface="Javanese Text"/>
                <a:ea typeface="+mn-lt"/>
                <a:cs typeface="+mn-lt"/>
              </a:rPr>
              <a:t>confusion_matrix</a:t>
            </a:r>
            <a:r>
              <a:rPr lang="en-US" dirty="0">
                <a:latin typeface="Javanese Text"/>
                <a:ea typeface="+mn-lt"/>
                <a:cs typeface="+mn-lt"/>
              </a:rPr>
              <a:t>(</a:t>
            </a:r>
            <a:r>
              <a:rPr lang="en-US" dirty="0" err="1">
                <a:latin typeface="Javanese Text"/>
                <a:ea typeface="+mn-lt"/>
                <a:cs typeface="+mn-lt"/>
              </a:rPr>
              <a:t>y_test,y_pred_test</a:t>
            </a:r>
            <a:r>
              <a:rPr lang="en-US" dirty="0">
                <a:latin typeface="Javanese Text"/>
                <a:ea typeface="+mn-lt"/>
                <a:cs typeface="+mn-lt"/>
              </a:rPr>
              <a:t>))</a:t>
            </a:r>
          </a:p>
          <a:p>
            <a:r>
              <a:rPr lang="en-US" dirty="0">
                <a:latin typeface="Javanese Text"/>
                <a:ea typeface="+mn-lt"/>
                <a:cs typeface="+mn-lt"/>
              </a:rPr>
              <a:t> - print(</a:t>
            </a:r>
            <a:r>
              <a:rPr lang="en-US" dirty="0" err="1">
                <a:latin typeface="Javanese Text"/>
                <a:ea typeface="+mn-lt"/>
                <a:cs typeface="+mn-lt"/>
              </a:rPr>
              <a:t>classification_report</a:t>
            </a:r>
            <a:r>
              <a:rPr lang="en-US" dirty="0">
                <a:latin typeface="Javanese Text"/>
                <a:ea typeface="+mn-lt"/>
                <a:cs typeface="+mn-lt"/>
              </a:rPr>
              <a:t>(</a:t>
            </a:r>
            <a:r>
              <a:rPr lang="en-US" dirty="0" err="1">
                <a:latin typeface="Javanese Text"/>
                <a:ea typeface="+mn-lt"/>
                <a:cs typeface="+mn-lt"/>
              </a:rPr>
              <a:t>y_test,y_pred_test</a:t>
            </a:r>
            <a:r>
              <a:rPr lang="en-US" dirty="0">
                <a:latin typeface="Javanese Text"/>
                <a:ea typeface="+mn-lt"/>
                <a:cs typeface="+mn-lt"/>
              </a:rPr>
              <a:t>))</a:t>
            </a:r>
            <a:endParaRPr lang="en-US">
              <a:latin typeface="Javanese Text"/>
              <a:cs typeface="Arial" panose="020B0604020202020204"/>
            </a:endParaRPr>
          </a:p>
          <a:p>
            <a:endParaRPr lang="en-US" dirty="0">
              <a:latin typeface="Javanese Text"/>
              <a:cs typeface="Segoe UI"/>
            </a:endParaRPr>
          </a:p>
          <a:p>
            <a:r>
              <a:rPr lang="en-US" dirty="0">
                <a:ea typeface="+mn-lt"/>
                <a:cs typeface="+mn-lt"/>
              </a:rPr>
              <a:t> -</a:t>
            </a:r>
            <a:r>
              <a:rPr lang="en-US" dirty="0">
                <a:latin typeface="Javanese Text"/>
                <a:ea typeface="+mn-lt"/>
                <a:cs typeface="+mn-lt"/>
              </a:rPr>
              <a:t> #AdaBoostClassifier</a:t>
            </a:r>
            <a:endParaRPr lang="en-US" dirty="0">
              <a:latin typeface="Javanese Text"/>
            </a:endParaRPr>
          </a:p>
          <a:p>
            <a:r>
              <a:rPr lang="en-US" dirty="0">
                <a:latin typeface="Javanese Text"/>
                <a:ea typeface="+mn-lt"/>
                <a:cs typeface="+mn-lt"/>
              </a:rPr>
              <a:t> - </a:t>
            </a:r>
            <a:r>
              <a:rPr lang="en-US" dirty="0" err="1">
                <a:latin typeface="Javanese Text"/>
                <a:ea typeface="+mn-lt"/>
                <a:cs typeface="+mn-lt"/>
              </a:rPr>
              <a:t>ada</a:t>
            </a:r>
            <a:r>
              <a:rPr lang="en-US" dirty="0">
                <a:latin typeface="Javanese Text"/>
                <a:ea typeface="+mn-lt"/>
                <a:cs typeface="+mn-lt"/>
              </a:rPr>
              <a:t>=</a:t>
            </a:r>
            <a:r>
              <a:rPr lang="en-US" dirty="0" err="1">
                <a:latin typeface="Javanese Text"/>
                <a:ea typeface="+mn-lt"/>
                <a:cs typeface="+mn-lt"/>
              </a:rPr>
              <a:t>AdaBoostClassifier</a:t>
            </a:r>
            <a:r>
              <a:rPr lang="en-US" dirty="0">
                <a:latin typeface="Javanese Text"/>
                <a:ea typeface="+mn-lt"/>
                <a:cs typeface="+mn-lt"/>
              </a:rPr>
              <a:t>(</a:t>
            </a:r>
            <a:r>
              <a:rPr lang="en-US" dirty="0" err="1">
                <a:latin typeface="Javanese Text"/>
                <a:ea typeface="+mn-lt"/>
                <a:cs typeface="+mn-lt"/>
              </a:rPr>
              <a:t>n_estimators</a:t>
            </a:r>
            <a:r>
              <a:rPr lang="en-US" dirty="0">
                <a:latin typeface="Javanese Text"/>
                <a:ea typeface="+mn-lt"/>
                <a:cs typeface="+mn-lt"/>
              </a:rPr>
              <a:t>=100)</a:t>
            </a:r>
            <a:endParaRPr lang="en-US" dirty="0">
              <a:latin typeface="Javanese Text"/>
            </a:endParaRPr>
          </a:p>
          <a:p>
            <a:r>
              <a:rPr lang="en-US" dirty="0">
                <a:latin typeface="Javanese Text"/>
                <a:ea typeface="+mn-lt"/>
                <a:cs typeface="+mn-lt"/>
              </a:rPr>
              <a:t> - </a:t>
            </a:r>
            <a:r>
              <a:rPr lang="en-US" dirty="0" err="1">
                <a:latin typeface="Javanese Text"/>
                <a:ea typeface="+mn-lt"/>
                <a:cs typeface="+mn-lt"/>
              </a:rPr>
              <a:t>ada.fit</a:t>
            </a:r>
            <a:r>
              <a:rPr lang="en-US" dirty="0">
                <a:latin typeface="Javanese Text"/>
                <a:ea typeface="+mn-lt"/>
                <a:cs typeface="+mn-lt"/>
              </a:rPr>
              <a:t>(</a:t>
            </a:r>
            <a:r>
              <a:rPr lang="en-US" dirty="0" err="1">
                <a:latin typeface="Javanese Text"/>
                <a:ea typeface="+mn-lt"/>
                <a:cs typeface="+mn-lt"/>
              </a:rPr>
              <a:t>x_train</a:t>
            </a:r>
            <a:r>
              <a:rPr lang="en-US" dirty="0">
                <a:latin typeface="Javanese Text"/>
                <a:ea typeface="+mn-lt"/>
                <a:cs typeface="+mn-lt"/>
              </a:rPr>
              <a:t>, </a:t>
            </a:r>
            <a:r>
              <a:rPr lang="en-US" dirty="0" err="1">
                <a:latin typeface="Javanese Text"/>
                <a:ea typeface="+mn-lt"/>
                <a:cs typeface="+mn-lt"/>
              </a:rPr>
              <a:t>y_train</a:t>
            </a:r>
            <a:r>
              <a:rPr lang="en-US" dirty="0">
                <a:latin typeface="Javanese Text"/>
                <a:ea typeface="+mn-lt"/>
                <a:cs typeface="+mn-lt"/>
              </a:rPr>
              <a:t>)</a:t>
            </a:r>
            <a:endParaRPr lang="en-US">
              <a:latin typeface="Javanese Text"/>
            </a:endParaRPr>
          </a:p>
          <a:p>
            <a:r>
              <a:rPr lang="en-US" dirty="0">
                <a:latin typeface="Javanese Text"/>
                <a:ea typeface="+mn-lt"/>
                <a:cs typeface="+mn-lt"/>
              </a:rPr>
              <a:t> - </a:t>
            </a:r>
            <a:r>
              <a:rPr lang="en-US" dirty="0" err="1">
                <a:latin typeface="Javanese Text"/>
                <a:ea typeface="+mn-lt"/>
                <a:cs typeface="+mn-lt"/>
              </a:rPr>
              <a:t>y_pred_train</a:t>
            </a:r>
            <a:r>
              <a:rPr lang="en-US" dirty="0">
                <a:latin typeface="Javanese Text"/>
                <a:ea typeface="+mn-lt"/>
                <a:cs typeface="+mn-lt"/>
              </a:rPr>
              <a:t> = </a:t>
            </a:r>
            <a:r>
              <a:rPr lang="en-US" dirty="0" err="1">
                <a:latin typeface="Javanese Text"/>
                <a:ea typeface="+mn-lt"/>
                <a:cs typeface="+mn-lt"/>
              </a:rPr>
              <a:t>ada.predict</a:t>
            </a:r>
            <a:r>
              <a:rPr lang="en-US" dirty="0">
                <a:latin typeface="Javanese Text"/>
                <a:ea typeface="+mn-lt"/>
                <a:cs typeface="+mn-lt"/>
              </a:rPr>
              <a:t>(</a:t>
            </a:r>
            <a:r>
              <a:rPr lang="en-US" dirty="0" err="1">
                <a:latin typeface="Javanese Text"/>
                <a:ea typeface="+mn-lt"/>
                <a:cs typeface="+mn-lt"/>
              </a:rPr>
              <a:t>x_train</a:t>
            </a:r>
            <a:r>
              <a:rPr lang="en-US" dirty="0">
                <a:latin typeface="Javanese Text"/>
                <a:ea typeface="+mn-lt"/>
                <a:cs typeface="+mn-lt"/>
              </a:rPr>
              <a:t>)</a:t>
            </a:r>
            <a:endParaRPr lang="en-US">
              <a:latin typeface="Javanese Text"/>
            </a:endParaRPr>
          </a:p>
          <a:p>
            <a:r>
              <a:rPr lang="en-US" dirty="0">
                <a:latin typeface="Javanese Text"/>
                <a:ea typeface="+mn-lt"/>
                <a:cs typeface="+mn-lt"/>
              </a:rPr>
              <a:t> - print('Training accuracy is {}'.format(</a:t>
            </a:r>
            <a:r>
              <a:rPr lang="en-US" dirty="0" err="1">
                <a:latin typeface="Javanese Text"/>
                <a:ea typeface="+mn-lt"/>
                <a:cs typeface="+mn-lt"/>
              </a:rPr>
              <a:t>accuracy_score</a:t>
            </a:r>
            <a:r>
              <a:rPr lang="en-US" dirty="0">
                <a:latin typeface="Javanese Text"/>
                <a:ea typeface="+mn-lt"/>
                <a:cs typeface="+mn-lt"/>
              </a:rPr>
              <a:t>(</a:t>
            </a:r>
            <a:r>
              <a:rPr lang="en-US" dirty="0" err="1">
                <a:latin typeface="Javanese Text"/>
                <a:ea typeface="+mn-lt"/>
                <a:cs typeface="+mn-lt"/>
              </a:rPr>
              <a:t>y_train</a:t>
            </a:r>
            <a:r>
              <a:rPr lang="en-US" dirty="0">
                <a:latin typeface="Javanese Text"/>
                <a:ea typeface="+mn-lt"/>
                <a:cs typeface="+mn-lt"/>
              </a:rPr>
              <a:t>, </a:t>
            </a:r>
            <a:r>
              <a:rPr lang="en-US" dirty="0" err="1">
                <a:latin typeface="Javanese Text"/>
                <a:ea typeface="+mn-lt"/>
                <a:cs typeface="+mn-lt"/>
              </a:rPr>
              <a:t>y_pred_train</a:t>
            </a:r>
            <a:r>
              <a:rPr lang="en-US" dirty="0">
                <a:latin typeface="Javanese Text"/>
                <a:ea typeface="+mn-lt"/>
                <a:cs typeface="+mn-lt"/>
              </a:rPr>
              <a:t>)))</a:t>
            </a:r>
            <a:endParaRPr lang="en-US">
              <a:latin typeface="Javanese Text"/>
            </a:endParaRPr>
          </a:p>
          <a:p>
            <a:r>
              <a:rPr lang="en-US" dirty="0">
                <a:latin typeface="Javanese Text"/>
                <a:ea typeface="+mn-lt"/>
                <a:cs typeface="+mn-lt"/>
              </a:rPr>
              <a:t> - </a:t>
            </a:r>
            <a:r>
              <a:rPr lang="en-US" dirty="0" err="1">
                <a:latin typeface="Javanese Text"/>
                <a:ea typeface="+mn-lt"/>
                <a:cs typeface="+mn-lt"/>
              </a:rPr>
              <a:t>y_pred_test</a:t>
            </a:r>
            <a:r>
              <a:rPr lang="en-US" dirty="0">
                <a:latin typeface="Javanese Text"/>
                <a:ea typeface="+mn-lt"/>
                <a:cs typeface="+mn-lt"/>
              </a:rPr>
              <a:t> = </a:t>
            </a:r>
            <a:r>
              <a:rPr lang="en-US" dirty="0" err="1">
                <a:latin typeface="Javanese Text"/>
                <a:ea typeface="+mn-lt"/>
                <a:cs typeface="+mn-lt"/>
              </a:rPr>
              <a:t>ada.predict</a:t>
            </a:r>
            <a:r>
              <a:rPr lang="en-US" dirty="0">
                <a:latin typeface="Javanese Text"/>
                <a:ea typeface="+mn-lt"/>
                <a:cs typeface="+mn-lt"/>
              </a:rPr>
              <a:t>(</a:t>
            </a:r>
            <a:r>
              <a:rPr lang="en-US" dirty="0" err="1">
                <a:latin typeface="Javanese Text"/>
                <a:ea typeface="+mn-lt"/>
                <a:cs typeface="+mn-lt"/>
              </a:rPr>
              <a:t>x_test</a:t>
            </a:r>
            <a:r>
              <a:rPr lang="en-US" dirty="0">
                <a:latin typeface="Javanese Text"/>
                <a:ea typeface="+mn-lt"/>
                <a:cs typeface="+mn-lt"/>
              </a:rPr>
              <a:t>)</a:t>
            </a:r>
            <a:endParaRPr lang="en-US">
              <a:latin typeface="Javanese Text"/>
            </a:endParaRPr>
          </a:p>
          <a:p>
            <a:r>
              <a:rPr lang="en-US" dirty="0">
                <a:latin typeface="Javanese Text"/>
                <a:ea typeface="+mn-lt"/>
                <a:cs typeface="+mn-lt"/>
              </a:rPr>
              <a:t> - print('Test accuracy is {}'.format(</a:t>
            </a:r>
            <a:r>
              <a:rPr lang="en-US" dirty="0" err="1">
                <a:latin typeface="Javanese Text"/>
                <a:ea typeface="+mn-lt"/>
                <a:cs typeface="+mn-lt"/>
              </a:rPr>
              <a:t>accuracy_score</a:t>
            </a:r>
            <a:r>
              <a:rPr lang="en-US" dirty="0">
                <a:latin typeface="Javanese Text"/>
                <a:ea typeface="+mn-lt"/>
                <a:cs typeface="+mn-lt"/>
              </a:rPr>
              <a:t>(</a:t>
            </a:r>
            <a:r>
              <a:rPr lang="en-US" dirty="0" err="1">
                <a:latin typeface="Javanese Text"/>
                <a:ea typeface="+mn-lt"/>
                <a:cs typeface="+mn-lt"/>
              </a:rPr>
              <a:t>y_test,y_pred_test</a:t>
            </a:r>
            <a:r>
              <a:rPr lang="en-US" dirty="0">
                <a:latin typeface="Javanese Text"/>
                <a:ea typeface="+mn-lt"/>
                <a:cs typeface="+mn-lt"/>
              </a:rPr>
              <a:t>)))</a:t>
            </a:r>
            <a:endParaRPr lang="en-US">
              <a:latin typeface="Javanese Text"/>
            </a:endParaRPr>
          </a:p>
          <a:p>
            <a:r>
              <a:rPr lang="en-US" dirty="0">
                <a:latin typeface="Javanese Text"/>
                <a:ea typeface="+mn-lt"/>
                <a:cs typeface="+mn-lt"/>
              </a:rPr>
              <a:t> - print(</a:t>
            </a:r>
            <a:r>
              <a:rPr lang="en-US" dirty="0" err="1">
                <a:latin typeface="Javanese Text"/>
                <a:ea typeface="+mn-lt"/>
                <a:cs typeface="+mn-lt"/>
              </a:rPr>
              <a:t>confusion_matrix</a:t>
            </a:r>
            <a:r>
              <a:rPr lang="en-US" dirty="0">
                <a:latin typeface="Javanese Text"/>
                <a:ea typeface="+mn-lt"/>
                <a:cs typeface="+mn-lt"/>
              </a:rPr>
              <a:t>(</a:t>
            </a:r>
            <a:r>
              <a:rPr lang="en-US" dirty="0" err="1">
                <a:latin typeface="Javanese Text"/>
                <a:ea typeface="+mn-lt"/>
                <a:cs typeface="+mn-lt"/>
              </a:rPr>
              <a:t>y_test,y_pred_test</a:t>
            </a:r>
            <a:r>
              <a:rPr lang="en-US" dirty="0">
                <a:latin typeface="Javanese Text"/>
                <a:ea typeface="+mn-lt"/>
                <a:cs typeface="+mn-lt"/>
              </a:rPr>
              <a:t>))</a:t>
            </a:r>
            <a:endParaRPr lang="en-US" dirty="0">
              <a:latin typeface="Javanese Text"/>
            </a:endParaRPr>
          </a:p>
          <a:p>
            <a:r>
              <a:rPr lang="en-US" dirty="0">
                <a:latin typeface="Javanese Text"/>
                <a:ea typeface="+mn-lt"/>
                <a:cs typeface="+mn-lt"/>
              </a:rPr>
              <a:t> - print(</a:t>
            </a:r>
            <a:r>
              <a:rPr lang="en-US" dirty="0" err="1">
                <a:latin typeface="Javanese Text"/>
                <a:ea typeface="+mn-lt"/>
                <a:cs typeface="+mn-lt"/>
              </a:rPr>
              <a:t>classification_report</a:t>
            </a:r>
            <a:r>
              <a:rPr lang="en-US" dirty="0">
                <a:latin typeface="Javanese Text"/>
                <a:ea typeface="+mn-lt"/>
                <a:cs typeface="+mn-lt"/>
              </a:rPr>
              <a:t>(</a:t>
            </a:r>
            <a:r>
              <a:rPr lang="en-US" dirty="0" err="1">
                <a:latin typeface="Javanese Text"/>
                <a:ea typeface="+mn-lt"/>
                <a:cs typeface="+mn-lt"/>
              </a:rPr>
              <a:t>y_test,y_pred_test</a:t>
            </a:r>
            <a:r>
              <a:rPr lang="en-US" dirty="0">
                <a:latin typeface="Javanese Text"/>
                <a:ea typeface="+mn-lt"/>
                <a:cs typeface="+mn-lt"/>
              </a:rPr>
              <a:t>))</a:t>
            </a:r>
            <a:endParaRPr lang="en-US" dirty="0">
              <a:latin typeface="Javanese Text"/>
            </a:endParaRPr>
          </a:p>
          <a:p>
            <a:endParaRPr lang="en-US" dirty="0">
              <a:latin typeface="Javanese Text"/>
              <a:cs typeface="Segoe UI"/>
            </a:endParaRPr>
          </a:p>
        </p:txBody>
      </p:sp>
    </p:spTree>
    <p:extLst>
      <p:ext uri="{BB962C8B-B14F-4D97-AF65-F5344CB8AC3E}">
        <p14:creationId xmlns:p14="http://schemas.microsoft.com/office/powerpoint/2010/main" val="3511994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BCE14A-F834-252C-8265-8915AA6EC640}"/>
              </a:ext>
            </a:extLst>
          </p:cNvPr>
          <p:cNvSpPr txBox="1"/>
          <p:nvPr/>
        </p:nvSpPr>
        <p:spPr>
          <a:xfrm>
            <a:off x="1147234" y="205317"/>
            <a:ext cx="10236199"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Javanese Text"/>
              </a:rPr>
              <a:t>- #KNeighborsClassifier</a:t>
            </a:r>
          </a:p>
          <a:p>
            <a:r>
              <a:rPr lang="en-US" dirty="0">
                <a:latin typeface="Javanese Text"/>
              </a:rPr>
              <a:t>- </a:t>
            </a:r>
            <a:r>
              <a:rPr lang="en-US" dirty="0" err="1">
                <a:latin typeface="Javanese Text"/>
              </a:rPr>
              <a:t>knn</a:t>
            </a:r>
            <a:r>
              <a:rPr lang="en-US" dirty="0">
                <a:latin typeface="Javanese Text"/>
              </a:rPr>
              <a:t>=</a:t>
            </a:r>
            <a:r>
              <a:rPr lang="en-US" dirty="0" err="1">
                <a:latin typeface="Javanese Text"/>
              </a:rPr>
              <a:t>KNeighborsClassifier</a:t>
            </a:r>
            <a:r>
              <a:rPr lang="en-US" dirty="0">
                <a:latin typeface="Javanese Text"/>
              </a:rPr>
              <a:t>(</a:t>
            </a:r>
            <a:r>
              <a:rPr lang="en-US" dirty="0" err="1">
                <a:latin typeface="Javanese Text"/>
              </a:rPr>
              <a:t>n_neighbors</a:t>
            </a:r>
            <a:r>
              <a:rPr lang="en-US" dirty="0">
                <a:latin typeface="Javanese Text"/>
              </a:rPr>
              <a:t>=9)</a:t>
            </a:r>
          </a:p>
          <a:p>
            <a:r>
              <a:rPr lang="en-US" dirty="0">
                <a:latin typeface="Javanese Text"/>
              </a:rPr>
              <a:t>- </a:t>
            </a:r>
            <a:r>
              <a:rPr lang="en-US" dirty="0" err="1">
                <a:latin typeface="Javanese Text"/>
              </a:rPr>
              <a:t>knn.fit</a:t>
            </a:r>
            <a:r>
              <a:rPr lang="en-US" dirty="0">
                <a:latin typeface="Javanese Text"/>
              </a:rPr>
              <a:t>(</a:t>
            </a:r>
            <a:r>
              <a:rPr lang="en-US" dirty="0" err="1">
                <a:latin typeface="Javanese Text"/>
              </a:rPr>
              <a:t>x_train</a:t>
            </a:r>
            <a:r>
              <a:rPr lang="en-US" dirty="0">
                <a:latin typeface="Javanese Text"/>
              </a:rPr>
              <a:t>, </a:t>
            </a:r>
            <a:r>
              <a:rPr lang="en-US" dirty="0" err="1">
                <a:latin typeface="Javanese Text"/>
              </a:rPr>
              <a:t>y_train</a:t>
            </a:r>
            <a:r>
              <a:rPr lang="en-US" dirty="0">
                <a:latin typeface="Javanese Text"/>
              </a:rPr>
              <a:t>)</a:t>
            </a:r>
          </a:p>
          <a:p>
            <a:r>
              <a:rPr lang="en-US" dirty="0">
                <a:latin typeface="Javanese Text"/>
              </a:rPr>
              <a:t>- </a:t>
            </a:r>
            <a:r>
              <a:rPr lang="en-US" dirty="0" err="1">
                <a:latin typeface="Javanese Text"/>
              </a:rPr>
              <a:t>y_pred_train</a:t>
            </a:r>
            <a:r>
              <a:rPr lang="en-US" dirty="0">
                <a:latin typeface="Javanese Text"/>
              </a:rPr>
              <a:t> = </a:t>
            </a:r>
            <a:r>
              <a:rPr lang="en-US" dirty="0" err="1">
                <a:latin typeface="Javanese Text"/>
              </a:rPr>
              <a:t>knn.predict</a:t>
            </a:r>
            <a:r>
              <a:rPr lang="en-US" dirty="0">
                <a:latin typeface="Javanese Text"/>
              </a:rPr>
              <a:t>(</a:t>
            </a:r>
            <a:r>
              <a:rPr lang="en-US" dirty="0" err="1">
                <a:latin typeface="Javanese Text"/>
              </a:rPr>
              <a:t>x_train</a:t>
            </a:r>
            <a:r>
              <a:rPr lang="en-US" dirty="0">
                <a:latin typeface="Javanese Text"/>
              </a:rPr>
              <a:t>)</a:t>
            </a:r>
          </a:p>
          <a:p>
            <a:r>
              <a:rPr lang="en-US" dirty="0">
                <a:latin typeface="Javanese Text"/>
              </a:rPr>
              <a:t>- print('Training accuracy is {}'.format(</a:t>
            </a:r>
            <a:r>
              <a:rPr lang="en-US" dirty="0" err="1">
                <a:latin typeface="Javanese Text"/>
              </a:rPr>
              <a:t>accuracy_score</a:t>
            </a:r>
            <a:r>
              <a:rPr lang="en-US" dirty="0">
                <a:latin typeface="Javanese Text"/>
              </a:rPr>
              <a:t>(</a:t>
            </a:r>
            <a:r>
              <a:rPr lang="en-US" dirty="0" err="1">
                <a:latin typeface="Javanese Text"/>
              </a:rPr>
              <a:t>y_train</a:t>
            </a:r>
            <a:r>
              <a:rPr lang="en-US" dirty="0">
                <a:latin typeface="Javanese Text"/>
              </a:rPr>
              <a:t>, </a:t>
            </a:r>
            <a:r>
              <a:rPr lang="en-US" dirty="0" err="1">
                <a:latin typeface="Javanese Text"/>
              </a:rPr>
              <a:t>y_pred_train</a:t>
            </a:r>
            <a:r>
              <a:rPr lang="en-US" dirty="0">
                <a:latin typeface="Javanese Text"/>
              </a:rPr>
              <a:t>)))</a:t>
            </a:r>
          </a:p>
          <a:p>
            <a:r>
              <a:rPr lang="en-US" dirty="0">
                <a:latin typeface="Javanese Text"/>
              </a:rPr>
              <a:t>- </a:t>
            </a:r>
            <a:r>
              <a:rPr lang="en-US" dirty="0" err="1">
                <a:latin typeface="Javanese Text"/>
              </a:rPr>
              <a:t>y_pred_test</a:t>
            </a:r>
            <a:r>
              <a:rPr lang="en-US" dirty="0">
                <a:latin typeface="Javanese Text"/>
              </a:rPr>
              <a:t> = </a:t>
            </a:r>
            <a:r>
              <a:rPr lang="en-US" dirty="0" err="1">
                <a:latin typeface="Javanese Text"/>
              </a:rPr>
              <a:t>knn.predict</a:t>
            </a:r>
            <a:r>
              <a:rPr lang="en-US" dirty="0">
                <a:latin typeface="Javanese Text"/>
              </a:rPr>
              <a:t>(</a:t>
            </a:r>
            <a:r>
              <a:rPr lang="en-US" dirty="0" err="1">
                <a:latin typeface="Javanese Text"/>
              </a:rPr>
              <a:t>x_test</a:t>
            </a:r>
            <a:r>
              <a:rPr lang="en-US" dirty="0">
                <a:latin typeface="Javanese Text"/>
              </a:rPr>
              <a:t>)</a:t>
            </a:r>
          </a:p>
          <a:p>
            <a:r>
              <a:rPr lang="en-US" dirty="0">
                <a:latin typeface="Javanese Text"/>
              </a:rPr>
              <a:t>- print('Test accuracy is {}'.format(</a:t>
            </a:r>
            <a:r>
              <a:rPr lang="en-US" dirty="0" err="1">
                <a:latin typeface="Javanese Text"/>
              </a:rPr>
              <a:t>accuracy_score</a:t>
            </a:r>
            <a:r>
              <a:rPr lang="en-US" dirty="0">
                <a:latin typeface="Javanese Text"/>
              </a:rPr>
              <a:t>(</a:t>
            </a:r>
            <a:r>
              <a:rPr lang="en-US" dirty="0" err="1">
                <a:latin typeface="Javanese Text"/>
              </a:rPr>
              <a:t>y_test,y_pred_test</a:t>
            </a:r>
            <a:r>
              <a:rPr lang="en-US" dirty="0">
                <a:latin typeface="Javanese Text"/>
              </a:rPr>
              <a:t>)))</a:t>
            </a:r>
          </a:p>
          <a:p>
            <a:r>
              <a:rPr lang="en-US" dirty="0">
                <a:latin typeface="Javanese Text"/>
              </a:rPr>
              <a:t>- print(</a:t>
            </a:r>
            <a:r>
              <a:rPr lang="en-US" dirty="0" err="1">
                <a:latin typeface="Javanese Text"/>
              </a:rPr>
              <a:t>confusion_matrix</a:t>
            </a:r>
            <a:r>
              <a:rPr lang="en-US" dirty="0">
                <a:latin typeface="Javanese Text"/>
              </a:rPr>
              <a:t>(</a:t>
            </a:r>
            <a:r>
              <a:rPr lang="en-US" dirty="0" err="1">
                <a:latin typeface="Javanese Text"/>
              </a:rPr>
              <a:t>y_test,y_pred_test</a:t>
            </a:r>
            <a:r>
              <a:rPr lang="en-US" dirty="0">
                <a:latin typeface="Javanese Text"/>
              </a:rPr>
              <a:t>))</a:t>
            </a:r>
          </a:p>
          <a:p>
            <a:r>
              <a:rPr lang="en-US" dirty="0">
                <a:latin typeface="Javanese Text"/>
              </a:rPr>
              <a:t>- print(</a:t>
            </a:r>
            <a:r>
              <a:rPr lang="en-US" dirty="0" err="1">
                <a:latin typeface="Javanese Text"/>
              </a:rPr>
              <a:t>classification_report</a:t>
            </a:r>
            <a:r>
              <a:rPr lang="en-US" dirty="0">
                <a:latin typeface="Javanese Text"/>
              </a:rPr>
              <a:t>(</a:t>
            </a:r>
            <a:r>
              <a:rPr lang="en-US" dirty="0" err="1">
                <a:latin typeface="Javanese Text"/>
              </a:rPr>
              <a:t>y_test,y_pred_test</a:t>
            </a:r>
            <a:r>
              <a:rPr lang="en-US" dirty="0">
                <a:latin typeface="Javanese Text"/>
              </a:rPr>
              <a:t>))</a:t>
            </a:r>
          </a:p>
          <a:p>
            <a:endParaRPr lang="en-US" dirty="0">
              <a:latin typeface="Javanese Text"/>
              <a:ea typeface="+mn-lt"/>
              <a:cs typeface="+mn-lt"/>
            </a:endParaRPr>
          </a:p>
          <a:p>
            <a:r>
              <a:rPr lang="en-US" dirty="0">
                <a:latin typeface="Javanese Text"/>
                <a:ea typeface="+mn-lt"/>
                <a:cs typeface="+mn-lt"/>
              </a:rPr>
              <a:t>Next did Cross Validation with “</a:t>
            </a:r>
            <a:r>
              <a:rPr lang="en-US" dirty="0" err="1">
                <a:latin typeface="Javanese Text"/>
                <a:ea typeface="+mn-lt"/>
                <a:cs typeface="+mn-lt"/>
              </a:rPr>
              <a:t>cross_val_score</a:t>
            </a:r>
            <a:r>
              <a:rPr lang="en-US" dirty="0">
                <a:latin typeface="Javanese Text"/>
                <a:ea typeface="+mn-lt"/>
                <a:cs typeface="+mn-lt"/>
              </a:rPr>
              <a:t>” for the models used &amp; it shows the output :- </a:t>
            </a:r>
            <a:endParaRPr lang="en-US">
              <a:latin typeface="Javanese Text"/>
              <a:cs typeface="Arial"/>
            </a:endParaRPr>
          </a:p>
          <a:p>
            <a:r>
              <a:rPr lang="en-US" dirty="0">
                <a:latin typeface="Javanese Text"/>
                <a:ea typeface="+mn-lt"/>
                <a:cs typeface="+mn-lt"/>
              </a:rPr>
              <a:t> - from </a:t>
            </a:r>
            <a:r>
              <a:rPr lang="en-US" dirty="0" err="1">
                <a:latin typeface="Javanese Text"/>
                <a:ea typeface="+mn-lt"/>
                <a:cs typeface="+mn-lt"/>
              </a:rPr>
              <a:t>sklearn.model_selection</a:t>
            </a:r>
            <a:r>
              <a:rPr lang="en-US" dirty="0">
                <a:latin typeface="Javanese Text"/>
                <a:ea typeface="+mn-lt"/>
                <a:cs typeface="+mn-lt"/>
              </a:rPr>
              <a:t> import </a:t>
            </a:r>
            <a:r>
              <a:rPr lang="en-US" dirty="0" err="1">
                <a:latin typeface="Javanese Text"/>
                <a:ea typeface="+mn-lt"/>
                <a:cs typeface="+mn-lt"/>
              </a:rPr>
              <a:t>cross_val_score</a:t>
            </a:r>
            <a:endParaRPr lang="en-US">
              <a:latin typeface="Javanese Text"/>
            </a:endParaRPr>
          </a:p>
          <a:p>
            <a:r>
              <a:rPr lang="en-US" dirty="0">
                <a:latin typeface="Javanese Text"/>
                <a:ea typeface="+mn-lt"/>
                <a:cs typeface="+mn-lt"/>
              </a:rPr>
              <a:t> - </a:t>
            </a:r>
            <a:r>
              <a:rPr lang="en-US" dirty="0" err="1">
                <a:latin typeface="Javanese Text"/>
                <a:ea typeface="+mn-lt"/>
                <a:cs typeface="+mn-lt"/>
              </a:rPr>
              <a:t>scr</a:t>
            </a:r>
            <a:r>
              <a:rPr lang="en-US" dirty="0">
                <a:latin typeface="Javanese Text"/>
                <a:ea typeface="+mn-lt"/>
                <a:cs typeface="+mn-lt"/>
              </a:rPr>
              <a:t>=</a:t>
            </a:r>
            <a:r>
              <a:rPr lang="en-US" dirty="0" err="1">
                <a:latin typeface="Javanese Text"/>
                <a:ea typeface="+mn-lt"/>
                <a:cs typeface="+mn-lt"/>
              </a:rPr>
              <a:t>cross_val_score</a:t>
            </a:r>
            <a:r>
              <a:rPr lang="en-US" dirty="0">
                <a:latin typeface="Javanese Text"/>
                <a:ea typeface="+mn-lt"/>
                <a:cs typeface="+mn-lt"/>
              </a:rPr>
              <a:t>(</a:t>
            </a:r>
            <a:r>
              <a:rPr lang="en-US" dirty="0" err="1">
                <a:latin typeface="Javanese Text"/>
                <a:ea typeface="+mn-lt"/>
                <a:cs typeface="+mn-lt"/>
              </a:rPr>
              <a:t>LG,x,y,cv</a:t>
            </a:r>
            <a:r>
              <a:rPr lang="en-US" dirty="0">
                <a:latin typeface="Javanese Text"/>
                <a:ea typeface="+mn-lt"/>
                <a:cs typeface="+mn-lt"/>
              </a:rPr>
              <a:t>=5)</a:t>
            </a:r>
          </a:p>
          <a:p>
            <a:r>
              <a:rPr lang="en-US" dirty="0">
                <a:latin typeface="Javanese Text"/>
                <a:ea typeface="+mn-lt"/>
                <a:cs typeface="+mn-lt"/>
              </a:rPr>
              <a:t> - print("Cross Validation Score Of Logistic Regression Model :",</a:t>
            </a:r>
            <a:r>
              <a:rPr lang="en-US" dirty="0" err="1">
                <a:latin typeface="Javanese Text"/>
                <a:ea typeface="+mn-lt"/>
                <a:cs typeface="+mn-lt"/>
              </a:rPr>
              <a:t>scr.mean</a:t>
            </a:r>
            <a:r>
              <a:rPr lang="en-US" dirty="0">
                <a:latin typeface="Javanese Text"/>
                <a:ea typeface="+mn-lt"/>
                <a:cs typeface="+mn-lt"/>
              </a:rPr>
              <a:t>())</a:t>
            </a:r>
            <a:endParaRPr lang="en-US">
              <a:latin typeface="Javanese Text"/>
              <a:cs typeface="Arial"/>
            </a:endParaRPr>
          </a:p>
          <a:p>
            <a:r>
              <a:rPr lang="en-US" dirty="0">
                <a:latin typeface="Javanese Text"/>
                <a:ea typeface="+mn-lt"/>
                <a:cs typeface="+mn-lt"/>
              </a:rPr>
              <a:t> - scr1=</a:t>
            </a:r>
            <a:r>
              <a:rPr lang="en-US" dirty="0" err="1">
                <a:latin typeface="Javanese Text"/>
                <a:ea typeface="+mn-lt"/>
                <a:cs typeface="+mn-lt"/>
              </a:rPr>
              <a:t>cross_val_score</a:t>
            </a:r>
            <a:r>
              <a:rPr lang="en-US" dirty="0">
                <a:latin typeface="Javanese Text"/>
                <a:ea typeface="+mn-lt"/>
                <a:cs typeface="+mn-lt"/>
              </a:rPr>
              <a:t>(</a:t>
            </a:r>
            <a:r>
              <a:rPr lang="en-US" dirty="0" err="1">
                <a:latin typeface="Javanese Text"/>
                <a:ea typeface="+mn-lt"/>
                <a:cs typeface="+mn-lt"/>
              </a:rPr>
              <a:t>DT,x,y,cv</a:t>
            </a:r>
            <a:r>
              <a:rPr lang="en-US" dirty="0">
                <a:latin typeface="Javanese Text"/>
                <a:ea typeface="+mn-lt"/>
                <a:cs typeface="+mn-lt"/>
              </a:rPr>
              <a:t>=5)</a:t>
            </a:r>
            <a:endParaRPr lang="en-US" dirty="0">
              <a:latin typeface="Javanese Text"/>
            </a:endParaRPr>
          </a:p>
          <a:p>
            <a:r>
              <a:rPr lang="en-US" dirty="0">
                <a:latin typeface="Javanese Text"/>
                <a:ea typeface="+mn-lt"/>
                <a:cs typeface="+mn-lt"/>
              </a:rPr>
              <a:t> - print("Cross Validation Score Of Decision Tree Model :",scr1.mean())</a:t>
            </a:r>
            <a:endParaRPr lang="en-US" dirty="0">
              <a:latin typeface="Javanese Text"/>
            </a:endParaRPr>
          </a:p>
          <a:p>
            <a:r>
              <a:rPr lang="en-US" dirty="0">
                <a:latin typeface="Javanese Text"/>
                <a:ea typeface="+mn-lt"/>
                <a:cs typeface="+mn-lt"/>
              </a:rPr>
              <a:t> - scr2=</a:t>
            </a:r>
            <a:r>
              <a:rPr lang="en-US" dirty="0" err="1">
                <a:latin typeface="Javanese Text"/>
                <a:ea typeface="+mn-lt"/>
                <a:cs typeface="+mn-lt"/>
              </a:rPr>
              <a:t>cross_val_score</a:t>
            </a:r>
            <a:r>
              <a:rPr lang="en-US" dirty="0">
                <a:latin typeface="Javanese Text"/>
                <a:ea typeface="+mn-lt"/>
                <a:cs typeface="+mn-lt"/>
              </a:rPr>
              <a:t>(</a:t>
            </a:r>
            <a:r>
              <a:rPr lang="en-US" dirty="0" err="1">
                <a:latin typeface="Javanese Text"/>
                <a:ea typeface="+mn-lt"/>
                <a:cs typeface="+mn-lt"/>
              </a:rPr>
              <a:t>RF,x,y,cv</a:t>
            </a:r>
            <a:r>
              <a:rPr lang="en-US" dirty="0">
                <a:latin typeface="Javanese Text"/>
                <a:ea typeface="+mn-lt"/>
                <a:cs typeface="+mn-lt"/>
              </a:rPr>
              <a:t>=5)</a:t>
            </a:r>
            <a:endParaRPr lang="en-US" dirty="0">
              <a:latin typeface="Javanese Text"/>
            </a:endParaRPr>
          </a:p>
          <a:p>
            <a:r>
              <a:rPr lang="en-US" dirty="0">
                <a:latin typeface="Javanese Text"/>
                <a:ea typeface="+mn-lt"/>
                <a:cs typeface="+mn-lt"/>
              </a:rPr>
              <a:t> - print("Cross Validation Score Of Random Forest Model :",scr2.mean())</a:t>
            </a:r>
            <a:endParaRPr lang="en-US" dirty="0">
              <a:latin typeface="Javanese Text"/>
            </a:endParaRPr>
          </a:p>
          <a:p>
            <a:r>
              <a:rPr lang="en-US" dirty="0">
                <a:latin typeface="Javanese Text"/>
                <a:ea typeface="+mn-lt"/>
                <a:cs typeface="+mn-lt"/>
              </a:rPr>
              <a:t> - scr3=</a:t>
            </a:r>
            <a:r>
              <a:rPr lang="en-US" dirty="0" err="1">
                <a:latin typeface="Javanese Text"/>
                <a:ea typeface="+mn-lt"/>
                <a:cs typeface="+mn-lt"/>
              </a:rPr>
              <a:t>cross_val_score</a:t>
            </a:r>
            <a:r>
              <a:rPr lang="en-US" dirty="0">
                <a:latin typeface="Javanese Text"/>
                <a:ea typeface="+mn-lt"/>
                <a:cs typeface="+mn-lt"/>
              </a:rPr>
              <a:t>(</a:t>
            </a:r>
            <a:r>
              <a:rPr lang="en-US" dirty="0" err="1">
                <a:latin typeface="Javanese Text"/>
                <a:ea typeface="+mn-lt"/>
                <a:cs typeface="+mn-lt"/>
              </a:rPr>
              <a:t>ada,x,y,cv</a:t>
            </a:r>
            <a:r>
              <a:rPr lang="en-US" dirty="0">
                <a:latin typeface="Javanese Text"/>
                <a:ea typeface="+mn-lt"/>
                <a:cs typeface="+mn-lt"/>
              </a:rPr>
              <a:t>=5)</a:t>
            </a:r>
            <a:endParaRPr lang="en-US" dirty="0">
              <a:latin typeface="Javanese Text"/>
            </a:endParaRPr>
          </a:p>
          <a:p>
            <a:r>
              <a:rPr lang="en-US" dirty="0">
                <a:latin typeface="Javanese Text"/>
                <a:ea typeface="+mn-lt"/>
                <a:cs typeface="+mn-lt"/>
              </a:rPr>
              <a:t> - print("Cross Validation Score Of </a:t>
            </a:r>
            <a:r>
              <a:rPr lang="en-US" dirty="0" err="1">
                <a:latin typeface="Javanese Text"/>
                <a:ea typeface="+mn-lt"/>
                <a:cs typeface="+mn-lt"/>
              </a:rPr>
              <a:t>Adaboost</a:t>
            </a:r>
            <a:r>
              <a:rPr lang="en-US" dirty="0">
                <a:latin typeface="Javanese Text"/>
                <a:ea typeface="+mn-lt"/>
                <a:cs typeface="+mn-lt"/>
              </a:rPr>
              <a:t> Model :",scr3.mean())</a:t>
            </a:r>
            <a:endParaRPr lang="en-US">
              <a:latin typeface="Javanese Text"/>
            </a:endParaRPr>
          </a:p>
          <a:p>
            <a:r>
              <a:rPr lang="en-US" dirty="0">
                <a:latin typeface="Javanese Text"/>
                <a:ea typeface="+mn-lt"/>
                <a:cs typeface="+mn-lt"/>
              </a:rPr>
              <a:t> - scr4=</a:t>
            </a:r>
            <a:r>
              <a:rPr lang="en-US" dirty="0" err="1">
                <a:latin typeface="Javanese Text"/>
                <a:ea typeface="+mn-lt"/>
                <a:cs typeface="+mn-lt"/>
              </a:rPr>
              <a:t>cross_val_score</a:t>
            </a:r>
            <a:r>
              <a:rPr lang="en-US" dirty="0">
                <a:latin typeface="Javanese Text"/>
                <a:ea typeface="+mn-lt"/>
                <a:cs typeface="+mn-lt"/>
              </a:rPr>
              <a:t>(</a:t>
            </a:r>
            <a:r>
              <a:rPr lang="en-US" dirty="0" err="1">
                <a:latin typeface="Javanese Text"/>
                <a:ea typeface="+mn-lt"/>
                <a:cs typeface="+mn-lt"/>
              </a:rPr>
              <a:t>knn,x,y,cv</a:t>
            </a:r>
            <a:r>
              <a:rPr lang="en-US" dirty="0">
                <a:latin typeface="Javanese Text"/>
                <a:ea typeface="+mn-lt"/>
                <a:cs typeface="+mn-lt"/>
              </a:rPr>
              <a:t>=5)</a:t>
            </a:r>
            <a:endParaRPr lang="en-US" dirty="0">
              <a:latin typeface="Javanese Text"/>
            </a:endParaRPr>
          </a:p>
          <a:p>
            <a:r>
              <a:rPr lang="en-US" dirty="0">
                <a:latin typeface="Javanese Text"/>
                <a:ea typeface="+mn-lt"/>
                <a:cs typeface="+mn-lt"/>
              </a:rPr>
              <a:t> - print("Cross Validation Score Of </a:t>
            </a:r>
            <a:r>
              <a:rPr lang="en-US" dirty="0" err="1">
                <a:latin typeface="Javanese Text"/>
                <a:ea typeface="+mn-lt"/>
                <a:cs typeface="+mn-lt"/>
              </a:rPr>
              <a:t>KNeighbors</a:t>
            </a:r>
            <a:r>
              <a:rPr lang="en-US" dirty="0">
                <a:latin typeface="Javanese Text"/>
                <a:ea typeface="+mn-lt"/>
                <a:cs typeface="+mn-lt"/>
              </a:rPr>
              <a:t> Model :",scr4.mean())</a:t>
            </a:r>
            <a:endParaRPr lang="en-US">
              <a:latin typeface="Javanese Text"/>
            </a:endParaRPr>
          </a:p>
          <a:p>
            <a:r>
              <a:rPr lang="en-US" dirty="0">
                <a:latin typeface="Javanese Text"/>
                <a:ea typeface="+mn-lt"/>
                <a:cs typeface="+mn-lt"/>
              </a:rPr>
              <a:t> - scr5=</a:t>
            </a:r>
            <a:r>
              <a:rPr lang="en-US" dirty="0" err="1">
                <a:latin typeface="Javanese Text"/>
                <a:ea typeface="+mn-lt"/>
                <a:cs typeface="+mn-lt"/>
              </a:rPr>
              <a:t>cross_val_score</a:t>
            </a:r>
            <a:r>
              <a:rPr lang="en-US" dirty="0">
                <a:latin typeface="Javanese Text"/>
                <a:ea typeface="+mn-lt"/>
                <a:cs typeface="+mn-lt"/>
              </a:rPr>
              <a:t>(</a:t>
            </a:r>
            <a:r>
              <a:rPr lang="en-US" dirty="0" err="1">
                <a:latin typeface="Javanese Text"/>
                <a:ea typeface="+mn-lt"/>
                <a:cs typeface="+mn-lt"/>
              </a:rPr>
              <a:t>svc,x,y,cv</a:t>
            </a:r>
            <a:r>
              <a:rPr lang="en-US" dirty="0">
                <a:latin typeface="Javanese Text"/>
                <a:ea typeface="+mn-lt"/>
                <a:cs typeface="+mn-lt"/>
              </a:rPr>
              <a:t>=5)</a:t>
            </a:r>
            <a:endParaRPr lang="en-US" dirty="0">
              <a:latin typeface="Javanese Text"/>
            </a:endParaRPr>
          </a:p>
          <a:p>
            <a:r>
              <a:rPr lang="en-US" dirty="0">
                <a:latin typeface="Javanese Text"/>
                <a:ea typeface="+mn-lt"/>
                <a:cs typeface="+mn-lt"/>
              </a:rPr>
              <a:t> - print("Cross Validation Score Of Support Vector Model :",scr5.mean())</a:t>
            </a:r>
            <a:endParaRPr lang="en-US" dirty="0">
              <a:latin typeface="Javanese Text"/>
            </a:endParaRPr>
          </a:p>
          <a:p>
            <a:endParaRPr lang="en-US" dirty="0">
              <a:cs typeface="Arial"/>
            </a:endParaRPr>
          </a:p>
        </p:txBody>
      </p:sp>
    </p:spTree>
    <p:extLst>
      <p:ext uri="{BB962C8B-B14F-4D97-AF65-F5344CB8AC3E}">
        <p14:creationId xmlns:p14="http://schemas.microsoft.com/office/powerpoint/2010/main" val="159136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140B06-CB75-F0A9-2AAA-456127E8FD4D}"/>
              </a:ext>
            </a:extLst>
          </p:cNvPr>
          <p:cNvSpPr txBox="1"/>
          <p:nvPr/>
        </p:nvSpPr>
        <p:spPr>
          <a:xfrm>
            <a:off x="1221317" y="332317"/>
            <a:ext cx="10130366"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Javanese Text"/>
              </a:rPr>
              <a:t>Then checked the regularization with </a:t>
            </a:r>
            <a:r>
              <a:rPr lang="en-US" dirty="0" err="1">
                <a:latin typeface="Javanese Text"/>
              </a:rPr>
              <a:t>GridSearchCV</a:t>
            </a:r>
            <a:r>
              <a:rPr lang="en-US" dirty="0">
                <a:latin typeface="Javanese Text"/>
              </a:rPr>
              <a:t> to perform regularization in order to enhance the prediction accuracy and interpretability of the resulting statistical model.</a:t>
            </a:r>
          </a:p>
          <a:p>
            <a:r>
              <a:rPr lang="en-US" dirty="0">
                <a:latin typeface="Javanese Text"/>
              </a:rPr>
              <a:t>- from </a:t>
            </a:r>
            <a:r>
              <a:rPr lang="en-US" dirty="0" err="1">
                <a:latin typeface="Javanese Text"/>
              </a:rPr>
              <a:t>sklearn.model_selection</a:t>
            </a:r>
            <a:r>
              <a:rPr lang="en-US" dirty="0">
                <a:latin typeface="Javanese Text"/>
              </a:rPr>
              <a:t> import </a:t>
            </a:r>
            <a:r>
              <a:rPr lang="en-US" dirty="0" err="1">
                <a:latin typeface="Javanese Text"/>
              </a:rPr>
              <a:t>GridSearchCV</a:t>
            </a:r>
            <a:endParaRPr lang="en-US">
              <a:latin typeface="Javanese Text"/>
              <a:cs typeface="Arial"/>
            </a:endParaRPr>
          </a:p>
          <a:p>
            <a:r>
              <a:rPr lang="en-US" dirty="0">
                <a:latin typeface="Javanese Text"/>
              </a:rPr>
              <a:t>- # Create parameters list to pass in </a:t>
            </a:r>
            <a:r>
              <a:rPr lang="en-US" dirty="0" err="1">
                <a:latin typeface="Javanese Text"/>
              </a:rPr>
              <a:t>GridSearchCV</a:t>
            </a:r>
            <a:endParaRPr lang="en-US">
              <a:latin typeface="Javanese Text"/>
              <a:cs typeface="Arial"/>
            </a:endParaRPr>
          </a:p>
          <a:p>
            <a:r>
              <a:rPr lang="en-US" dirty="0">
                <a:latin typeface="Javanese Text"/>
              </a:rPr>
              <a:t>- parameters={'</a:t>
            </a:r>
            <a:r>
              <a:rPr lang="en-US" dirty="0" err="1">
                <a:latin typeface="Javanese Text"/>
              </a:rPr>
              <a:t>max_features</a:t>
            </a:r>
            <a:r>
              <a:rPr lang="en-US" dirty="0">
                <a:latin typeface="Javanese Text"/>
              </a:rPr>
              <a:t>':['auto','sqrt','log2'],'</a:t>
            </a:r>
            <a:r>
              <a:rPr lang="en-US" dirty="0" err="1">
                <a:latin typeface="Javanese Text"/>
              </a:rPr>
              <a:t>max_depth</a:t>
            </a:r>
            <a:r>
              <a:rPr lang="en-US" dirty="0">
                <a:latin typeface="Javanese Text"/>
              </a:rPr>
              <a:t>':[4,5,6,7,8],'criterion':['</a:t>
            </a:r>
            <a:r>
              <a:rPr lang="en-US" dirty="0" err="1">
                <a:latin typeface="Javanese Text"/>
              </a:rPr>
              <a:t>gini</a:t>
            </a:r>
            <a:r>
              <a:rPr lang="en-US" dirty="0">
                <a:latin typeface="Javanese Text"/>
              </a:rPr>
              <a:t>','entropy']}</a:t>
            </a:r>
            <a:endParaRPr lang="en-US">
              <a:latin typeface="Javanese Text"/>
              <a:cs typeface="Arial"/>
            </a:endParaRPr>
          </a:p>
          <a:p>
            <a:r>
              <a:rPr lang="en-US" dirty="0">
                <a:latin typeface="Javanese Text"/>
              </a:rPr>
              <a:t>- GCV=</a:t>
            </a:r>
            <a:r>
              <a:rPr lang="en-US" dirty="0" err="1">
                <a:latin typeface="Javanese Text"/>
              </a:rPr>
              <a:t>GridSearchCV</a:t>
            </a:r>
            <a:r>
              <a:rPr lang="en-US" dirty="0">
                <a:latin typeface="Javanese Text"/>
              </a:rPr>
              <a:t>(</a:t>
            </a:r>
            <a:r>
              <a:rPr lang="en-US" dirty="0" err="1">
                <a:latin typeface="Javanese Text"/>
              </a:rPr>
              <a:t>RandomForestClassifier</a:t>
            </a:r>
            <a:r>
              <a:rPr lang="en-US" dirty="0">
                <a:latin typeface="Javanese Text"/>
              </a:rPr>
              <a:t>(),</a:t>
            </a:r>
            <a:r>
              <a:rPr lang="en-US" dirty="0" err="1">
                <a:latin typeface="Javanese Text"/>
              </a:rPr>
              <a:t>parameters,cv</a:t>
            </a:r>
            <a:r>
              <a:rPr lang="en-US" dirty="0">
                <a:latin typeface="Javanese Text"/>
              </a:rPr>
              <a:t>=5,scoring="accuracy")</a:t>
            </a:r>
            <a:endParaRPr lang="en-US">
              <a:latin typeface="Javanese Text"/>
              <a:cs typeface="Arial"/>
            </a:endParaRPr>
          </a:p>
          <a:p>
            <a:r>
              <a:rPr lang="en-US" dirty="0">
                <a:latin typeface="Javanese Text"/>
              </a:rPr>
              <a:t>- </a:t>
            </a:r>
            <a:r>
              <a:rPr lang="en-US" dirty="0" err="1">
                <a:latin typeface="Javanese Text"/>
              </a:rPr>
              <a:t>GCV.fit</a:t>
            </a:r>
            <a:r>
              <a:rPr lang="en-US" dirty="0">
                <a:latin typeface="Javanese Text"/>
              </a:rPr>
              <a:t>(</a:t>
            </a:r>
            <a:r>
              <a:rPr lang="en-US" dirty="0" err="1">
                <a:latin typeface="Javanese Text"/>
              </a:rPr>
              <a:t>x_train,y_train</a:t>
            </a:r>
            <a:r>
              <a:rPr lang="en-US" dirty="0">
                <a:latin typeface="Javanese Text"/>
              </a:rPr>
              <a:t>) # fitting the data in model</a:t>
            </a:r>
            <a:endParaRPr lang="en-US">
              <a:latin typeface="Javanese Text"/>
              <a:cs typeface="Arial"/>
            </a:endParaRPr>
          </a:p>
          <a:p>
            <a:r>
              <a:rPr lang="en-US" dirty="0">
                <a:latin typeface="Javanese Text"/>
              </a:rPr>
              <a:t>- </a:t>
            </a:r>
            <a:r>
              <a:rPr lang="en-US" dirty="0" err="1">
                <a:latin typeface="Javanese Text"/>
              </a:rPr>
              <a:t>GCV.best_params</a:t>
            </a:r>
            <a:r>
              <a:rPr lang="en-US" dirty="0">
                <a:latin typeface="Javanese Text"/>
              </a:rPr>
              <a:t>_ # Printing the best parameter found by </a:t>
            </a:r>
            <a:r>
              <a:rPr lang="en-US" dirty="0" err="1">
                <a:latin typeface="Javanese Text"/>
              </a:rPr>
              <a:t>GridSearchCV</a:t>
            </a:r>
            <a:endParaRPr lang="en-US">
              <a:latin typeface="Javanese Text"/>
              <a:cs typeface="Arial"/>
            </a:endParaRPr>
          </a:p>
          <a:p>
            <a:r>
              <a:rPr lang="en-US" dirty="0">
                <a:latin typeface="Javanese Text"/>
              </a:rPr>
              <a:t>- </a:t>
            </a:r>
            <a:r>
              <a:rPr lang="en-US" dirty="0" err="1">
                <a:latin typeface="Javanese Text"/>
              </a:rPr>
              <a:t>GCV_pred</a:t>
            </a:r>
            <a:r>
              <a:rPr lang="en-US" dirty="0">
                <a:latin typeface="Javanese Text"/>
              </a:rPr>
              <a:t>=</a:t>
            </a:r>
            <a:r>
              <a:rPr lang="en-US" dirty="0" err="1">
                <a:latin typeface="Javanese Text"/>
              </a:rPr>
              <a:t>GCV.best_estimator_.predict</a:t>
            </a:r>
            <a:r>
              <a:rPr lang="en-US" dirty="0">
                <a:latin typeface="Javanese Text"/>
              </a:rPr>
              <a:t>(</a:t>
            </a:r>
            <a:r>
              <a:rPr lang="en-US" dirty="0" err="1">
                <a:latin typeface="Javanese Text"/>
              </a:rPr>
              <a:t>x_test</a:t>
            </a:r>
            <a:r>
              <a:rPr lang="en-US" dirty="0">
                <a:latin typeface="Javanese Text"/>
              </a:rPr>
              <a:t>) # predicting with best parameters</a:t>
            </a:r>
            <a:endParaRPr lang="en-US">
              <a:latin typeface="Javanese Text"/>
              <a:cs typeface="Arial"/>
            </a:endParaRPr>
          </a:p>
          <a:p>
            <a:r>
              <a:rPr lang="en-US" dirty="0">
                <a:latin typeface="Javanese Text"/>
              </a:rPr>
              <a:t>- </a:t>
            </a:r>
            <a:r>
              <a:rPr lang="en-US" dirty="0" err="1">
                <a:latin typeface="Javanese Text"/>
              </a:rPr>
              <a:t>accuracy_score</a:t>
            </a:r>
            <a:r>
              <a:rPr lang="en-US" dirty="0">
                <a:latin typeface="Javanese Text"/>
              </a:rPr>
              <a:t>(</a:t>
            </a:r>
            <a:r>
              <a:rPr lang="en-US" dirty="0" err="1">
                <a:latin typeface="Javanese Text"/>
              </a:rPr>
              <a:t>y_test,GCV_pred</a:t>
            </a:r>
            <a:r>
              <a:rPr lang="en-US" dirty="0">
                <a:latin typeface="Javanese Text"/>
              </a:rPr>
              <a:t>) # checking final accuracy</a:t>
            </a:r>
            <a:endParaRPr lang="en-US">
              <a:latin typeface="Javanese Text"/>
              <a:cs typeface="Arial"/>
            </a:endParaRPr>
          </a:p>
          <a:p>
            <a:endParaRPr lang="en-US" dirty="0">
              <a:latin typeface="Javanese Text"/>
            </a:endParaRPr>
          </a:p>
          <a:p>
            <a:r>
              <a:rPr lang="en-US" dirty="0">
                <a:latin typeface="Javanese Text"/>
                <a:ea typeface="+mn-lt"/>
                <a:cs typeface="+mn-lt"/>
              </a:rPr>
              <a:t>With ROC Curve plot we found the multinominal distribution of data :-</a:t>
            </a:r>
            <a:endParaRPr lang="en-US">
              <a:latin typeface="Javanese Text"/>
            </a:endParaRPr>
          </a:p>
          <a:p>
            <a:r>
              <a:rPr lang="en-US" dirty="0">
                <a:latin typeface="Javanese Text"/>
                <a:ea typeface="+mn-lt"/>
                <a:cs typeface="+mn-lt"/>
              </a:rPr>
              <a:t>- from </a:t>
            </a:r>
            <a:r>
              <a:rPr lang="en-US" dirty="0" err="1">
                <a:latin typeface="Javanese Text"/>
                <a:ea typeface="+mn-lt"/>
                <a:cs typeface="+mn-lt"/>
              </a:rPr>
              <a:t>sklearn.multiclass</a:t>
            </a:r>
            <a:r>
              <a:rPr lang="en-US" dirty="0">
                <a:latin typeface="Javanese Text"/>
                <a:ea typeface="+mn-lt"/>
                <a:cs typeface="+mn-lt"/>
              </a:rPr>
              <a:t> import </a:t>
            </a:r>
            <a:r>
              <a:rPr lang="en-US" dirty="0" err="1">
                <a:latin typeface="Javanese Text"/>
                <a:ea typeface="+mn-lt"/>
                <a:cs typeface="+mn-lt"/>
              </a:rPr>
              <a:t>OneVsRestClassifier</a:t>
            </a:r>
            <a:endParaRPr lang="en-US">
              <a:latin typeface="Javanese Text"/>
            </a:endParaRPr>
          </a:p>
          <a:p>
            <a:r>
              <a:rPr lang="en-US" dirty="0">
                <a:latin typeface="Javanese Text"/>
                <a:ea typeface="+mn-lt"/>
                <a:cs typeface="+mn-lt"/>
              </a:rPr>
              <a:t>- from </a:t>
            </a:r>
            <a:r>
              <a:rPr lang="en-US" dirty="0" err="1">
                <a:latin typeface="Javanese Text"/>
                <a:ea typeface="+mn-lt"/>
                <a:cs typeface="+mn-lt"/>
              </a:rPr>
              <a:t>sklearn.datasets</a:t>
            </a:r>
            <a:r>
              <a:rPr lang="en-US" dirty="0">
                <a:latin typeface="Javanese Text"/>
                <a:ea typeface="+mn-lt"/>
                <a:cs typeface="+mn-lt"/>
              </a:rPr>
              <a:t> import </a:t>
            </a:r>
            <a:r>
              <a:rPr lang="en-US" dirty="0" err="1">
                <a:latin typeface="Javanese Text"/>
                <a:ea typeface="+mn-lt"/>
                <a:cs typeface="+mn-lt"/>
              </a:rPr>
              <a:t>make_classification</a:t>
            </a:r>
            <a:r>
              <a:rPr lang="en-US" dirty="0">
                <a:latin typeface="Javanese Text"/>
                <a:ea typeface="+mn-lt"/>
                <a:cs typeface="+mn-lt"/>
              </a:rPr>
              <a:t> </a:t>
            </a:r>
            <a:endParaRPr lang="en-US">
              <a:latin typeface="Javanese Text"/>
            </a:endParaRPr>
          </a:p>
          <a:p>
            <a:r>
              <a:rPr lang="en-US" dirty="0">
                <a:latin typeface="Javanese Text"/>
                <a:ea typeface="+mn-lt"/>
                <a:cs typeface="+mn-lt"/>
              </a:rPr>
              <a:t>- from </a:t>
            </a:r>
            <a:r>
              <a:rPr lang="en-US" dirty="0" err="1">
                <a:latin typeface="Javanese Text"/>
                <a:ea typeface="+mn-lt"/>
                <a:cs typeface="+mn-lt"/>
              </a:rPr>
              <a:t>sklearn.metrics</a:t>
            </a:r>
            <a:r>
              <a:rPr lang="en-US" dirty="0">
                <a:latin typeface="Javanese Text"/>
                <a:ea typeface="+mn-lt"/>
                <a:cs typeface="+mn-lt"/>
              </a:rPr>
              <a:t> import </a:t>
            </a:r>
            <a:r>
              <a:rPr lang="en-US" dirty="0" err="1">
                <a:latin typeface="Javanese Text"/>
                <a:ea typeface="+mn-lt"/>
                <a:cs typeface="+mn-lt"/>
              </a:rPr>
              <a:t>roc_curve</a:t>
            </a:r>
            <a:endParaRPr lang="en-US">
              <a:latin typeface="Javanese Text"/>
            </a:endParaRPr>
          </a:p>
          <a:p>
            <a:r>
              <a:rPr lang="en-US" dirty="0">
                <a:latin typeface="Javanese Text"/>
                <a:ea typeface="+mn-lt"/>
                <a:cs typeface="+mn-lt"/>
              </a:rPr>
              <a:t>- from </a:t>
            </a:r>
            <a:r>
              <a:rPr lang="en-US" dirty="0" err="1">
                <a:latin typeface="Javanese Text"/>
                <a:ea typeface="+mn-lt"/>
                <a:cs typeface="+mn-lt"/>
              </a:rPr>
              <a:t>sklearn.metrics</a:t>
            </a:r>
            <a:r>
              <a:rPr lang="en-US" dirty="0">
                <a:latin typeface="Javanese Text"/>
                <a:ea typeface="+mn-lt"/>
                <a:cs typeface="+mn-lt"/>
              </a:rPr>
              <a:t> import </a:t>
            </a:r>
            <a:r>
              <a:rPr lang="en-US" dirty="0" err="1">
                <a:latin typeface="Javanese Text"/>
                <a:ea typeface="+mn-lt"/>
                <a:cs typeface="+mn-lt"/>
              </a:rPr>
              <a:t>roc_auc_score</a:t>
            </a:r>
            <a:endParaRPr lang="en-US">
              <a:latin typeface="Javanese Text"/>
            </a:endParaRPr>
          </a:p>
          <a:p>
            <a:r>
              <a:rPr lang="en-US" dirty="0">
                <a:latin typeface="Javanese Text"/>
                <a:ea typeface="+mn-lt"/>
                <a:cs typeface="+mn-lt"/>
              </a:rPr>
              <a:t>    </a:t>
            </a:r>
          </a:p>
          <a:p>
            <a:r>
              <a:rPr lang="en-US" dirty="0">
                <a:latin typeface="Javanese Text"/>
                <a:ea typeface="+mn-lt"/>
                <a:cs typeface="+mn-lt"/>
              </a:rPr>
              <a:t>- # generate 2 class dataset</a:t>
            </a:r>
            <a:endParaRPr lang="en-US">
              <a:latin typeface="Javanese Text"/>
              <a:cs typeface="Arial" panose="020B0604020202020204"/>
            </a:endParaRPr>
          </a:p>
          <a:p>
            <a:r>
              <a:rPr lang="en-US" dirty="0">
                <a:latin typeface="Javanese Text"/>
                <a:ea typeface="+mn-lt"/>
                <a:cs typeface="+mn-lt"/>
              </a:rPr>
              <a:t>- </a:t>
            </a:r>
            <a:r>
              <a:rPr lang="en-US" dirty="0" err="1">
                <a:latin typeface="Javanese Text"/>
                <a:ea typeface="+mn-lt"/>
                <a:cs typeface="+mn-lt"/>
              </a:rPr>
              <a:t>x,y</a:t>
            </a:r>
            <a:r>
              <a:rPr lang="en-US" dirty="0">
                <a:latin typeface="Javanese Text"/>
                <a:ea typeface="+mn-lt"/>
                <a:cs typeface="+mn-lt"/>
              </a:rPr>
              <a:t> = </a:t>
            </a:r>
            <a:r>
              <a:rPr lang="en-US" dirty="0" err="1">
                <a:latin typeface="Javanese Text"/>
                <a:ea typeface="+mn-lt"/>
                <a:cs typeface="+mn-lt"/>
              </a:rPr>
              <a:t>make_classification</a:t>
            </a:r>
            <a:r>
              <a:rPr lang="en-US" dirty="0">
                <a:latin typeface="Javanese Text"/>
                <a:ea typeface="+mn-lt"/>
                <a:cs typeface="+mn-lt"/>
              </a:rPr>
              <a:t>(</a:t>
            </a:r>
            <a:r>
              <a:rPr lang="en-US" dirty="0" err="1">
                <a:latin typeface="Javanese Text"/>
                <a:ea typeface="+mn-lt"/>
                <a:cs typeface="+mn-lt"/>
              </a:rPr>
              <a:t>n_samples</a:t>
            </a:r>
            <a:r>
              <a:rPr lang="en-US" dirty="0">
                <a:latin typeface="Javanese Text"/>
                <a:ea typeface="+mn-lt"/>
                <a:cs typeface="+mn-lt"/>
              </a:rPr>
              <a:t>=200, </a:t>
            </a:r>
            <a:r>
              <a:rPr lang="en-US" dirty="0" err="1">
                <a:latin typeface="Javanese Text"/>
                <a:ea typeface="+mn-lt"/>
                <a:cs typeface="+mn-lt"/>
              </a:rPr>
              <a:t>n_classes</a:t>
            </a:r>
            <a:r>
              <a:rPr lang="en-US" dirty="0">
                <a:latin typeface="Javanese Text"/>
                <a:ea typeface="+mn-lt"/>
                <a:cs typeface="+mn-lt"/>
              </a:rPr>
              <a:t>=3, </a:t>
            </a:r>
            <a:r>
              <a:rPr lang="en-US" dirty="0" err="1">
                <a:latin typeface="Javanese Text"/>
                <a:ea typeface="+mn-lt"/>
                <a:cs typeface="+mn-lt"/>
              </a:rPr>
              <a:t>n_features</a:t>
            </a:r>
            <a:r>
              <a:rPr lang="en-US" dirty="0">
                <a:latin typeface="Javanese Text"/>
                <a:ea typeface="+mn-lt"/>
                <a:cs typeface="+mn-lt"/>
              </a:rPr>
              <a:t>=5, </a:t>
            </a:r>
            <a:r>
              <a:rPr lang="en-US" dirty="0" err="1">
                <a:latin typeface="Javanese Text"/>
                <a:ea typeface="+mn-lt"/>
                <a:cs typeface="+mn-lt"/>
              </a:rPr>
              <a:t>n_informative</a:t>
            </a:r>
            <a:r>
              <a:rPr lang="en-US" dirty="0">
                <a:latin typeface="Javanese Text"/>
                <a:ea typeface="+mn-lt"/>
                <a:cs typeface="+mn-lt"/>
              </a:rPr>
              <a:t>=3, </a:t>
            </a:r>
            <a:r>
              <a:rPr lang="en-US" dirty="0" err="1">
                <a:latin typeface="Javanese Text"/>
                <a:ea typeface="+mn-lt"/>
                <a:cs typeface="+mn-lt"/>
              </a:rPr>
              <a:t>random_state</a:t>
            </a:r>
            <a:r>
              <a:rPr lang="en-US" dirty="0">
                <a:latin typeface="Javanese Text"/>
                <a:ea typeface="+mn-lt"/>
                <a:cs typeface="+mn-lt"/>
              </a:rPr>
              <a:t>=0)</a:t>
            </a:r>
            <a:endParaRPr lang="en-US">
              <a:latin typeface="Javanese Text"/>
              <a:cs typeface="Arial"/>
            </a:endParaRPr>
          </a:p>
          <a:p>
            <a:r>
              <a:rPr lang="en-US" dirty="0">
                <a:latin typeface="Javanese Text"/>
                <a:ea typeface="+mn-lt"/>
                <a:cs typeface="+mn-lt"/>
              </a:rPr>
              <a:t>- # split into train/test sets</a:t>
            </a:r>
            <a:endParaRPr lang="en-US">
              <a:latin typeface="Javanese Text"/>
            </a:endParaRPr>
          </a:p>
          <a:p>
            <a:r>
              <a:rPr lang="en-US" dirty="0">
                <a:latin typeface="Javanese Text"/>
                <a:ea typeface="+mn-lt"/>
                <a:cs typeface="+mn-lt"/>
              </a:rPr>
              <a:t>- </a:t>
            </a:r>
            <a:r>
              <a:rPr lang="en-US" dirty="0" err="1">
                <a:latin typeface="Javanese Text"/>
                <a:ea typeface="+mn-lt"/>
                <a:cs typeface="+mn-lt"/>
              </a:rPr>
              <a:t>x_train</a:t>
            </a:r>
            <a:r>
              <a:rPr lang="en-US" dirty="0">
                <a:latin typeface="Javanese Text"/>
                <a:ea typeface="+mn-lt"/>
                <a:cs typeface="+mn-lt"/>
              </a:rPr>
              <a:t>, </a:t>
            </a:r>
            <a:r>
              <a:rPr lang="en-US" dirty="0" err="1">
                <a:latin typeface="Javanese Text"/>
                <a:ea typeface="+mn-lt"/>
                <a:cs typeface="+mn-lt"/>
              </a:rPr>
              <a:t>x_test</a:t>
            </a:r>
            <a:r>
              <a:rPr lang="en-US" dirty="0">
                <a:latin typeface="Javanese Text"/>
                <a:ea typeface="+mn-lt"/>
                <a:cs typeface="+mn-lt"/>
              </a:rPr>
              <a:t>, </a:t>
            </a:r>
            <a:r>
              <a:rPr lang="en-US" dirty="0" err="1">
                <a:latin typeface="Javanese Text"/>
                <a:ea typeface="+mn-lt"/>
                <a:cs typeface="+mn-lt"/>
              </a:rPr>
              <a:t>y_train</a:t>
            </a:r>
            <a:r>
              <a:rPr lang="en-US" dirty="0">
                <a:latin typeface="Javanese Text"/>
                <a:ea typeface="+mn-lt"/>
                <a:cs typeface="+mn-lt"/>
              </a:rPr>
              <a:t>, </a:t>
            </a:r>
            <a:r>
              <a:rPr lang="en-US" dirty="0" err="1">
                <a:latin typeface="Javanese Text"/>
                <a:ea typeface="+mn-lt"/>
                <a:cs typeface="+mn-lt"/>
              </a:rPr>
              <a:t>y_test</a:t>
            </a:r>
            <a:r>
              <a:rPr lang="en-US" dirty="0">
                <a:latin typeface="Javanese Text"/>
                <a:ea typeface="+mn-lt"/>
                <a:cs typeface="+mn-lt"/>
              </a:rPr>
              <a:t> = </a:t>
            </a:r>
            <a:r>
              <a:rPr lang="en-US" dirty="0" err="1">
                <a:latin typeface="Javanese Text"/>
                <a:ea typeface="+mn-lt"/>
                <a:cs typeface="+mn-lt"/>
              </a:rPr>
              <a:t>train_test_split</a:t>
            </a:r>
            <a:r>
              <a:rPr lang="en-US" dirty="0">
                <a:latin typeface="Javanese Text"/>
                <a:ea typeface="+mn-lt"/>
                <a:cs typeface="+mn-lt"/>
              </a:rPr>
              <a:t>(</a:t>
            </a:r>
            <a:r>
              <a:rPr lang="en-US" dirty="0" err="1">
                <a:latin typeface="Javanese Text"/>
                <a:ea typeface="+mn-lt"/>
                <a:cs typeface="+mn-lt"/>
              </a:rPr>
              <a:t>x,y,test_size</a:t>
            </a:r>
            <a:r>
              <a:rPr lang="en-US" dirty="0">
                <a:latin typeface="Javanese Text"/>
                <a:ea typeface="+mn-lt"/>
                <a:cs typeface="+mn-lt"/>
              </a:rPr>
              <a:t>=0.30, </a:t>
            </a:r>
            <a:r>
              <a:rPr lang="en-US" dirty="0" err="1">
                <a:latin typeface="Javanese Text"/>
                <a:ea typeface="+mn-lt"/>
                <a:cs typeface="+mn-lt"/>
              </a:rPr>
              <a:t>random_state</a:t>
            </a:r>
            <a:r>
              <a:rPr lang="en-US" dirty="0">
                <a:latin typeface="Javanese Text"/>
                <a:ea typeface="+mn-lt"/>
                <a:cs typeface="+mn-lt"/>
              </a:rPr>
              <a:t>=150)</a:t>
            </a:r>
            <a:endParaRPr lang="en-US">
              <a:latin typeface="Javanese Text"/>
            </a:endParaRPr>
          </a:p>
        </p:txBody>
      </p:sp>
    </p:spTree>
    <p:extLst>
      <p:ext uri="{BB962C8B-B14F-4D97-AF65-F5344CB8AC3E}">
        <p14:creationId xmlns:p14="http://schemas.microsoft.com/office/powerpoint/2010/main" val="308896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DE843C-463F-2D17-67F1-4C62067A29DC}"/>
              </a:ext>
            </a:extLst>
          </p:cNvPr>
          <p:cNvSpPr txBox="1"/>
          <p:nvPr/>
        </p:nvSpPr>
        <p:spPr>
          <a:xfrm>
            <a:off x="1253067" y="586317"/>
            <a:ext cx="9791699"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Javanese Text"/>
              </a:rPr>
              <a:t>                                                                      </a:t>
            </a:r>
            <a:endParaRPr lang="en-US"/>
          </a:p>
          <a:p>
            <a:r>
              <a:rPr lang="en-US" sz="3200" b="1" dirty="0">
                <a:latin typeface="Javanese Text"/>
              </a:rPr>
              <a:t>INTRODUCTION</a:t>
            </a:r>
          </a:p>
          <a:p>
            <a:endParaRPr lang="en-US" b="1" dirty="0">
              <a:latin typeface="Javanese Text"/>
            </a:endParaRPr>
          </a:p>
          <a:p>
            <a:endParaRPr lang="en-US" b="1" dirty="0">
              <a:latin typeface="Javanese Text"/>
            </a:endParaRPr>
          </a:p>
          <a:p>
            <a:endParaRPr lang="en-US" b="1" dirty="0">
              <a:latin typeface="Javanese Text"/>
            </a:endParaRPr>
          </a:p>
          <a:p>
            <a:r>
              <a:rPr lang="en-US" b="1" dirty="0">
                <a:latin typeface="Javanese Text"/>
              </a:rPr>
              <a:t>                                                                       T</a:t>
            </a:r>
            <a:r>
              <a:rPr lang="en-US" dirty="0">
                <a:latin typeface="Javanese Text"/>
              </a:rPr>
              <a:t>he internet has brought all things to our fingertips, from buying groceries to researching our next new automobile purchase. Once a place for posting a pretty website to promote your business, the internet is now evolving to be a forum where consumers evaluate products and services based on impressions and feedback from other, like-minded consumers.</a:t>
            </a:r>
            <a:endParaRPr lang="en-US"/>
          </a:p>
          <a:p>
            <a:r>
              <a:rPr lang="en-US" dirty="0">
                <a:latin typeface="Javanese Text"/>
              </a:rPr>
              <a:t>It is easy to assume the importance of customer reviews, but nothing highlights more than objective data just how reviews are used and how they impact business. Statistics </a:t>
            </a:r>
            <a:r>
              <a:rPr lang="en-US" dirty="0" err="1">
                <a:latin typeface="Javanese Text"/>
              </a:rPr>
              <a:t>analyse</a:t>
            </a:r>
            <a:r>
              <a:rPr lang="en-US" dirty="0">
                <a:latin typeface="Javanese Text"/>
              </a:rPr>
              <a:t> how customers behave before and after using services or buying products, which can help develop plans to improve business.</a:t>
            </a:r>
          </a:p>
          <a:p>
            <a:endParaRPr lang="en-US">
              <a:latin typeface="Segoe UI"/>
              <a:cs typeface="Segoe UI"/>
            </a:endParaRPr>
          </a:p>
          <a:p>
            <a:r>
              <a:rPr lang="en-US" dirty="0">
                <a:latin typeface="Javanese Text"/>
              </a:rPr>
              <a:t>Reviews not only have the power to influence consumer decisions but can strengthen a company’s credibility. Reviews have the power to gain customer trust, and they encourage people to interact with the company. Customer interaction ultimately leads to improved profits for businesses. </a:t>
            </a:r>
          </a:p>
          <a:p>
            <a:endParaRPr lang="en-US">
              <a:latin typeface="Segoe UI"/>
              <a:cs typeface="Segoe UI"/>
            </a:endParaRPr>
          </a:p>
        </p:txBody>
      </p:sp>
    </p:spTree>
    <p:extLst>
      <p:ext uri="{BB962C8B-B14F-4D97-AF65-F5344CB8AC3E}">
        <p14:creationId xmlns:p14="http://schemas.microsoft.com/office/powerpoint/2010/main" val="2530384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A329E9-FBA3-F96C-8679-C40D6534676B}"/>
              </a:ext>
            </a:extLst>
          </p:cNvPr>
          <p:cNvSpPr txBox="1"/>
          <p:nvPr/>
        </p:nvSpPr>
        <p:spPr>
          <a:xfrm>
            <a:off x="1253067" y="342900"/>
            <a:ext cx="9844616"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Javanese Text"/>
              </a:rPr>
              <a:t>- # fit model</a:t>
            </a:r>
          </a:p>
          <a:p>
            <a:r>
              <a:rPr lang="en-US" dirty="0">
                <a:latin typeface="Javanese Text"/>
              </a:rPr>
              <a:t>- </a:t>
            </a:r>
            <a:r>
              <a:rPr lang="en-US" dirty="0" err="1">
                <a:latin typeface="Javanese Text"/>
              </a:rPr>
              <a:t>clf</a:t>
            </a:r>
            <a:r>
              <a:rPr lang="en-US" dirty="0">
                <a:latin typeface="Javanese Text"/>
              </a:rPr>
              <a:t> = </a:t>
            </a:r>
            <a:r>
              <a:rPr lang="en-US" dirty="0" err="1">
                <a:latin typeface="Javanese Text"/>
              </a:rPr>
              <a:t>OneVsRestClassifier</a:t>
            </a:r>
            <a:r>
              <a:rPr lang="en-US" dirty="0">
                <a:latin typeface="Javanese Text"/>
              </a:rPr>
              <a:t>(</a:t>
            </a:r>
            <a:r>
              <a:rPr lang="en-US" dirty="0" err="1">
                <a:latin typeface="Javanese Text"/>
              </a:rPr>
              <a:t>GCV.best_estimator</a:t>
            </a:r>
            <a:r>
              <a:rPr lang="en-US" dirty="0">
                <a:latin typeface="Javanese Text"/>
              </a:rPr>
              <a:t>_)</a:t>
            </a:r>
          </a:p>
          <a:p>
            <a:r>
              <a:rPr lang="en-US" dirty="0">
                <a:latin typeface="Javanese Text"/>
              </a:rPr>
              <a:t>- </a:t>
            </a:r>
            <a:r>
              <a:rPr lang="en-US" dirty="0" err="1">
                <a:latin typeface="Javanese Text"/>
              </a:rPr>
              <a:t>clf.fit</a:t>
            </a:r>
            <a:r>
              <a:rPr lang="en-US" dirty="0">
                <a:latin typeface="Javanese Text"/>
              </a:rPr>
              <a:t>(</a:t>
            </a:r>
            <a:r>
              <a:rPr lang="en-US" dirty="0" err="1">
                <a:latin typeface="Javanese Text"/>
              </a:rPr>
              <a:t>x_train</a:t>
            </a:r>
            <a:r>
              <a:rPr lang="en-US" dirty="0">
                <a:latin typeface="Javanese Text"/>
              </a:rPr>
              <a:t>, </a:t>
            </a:r>
            <a:r>
              <a:rPr lang="en-US" dirty="0" err="1">
                <a:latin typeface="Javanese Text"/>
              </a:rPr>
              <a:t>y_train</a:t>
            </a:r>
            <a:r>
              <a:rPr lang="en-US" dirty="0">
                <a:latin typeface="Javanese Text"/>
              </a:rPr>
              <a:t>)</a:t>
            </a:r>
          </a:p>
          <a:p>
            <a:r>
              <a:rPr lang="en-US" dirty="0">
                <a:latin typeface="Javanese Text"/>
              </a:rPr>
              <a:t>- pred = </a:t>
            </a:r>
            <a:r>
              <a:rPr lang="en-US" dirty="0" err="1">
                <a:latin typeface="Javanese Text"/>
              </a:rPr>
              <a:t>clf.predict</a:t>
            </a:r>
            <a:r>
              <a:rPr lang="en-US" dirty="0">
                <a:latin typeface="Javanese Text"/>
              </a:rPr>
              <a:t>(</a:t>
            </a:r>
            <a:r>
              <a:rPr lang="en-US" dirty="0" err="1">
                <a:latin typeface="Javanese Text"/>
              </a:rPr>
              <a:t>x_test</a:t>
            </a:r>
            <a:r>
              <a:rPr lang="en-US" dirty="0">
                <a:latin typeface="Javanese Text"/>
              </a:rPr>
              <a:t>)</a:t>
            </a:r>
          </a:p>
          <a:p>
            <a:r>
              <a:rPr lang="en-US" dirty="0">
                <a:latin typeface="Javanese Text"/>
              </a:rPr>
              <a:t>- </a:t>
            </a:r>
            <a:r>
              <a:rPr lang="en-US" dirty="0" err="1">
                <a:latin typeface="Javanese Text"/>
              </a:rPr>
              <a:t>pred_prob</a:t>
            </a:r>
            <a:r>
              <a:rPr lang="en-US" dirty="0">
                <a:latin typeface="Javanese Text"/>
              </a:rPr>
              <a:t> = </a:t>
            </a:r>
            <a:r>
              <a:rPr lang="en-US" dirty="0" err="1">
                <a:latin typeface="Javanese Text"/>
              </a:rPr>
              <a:t>clf.predict_proba</a:t>
            </a:r>
            <a:r>
              <a:rPr lang="en-US" dirty="0">
                <a:latin typeface="Javanese Text"/>
              </a:rPr>
              <a:t>(</a:t>
            </a:r>
            <a:r>
              <a:rPr lang="en-US" dirty="0" err="1">
                <a:latin typeface="Javanese Text"/>
              </a:rPr>
              <a:t>x_test</a:t>
            </a:r>
            <a:r>
              <a:rPr lang="en-US" dirty="0">
                <a:latin typeface="Javanese Text"/>
              </a:rPr>
              <a:t>)</a:t>
            </a:r>
          </a:p>
          <a:p>
            <a:r>
              <a:rPr lang="en-US" dirty="0">
                <a:latin typeface="Javanese Text"/>
              </a:rPr>
              <a:t>- # roc curve for classes</a:t>
            </a:r>
          </a:p>
          <a:p>
            <a:r>
              <a:rPr lang="en-US" dirty="0">
                <a:latin typeface="Javanese Text"/>
              </a:rPr>
              <a:t>- </a:t>
            </a:r>
            <a:r>
              <a:rPr lang="en-US" dirty="0" err="1">
                <a:latin typeface="Javanese Text"/>
              </a:rPr>
              <a:t>fpr</a:t>
            </a:r>
            <a:r>
              <a:rPr lang="en-US" dirty="0">
                <a:latin typeface="Javanese Text"/>
              </a:rPr>
              <a:t> = {}</a:t>
            </a:r>
          </a:p>
          <a:p>
            <a:r>
              <a:rPr lang="en-US" dirty="0">
                <a:latin typeface="Javanese Text"/>
              </a:rPr>
              <a:t>- </a:t>
            </a:r>
            <a:r>
              <a:rPr lang="en-US" dirty="0" err="1">
                <a:latin typeface="Javanese Text"/>
              </a:rPr>
              <a:t>tpr</a:t>
            </a:r>
            <a:r>
              <a:rPr lang="en-US" dirty="0">
                <a:latin typeface="Javanese Text"/>
              </a:rPr>
              <a:t> = {}</a:t>
            </a:r>
          </a:p>
          <a:p>
            <a:r>
              <a:rPr lang="en-US" dirty="0">
                <a:latin typeface="Javanese Text"/>
              </a:rPr>
              <a:t>- thresh ={}</a:t>
            </a:r>
          </a:p>
          <a:p>
            <a:r>
              <a:rPr lang="en-US" dirty="0">
                <a:latin typeface="Javanese Text"/>
              </a:rPr>
              <a:t>- </a:t>
            </a:r>
            <a:r>
              <a:rPr lang="en-US" dirty="0" err="1">
                <a:latin typeface="Javanese Text"/>
              </a:rPr>
              <a:t>n_class</a:t>
            </a:r>
            <a:r>
              <a:rPr lang="en-US" dirty="0">
                <a:latin typeface="Javanese Text"/>
              </a:rPr>
              <a:t> = 3</a:t>
            </a:r>
          </a:p>
          <a:p>
            <a:r>
              <a:rPr lang="en-US" dirty="0">
                <a:latin typeface="Javanese Text"/>
              </a:rPr>
              <a:t>- for </a:t>
            </a:r>
            <a:r>
              <a:rPr lang="en-US" dirty="0" err="1">
                <a:latin typeface="Javanese Text"/>
              </a:rPr>
              <a:t>i</a:t>
            </a:r>
            <a:r>
              <a:rPr lang="en-US" dirty="0">
                <a:latin typeface="Javanese Text"/>
              </a:rPr>
              <a:t> in range(</a:t>
            </a:r>
            <a:r>
              <a:rPr lang="en-US" dirty="0" err="1">
                <a:latin typeface="Javanese Text"/>
              </a:rPr>
              <a:t>n_class</a:t>
            </a:r>
            <a:r>
              <a:rPr lang="en-US" dirty="0">
                <a:latin typeface="Javanese Text"/>
              </a:rPr>
              <a:t>):</a:t>
            </a:r>
          </a:p>
          <a:p>
            <a:r>
              <a:rPr lang="en-US" dirty="0">
                <a:latin typeface="Javanese Text"/>
              </a:rPr>
              <a:t>-     </a:t>
            </a:r>
            <a:r>
              <a:rPr lang="en-US" dirty="0" err="1">
                <a:latin typeface="Javanese Text"/>
              </a:rPr>
              <a:t>fpr</a:t>
            </a:r>
            <a:r>
              <a:rPr lang="en-US" dirty="0">
                <a:latin typeface="Javanese Text"/>
              </a:rPr>
              <a:t>[</a:t>
            </a:r>
            <a:r>
              <a:rPr lang="en-US" dirty="0" err="1">
                <a:latin typeface="Javanese Text"/>
              </a:rPr>
              <a:t>i</a:t>
            </a:r>
            <a:r>
              <a:rPr lang="en-US" dirty="0">
                <a:latin typeface="Javanese Text"/>
              </a:rPr>
              <a:t>], </a:t>
            </a:r>
            <a:r>
              <a:rPr lang="en-US" dirty="0" err="1">
                <a:latin typeface="Javanese Text"/>
              </a:rPr>
              <a:t>tpr</a:t>
            </a:r>
            <a:r>
              <a:rPr lang="en-US" dirty="0">
                <a:latin typeface="Javanese Text"/>
              </a:rPr>
              <a:t>[</a:t>
            </a:r>
            <a:r>
              <a:rPr lang="en-US" dirty="0" err="1">
                <a:latin typeface="Javanese Text"/>
              </a:rPr>
              <a:t>i</a:t>
            </a:r>
            <a:r>
              <a:rPr lang="en-US" dirty="0">
                <a:latin typeface="Javanese Text"/>
              </a:rPr>
              <a:t>], thresh[</a:t>
            </a:r>
            <a:r>
              <a:rPr lang="en-US" dirty="0" err="1">
                <a:latin typeface="Javanese Text"/>
              </a:rPr>
              <a:t>i</a:t>
            </a:r>
            <a:r>
              <a:rPr lang="en-US" dirty="0">
                <a:latin typeface="Javanese Text"/>
              </a:rPr>
              <a:t>] = </a:t>
            </a:r>
            <a:r>
              <a:rPr lang="en-US" dirty="0" err="1">
                <a:latin typeface="Javanese Text"/>
              </a:rPr>
              <a:t>roc_curve</a:t>
            </a:r>
            <a:r>
              <a:rPr lang="en-US" dirty="0">
                <a:latin typeface="Javanese Text"/>
              </a:rPr>
              <a:t>(</a:t>
            </a:r>
            <a:r>
              <a:rPr lang="en-US" dirty="0" err="1">
                <a:latin typeface="Javanese Text"/>
              </a:rPr>
              <a:t>y_test,x_test</a:t>
            </a:r>
            <a:r>
              <a:rPr lang="en-US" dirty="0">
                <a:latin typeface="Javanese Text"/>
              </a:rPr>
              <a:t>[:,</a:t>
            </a:r>
            <a:r>
              <a:rPr lang="en-US" dirty="0" err="1">
                <a:latin typeface="Javanese Text"/>
              </a:rPr>
              <a:t>i</a:t>
            </a:r>
            <a:r>
              <a:rPr lang="en-US" dirty="0">
                <a:latin typeface="Javanese Text"/>
              </a:rPr>
              <a:t>], </a:t>
            </a:r>
            <a:r>
              <a:rPr lang="en-US" dirty="0" err="1">
                <a:latin typeface="Javanese Text"/>
              </a:rPr>
              <a:t>pos_label</a:t>
            </a:r>
            <a:r>
              <a:rPr lang="en-US" dirty="0">
                <a:latin typeface="Javanese Text"/>
              </a:rPr>
              <a:t>=</a:t>
            </a:r>
            <a:r>
              <a:rPr lang="en-US" dirty="0" err="1">
                <a:latin typeface="Javanese Text"/>
              </a:rPr>
              <a:t>i</a:t>
            </a:r>
            <a:r>
              <a:rPr lang="en-US" dirty="0">
                <a:latin typeface="Javanese Text"/>
              </a:rPr>
              <a:t>)</a:t>
            </a:r>
          </a:p>
          <a:p>
            <a:r>
              <a:rPr lang="en-US" dirty="0">
                <a:latin typeface="Javanese Text"/>
              </a:rPr>
              <a:t>- # plotting</a:t>
            </a:r>
          </a:p>
          <a:p>
            <a:r>
              <a:rPr lang="en-US" dirty="0">
                <a:latin typeface="Javanese Text"/>
              </a:rPr>
              <a:t>- </a:t>
            </a:r>
            <a:r>
              <a:rPr lang="en-US" dirty="0" err="1">
                <a:latin typeface="Javanese Text"/>
              </a:rPr>
              <a:t>plt.plot</a:t>
            </a:r>
            <a:r>
              <a:rPr lang="en-US" dirty="0">
                <a:latin typeface="Javanese Text"/>
              </a:rPr>
              <a:t>(</a:t>
            </a:r>
            <a:r>
              <a:rPr lang="en-US" dirty="0" err="1">
                <a:latin typeface="Javanese Text"/>
              </a:rPr>
              <a:t>fpr</a:t>
            </a:r>
            <a:r>
              <a:rPr lang="en-US" dirty="0">
                <a:latin typeface="Javanese Text"/>
              </a:rPr>
              <a:t>[0], </a:t>
            </a:r>
            <a:r>
              <a:rPr lang="en-US" dirty="0" err="1">
                <a:latin typeface="Javanese Text"/>
              </a:rPr>
              <a:t>tpr</a:t>
            </a:r>
            <a:r>
              <a:rPr lang="en-US" dirty="0">
                <a:latin typeface="Javanese Text"/>
              </a:rPr>
              <a:t>[0], </a:t>
            </a:r>
            <a:r>
              <a:rPr lang="en-US" dirty="0" err="1">
                <a:latin typeface="Javanese Text"/>
              </a:rPr>
              <a:t>linestyle</a:t>
            </a:r>
            <a:r>
              <a:rPr lang="en-US" dirty="0">
                <a:latin typeface="Javanese Text"/>
              </a:rPr>
              <a:t>='--',color='yellow', label='Rating 3 vs Rest')</a:t>
            </a:r>
          </a:p>
          <a:p>
            <a:r>
              <a:rPr lang="en-US" dirty="0">
                <a:latin typeface="Javanese Text"/>
              </a:rPr>
              <a:t>- </a:t>
            </a:r>
            <a:r>
              <a:rPr lang="en-US" dirty="0" err="1">
                <a:latin typeface="Javanese Text"/>
              </a:rPr>
              <a:t>plt.plot</a:t>
            </a:r>
            <a:r>
              <a:rPr lang="en-US" dirty="0">
                <a:latin typeface="Javanese Text"/>
              </a:rPr>
              <a:t>(</a:t>
            </a:r>
            <a:r>
              <a:rPr lang="en-US" dirty="0" err="1">
                <a:latin typeface="Javanese Text"/>
              </a:rPr>
              <a:t>fpr</a:t>
            </a:r>
            <a:r>
              <a:rPr lang="en-US" dirty="0">
                <a:latin typeface="Javanese Text"/>
              </a:rPr>
              <a:t>[1], </a:t>
            </a:r>
            <a:r>
              <a:rPr lang="en-US" dirty="0" err="1">
                <a:latin typeface="Javanese Text"/>
              </a:rPr>
              <a:t>tpr</a:t>
            </a:r>
            <a:r>
              <a:rPr lang="en-US" dirty="0">
                <a:latin typeface="Javanese Text"/>
              </a:rPr>
              <a:t>[1], </a:t>
            </a:r>
            <a:r>
              <a:rPr lang="en-US" dirty="0" err="1">
                <a:latin typeface="Javanese Text"/>
              </a:rPr>
              <a:t>linestyle</a:t>
            </a:r>
            <a:r>
              <a:rPr lang="en-US" dirty="0">
                <a:latin typeface="Javanese Text"/>
              </a:rPr>
              <a:t>='--',color='green', label='Rating 4 vs Rest')</a:t>
            </a:r>
          </a:p>
          <a:p>
            <a:r>
              <a:rPr lang="en-US" dirty="0">
                <a:latin typeface="Javanese Text"/>
              </a:rPr>
              <a:t>- </a:t>
            </a:r>
            <a:r>
              <a:rPr lang="en-US" dirty="0" err="1">
                <a:latin typeface="Javanese Text"/>
              </a:rPr>
              <a:t>plt.plot</a:t>
            </a:r>
            <a:r>
              <a:rPr lang="en-US" dirty="0">
                <a:latin typeface="Javanese Text"/>
              </a:rPr>
              <a:t>(</a:t>
            </a:r>
            <a:r>
              <a:rPr lang="en-US" dirty="0" err="1">
                <a:latin typeface="Javanese Text"/>
              </a:rPr>
              <a:t>fpr</a:t>
            </a:r>
            <a:r>
              <a:rPr lang="en-US" dirty="0">
                <a:latin typeface="Javanese Text"/>
              </a:rPr>
              <a:t>[2], </a:t>
            </a:r>
            <a:r>
              <a:rPr lang="en-US" dirty="0" err="1">
                <a:latin typeface="Javanese Text"/>
              </a:rPr>
              <a:t>tpr</a:t>
            </a:r>
            <a:r>
              <a:rPr lang="en-US" dirty="0">
                <a:latin typeface="Javanese Text"/>
              </a:rPr>
              <a:t>[2], </a:t>
            </a:r>
            <a:r>
              <a:rPr lang="en-US" dirty="0" err="1">
                <a:latin typeface="Javanese Text"/>
              </a:rPr>
              <a:t>linestyle</a:t>
            </a:r>
            <a:r>
              <a:rPr lang="en-US" dirty="0">
                <a:latin typeface="Javanese Text"/>
              </a:rPr>
              <a:t>='--',color='blue', label='Rating 5 vs Rest')</a:t>
            </a:r>
          </a:p>
          <a:p>
            <a:r>
              <a:rPr lang="en-US" dirty="0">
                <a:latin typeface="Javanese Text"/>
              </a:rPr>
              <a:t>- </a:t>
            </a:r>
            <a:r>
              <a:rPr lang="en-US" dirty="0" err="1">
                <a:latin typeface="Javanese Text"/>
              </a:rPr>
              <a:t>plt.title</a:t>
            </a:r>
            <a:r>
              <a:rPr lang="en-US" dirty="0">
                <a:latin typeface="Javanese Text"/>
              </a:rPr>
              <a:t>('ROC curve')</a:t>
            </a:r>
          </a:p>
          <a:p>
            <a:r>
              <a:rPr lang="en-US" dirty="0">
                <a:latin typeface="Javanese Text"/>
              </a:rPr>
              <a:t>- </a:t>
            </a:r>
            <a:r>
              <a:rPr lang="en-US" dirty="0" err="1">
                <a:latin typeface="Javanese Text"/>
              </a:rPr>
              <a:t>plt.xlabel</a:t>
            </a:r>
            <a:r>
              <a:rPr lang="en-US" dirty="0">
                <a:latin typeface="Javanese Text"/>
              </a:rPr>
              <a:t>('False Positive Rate')</a:t>
            </a:r>
          </a:p>
          <a:p>
            <a:r>
              <a:rPr lang="en-US" dirty="0">
                <a:latin typeface="Javanese Text"/>
              </a:rPr>
              <a:t>- </a:t>
            </a:r>
            <a:r>
              <a:rPr lang="en-US" dirty="0" err="1">
                <a:latin typeface="Javanese Text"/>
              </a:rPr>
              <a:t>plt.ylabel</a:t>
            </a:r>
            <a:r>
              <a:rPr lang="en-US" dirty="0">
                <a:latin typeface="Javanese Text"/>
              </a:rPr>
              <a:t>('True Positive rate')</a:t>
            </a:r>
          </a:p>
          <a:p>
            <a:r>
              <a:rPr lang="en-US" dirty="0">
                <a:latin typeface="Javanese Text"/>
              </a:rPr>
              <a:t>- </a:t>
            </a:r>
            <a:r>
              <a:rPr lang="en-US" dirty="0" err="1">
                <a:latin typeface="Javanese Text"/>
              </a:rPr>
              <a:t>plt.legend</a:t>
            </a:r>
            <a:r>
              <a:rPr lang="en-US" dirty="0">
                <a:latin typeface="Javanese Text"/>
              </a:rPr>
              <a:t>(loc='lower right',</a:t>
            </a:r>
            <a:r>
              <a:rPr lang="en-US" dirty="0" err="1">
                <a:latin typeface="Javanese Text"/>
              </a:rPr>
              <a:t>fontsize</a:t>
            </a:r>
            <a:r>
              <a:rPr lang="en-US" dirty="0">
                <a:latin typeface="Javanese Text"/>
              </a:rPr>
              <a:t>='small')</a:t>
            </a:r>
          </a:p>
          <a:p>
            <a:r>
              <a:rPr lang="en-US" dirty="0">
                <a:latin typeface="Javanese Text"/>
              </a:rPr>
              <a:t>- </a:t>
            </a:r>
            <a:r>
              <a:rPr lang="en-US" dirty="0" err="1">
                <a:latin typeface="Javanese Text"/>
              </a:rPr>
              <a:t>plt.savefig</a:t>
            </a:r>
            <a:r>
              <a:rPr lang="en-US" dirty="0">
                <a:latin typeface="Javanese Text"/>
              </a:rPr>
              <a:t>('Multiclass </a:t>
            </a:r>
            <a:r>
              <a:rPr lang="en-US" dirty="0" err="1">
                <a:latin typeface="Javanese Text"/>
              </a:rPr>
              <a:t>ROC',dpi</a:t>
            </a:r>
            <a:r>
              <a:rPr lang="en-US" dirty="0">
                <a:latin typeface="Javanese Text"/>
              </a:rPr>
              <a:t>=500)</a:t>
            </a:r>
          </a:p>
          <a:p>
            <a:r>
              <a:rPr lang="en-US" dirty="0">
                <a:latin typeface="Javanese Text"/>
              </a:rPr>
              <a:t>- </a:t>
            </a:r>
            <a:r>
              <a:rPr lang="en-US" dirty="0" err="1">
                <a:latin typeface="Javanese Text"/>
              </a:rPr>
              <a:t>plt.show</a:t>
            </a:r>
            <a:r>
              <a:rPr lang="en-US" dirty="0">
                <a:latin typeface="Javanese Text"/>
              </a:rPr>
              <a:t>()</a:t>
            </a:r>
          </a:p>
          <a:p>
            <a:endParaRPr lang="en-US" dirty="0">
              <a:latin typeface="Javanese Text"/>
            </a:endParaRPr>
          </a:p>
        </p:txBody>
      </p:sp>
    </p:spTree>
    <p:extLst>
      <p:ext uri="{BB962C8B-B14F-4D97-AF65-F5344CB8AC3E}">
        <p14:creationId xmlns:p14="http://schemas.microsoft.com/office/powerpoint/2010/main" val="4167996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1BFBB9-E4A9-17F0-24E3-9A3DD155C3D4}"/>
              </a:ext>
            </a:extLst>
          </p:cNvPr>
          <p:cNvSpPr txBox="1"/>
          <p:nvPr/>
        </p:nvSpPr>
        <p:spPr>
          <a:xfrm>
            <a:off x="1231900" y="406400"/>
            <a:ext cx="10003366" cy="6401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Javanese Text"/>
            </a:endParaRPr>
          </a:p>
          <a:p>
            <a:r>
              <a:rPr lang="en-US" sz="3200" b="1" dirty="0">
                <a:latin typeface="Javanese Text"/>
              </a:rPr>
              <a:t>CONCLUSION</a:t>
            </a:r>
          </a:p>
          <a:p>
            <a:endParaRPr lang="en-US" dirty="0">
              <a:latin typeface="Javanese Text"/>
            </a:endParaRPr>
          </a:p>
          <a:p>
            <a:r>
              <a:rPr lang="en-US" dirty="0">
                <a:ea typeface="+mn-lt"/>
                <a:cs typeface="+mn-lt"/>
              </a:rPr>
              <a:t>    -  </a:t>
            </a:r>
            <a:r>
              <a:rPr lang="en-US" dirty="0">
                <a:latin typeface="Javanese Text"/>
                <a:ea typeface="+mn-lt"/>
                <a:cs typeface="+mn-lt"/>
              </a:rPr>
              <a:t>  # Conclusion: </a:t>
            </a:r>
          </a:p>
          <a:p>
            <a:r>
              <a:rPr lang="en-US" dirty="0">
                <a:latin typeface="Javanese Text"/>
                <a:ea typeface="+mn-lt"/>
                <a:cs typeface="+mn-lt"/>
              </a:rPr>
              <a:t>    -    Attrition=</a:t>
            </a:r>
            <a:r>
              <a:rPr lang="en-US" dirty="0" err="1">
                <a:latin typeface="Javanese Text"/>
                <a:ea typeface="+mn-lt"/>
                <a:cs typeface="+mn-lt"/>
              </a:rPr>
              <a:t>np.array</a:t>
            </a:r>
            <a:r>
              <a:rPr lang="en-US" dirty="0">
                <a:latin typeface="Javanese Text"/>
                <a:ea typeface="+mn-lt"/>
                <a:cs typeface="+mn-lt"/>
              </a:rPr>
              <a:t>(</a:t>
            </a:r>
            <a:r>
              <a:rPr lang="en-US" dirty="0" err="1">
                <a:latin typeface="Javanese Text"/>
                <a:ea typeface="+mn-lt"/>
                <a:cs typeface="+mn-lt"/>
              </a:rPr>
              <a:t>y_test</a:t>
            </a:r>
            <a:r>
              <a:rPr lang="en-US" dirty="0">
                <a:latin typeface="Javanese Text"/>
                <a:ea typeface="+mn-lt"/>
                <a:cs typeface="+mn-lt"/>
              </a:rPr>
              <a:t>)</a:t>
            </a:r>
          </a:p>
          <a:p>
            <a:r>
              <a:rPr lang="en-US" dirty="0">
                <a:latin typeface="Javanese Text"/>
                <a:ea typeface="+mn-lt"/>
                <a:cs typeface="+mn-lt"/>
              </a:rPr>
              <a:t>    -    Predicted=</a:t>
            </a:r>
            <a:r>
              <a:rPr lang="en-US" dirty="0" err="1">
                <a:latin typeface="Javanese Text"/>
                <a:ea typeface="+mn-lt"/>
                <a:cs typeface="+mn-lt"/>
              </a:rPr>
              <a:t>np.array</a:t>
            </a:r>
            <a:r>
              <a:rPr lang="en-US" dirty="0">
                <a:latin typeface="Javanese Text"/>
                <a:ea typeface="+mn-lt"/>
                <a:cs typeface="+mn-lt"/>
              </a:rPr>
              <a:t>(</a:t>
            </a:r>
            <a:r>
              <a:rPr lang="en-US" dirty="0" err="1">
                <a:latin typeface="Javanese Text"/>
                <a:ea typeface="+mn-lt"/>
                <a:cs typeface="+mn-lt"/>
              </a:rPr>
              <a:t>LG.predict</a:t>
            </a:r>
            <a:r>
              <a:rPr lang="en-US" dirty="0">
                <a:latin typeface="Javanese Text"/>
                <a:ea typeface="+mn-lt"/>
                <a:cs typeface="+mn-lt"/>
              </a:rPr>
              <a:t>(</a:t>
            </a:r>
            <a:r>
              <a:rPr lang="en-US" dirty="0" err="1">
                <a:latin typeface="Javanese Text"/>
                <a:ea typeface="+mn-lt"/>
                <a:cs typeface="+mn-lt"/>
              </a:rPr>
              <a:t>x_test</a:t>
            </a:r>
            <a:r>
              <a:rPr lang="en-US" dirty="0">
                <a:latin typeface="Javanese Text"/>
                <a:ea typeface="+mn-lt"/>
                <a:cs typeface="+mn-lt"/>
              </a:rPr>
              <a:t>))</a:t>
            </a:r>
          </a:p>
          <a:p>
            <a:r>
              <a:rPr lang="en-US" dirty="0">
                <a:latin typeface="Javanese Text"/>
                <a:ea typeface="+mn-lt"/>
                <a:cs typeface="+mn-lt"/>
              </a:rPr>
              <a:t>    -    df_1=</a:t>
            </a:r>
            <a:r>
              <a:rPr lang="en-US" dirty="0" err="1">
                <a:latin typeface="Javanese Text"/>
                <a:ea typeface="+mn-lt"/>
                <a:cs typeface="+mn-lt"/>
              </a:rPr>
              <a:t>pd.DataFrame</a:t>
            </a:r>
            <a:r>
              <a:rPr lang="en-US" dirty="0">
                <a:latin typeface="Javanese Text"/>
                <a:ea typeface="+mn-lt"/>
                <a:cs typeface="+mn-lt"/>
              </a:rPr>
              <a:t>({'</a:t>
            </a:r>
            <a:r>
              <a:rPr lang="en-US" dirty="0" err="1">
                <a:latin typeface="Javanese Text"/>
                <a:ea typeface="+mn-lt"/>
                <a:cs typeface="+mn-lt"/>
              </a:rPr>
              <a:t>original':Attrition,'predicted':Predicted</a:t>
            </a:r>
            <a:r>
              <a:rPr lang="en-US" dirty="0">
                <a:latin typeface="Javanese Text"/>
                <a:ea typeface="+mn-lt"/>
                <a:cs typeface="+mn-lt"/>
              </a:rPr>
              <a:t>},index=range(</a:t>
            </a:r>
            <a:r>
              <a:rPr lang="en-US" dirty="0" err="1">
                <a:latin typeface="Javanese Text"/>
                <a:ea typeface="+mn-lt"/>
                <a:cs typeface="+mn-lt"/>
              </a:rPr>
              <a:t>len</a:t>
            </a:r>
            <a:r>
              <a:rPr lang="en-US" dirty="0">
                <a:latin typeface="Javanese Text"/>
                <a:ea typeface="+mn-lt"/>
                <a:cs typeface="+mn-lt"/>
              </a:rPr>
              <a:t>(Attrition)))</a:t>
            </a:r>
          </a:p>
          <a:p>
            <a:r>
              <a:rPr lang="en-US" dirty="0">
                <a:latin typeface="Javanese Text"/>
                <a:ea typeface="+mn-lt"/>
                <a:cs typeface="+mn-lt"/>
              </a:rPr>
              <a:t>    -    df_1 </a:t>
            </a:r>
          </a:p>
          <a:p>
            <a:r>
              <a:rPr lang="en-US" dirty="0">
                <a:latin typeface="Javanese Text"/>
                <a:ea typeface="+mn-lt"/>
                <a:cs typeface="+mn-lt"/>
              </a:rPr>
              <a:t>    -    # Model Saving</a:t>
            </a:r>
          </a:p>
          <a:p>
            <a:r>
              <a:rPr lang="en-US" dirty="0">
                <a:latin typeface="Javanese Text"/>
                <a:ea typeface="+mn-lt"/>
                <a:cs typeface="+mn-lt"/>
              </a:rPr>
              <a:t>    -    import pickle</a:t>
            </a:r>
          </a:p>
          <a:p>
            <a:r>
              <a:rPr lang="en-US" dirty="0">
                <a:latin typeface="Javanese Text"/>
                <a:ea typeface="+mn-lt"/>
                <a:cs typeface="+mn-lt"/>
              </a:rPr>
              <a:t>    -    filename = '</a:t>
            </a:r>
            <a:r>
              <a:rPr lang="en-US" dirty="0" err="1">
                <a:latin typeface="Javanese Text"/>
                <a:ea typeface="+mn-lt"/>
                <a:cs typeface="+mn-lt"/>
              </a:rPr>
              <a:t>RatingsPrediction.pkl</a:t>
            </a:r>
            <a:r>
              <a:rPr lang="en-US" dirty="0">
                <a:latin typeface="Javanese Text"/>
                <a:ea typeface="+mn-lt"/>
                <a:cs typeface="+mn-lt"/>
              </a:rPr>
              <a:t>'</a:t>
            </a:r>
          </a:p>
          <a:p>
            <a:r>
              <a:rPr lang="en-US" dirty="0">
                <a:latin typeface="Javanese Text"/>
                <a:ea typeface="+mn-lt"/>
                <a:cs typeface="+mn-lt"/>
              </a:rPr>
              <a:t>    -    </a:t>
            </a:r>
            <a:r>
              <a:rPr lang="en-US" dirty="0" err="1">
                <a:latin typeface="Javanese Text"/>
                <a:ea typeface="+mn-lt"/>
                <a:cs typeface="+mn-lt"/>
              </a:rPr>
              <a:t>pickle.dump</a:t>
            </a:r>
            <a:r>
              <a:rPr lang="en-US" dirty="0">
                <a:latin typeface="Javanese Text"/>
                <a:ea typeface="+mn-lt"/>
                <a:cs typeface="+mn-lt"/>
              </a:rPr>
              <a:t>(</a:t>
            </a:r>
            <a:r>
              <a:rPr lang="en-US" dirty="0" err="1">
                <a:latin typeface="Javanese Text"/>
                <a:ea typeface="+mn-lt"/>
                <a:cs typeface="+mn-lt"/>
              </a:rPr>
              <a:t>RF,open</a:t>
            </a:r>
            <a:r>
              <a:rPr lang="en-US" dirty="0">
                <a:latin typeface="Javanese Text"/>
                <a:ea typeface="+mn-lt"/>
                <a:cs typeface="+mn-lt"/>
              </a:rPr>
              <a:t>(filename,'</a:t>
            </a:r>
            <a:r>
              <a:rPr lang="en-US" dirty="0" err="1">
                <a:latin typeface="Javanese Text"/>
                <a:ea typeface="+mn-lt"/>
                <a:cs typeface="+mn-lt"/>
              </a:rPr>
              <a:t>wb</a:t>
            </a:r>
            <a:r>
              <a:rPr lang="en-US" dirty="0">
                <a:latin typeface="Javanese Text"/>
                <a:ea typeface="+mn-lt"/>
                <a:cs typeface="+mn-lt"/>
              </a:rPr>
              <a:t>'))</a:t>
            </a:r>
          </a:p>
          <a:p>
            <a:endParaRPr lang="en-US" dirty="0">
              <a:latin typeface="Javanese Text"/>
            </a:endParaRPr>
          </a:p>
          <a:p>
            <a:endParaRPr lang="en-US" dirty="0">
              <a:latin typeface="Javanese Text"/>
            </a:endParaRPr>
          </a:p>
          <a:p>
            <a:r>
              <a:rPr lang="en-US" dirty="0">
                <a:latin typeface="Javanese Text"/>
              </a:rPr>
              <a:t>                                                               </a:t>
            </a:r>
            <a:endParaRPr lang="en-US" dirty="0">
              <a:latin typeface="Arial" panose="020B0604020202020204"/>
              <a:cs typeface="Arial" panose="020B0604020202020204"/>
            </a:endParaRPr>
          </a:p>
          <a:p>
            <a:r>
              <a:rPr lang="en-US" dirty="0">
                <a:latin typeface="Javanese Text"/>
              </a:rPr>
              <a:t>                                                    Finally came to the Conclusion as per the results found those are the best model is SVC and Random Forest Classifier showing the result for the dataset with approx. 80% accuracy. As per the understanding of the problem statement I used NLP method to know the reviews which having toxic or bad or offensive type of words which can straightly show that the rating for those reviews will not lie in good ratings but in our dataset there are no such words found which is good. So, as per the data we can rely on 80% of the data which is correct.</a:t>
            </a:r>
            <a:endParaRPr lang="en-US" dirty="0">
              <a:cs typeface="Arial"/>
            </a:endParaRPr>
          </a:p>
          <a:p>
            <a:endParaRPr lang="en-US" dirty="0">
              <a:latin typeface="Cambria Math"/>
              <a:ea typeface="Cambria Math"/>
              <a:cs typeface="Segoe UI"/>
            </a:endParaRPr>
          </a:p>
        </p:txBody>
      </p:sp>
    </p:spTree>
    <p:extLst>
      <p:ext uri="{BB962C8B-B14F-4D97-AF65-F5344CB8AC3E}">
        <p14:creationId xmlns:p14="http://schemas.microsoft.com/office/powerpoint/2010/main" val="4870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32EB35-3940-F8F3-573A-C3BDF9C2723D}"/>
              </a:ext>
            </a:extLst>
          </p:cNvPr>
          <p:cNvSpPr txBox="1"/>
          <p:nvPr/>
        </p:nvSpPr>
        <p:spPr>
          <a:xfrm>
            <a:off x="1253067" y="575734"/>
            <a:ext cx="998219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Javanese Text"/>
                <a:cs typeface="Segoe UI"/>
              </a:rPr>
              <a:t>Please find the GitHub links for ROC Curve to refer.​​​</a:t>
            </a:r>
          </a:p>
          <a:p>
            <a:r>
              <a:rPr lang="en-US" u="sng" dirty="0">
                <a:latin typeface="Javanese Text"/>
                <a:ea typeface="+mn-lt"/>
                <a:cs typeface="+mn-lt"/>
                <a:hlinkClick r:id="rId2"/>
              </a:rPr>
              <a:t>https://github.com/komalghatvilkar/Internship/blob/main/Ratings%20Prediction%20Project/ROC%20Curve.png</a:t>
            </a:r>
            <a:endParaRPr lang="en-US">
              <a:latin typeface="Javanese Text"/>
            </a:endParaRPr>
          </a:p>
          <a:p>
            <a:r>
              <a:rPr lang="en-US" dirty="0">
                <a:latin typeface="Segoe UI"/>
                <a:cs typeface="Segoe UI"/>
              </a:rPr>
              <a:t>​</a:t>
            </a:r>
          </a:p>
          <a:p>
            <a:r>
              <a:rPr lang="en-US" dirty="0">
                <a:latin typeface="Javanese Text"/>
                <a:cs typeface="Segoe UI"/>
              </a:rPr>
              <a:t>Please find the GitHub link for </a:t>
            </a:r>
            <a:r>
              <a:rPr lang="en-US" dirty="0" err="1">
                <a:latin typeface="Javanese Text"/>
                <a:cs typeface="Segoe UI"/>
              </a:rPr>
              <a:t>Jupyter</a:t>
            </a:r>
            <a:r>
              <a:rPr lang="en-US" dirty="0">
                <a:latin typeface="Javanese Text"/>
                <a:cs typeface="Segoe UI"/>
              </a:rPr>
              <a:t> Notebook Solution of data collection to refer.​ ​​​</a:t>
            </a:r>
          </a:p>
          <a:p>
            <a:r>
              <a:rPr lang="en-US" u="sng" dirty="0">
                <a:latin typeface="Javanese Text"/>
                <a:ea typeface="+mn-lt"/>
                <a:cs typeface="+mn-lt"/>
                <a:hlinkClick r:id="rId3"/>
              </a:rPr>
              <a:t>https://github.com/komalghatvilkar/Internship/blob/main/Ratings%20Prediction%20Project/Ratings%20Prediction%20Project%20-%20Data%20Collection.ipynb</a:t>
            </a:r>
            <a:endParaRPr lang="en-US">
              <a:latin typeface="Javanese Text"/>
            </a:endParaRPr>
          </a:p>
          <a:p>
            <a:r>
              <a:rPr lang="en-US" dirty="0">
                <a:latin typeface="Segoe UI"/>
                <a:cs typeface="Segoe UI"/>
              </a:rPr>
              <a:t>​</a:t>
            </a:r>
          </a:p>
          <a:p>
            <a:r>
              <a:rPr lang="en-US" dirty="0">
                <a:latin typeface="Javanese Text"/>
                <a:cs typeface="Segoe UI"/>
              </a:rPr>
              <a:t>Please find the GitHub link for </a:t>
            </a:r>
            <a:r>
              <a:rPr lang="en-US" dirty="0" err="1">
                <a:latin typeface="Javanese Text"/>
                <a:cs typeface="Segoe UI"/>
              </a:rPr>
              <a:t>Jupyter</a:t>
            </a:r>
            <a:r>
              <a:rPr lang="en-US" dirty="0">
                <a:latin typeface="Javanese Text"/>
                <a:cs typeface="Segoe UI"/>
              </a:rPr>
              <a:t> Notebook Solution of data analysis to refer.​ ​​</a:t>
            </a:r>
          </a:p>
          <a:p>
            <a:r>
              <a:rPr lang="en-US" u="sng" dirty="0">
                <a:latin typeface="Javanese Text"/>
                <a:ea typeface="+mn-lt"/>
                <a:cs typeface="+mn-lt"/>
                <a:hlinkClick r:id="rId4"/>
              </a:rPr>
              <a:t>https://github.com/komalghatvilkar/Internship/blob/main/Ratings%20Prediction%20Project/Ratings%20Prediction%20Project.ipynb</a:t>
            </a:r>
            <a:endParaRPr lang="en-US">
              <a:latin typeface="Javanese Text"/>
            </a:endParaRPr>
          </a:p>
          <a:p>
            <a:endParaRPr lang="en-US" dirty="0">
              <a:latin typeface="Segoe UI"/>
              <a:cs typeface="Segoe UI"/>
            </a:endParaRPr>
          </a:p>
        </p:txBody>
      </p:sp>
    </p:spTree>
    <p:extLst>
      <p:ext uri="{BB962C8B-B14F-4D97-AF65-F5344CB8AC3E}">
        <p14:creationId xmlns:p14="http://schemas.microsoft.com/office/powerpoint/2010/main" val="4120868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10;&#10;Description automatically generated">
            <a:extLst>
              <a:ext uri="{FF2B5EF4-FFF2-40B4-BE49-F238E27FC236}">
                <a16:creationId xmlns:a16="http://schemas.microsoft.com/office/drawing/2014/main" id="{74EE73C6-4813-2372-6D47-7F506ACF1013}"/>
              </a:ext>
            </a:extLst>
          </p:cNvPr>
          <p:cNvPicPr>
            <a:picLocks noChangeAspect="1"/>
          </p:cNvPicPr>
          <p:nvPr/>
        </p:nvPicPr>
        <p:blipFill>
          <a:blip r:embed="rId2"/>
          <a:stretch>
            <a:fillRect/>
          </a:stretch>
        </p:blipFill>
        <p:spPr>
          <a:xfrm>
            <a:off x="1231900" y="271581"/>
            <a:ext cx="9823450" cy="6367756"/>
          </a:xfrm>
          <a:prstGeom prst="rect">
            <a:avLst/>
          </a:prstGeom>
        </p:spPr>
      </p:pic>
    </p:spTree>
    <p:extLst>
      <p:ext uri="{BB962C8B-B14F-4D97-AF65-F5344CB8AC3E}">
        <p14:creationId xmlns:p14="http://schemas.microsoft.com/office/powerpoint/2010/main" val="2366632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F5841-9587-49B1-D806-11A0271E9B0C}"/>
              </a:ext>
            </a:extLst>
          </p:cNvPr>
          <p:cNvSpPr txBox="1"/>
          <p:nvPr/>
        </p:nvSpPr>
        <p:spPr>
          <a:xfrm>
            <a:off x="1274234" y="999067"/>
            <a:ext cx="973878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Arial Black"/>
              </a:rPr>
              <a:t>ACKNOWLEDGMENT</a:t>
            </a:r>
          </a:p>
          <a:p>
            <a:pPr algn="ctr"/>
            <a:endParaRPr lang="en-US" b="1" dirty="0">
              <a:latin typeface="Arial Black"/>
              <a:cs typeface="Segoe UI"/>
            </a:endParaRPr>
          </a:p>
          <a:p>
            <a:endParaRPr lang="en-US">
              <a:latin typeface="Segoe UI"/>
              <a:cs typeface="Segoe UI"/>
            </a:endParaRPr>
          </a:p>
          <a:p>
            <a:pPr algn="just"/>
            <a:r>
              <a:rPr lang="en-US" dirty="0">
                <a:latin typeface="Javanese Text"/>
              </a:rPr>
              <a:t>                                                                 The success &amp; outcome of this project were possible by the guidance and support from </a:t>
            </a:r>
            <a:r>
              <a:rPr lang="en-US" dirty="0" err="1">
                <a:latin typeface="Javanese Text"/>
              </a:rPr>
              <a:t>FlipRobo</a:t>
            </a:r>
            <a:r>
              <a:rPr lang="en-US" dirty="0">
                <a:latin typeface="Javanese Text"/>
              </a:rPr>
              <a:t>. </a:t>
            </a:r>
          </a:p>
          <a:p>
            <a:pPr algn="just"/>
            <a:endParaRPr lang="en-US" dirty="0">
              <a:latin typeface="Javanese Text"/>
            </a:endParaRPr>
          </a:p>
          <a:p>
            <a:pPr algn="just"/>
            <a:r>
              <a:rPr lang="en-US" dirty="0">
                <a:latin typeface="Javanese Text"/>
              </a:rPr>
              <a:t>It was not possible to done without research from different machine learning sites and models on Google.</a:t>
            </a:r>
            <a:endParaRPr lang="en-US" dirty="0"/>
          </a:p>
          <a:p>
            <a:pPr algn="just"/>
            <a:endParaRPr lang="en-US" dirty="0">
              <a:latin typeface="Javanese Text"/>
            </a:endParaRPr>
          </a:p>
          <a:p>
            <a:pPr algn="just"/>
            <a:r>
              <a:rPr lang="en-US" dirty="0">
                <a:latin typeface="Javanese Text"/>
              </a:rPr>
              <a:t>I referred </a:t>
            </a:r>
            <a:r>
              <a:rPr lang="en-US" dirty="0" err="1">
                <a:latin typeface="Javanese Text"/>
              </a:rPr>
              <a:t>DataTrained</a:t>
            </a:r>
            <a:r>
              <a:rPr lang="en-US" dirty="0">
                <a:latin typeface="Javanese Text"/>
              </a:rPr>
              <a:t> material for more information and some old machine learning projects that helped me completion of the project. </a:t>
            </a:r>
            <a:endParaRPr lang="en-US" dirty="0">
              <a:cs typeface="Arial"/>
            </a:endParaRPr>
          </a:p>
          <a:p>
            <a:pPr algn="just"/>
            <a:endParaRPr lang="en-US" dirty="0">
              <a:latin typeface="Javanese Text"/>
            </a:endParaRPr>
          </a:p>
          <a:p>
            <a:pPr algn="just"/>
            <a:endParaRPr lang="en-US" dirty="0">
              <a:latin typeface="Javanese Text"/>
            </a:endParaRPr>
          </a:p>
          <a:p>
            <a:pPr algn="just"/>
            <a:endParaRPr lang="en-US" dirty="0">
              <a:latin typeface="Javanese Text"/>
            </a:endParaRPr>
          </a:p>
          <a:p>
            <a:pPr algn="just"/>
            <a:endParaRPr lang="en-US" dirty="0">
              <a:latin typeface="Javanese Text"/>
            </a:endParaRPr>
          </a:p>
          <a:p>
            <a:pPr algn="just"/>
            <a:r>
              <a:rPr lang="en-US" dirty="0">
                <a:latin typeface="Javanese Text"/>
              </a:rPr>
              <a:t>                                                                                                                   Thank you........!!!</a:t>
            </a:r>
            <a:endParaRPr lang="en-US" dirty="0">
              <a:cs typeface="Arial"/>
            </a:endParaRPr>
          </a:p>
          <a:p>
            <a:endParaRPr lang="en-US">
              <a:latin typeface="Segoe UI"/>
              <a:cs typeface="Segoe UI"/>
            </a:endParaRPr>
          </a:p>
        </p:txBody>
      </p:sp>
    </p:spTree>
    <p:extLst>
      <p:ext uri="{BB962C8B-B14F-4D97-AF65-F5344CB8AC3E}">
        <p14:creationId xmlns:p14="http://schemas.microsoft.com/office/powerpoint/2010/main" val="225869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DA65B0-AA22-419F-2043-5EFF5D48411A}"/>
              </a:ext>
            </a:extLst>
          </p:cNvPr>
          <p:cNvSpPr txBox="1"/>
          <p:nvPr/>
        </p:nvSpPr>
        <p:spPr>
          <a:xfrm>
            <a:off x="1221317" y="141817"/>
            <a:ext cx="9897533"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sz="3200" b="1" dirty="0">
                <a:latin typeface="Javanese Text"/>
                <a:cs typeface="Arial"/>
              </a:rPr>
              <a:t>EDA</a:t>
            </a:r>
            <a:endParaRPr lang="en-US" sz="3200" b="1">
              <a:latin typeface="Javanese Text"/>
            </a:endParaRPr>
          </a:p>
          <a:p>
            <a:endParaRPr lang="en-US" dirty="0">
              <a:latin typeface="Javanese Text"/>
            </a:endParaRPr>
          </a:p>
          <a:p>
            <a:r>
              <a:rPr lang="en-US" dirty="0">
                <a:latin typeface="Javanese Text"/>
              </a:rPr>
              <a:t>I have collected the data from “Flipkart”  for different electronics gadgets. The problem statement needs to predict ratings for the reviews which were written in the past and they don’t have a rating. So, we have to build a machine learning model which can predict the rating by seeing the review. We have done the following analysis of the dataset where we Imported necessary libraries so that we can work on datasets with the </a:t>
            </a:r>
            <a:r>
              <a:rPr lang="en-US" dirty="0" err="1">
                <a:latin typeface="Javanese Text"/>
              </a:rPr>
              <a:t>Jupyter</a:t>
            </a:r>
            <a:r>
              <a:rPr lang="en-US" dirty="0">
                <a:latin typeface="Javanese Text"/>
              </a:rPr>
              <a:t> notebook. </a:t>
            </a:r>
            <a:endParaRPr lang="en-US">
              <a:latin typeface="Javanese Text"/>
              <a:cs typeface="Arial"/>
            </a:endParaRPr>
          </a:p>
          <a:p>
            <a:endParaRPr lang="en-US" dirty="0">
              <a:latin typeface="Javanese Text"/>
            </a:endParaRPr>
          </a:p>
          <a:p>
            <a:r>
              <a:rPr lang="en-US" dirty="0">
                <a:latin typeface="Javanese Text"/>
              </a:rPr>
              <a:t>- import </a:t>
            </a:r>
            <a:r>
              <a:rPr lang="en-US" dirty="0" err="1">
                <a:latin typeface="Javanese Text"/>
              </a:rPr>
              <a:t>numpy</a:t>
            </a:r>
            <a:r>
              <a:rPr lang="en-US" dirty="0">
                <a:latin typeface="Javanese Text"/>
              </a:rPr>
              <a:t> as np</a:t>
            </a:r>
            <a:endParaRPr lang="en-US">
              <a:latin typeface="Javanese Text"/>
              <a:cs typeface="Arial"/>
            </a:endParaRPr>
          </a:p>
          <a:p>
            <a:r>
              <a:rPr lang="en-US" dirty="0">
                <a:latin typeface="Javanese Text"/>
              </a:rPr>
              <a:t>- import pandas as pd</a:t>
            </a:r>
            <a:endParaRPr lang="en-US">
              <a:latin typeface="Javanese Text"/>
              <a:cs typeface="Arial"/>
            </a:endParaRPr>
          </a:p>
          <a:p>
            <a:r>
              <a:rPr lang="en-US" dirty="0">
                <a:latin typeface="Javanese Text"/>
              </a:rPr>
              <a:t>- import </a:t>
            </a:r>
            <a:r>
              <a:rPr lang="en-US" dirty="0" err="1">
                <a:latin typeface="Javanese Text"/>
              </a:rPr>
              <a:t>matplotlib.pyplot</a:t>
            </a:r>
            <a:r>
              <a:rPr lang="en-US" dirty="0">
                <a:latin typeface="Javanese Text"/>
              </a:rPr>
              <a:t> as </a:t>
            </a:r>
            <a:r>
              <a:rPr lang="en-US" dirty="0" err="1">
                <a:latin typeface="Javanese Text"/>
              </a:rPr>
              <a:t>plt</a:t>
            </a:r>
            <a:endParaRPr lang="en-US">
              <a:latin typeface="Javanese Text"/>
              <a:cs typeface="Arial"/>
            </a:endParaRPr>
          </a:p>
          <a:p>
            <a:r>
              <a:rPr lang="en-US" dirty="0">
                <a:latin typeface="Javanese Text"/>
              </a:rPr>
              <a:t>- import seaborn as </a:t>
            </a:r>
            <a:r>
              <a:rPr lang="en-US" dirty="0" err="1">
                <a:latin typeface="Javanese Text"/>
              </a:rPr>
              <a:t>sns</a:t>
            </a:r>
            <a:endParaRPr lang="en-US">
              <a:latin typeface="Javanese Text"/>
              <a:cs typeface="Arial"/>
            </a:endParaRPr>
          </a:p>
          <a:p>
            <a:r>
              <a:rPr lang="en-US" dirty="0">
                <a:latin typeface="Javanese Text"/>
              </a:rPr>
              <a:t>- import warnings</a:t>
            </a:r>
            <a:endParaRPr lang="en-US">
              <a:latin typeface="Javanese Text"/>
              <a:cs typeface="Arial"/>
            </a:endParaRPr>
          </a:p>
          <a:p>
            <a:r>
              <a:rPr lang="en-US" dirty="0">
                <a:latin typeface="Javanese Text"/>
              </a:rPr>
              <a:t>- </a:t>
            </a:r>
            <a:r>
              <a:rPr lang="en-US" dirty="0" err="1">
                <a:latin typeface="Javanese Text"/>
              </a:rPr>
              <a:t>warnings.filterwarnings</a:t>
            </a:r>
            <a:r>
              <a:rPr lang="en-US" dirty="0">
                <a:latin typeface="Javanese Text"/>
              </a:rPr>
              <a:t>('ignore')</a:t>
            </a:r>
            <a:endParaRPr lang="en-US">
              <a:latin typeface="Javanese Text"/>
              <a:cs typeface="Arial"/>
            </a:endParaRPr>
          </a:p>
          <a:p>
            <a:endParaRPr lang="en-US" dirty="0">
              <a:latin typeface="Javanese Text"/>
            </a:endParaRPr>
          </a:p>
          <a:p>
            <a:r>
              <a:rPr lang="en-US" dirty="0">
                <a:latin typeface="Javanese Text"/>
              </a:rPr>
              <a:t>Data contains 61964 entries each having 4 variables. After reading the dataset I proceed with the EDA. </a:t>
            </a:r>
            <a:endParaRPr lang="en-US">
              <a:latin typeface="Javanese Text"/>
              <a:cs typeface="Arial"/>
            </a:endParaRPr>
          </a:p>
          <a:p>
            <a:r>
              <a:rPr lang="en-US" dirty="0">
                <a:latin typeface="Javanese Text"/>
              </a:rPr>
              <a:t>- </a:t>
            </a:r>
            <a:r>
              <a:rPr lang="en-US" dirty="0" err="1">
                <a:latin typeface="Javanese Text"/>
              </a:rPr>
              <a:t>df</a:t>
            </a:r>
            <a:r>
              <a:rPr lang="en-US" dirty="0">
                <a:latin typeface="Javanese Text"/>
              </a:rPr>
              <a:t> = </a:t>
            </a:r>
            <a:r>
              <a:rPr lang="en-US" dirty="0" err="1">
                <a:latin typeface="Javanese Text"/>
              </a:rPr>
              <a:t>pd.read_excel</a:t>
            </a:r>
            <a:r>
              <a:rPr lang="en-US" dirty="0">
                <a:latin typeface="Javanese Text"/>
              </a:rPr>
              <a:t>(</a:t>
            </a:r>
            <a:r>
              <a:rPr lang="en-US" dirty="0" err="1">
                <a:latin typeface="Javanese Text"/>
              </a:rPr>
              <a:t>r'C</a:t>
            </a:r>
            <a:r>
              <a:rPr lang="en-US" dirty="0">
                <a:latin typeface="Javanese Text"/>
              </a:rPr>
              <a:t>:\Users\HP\Desktop\RatingsPredictionData.xlsx')</a:t>
            </a:r>
            <a:endParaRPr lang="en-US">
              <a:latin typeface="Javanese Text"/>
              <a:cs typeface="Arial"/>
            </a:endParaRPr>
          </a:p>
          <a:p>
            <a:r>
              <a:rPr lang="en-US" dirty="0">
                <a:latin typeface="Javanese Text"/>
              </a:rPr>
              <a:t>- </a:t>
            </a:r>
            <a:r>
              <a:rPr lang="en-US" dirty="0" err="1">
                <a:latin typeface="Javanese Text"/>
              </a:rPr>
              <a:t>df.head</a:t>
            </a:r>
            <a:r>
              <a:rPr lang="en-US" dirty="0">
                <a:latin typeface="Javanese Text"/>
              </a:rPr>
              <a:t>()</a:t>
            </a:r>
            <a:endParaRPr lang="en-US" dirty="0">
              <a:latin typeface="Javanese Text"/>
              <a:cs typeface="Arial"/>
            </a:endParaRPr>
          </a:p>
        </p:txBody>
      </p:sp>
    </p:spTree>
    <p:extLst>
      <p:ext uri="{BB962C8B-B14F-4D97-AF65-F5344CB8AC3E}">
        <p14:creationId xmlns:p14="http://schemas.microsoft.com/office/powerpoint/2010/main" val="378887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83D58B-3165-E3D7-49F6-418992FE8EAE}"/>
              </a:ext>
            </a:extLst>
          </p:cNvPr>
          <p:cNvSpPr txBox="1"/>
          <p:nvPr/>
        </p:nvSpPr>
        <p:spPr>
          <a:xfrm>
            <a:off x="1411818" y="618067"/>
            <a:ext cx="9654115"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Javanese Text"/>
              </a:rPr>
              <a:t>Then, I removed the unwanted column and perform label encoder technique to convert the string into integer for further process.</a:t>
            </a:r>
            <a:endParaRPr lang="en-US" dirty="0">
              <a:ea typeface="+mn-lt"/>
              <a:cs typeface="+mn-lt"/>
            </a:endParaRPr>
          </a:p>
          <a:p>
            <a:r>
              <a:rPr lang="en-US" dirty="0">
                <a:latin typeface="Javanese Text"/>
              </a:rPr>
              <a:t>- </a:t>
            </a:r>
            <a:r>
              <a:rPr lang="en-US" dirty="0" err="1">
                <a:latin typeface="Javanese Text"/>
              </a:rPr>
              <a:t>df.drop</a:t>
            </a:r>
            <a:r>
              <a:rPr lang="en-US" dirty="0">
                <a:latin typeface="Javanese Text"/>
              </a:rPr>
              <a:t>({'Unnamed: 0'},axis=1,inplace=True)</a:t>
            </a:r>
            <a:endParaRPr lang="en-US" dirty="0">
              <a:ea typeface="+mn-lt"/>
              <a:cs typeface="+mn-lt"/>
            </a:endParaRPr>
          </a:p>
          <a:p>
            <a:endParaRPr lang="en-US" dirty="0">
              <a:ea typeface="+mn-lt"/>
              <a:cs typeface="+mn-lt"/>
            </a:endParaRPr>
          </a:p>
          <a:p>
            <a:r>
              <a:rPr lang="en-US" dirty="0">
                <a:latin typeface="Javanese Text"/>
              </a:rPr>
              <a:t>- from </a:t>
            </a:r>
            <a:r>
              <a:rPr lang="en-US" dirty="0" err="1">
                <a:latin typeface="Javanese Text"/>
              </a:rPr>
              <a:t>sklearn.preprocessing</a:t>
            </a:r>
            <a:r>
              <a:rPr lang="en-US" dirty="0">
                <a:latin typeface="Javanese Text"/>
              </a:rPr>
              <a:t> import </a:t>
            </a:r>
            <a:r>
              <a:rPr lang="en-US" dirty="0" err="1">
                <a:latin typeface="Javanese Text"/>
              </a:rPr>
              <a:t>LabelEncoder</a:t>
            </a:r>
            <a:endParaRPr lang="en-US" dirty="0" err="1">
              <a:ea typeface="+mn-lt"/>
              <a:cs typeface="+mn-lt"/>
            </a:endParaRPr>
          </a:p>
          <a:p>
            <a:r>
              <a:rPr lang="en-US" dirty="0">
                <a:latin typeface="Javanese Text"/>
              </a:rPr>
              <a:t>- LE=</a:t>
            </a:r>
            <a:r>
              <a:rPr lang="en-US" dirty="0" err="1">
                <a:latin typeface="Javanese Text"/>
              </a:rPr>
              <a:t>LabelEncoder</a:t>
            </a:r>
            <a:r>
              <a:rPr lang="en-US" dirty="0">
                <a:latin typeface="Javanese Text"/>
              </a:rPr>
              <a:t>()</a:t>
            </a:r>
            <a:endParaRPr lang="en-US" dirty="0">
              <a:ea typeface="+mn-lt"/>
              <a:cs typeface="+mn-lt"/>
            </a:endParaRPr>
          </a:p>
          <a:p>
            <a:r>
              <a:rPr lang="en-US" dirty="0">
                <a:latin typeface="Javanese Text"/>
              </a:rPr>
              <a:t>- </a:t>
            </a:r>
            <a:r>
              <a:rPr lang="en-US" dirty="0" err="1">
                <a:latin typeface="Javanese Text"/>
              </a:rPr>
              <a:t>df</a:t>
            </a:r>
            <a:r>
              <a:rPr lang="en-US" dirty="0">
                <a:latin typeface="Javanese Text"/>
              </a:rPr>
              <a:t>['</a:t>
            </a:r>
            <a:r>
              <a:rPr lang="en-US" dirty="0" err="1">
                <a:latin typeface="Javanese Text"/>
              </a:rPr>
              <a:t>Review_Summary</a:t>
            </a:r>
            <a:r>
              <a:rPr lang="en-US" dirty="0">
                <a:latin typeface="Javanese Text"/>
              </a:rPr>
              <a:t>']=</a:t>
            </a:r>
            <a:r>
              <a:rPr lang="en-US" dirty="0" err="1">
                <a:latin typeface="Javanese Text"/>
              </a:rPr>
              <a:t>LE.fit_transform</a:t>
            </a:r>
            <a:r>
              <a:rPr lang="en-US" dirty="0">
                <a:latin typeface="Javanese Text"/>
              </a:rPr>
              <a:t>(</a:t>
            </a:r>
            <a:r>
              <a:rPr lang="en-US" dirty="0" err="1">
                <a:latin typeface="Javanese Text"/>
              </a:rPr>
              <a:t>df</a:t>
            </a:r>
            <a:r>
              <a:rPr lang="en-US" dirty="0">
                <a:latin typeface="Javanese Text"/>
              </a:rPr>
              <a:t>['</a:t>
            </a:r>
            <a:r>
              <a:rPr lang="en-US" dirty="0" err="1">
                <a:latin typeface="Javanese Text"/>
              </a:rPr>
              <a:t>Review_Summary</a:t>
            </a:r>
            <a:r>
              <a:rPr lang="en-US" dirty="0">
                <a:latin typeface="Javanese Text"/>
              </a:rPr>
              <a:t>'])</a:t>
            </a:r>
            <a:endParaRPr lang="en-US" dirty="0">
              <a:ea typeface="+mn-lt"/>
              <a:cs typeface="+mn-lt"/>
            </a:endParaRPr>
          </a:p>
          <a:p>
            <a:r>
              <a:rPr lang="en-US" dirty="0">
                <a:latin typeface="Javanese Text"/>
              </a:rPr>
              <a:t>- </a:t>
            </a:r>
            <a:r>
              <a:rPr lang="en-US" dirty="0" err="1">
                <a:latin typeface="Javanese Text"/>
              </a:rPr>
              <a:t>df</a:t>
            </a:r>
            <a:r>
              <a:rPr lang="en-US" dirty="0">
                <a:latin typeface="Javanese Text"/>
              </a:rPr>
              <a:t>['</a:t>
            </a:r>
            <a:r>
              <a:rPr lang="en-US" dirty="0" err="1">
                <a:latin typeface="Javanese Text"/>
              </a:rPr>
              <a:t>Product_Name</a:t>
            </a:r>
            <a:r>
              <a:rPr lang="en-US" dirty="0">
                <a:latin typeface="Javanese Text"/>
              </a:rPr>
              <a:t>']=</a:t>
            </a:r>
            <a:r>
              <a:rPr lang="en-US" dirty="0" err="1">
                <a:latin typeface="Javanese Text"/>
              </a:rPr>
              <a:t>LE.fit_transform</a:t>
            </a:r>
            <a:r>
              <a:rPr lang="en-US" dirty="0">
                <a:latin typeface="Javanese Text"/>
              </a:rPr>
              <a:t>(</a:t>
            </a:r>
            <a:r>
              <a:rPr lang="en-US" dirty="0" err="1">
                <a:latin typeface="Javanese Text"/>
              </a:rPr>
              <a:t>df</a:t>
            </a:r>
            <a:r>
              <a:rPr lang="en-US" dirty="0">
                <a:latin typeface="Javanese Text"/>
              </a:rPr>
              <a:t>['</a:t>
            </a:r>
            <a:r>
              <a:rPr lang="en-US" dirty="0" err="1">
                <a:latin typeface="Javanese Text"/>
              </a:rPr>
              <a:t>Product_Name</a:t>
            </a:r>
            <a:r>
              <a:rPr lang="en-US" dirty="0">
                <a:latin typeface="Javanese Text"/>
              </a:rPr>
              <a:t>'])</a:t>
            </a:r>
            <a:endParaRPr lang="en-US" dirty="0">
              <a:ea typeface="+mn-lt"/>
              <a:cs typeface="+mn-lt"/>
            </a:endParaRPr>
          </a:p>
          <a:p>
            <a:endParaRPr lang="en-US" dirty="0">
              <a:ea typeface="+mn-lt"/>
              <a:cs typeface="+mn-lt"/>
            </a:endParaRPr>
          </a:p>
          <a:p>
            <a:r>
              <a:rPr lang="en-US" dirty="0">
                <a:latin typeface="Javanese Text"/>
              </a:rPr>
              <a:t>I checked the description of data with .info() method. </a:t>
            </a:r>
            <a:endParaRPr lang="en-US" dirty="0">
              <a:ea typeface="+mn-lt"/>
              <a:cs typeface="+mn-lt"/>
            </a:endParaRPr>
          </a:p>
          <a:p>
            <a:r>
              <a:rPr lang="en-US" dirty="0">
                <a:latin typeface="Javanese Text"/>
              </a:rPr>
              <a:t>- df.info()</a:t>
            </a:r>
            <a:endParaRPr lang="en-US" dirty="0">
              <a:ea typeface="+mn-lt"/>
              <a:cs typeface="+mn-lt"/>
            </a:endParaRPr>
          </a:p>
          <a:p>
            <a:endParaRPr lang="en-US" dirty="0">
              <a:ea typeface="+mn-lt"/>
              <a:cs typeface="+mn-lt"/>
            </a:endParaRPr>
          </a:p>
          <a:p>
            <a:r>
              <a:rPr lang="en-US" dirty="0">
                <a:latin typeface="Javanese Text"/>
              </a:rPr>
              <a:t>After .describe() done found the statistical  description of data &amp; found no null values so performed the task further.</a:t>
            </a:r>
            <a:endParaRPr lang="en-US" dirty="0">
              <a:ea typeface="+mn-lt"/>
              <a:cs typeface="+mn-lt"/>
            </a:endParaRPr>
          </a:p>
          <a:p>
            <a:r>
              <a:rPr lang="en-US" dirty="0">
                <a:latin typeface="Javanese Text"/>
              </a:rPr>
              <a:t>- </a:t>
            </a:r>
            <a:r>
              <a:rPr lang="en-US" dirty="0" err="1">
                <a:latin typeface="Javanese Text"/>
              </a:rPr>
              <a:t>df.describe</a:t>
            </a:r>
            <a:r>
              <a:rPr lang="en-US" dirty="0">
                <a:latin typeface="Javanese Text"/>
              </a:rPr>
              <a:t>()</a:t>
            </a:r>
            <a:endParaRPr lang="en-US" dirty="0">
              <a:ea typeface="+mn-lt"/>
              <a:cs typeface="+mn-lt"/>
            </a:endParaRPr>
          </a:p>
          <a:p>
            <a:r>
              <a:rPr lang="en-US" dirty="0">
                <a:latin typeface="Javanese Text"/>
              </a:rPr>
              <a:t>- </a:t>
            </a:r>
            <a:r>
              <a:rPr lang="en-US" dirty="0" err="1">
                <a:latin typeface="Javanese Text"/>
              </a:rPr>
              <a:t>df.isnull</a:t>
            </a:r>
            <a:r>
              <a:rPr lang="en-US" dirty="0">
                <a:latin typeface="Javanese Text"/>
              </a:rPr>
              <a:t>().sum()</a:t>
            </a:r>
            <a:endParaRPr lang="en-US" dirty="0">
              <a:ea typeface="+mn-lt"/>
              <a:cs typeface="+mn-lt"/>
            </a:endParaRPr>
          </a:p>
          <a:p>
            <a:endParaRPr lang="en-US" dirty="0">
              <a:ea typeface="+mn-lt"/>
              <a:cs typeface="+mn-lt"/>
            </a:endParaRPr>
          </a:p>
          <a:p>
            <a:r>
              <a:rPr lang="en-US" dirty="0">
                <a:latin typeface="Javanese Text"/>
              </a:rPr>
              <a:t>With the correlation among all the columns checked the correlation and some data is positively correlated and some negatively correlated with each other.</a:t>
            </a:r>
            <a:endParaRPr lang="en-US" dirty="0">
              <a:ea typeface="+mn-lt"/>
              <a:cs typeface="+mn-lt"/>
            </a:endParaRPr>
          </a:p>
          <a:p>
            <a:r>
              <a:rPr lang="en-US" dirty="0">
                <a:latin typeface="Javanese Text"/>
              </a:rPr>
              <a:t>- </a:t>
            </a:r>
            <a:r>
              <a:rPr lang="en-US" dirty="0" err="1">
                <a:latin typeface="Javanese Text"/>
              </a:rPr>
              <a:t>df.corr</a:t>
            </a:r>
            <a:r>
              <a:rPr lang="en-US" dirty="0">
                <a:latin typeface="Javanese Text"/>
              </a:rPr>
              <a:t>()</a:t>
            </a:r>
            <a:endParaRPr lang="en-US" dirty="0">
              <a:ea typeface="+mn-lt"/>
              <a:cs typeface="+mn-lt"/>
            </a:endParaRPr>
          </a:p>
          <a:p>
            <a:pPr algn="l"/>
            <a:endParaRPr lang="en-US" dirty="0">
              <a:cs typeface="Arial"/>
            </a:endParaRPr>
          </a:p>
        </p:txBody>
      </p:sp>
    </p:spTree>
    <p:extLst>
      <p:ext uri="{BB962C8B-B14F-4D97-AF65-F5344CB8AC3E}">
        <p14:creationId xmlns:p14="http://schemas.microsoft.com/office/powerpoint/2010/main" val="170572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038DE9-63D6-ADBF-D160-255DC7C0A5DD}"/>
              </a:ext>
            </a:extLst>
          </p:cNvPr>
          <p:cNvSpPr txBox="1"/>
          <p:nvPr/>
        </p:nvSpPr>
        <p:spPr>
          <a:xfrm>
            <a:off x="1274234" y="406400"/>
            <a:ext cx="9728200"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Javanese Text"/>
            </a:endParaRPr>
          </a:p>
          <a:p>
            <a:r>
              <a:rPr lang="en-US" sz="3200" b="1" dirty="0">
                <a:latin typeface="Javanese Text"/>
              </a:rPr>
              <a:t>VISUALIZATION</a:t>
            </a:r>
            <a:endParaRPr lang="en-US" sz="3200" b="1" dirty="0">
              <a:cs typeface="Arial"/>
            </a:endParaRPr>
          </a:p>
          <a:p>
            <a:endParaRPr lang="en-US" dirty="0">
              <a:latin typeface="Javanese Text"/>
            </a:endParaRPr>
          </a:p>
          <a:p>
            <a:r>
              <a:rPr lang="en-US" dirty="0">
                <a:latin typeface="Javanese Text"/>
              </a:rPr>
              <a:t>In data visualization done the following visualizations : </a:t>
            </a:r>
            <a:endParaRPr lang="en-US" dirty="0"/>
          </a:p>
          <a:p>
            <a:r>
              <a:rPr lang="en-US" dirty="0">
                <a:latin typeface="Javanese Text"/>
              </a:rPr>
              <a:t>First used Correlation Matrix for showing the correlation between all columns with Heatmap.</a:t>
            </a:r>
          </a:p>
          <a:p>
            <a:r>
              <a:rPr lang="en-US" dirty="0">
                <a:latin typeface="Javanese Text"/>
              </a:rPr>
              <a:t>From the output of correlation matrix, we can see that it is symmetrical i.e. the bottom left is same as the top right.</a:t>
            </a:r>
          </a:p>
          <a:p>
            <a:r>
              <a:rPr lang="en-US" dirty="0">
                <a:latin typeface="Javanese Text"/>
              </a:rPr>
              <a:t># Correlation Matrix</a:t>
            </a:r>
          </a:p>
          <a:p>
            <a:r>
              <a:rPr lang="en-US" dirty="0" err="1">
                <a:latin typeface="Javanese Text"/>
              </a:rPr>
              <a:t>corr_mat</a:t>
            </a:r>
            <a:r>
              <a:rPr lang="en-US" dirty="0">
                <a:latin typeface="Javanese Text"/>
              </a:rPr>
              <a:t>=</a:t>
            </a:r>
            <a:r>
              <a:rPr lang="en-US" dirty="0" err="1">
                <a:latin typeface="Javanese Text"/>
              </a:rPr>
              <a:t>df.corr</a:t>
            </a:r>
            <a:r>
              <a:rPr lang="en-US" dirty="0">
                <a:latin typeface="Javanese Text"/>
              </a:rPr>
              <a:t>()</a:t>
            </a:r>
          </a:p>
          <a:p>
            <a:r>
              <a:rPr lang="en-US" dirty="0">
                <a:latin typeface="Javanese Text"/>
              </a:rPr>
              <a:t># Size of the canvas</a:t>
            </a:r>
          </a:p>
          <a:p>
            <a:r>
              <a:rPr lang="en-US" dirty="0" err="1">
                <a:latin typeface="Javanese Text"/>
              </a:rPr>
              <a:t>plt.figure</a:t>
            </a:r>
            <a:r>
              <a:rPr lang="en-US" dirty="0">
                <a:latin typeface="Javanese Text"/>
              </a:rPr>
              <a:t>(</a:t>
            </a:r>
            <a:r>
              <a:rPr lang="en-US" dirty="0" err="1">
                <a:latin typeface="Javanese Text"/>
              </a:rPr>
              <a:t>figsize</a:t>
            </a:r>
            <a:r>
              <a:rPr lang="en-US" dirty="0">
                <a:latin typeface="Javanese Text"/>
              </a:rPr>
              <a:t>=[10,10])</a:t>
            </a:r>
          </a:p>
          <a:p>
            <a:r>
              <a:rPr lang="en-US" dirty="0">
                <a:latin typeface="Javanese Text"/>
              </a:rPr>
              <a:t>#Plot Correlation Matrix</a:t>
            </a:r>
          </a:p>
          <a:p>
            <a:r>
              <a:rPr lang="en-US" dirty="0" err="1">
                <a:latin typeface="Javanese Text"/>
              </a:rPr>
              <a:t>sns.heatmap</a:t>
            </a:r>
            <a:r>
              <a:rPr lang="en-US" dirty="0">
                <a:latin typeface="Javanese Text"/>
              </a:rPr>
              <a:t>(</a:t>
            </a:r>
            <a:r>
              <a:rPr lang="en-US" dirty="0" err="1">
                <a:latin typeface="Javanese Text"/>
              </a:rPr>
              <a:t>corr_mat,annot</a:t>
            </a:r>
            <a:r>
              <a:rPr lang="en-US" dirty="0">
                <a:latin typeface="Javanese Text"/>
              </a:rPr>
              <a:t>=True) # </a:t>
            </a:r>
            <a:r>
              <a:rPr lang="en-US" dirty="0" err="1">
                <a:latin typeface="Javanese Text"/>
              </a:rPr>
              <a:t>annot</a:t>
            </a:r>
            <a:r>
              <a:rPr lang="en-US" dirty="0">
                <a:latin typeface="Javanese Text"/>
              </a:rPr>
              <a:t> </a:t>
            </a:r>
            <a:r>
              <a:rPr lang="en-US" dirty="0" err="1">
                <a:latin typeface="Javanese Text"/>
              </a:rPr>
              <a:t>represnts</a:t>
            </a:r>
            <a:r>
              <a:rPr lang="en-US" dirty="0">
                <a:latin typeface="Javanese Text"/>
              </a:rPr>
              <a:t> each value encoded in heatmap</a:t>
            </a:r>
          </a:p>
          <a:p>
            <a:r>
              <a:rPr lang="en-US" dirty="0" err="1">
                <a:latin typeface="Javanese Text"/>
              </a:rPr>
              <a:t>plt.title</a:t>
            </a:r>
            <a:r>
              <a:rPr lang="en-US" dirty="0">
                <a:latin typeface="Javanese Text"/>
              </a:rPr>
              <a:t>('Correlation Matrix')</a:t>
            </a:r>
          </a:p>
          <a:p>
            <a:r>
              <a:rPr lang="en-US" dirty="0" err="1">
                <a:latin typeface="Javanese Text"/>
              </a:rPr>
              <a:t>plt.show</a:t>
            </a:r>
            <a:r>
              <a:rPr lang="en-US" dirty="0">
                <a:latin typeface="Javanese Text"/>
              </a:rPr>
              <a:t>()</a:t>
            </a:r>
          </a:p>
          <a:p>
            <a:endParaRPr lang="en-US" dirty="0">
              <a:latin typeface="Javanese Text"/>
            </a:endParaRPr>
          </a:p>
          <a:p>
            <a:r>
              <a:rPr lang="en-US" dirty="0">
                <a:latin typeface="Javanese Text"/>
              </a:rPr>
              <a:t>The result of the Correlation Matrix is on following GitHub link.</a:t>
            </a:r>
          </a:p>
          <a:p>
            <a:r>
              <a:rPr lang="en-US" dirty="0">
                <a:latin typeface="Javanese Text"/>
                <a:ea typeface="+mn-lt"/>
                <a:cs typeface="+mn-lt"/>
                <a:hlinkClick r:id="rId2"/>
              </a:rPr>
              <a:t>https://github.com/komalghatvilkar/Internship/blob/main/Ratings%20Prediction%20Project/Correlation%20Matrix.png</a:t>
            </a:r>
            <a:endParaRPr lang="en-US">
              <a:latin typeface="Javanese Text"/>
            </a:endParaRPr>
          </a:p>
          <a:p>
            <a:endParaRPr lang="en-US" dirty="0">
              <a:latin typeface="Arial"/>
              <a:cs typeface="Arial"/>
            </a:endParaRPr>
          </a:p>
          <a:p>
            <a:endParaRPr lang="en-US" dirty="0">
              <a:latin typeface="Javanese Text"/>
            </a:endParaRPr>
          </a:p>
        </p:txBody>
      </p:sp>
    </p:spTree>
    <p:extLst>
      <p:ext uri="{BB962C8B-B14F-4D97-AF65-F5344CB8AC3E}">
        <p14:creationId xmlns:p14="http://schemas.microsoft.com/office/powerpoint/2010/main" val="179790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C234B6C-1FE8-6AA9-9530-F7035102DA8F}"/>
              </a:ext>
            </a:extLst>
          </p:cNvPr>
          <p:cNvPicPr>
            <a:picLocks noChangeAspect="1"/>
          </p:cNvPicPr>
          <p:nvPr/>
        </p:nvPicPr>
        <p:blipFill>
          <a:blip r:embed="rId2"/>
          <a:stretch>
            <a:fillRect/>
          </a:stretch>
        </p:blipFill>
        <p:spPr>
          <a:xfrm>
            <a:off x="1168400" y="245975"/>
            <a:ext cx="9971616" cy="6440132"/>
          </a:xfrm>
          <a:prstGeom prst="rect">
            <a:avLst/>
          </a:prstGeom>
        </p:spPr>
      </p:pic>
    </p:spTree>
    <p:extLst>
      <p:ext uri="{BB962C8B-B14F-4D97-AF65-F5344CB8AC3E}">
        <p14:creationId xmlns:p14="http://schemas.microsoft.com/office/powerpoint/2010/main" val="48946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5F5E88-F23D-38B1-AC1C-65D39D362F56}"/>
              </a:ext>
            </a:extLst>
          </p:cNvPr>
          <p:cNvSpPr txBox="1"/>
          <p:nvPr/>
        </p:nvSpPr>
        <p:spPr>
          <a:xfrm>
            <a:off x="1242484" y="406400"/>
            <a:ext cx="9992782"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Javanese Text"/>
              </a:rPr>
              <a:t>Second, used Histogram for all dataset for visualizing the data individually.</a:t>
            </a:r>
            <a:endParaRPr lang="en-US" dirty="0">
              <a:ea typeface="+mn-lt"/>
              <a:cs typeface="+mn-lt"/>
            </a:endParaRPr>
          </a:p>
          <a:p>
            <a:r>
              <a:rPr lang="en-US" dirty="0">
                <a:latin typeface="Javanese Text"/>
              </a:rPr>
              <a:t>The visualization plot shows that each variable distributed differently and as we can see data has categorical values, so used histogram for better understanding to show the distribution.</a:t>
            </a:r>
            <a:endParaRPr lang="en-US" dirty="0">
              <a:ea typeface="+mn-lt"/>
              <a:cs typeface="+mn-lt"/>
            </a:endParaRPr>
          </a:p>
          <a:p>
            <a:r>
              <a:rPr lang="en-US" dirty="0">
                <a:latin typeface="Javanese Text"/>
              </a:rPr>
              <a:t>- # plot histogram data </a:t>
            </a:r>
            <a:r>
              <a:rPr lang="en-US" dirty="0" err="1">
                <a:latin typeface="Javanese Text"/>
              </a:rPr>
              <a:t>vizualization</a:t>
            </a:r>
            <a:endParaRPr lang="en-US" dirty="0" err="1">
              <a:ea typeface="+mn-lt"/>
              <a:cs typeface="+mn-lt"/>
            </a:endParaRPr>
          </a:p>
          <a:p>
            <a:r>
              <a:rPr lang="en-US" dirty="0">
                <a:latin typeface="Javanese Text"/>
              </a:rPr>
              <a:t>- </a:t>
            </a:r>
            <a:r>
              <a:rPr lang="en-US" dirty="0" err="1">
                <a:latin typeface="Javanese Text"/>
              </a:rPr>
              <a:t>df.hist</a:t>
            </a:r>
            <a:r>
              <a:rPr lang="en-US" dirty="0">
                <a:latin typeface="Javanese Text"/>
              </a:rPr>
              <a:t>(bins=20,figsize=(10,10))</a:t>
            </a:r>
            <a:endParaRPr lang="en-US" dirty="0">
              <a:ea typeface="+mn-lt"/>
              <a:cs typeface="+mn-lt"/>
            </a:endParaRPr>
          </a:p>
          <a:p>
            <a:r>
              <a:rPr lang="en-US" dirty="0">
                <a:latin typeface="Javanese Text"/>
              </a:rPr>
              <a:t>- #plot showing</a:t>
            </a:r>
            <a:endParaRPr lang="en-US" dirty="0">
              <a:ea typeface="+mn-lt"/>
              <a:cs typeface="+mn-lt"/>
            </a:endParaRPr>
          </a:p>
          <a:p>
            <a:r>
              <a:rPr lang="en-US" dirty="0">
                <a:latin typeface="Javanese Text"/>
              </a:rPr>
              <a:t>- </a:t>
            </a:r>
            <a:r>
              <a:rPr lang="en-US" dirty="0" err="1">
                <a:latin typeface="Javanese Text"/>
              </a:rPr>
              <a:t>plt.show</a:t>
            </a:r>
            <a:r>
              <a:rPr lang="en-US" dirty="0">
                <a:latin typeface="Javanese Text"/>
              </a:rPr>
              <a:t>()</a:t>
            </a:r>
            <a:endParaRPr lang="en-US" dirty="0">
              <a:ea typeface="+mn-lt"/>
              <a:cs typeface="+mn-lt"/>
            </a:endParaRPr>
          </a:p>
          <a:p>
            <a:endParaRPr lang="en-US" dirty="0">
              <a:ea typeface="+mn-lt"/>
              <a:cs typeface="+mn-lt"/>
            </a:endParaRPr>
          </a:p>
          <a:p>
            <a:r>
              <a:rPr lang="en-US" dirty="0">
                <a:latin typeface="Javanese Text"/>
              </a:rPr>
              <a:t>The result of Histogram is on following GitHub link. </a:t>
            </a:r>
            <a:endParaRPr lang="en-US" dirty="0">
              <a:ea typeface="+mn-lt"/>
              <a:cs typeface="+mn-lt"/>
            </a:endParaRPr>
          </a:p>
          <a:p>
            <a:r>
              <a:rPr lang="en-US" dirty="0">
                <a:latin typeface="Javanese Text"/>
                <a:ea typeface="+mn-lt"/>
                <a:cs typeface="+mn-lt"/>
                <a:hlinkClick r:id="rId2"/>
              </a:rPr>
              <a:t>https://github.com/komalghatvilkar/Internship/blob/main/Ratings%20Prediction%20Project/Histogram.png</a:t>
            </a:r>
            <a:endParaRPr lang="en-US">
              <a:latin typeface="Javanese Text"/>
              <a:ea typeface="+mn-lt"/>
              <a:cs typeface="+mn-lt"/>
            </a:endParaRPr>
          </a:p>
          <a:p>
            <a:endParaRPr lang="en-US" dirty="0">
              <a:latin typeface="Javanese Text"/>
              <a:ea typeface="+mn-lt"/>
              <a:cs typeface="+mn-lt"/>
            </a:endParaRPr>
          </a:p>
          <a:p>
            <a:pPr algn="just"/>
            <a:r>
              <a:rPr lang="en-US" dirty="0">
                <a:latin typeface="Javanese Text"/>
                <a:ea typeface="+mn-lt"/>
                <a:cs typeface="+mn-lt"/>
              </a:rPr>
              <a:t>Then I checked the skewness of the data. After that checked the outliers if any, found no outliers so didn’t removed anything. I used boxplot to check the outliers in dataset. </a:t>
            </a:r>
          </a:p>
          <a:p>
            <a:pPr algn="just"/>
            <a:r>
              <a:rPr lang="en-US" dirty="0">
                <a:latin typeface="Javanese Text"/>
                <a:ea typeface="+mn-lt"/>
                <a:cs typeface="+mn-lt"/>
              </a:rPr>
              <a:t>The result of the Boxplot is on following GitHub link.</a:t>
            </a:r>
          </a:p>
          <a:p>
            <a:pPr algn="just"/>
            <a:r>
              <a:rPr lang="en-US" dirty="0">
                <a:latin typeface="Javanese Text"/>
                <a:ea typeface="+mn-lt"/>
                <a:cs typeface="+mn-lt"/>
                <a:hlinkClick r:id="rId3"/>
              </a:rPr>
              <a:t>https://github.com/komalghatvilkar/Internship/blob/main/Ratings%20Prediction%20Project/Outliers.png</a:t>
            </a:r>
            <a:endParaRPr lang="en-US">
              <a:latin typeface="Javanese Text"/>
            </a:endParaRPr>
          </a:p>
          <a:p>
            <a:pPr algn="just"/>
            <a:endParaRPr lang="en-US" dirty="0">
              <a:latin typeface="Arial"/>
              <a:ea typeface="+mn-lt"/>
              <a:cs typeface="+mn-lt"/>
            </a:endParaRPr>
          </a:p>
          <a:p>
            <a:r>
              <a:rPr lang="en-US" dirty="0">
                <a:latin typeface="Javanese Text"/>
              </a:rPr>
              <a:t>Then to show the toxic words and comments did the following task by using NLTK libraries and adding column for checking the final length of the reviews :-</a:t>
            </a:r>
            <a:endParaRPr lang="en-US" dirty="0">
              <a:ea typeface="+mn-lt"/>
              <a:cs typeface="+mn-lt"/>
            </a:endParaRPr>
          </a:p>
          <a:p>
            <a:r>
              <a:rPr lang="en-US" dirty="0">
                <a:latin typeface="Javanese Text"/>
              </a:rPr>
              <a:t>- from </a:t>
            </a:r>
            <a:r>
              <a:rPr lang="en-US" dirty="0" err="1">
                <a:latin typeface="Javanese Text"/>
              </a:rPr>
              <a:t>nltk.stem</a:t>
            </a:r>
            <a:r>
              <a:rPr lang="en-US" dirty="0">
                <a:latin typeface="Javanese Text"/>
              </a:rPr>
              <a:t> import </a:t>
            </a:r>
            <a:r>
              <a:rPr lang="en-US" dirty="0" err="1">
                <a:latin typeface="Javanese Text"/>
              </a:rPr>
              <a:t>WordNetLemmatizer</a:t>
            </a:r>
            <a:endParaRPr lang="en-US" dirty="0" err="1">
              <a:ea typeface="+mn-lt"/>
              <a:cs typeface="+mn-lt"/>
            </a:endParaRPr>
          </a:p>
          <a:p>
            <a:endParaRPr lang="en-US" dirty="0">
              <a:ea typeface="+mn-lt"/>
              <a:cs typeface="+mn-lt"/>
            </a:endParaRPr>
          </a:p>
        </p:txBody>
      </p:sp>
    </p:spTree>
    <p:extLst>
      <p:ext uri="{BB962C8B-B14F-4D97-AF65-F5344CB8AC3E}">
        <p14:creationId xmlns:p14="http://schemas.microsoft.com/office/powerpoint/2010/main" val="316117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80A640CE-FC72-553C-E77F-FF51BBD1BE35}"/>
              </a:ext>
            </a:extLst>
          </p:cNvPr>
          <p:cNvPicPr>
            <a:picLocks noChangeAspect="1"/>
          </p:cNvPicPr>
          <p:nvPr/>
        </p:nvPicPr>
        <p:blipFill>
          <a:blip r:embed="rId2"/>
          <a:stretch>
            <a:fillRect/>
          </a:stretch>
        </p:blipFill>
        <p:spPr>
          <a:xfrm>
            <a:off x="1168400" y="165547"/>
            <a:ext cx="9908116" cy="6431656"/>
          </a:xfrm>
          <a:prstGeom prst="rect">
            <a:avLst/>
          </a:prstGeom>
        </p:spPr>
      </p:pic>
    </p:spTree>
    <p:extLst>
      <p:ext uri="{BB962C8B-B14F-4D97-AF65-F5344CB8AC3E}">
        <p14:creationId xmlns:p14="http://schemas.microsoft.com/office/powerpoint/2010/main" val="146426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ox and whisker chart&#10;&#10;Description automatically generated">
            <a:extLst>
              <a:ext uri="{FF2B5EF4-FFF2-40B4-BE49-F238E27FC236}">
                <a16:creationId xmlns:a16="http://schemas.microsoft.com/office/drawing/2014/main" id="{DC274C68-C587-CDA9-9F03-77DDF25F8242}"/>
              </a:ext>
            </a:extLst>
          </p:cNvPr>
          <p:cNvPicPr>
            <a:picLocks noChangeAspect="1"/>
          </p:cNvPicPr>
          <p:nvPr/>
        </p:nvPicPr>
        <p:blipFill>
          <a:blip r:embed="rId2"/>
          <a:stretch>
            <a:fillRect/>
          </a:stretch>
        </p:blipFill>
        <p:spPr>
          <a:xfrm>
            <a:off x="1168400" y="164328"/>
            <a:ext cx="10056283" cy="6487011"/>
          </a:xfrm>
          <a:prstGeom prst="rect">
            <a:avLst/>
          </a:prstGeom>
        </p:spPr>
      </p:pic>
    </p:spTree>
    <p:extLst>
      <p:ext uri="{BB962C8B-B14F-4D97-AF65-F5344CB8AC3E}">
        <p14:creationId xmlns:p14="http://schemas.microsoft.com/office/powerpoint/2010/main" val="1344059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Widescreen</PresentationFormat>
  <Paragraphs>1</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Madison</vt:lpstr>
      <vt:lpstr>RATINGS PREDICTION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366</cp:revision>
  <dcterms:created xsi:type="dcterms:W3CDTF">2022-05-31T07:50:35Z</dcterms:created>
  <dcterms:modified xsi:type="dcterms:W3CDTF">2022-05-31T17:20:45Z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