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3" r:id="rId8"/>
    <p:sldId id="262" r:id="rId9"/>
    <p:sldId id="272" r:id="rId10"/>
    <p:sldId id="274" r:id="rId11"/>
    <p:sldId id="263" r:id="rId12"/>
    <p:sldId id="271" r:id="rId13"/>
    <p:sldId id="264" r:id="rId14"/>
    <p:sldId id="265" r:id="rId15"/>
    <p:sldId id="267" r:id="rId16"/>
    <p:sldId id="268" r:id="rId17"/>
    <p:sldId id="270" r:id="rId18"/>
    <p:sldId id="269"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931FA0-071C-488F-BABB-49CE298B4DF3}" v="892" dt="2022-05-04T19:07:57.7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5/4/2022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5/4/2022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komalghatvilkar/Internship/blob/main/Flight%20Price%20Prediction%20Project/Boxplot-Outliers.png"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komalghatvilkar/Internship/blob/main/Flight%20Price%20Prediction%20Project/Flight%20Price%20Prediction%20-%20Data%20Collection.ipynb" TargetMode="External"/><Relationship Id="rId2" Type="http://schemas.openxmlformats.org/officeDocument/2006/relationships/hyperlink" Target="https://github.com/komalghatvilkar/Internship/blob/main/Flight%20Price%20Prediction%20Project/Linear%20Regression.png" TargetMode="External"/><Relationship Id="rId1" Type="http://schemas.openxmlformats.org/officeDocument/2006/relationships/slideLayout" Target="../slideLayouts/slideLayout7.xml"/><Relationship Id="rId4" Type="http://schemas.openxmlformats.org/officeDocument/2006/relationships/hyperlink" Target="https://github.com/komalghatvilkar/Internship/blob/main/Flight%20Price%20Prediction%20Project/Flight%20Price%20Prediction%20Project.ipynb"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omalghatvilkar/Internship/blob/main/Flight%20Price%20Prediction%20Project/Correlation%20Matrix.png"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komalghatvilkar/Internship/blob/main/Flight%20Price%20Prediction%20Project/Histogram.png" TargetMode="External"/><Relationship Id="rId2" Type="http://schemas.openxmlformats.org/officeDocument/2006/relationships/hyperlink" Target="https://github.com/komalghatvilkar/Internship/blob/main/Flight%20Price%20Prediction%20Project/Density%20Plot.pn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ea typeface="+mj-lt"/>
                <a:cs typeface="+mj-lt"/>
              </a:rPr>
              <a:t>FLIGHT PRICE PREDICTION</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pPr algn="ctr"/>
            <a:r>
              <a:rPr lang="en-US" dirty="0">
                <a:ea typeface="+mn-lt"/>
                <a:cs typeface="+mn-lt"/>
              </a:rPr>
              <a:t>Project by:</a:t>
            </a:r>
            <a:endParaRPr lang="en-US" dirty="0"/>
          </a:p>
          <a:p>
            <a:pPr algn="ctr"/>
            <a:r>
              <a:rPr lang="en-US" b="1" dirty="0">
                <a:ea typeface="+mn-lt"/>
                <a:cs typeface="+mn-lt"/>
              </a:rPr>
              <a:t>Komal Vijay </a:t>
            </a:r>
            <a:r>
              <a:rPr lang="en-US" b="1" dirty="0" err="1">
                <a:ea typeface="+mn-lt"/>
                <a:cs typeface="+mn-lt"/>
              </a:rPr>
              <a:t>Ghatvilkar</a:t>
            </a:r>
            <a:endParaRPr lang="en-US" dirty="0" err="1"/>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2" descr="A picture containing text, crossword puzzle&#10;&#10;Description automatically generated">
            <a:extLst>
              <a:ext uri="{FF2B5EF4-FFF2-40B4-BE49-F238E27FC236}">
                <a16:creationId xmlns:a16="http://schemas.microsoft.com/office/drawing/2014/main" id="{15AE6E62-F5EC-FBA9-737F-4D163887081F}"/>
              </a:ext>
            </a:extLst>
          </p:cNvPr>
          <p:cNvPicPr>
            <a:picLocks noChangeAspect="1"/>
          </p:cNvPicPr>
          <p:nvPr/>
        </p:nvPicPr>
        <p:blipFill>
          <a:blip r:embed="rId2"/>
          <a:stretch>
            <a:fillRect/>
          </a:stretch>
        </p:blipFill>
        <p:spPr>
          <a:xfrm>
            <a:off x="-2381" y="2116"/>
            <a:ext cx="12196762" cy="6853768"/>
          </a:xfrm>
          <a:prstGeom prst="rect">
            <a:avLst/>
          </a:prstGeom>
        </p:spPr>
      </p:pic>
    </p:spTree>
    <p:extLst>
      <p:ext uri="{BB962C8B-B14F-4D97-AF65-F5344CB8AC3E}">
        <p14:creationId xmlns:p14="http://schemas.microsoft.com/office/powerpoint/2010/main" val="4243290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127AEC-6831-18FA-E59E-C976DE4E2538}"/>
              </a:ext>
            </a:extLst>
          </p:cNvPr>
          <p:cNvSpPr txBox="1"/>
          <p:nvPr/>
        </p:nvSpPr>
        <p:spPr>
          <a:xfrm>
            <a:off x="1676401" y="688181"/>
            <a:ext cx="929163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Segoe UI"/>
              </a:rPr>
              <a:t>- </a:t>
            </a:r>
            <a:r>
              <a:rPr lang="en-US" dirty="0" err="1">
                <a:cs typeface="Segoe UI"/>
              </a:rPr>
              <a:t>df.boxplot</a:t>
            </a:r>
            <a:r>
              <a:rPr lang="en-US" dirty="0">
                <a:cs typeface="Segoe UI"/>
              </a:rPr>
              <a:t>(</a:t>
            </a:r>
            <a:r>
              <a:rPr lang="en-US" dirty="0" err="1">
                <a:cs typeface="Segoe UI"/>
              </a:rPr>
              <a:t>figsize</a:t>
            </a:r>
            <a:r>
              <a:rPr lang="en-US" dirty="0">
                <a:cs typeface="Segoe UI"/>
              </a:rPr>
              <a:t>=[20,15])​</a:t>
            </a:r>
          </a:p>
          <a:p>
            <a:r>
              <a:rPr lang="en-US" dirty="0">
                <a:cs typeface="Segoe UI"/>
              </a:rPr>
              <a:t>- </a:t>
            </a:r>
            <a:r>
              <a:rPr lang="en-US" dirty="0" err="1">
                <a:cs typeface="Segoe UI"/>
              </a:rPr>
              <a:t>plt.subplots_adjust</a:t>
            </a:r>
            <a:r>
              <a:rPr lang="en-US" dirty="0">
                <a:cs typeface="Segoe UI"/>
              </a:rPr>
              <a:t>(bottom=0.25)​</a:t>
            </a:r>
          </a:p>
          <a:p>
            <a:r>
              <a:rPr lang="en-US" dirty="0">
                <a:cs typeface="Segoe UI"/>
              </a:rPr>
              <a:t>- </a:t>
            </a:r>
            <a:r>
              <a:rPr lang="en-US" dirty="0" err="1">
                <a:cs typeface="Segoe UI"/>
              </a:rPr>
              <a:t>plt.show</a:t>
            </a:r>
            <a:r>
              <a:rPr lang="en-US" dirty="0">
                <a:cs typeface="Segoe UI"/>
              </a:rPr>
              <a:t>()​</a:t>
            </a:r>
          </a:p>
          <a:p>
            <a:r>
              <a:rPr lang="en-US" dirty="0">
                <a:cs typeface="Segoe UI"/>
              </a:rPr>
              <a:t>​</a:t>
            </a:r>
          </a:p>
          <a:p>
            <a:r>
              <a:rPr lang="en-US" dirty="0">
                <a:cs typeface="Segoe UI"/>
              </a:rPr>
              <a:t>The result of the Boxplot is on following GitHub link.​</a:t>
            </a:r>
          </a:p>
          <a:p>
            <a:endParaRPr lang="en-US" dirty="0">
              <a:ea typeface="+mn-lt"/>
              <a:cs typeface="Segoe UI"/>
            </a:endParaRPr>
          </a:p>
          <a:p>
            <a:r>
              <a:rPr lang="en-US" dirty="0">
                <a:ea typeface="+mn-lt"/>
                <a:cs typeface="+mn-lt"/>
                <a:hlinkClick r:id="rId2"/>
              </a:rPr>
              <a:t>https://github.com/komalghatvilkar/Internship/blob/main/Flight%20Price%20Prediction%20Project/Boxplot-Outliers.png</a:t>
            </a:r>
            <a:endParaRPr lang="en-US"/>
          </a:p>
          <a:p>
            <a:endParaRPr lang="en-US" dirty="0">
              <a:cs typeface="Segoe UI"/>
            </a:endParaRPr>
          </a:p>
          <a:p>
            <a:r>
              <a:rPr lang="en-US" dirty="0">
                <a:cs typeface="Segoe UI"/>
              </a:rPr>
              <a:t>​</a:t>
            </a:r>
          </a:p>
        </p:txBody>
      </p:sp>
    </p:spTree>
    <p:extLst>
      <p:ext uri="{BB962C8B-B14F-4D97-AF65-F5344CB8AC3E}">
        <p14:creationId xmlns:p14="http://schemas.microsoft.com/office/powerpoint/2010/main" val="2506025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2" descr="Chart, box and whisker chart&#10;&#10;Description automatically generated">
            <a:extLst>
              <a:ext uri="{FF2B5EF4-FFF2-40B4-BE49-F238E27FC236}">
                <a16:creationId xmlns:a16="http://schemas.microsoft.com/office/drawing/2014/main" id="{8E2B9BA1-628D-5D59-1CC3-87A2488EB402}"/>
              </a:ext>
            </a:extLst>
          </p:cNvPr>
          <p:cNvPicPr>
            <a:picLocks noChangeAspect="1"/>
          </p:cNvPicPr>
          <p:nvPr/>
        </p:nvPicPr>
        <p:blipFill>
          <a:blip r:embed="rId2"/>
          <a:stretch>
            <a:fillRect/>
          </a:stretch>
        </p:blipFill>
        <p:spPr>
          <a:xfrm>
            <a:off x="-2381" y="3197"/>
            <a:ext cx="12196762" cy="6851607"/>
          </a:xfrm>
          <a:prstGeom prst="rect">
            <a:avLst/>
          </a:prstGeom>
        </p:spPr>
      </p:pic>
    </p:spTree>
    <p:extLst>
      <p:ext uri="{BB962C8B-B14F-4D97-AF65-F5344CB8AC3E}">
        <p14:creationId xmlns:p14="http://schemas.microsoft.com/office/powerpoint/2010/main" val="3816119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9244BA-B426-090B-E78C-3E4CCD5D30B9}"/>
              </a:ext>
            </a:extLst>
          </p:cNvPr>
          <p:cNvSpPr txBox="1"/>
          <p:nvPr/>
        </p:nvSpPr>
        <p:spPr>
          <a:xfrm>
            <a:off x="1307307" y="473869"/>
            <a:ext cx="10410823"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dirty="0"/>
              <a:t>MODEL BUILDING &amp; CONCLUSION</a:t>
            </a:r>
            <a:endParaRPr lang="en-US" dirty="0"/>
          </a:p>
          <a:p>
            <a:endParaRPr lang="en-US"/>
          </a:p>
          <a:p>
            <a:r>
              <a:rPr lang="en-US" dirty="0"/>
              <a:t>After checking the outliers We split the data into x &amp; y. I have taken the output as the column “Price” because our problem statement is to find the price of flight booking. </a:t>
            </a:r>
          </a:p>
          <a:p>
            <a:r>
              <a:rPr lang="en-US" dirty="0"/>
              <a:t>- x=</a:t>
            </a:r>
            <a:r>
              <a:rPr lang="en-US" dirty="0" err="1"/>
              <a:t>df.drop</a:t>
            </a:r>
            <a:r>
              <a:rPr lang="en-US" dirty="0"/>
              <a:t>(['Price'],axis=1)</a:t>
            </a:r>
          </a:p>
          <a:p>
            <a:r>
              <a:rPr lang="en-US" dirty="0"/>
              <a:t>- y=</a:t>
            </a:r>
            <a:r>
              <a:rPr lang="en-US" dirty="0" err="1"/>
              <a:t>df</a:t>
            </a:r>
            <a:r>
              <a:rPr lang="en-US" dirty="0"/>
              <a:t>['Price']</a:t>
            </a:r>
          </a:p>
          <a:p>
            <a:endParaRPr lang="en-US"/>
          </a:p>
          <a:p>
            <a:r>
              <a:rPr lang="en-US" dirty="0"/>
              <a:t>And then did the Train Test Split and find the best accuracy &amp; random state which gives me the following results :- </a:t>
            </a:r>
          </a:p>
          <a:p>
            <a:r>
              <a:rPr lang="en-US" dirty="0"/>
              <a:t>- # Training process</a:t>
            </a:r>
          </a:p>
          <a:p>
            <a:r>
              <a:rPr lang="en-US" dirty="0"/>
              <a:t>- # Min-max scaler</a:t>
            </a:r>
          </a:p>
          <a:p>
            <a:r>
              <a:rPr lang="en-US" dirty="0"/>
              <a:t>- from </a:t>
            </a:r>
            <a:r>
              <a:rPr lang="en-US" dirty="0" err="1"/>
              <a:t>sklearn.preprocessing</a:t>
            </a:r>
            <a:r>
              <a:rPr lang="en-US" dirty="0"/>
              <a:t> import </a:t>
            </a:r>
            <a:r>
              <a:rPr lang="en-US" dirty="0" err="1"/>
              <a:t>MinMaxScaler</a:t>
            </a:r>
            <a:endParaRPr lang="en-US" dirty="0"/>
          </a:p>
          <a:p>
            <a:r>
              <a:rPr lang="en-US" dirty="0"/>
              <a:t>- mms=</a:t>
            </a:r>
            <a:r>
              <a:rPr lang="en-US" dirty="0" err="1"/>
              <a:t>MinMaxScaler</a:t>
            </a:r>
            <a:r>
              <a:rPr lang="en-US" dirty="0"/>
              <a:t>()</a:t>
            </a:r>
          </a:p>
          <a:p>
            <a:r>
              <a:rPr lang="en-US" dirty="0"/>
              <a:t>- from </a:t>
            </a:r>
            <a:r>
              <a:rPr lang="en-US" dirty="0" err="1"/>
              <a:t>sklearn.linear_model</a:t>
            </a:r>
            <a:r>
              <a:rPr lang="en-US" dirty="0"/>
              <a:t> import </a:t>
            </a:r>
            <a:r>
              <a:rPr lang="en-US" dirty="0" err="1"/>
              <a:t>LinearRegression</a:t>
            </a:r>
            <a:endParaRPr lang="en-US" dirty="0"/>
          </a:p>
          <a:p>
            <a:r>
              <a:rPr lang="en-US" dirty="0"/>
              <a:t>- </a:t>
            </a:r>
            <a:r>
              <a:rPr lang="en-US" dirty="0" err="1"/>
              <a:t>lr</a:t>
            </a:r>
            <a:r>
              <a:rPr lang="en-US" dirty="0"/>
              <a:t>=</a:t>
            </a:r>
            <a:r>
              <a:rPr lang="en-US" dirty="0" err="1"/>
              <a:t>LinearRegression</a:t>
            </a:r>
            <a:r>
              <a:rPr lang="en-US" dirty="0"/>
              <a:t>()</a:t>
            </a:r>
          </a:p>
          <a:p>
            <a:r>
              <a:rPr lang="en-US" dirty="0"/>
              <a:t>- from </a:t>
            </a:r>
            <a:r>
              <a:rPr lang="en-US" dirty="0" err="1"/>
              <a:t>sklearn.metrics</a:t>
            </a:r>
            <a:r>
              <a:rPr lang="en-US" dirty="0"/>
              <a:t> import r2_score</a:t>
            </a:r>
          </a:p>
          <a:p>
            <a:r>
              <a:rPr lang="en-US" dirty="0"/>
              <a:t>- from </a:t>
            </a:r>
            <a:r>
              <a:rPr lang="en-US" dirty="0" err="1"/>
              <a:t>sklearn.model_selection</a:t>
            </a:r>
            <a:r>
              <a:rPr lang="en-US" dirty="0"/>
              <a:t> import </a:t>
            </a:r>
            <a:r>
              <a:rPr lang="en-US" dirty="0" err="1"/>
              <a:t>train_test_split</a:t>
            </a:r>
            <a:endParaRPr lang="en-US" dirty="0"/>
          </a:p>
          <a:p>
            <a:r>
              <a:rPr lang="en-US" dirty="0"/>
              <a:t>- For </a:t>
            </a:r>
            <a:r>
              <a:rPr lang="en-US" dirty="0" err="1"/>
              <a:t>i</a:t>
            </a:r>
            <a:r>
              <a:rPr lang="en-US" dirty="0"/>
              <a:t> in range(0,100):</a:t>
            </a:r>
          </a:p>
          <a:p>
            <a:r>
              <a:rPr lang="en-US" dirty="0"/>
              <a:t>- </a:t>
            </a:r>
            <a:r>
              <a:rPr lang="en-US" dirty="0" err="1"/>
              <a:t>x_train,x_test,y_train,y_test</a:t>
            </a:r>
            <a:r>
              <a:rPr lang="en-US" dirty="0"/>
              <a:t>=</a:t>
            </a:r>
            <a:r>
              <a:rPr lang="en-US" dirty="0" err="1"/>
              <a:t>train_test_split</a:t>
            </a:r>
            <a:r>
              <a:rPr lang="en-US" dirty="0"/>
              <a:t>(</a:t>
            </a:r>
            <a:r>
              <a:rPr lang="en-US" dirty="0" err="1"/>
              <a:t>x,y,test_size</a:t>
            </a:r>
            <a:r>
              <a:rPr lang="en-US" dirty="0"/>
              <a:t>=.20,random_state=</a:t>
            </a:r>
            <a:r>
              <a:rPr lang="en-US" dirty="0" err="1"/>
              <a:t>i</a:t>
            </a:r>
            <a:r>
              <a:rPr lang="en-US" dirty="0"/>
              <a:t>)</a:t>
            </a:r>
          </a:p>
          <a:p>
            <a:r>
              <a:rPr lang="en-US" dirty="0">
                <a:ea typeface="+mn-lt"/>
                <a:cs typeface="+mn-lt"/>
              </a:rPr>
              <a:t>- </a:t>
            </a:r>
            <a:r>
              <a:rPr lang="en-US" dirty="0" err="1">
                <a:ea typeface="+mn-lt"/>
                <a:cs typeface="+mn-lt"/>
              </a:rPr>
              <a:t>lr.fit</a:t>
            </a:r>
            <a:r>
              <a:rPr lang="en-US" dirty="0">
                <a:ea typeface="+mn-lt"/>
                <a:cs typeface="+mn-lt"/>
              </a:rPr>
              <a:t>(</a:t>
            </a:r>
            <a:r>
              <a:rPr lang="en-US" dirty="0" err="1">
                <a:ea typeface="+mn-lt"/>
                <a:cs typeface="+mn-lt"/>
              </a:rPr>
              <a:t>x_train,y_train</a:t>
            </a:r>
            <a:r>
              <a:rPr lang="en-US" dirty="0">
                <a:ea typeface="+mn-lt"/>
                <a:cs typeface="+mn-lt"/>
              </a:rPr>
              <a:t>) # Fitting the data will train the model </a:t>
            </a:r>
          </a:p>
          <a:p>
            <a:r>
              <a:rPr lang="en-US" dirty="0">
                <a:ea typeface="+mn-lt"/>
                <a:cs typeface="+mn-lt"/>
              </a:rPr>
              <a:t>- </a:t>
            </a:r>
            <a:r>
              <a:rPr lang="en-US" dirty="0" err="1">
                <a:ea typeface="+mn-lt"/>
                <a:cs typeface="+mn-lt"/>
              </a:rPr>
              <a:t>pred_train</a:t>
            </a:r>
            <a:r>
              <a:rPr lang="en-US" dirty="0">
                <a:ea typeface="+mn-lt"/>
                <a:cs typeface="+mn-lt"/>
              </a:rPr>
              <a:t>=</a:t>
            </a:r>
            <a:r>
              <a:rPr lang="en-US" dirty="0" err="1">
                <a:ea typeface="+mn-lt"/>
                <a:cs typeface="+mn-lt"/>
              </a:rPr>
              <a:t>lr.predict</a:t>
            </a:r>
            <a:r>
              <a:rPr lang="en-US" dirty="0">
                <a:ea typeface="+mn-lt"/>
                <a:cs typeface="+mn-lt"/>
              </a:rPr>
              <a:t>(</a:t>
            </a:r>
            <a:r>
              <a:rPr lang="en-US" dirty="0" err="1">
                <a:ea typeface="+mn-lt"/>
                <a:cs typeface="+mn-lt"/>
              </a:rPr>
              <a:t>x_train</a:t>
            </a:r>
            <a:r>
              <a:rPr lang="en-US" dirty="0">
                <a:ea typeface="+mn-lt"/>
                <a:cs typeface="+mn-lt"/>
              </a:rPr>
              <a:t>) # Predicting the data # Predicted </a:t>
            </a:r>
            <a:r>
              <a:rPr lang="en-US" dirty="0" err="1">
                <a:ea typeface="+mn-lt"/>
                <a:cs typeface="+mn-lt"/>
              </a:rPr>
              <a:t>traget</a:t>
            </a:r>
            <a:r>
              <a:rPr lang="en-US" dirty="0">
                <a:ea typeface="+mn-lt"/>
                <a:cs typeface="+mn-lt"/>
              </a:rPr>
              <a:t> variable </a:t>
            </a:r>
          </a:p>
          <a:p>
            <a:endParaRPr lang="en-US" dirty="0"/>
          </a:p>
          <a:p>
            <a:endParaRPr lang="en-US" dirty="0"/>
          </a:p>
        </p:txBody>
      </p:sp>
    </p:spTree>
    <p:extLst>
      <p:ext uri="{BB962C8B-B14F-4D97-AF65-F5344CB8AC3E}">
        <p14:creationId xmlns:p14="http://schemas.microsoft.com/office/powerpoint/2010/main" val="2607445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1F1982-721E-6E44-B0EC-D055F22663C8}"/>
              </a:ext>
            </a:extLst>
          </p:cNvPr>
          <p:cNvSpPr txBox="1"/>
          <p:nvPr/>
        </p:nvSpPr>
        <p:spPr>
          <a:xfrm>
            <a:off x="1438275" y="497681"/>
            <a:ext cx="9839324"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Segoe UI"/>
              </a:rPr>
              <a:t>- </a:t>
            </a:r>
            <a:r>
              <a:rPr lang="en-US" dirty="0" err="1">
                <a:cs typeface="Segoe UI"/>
              </a:rPr>
              <a:t>pred_test</a:t>
            </a:r>
            <a:r>
              <a:rPr lang="en-US" dirty="0">
                <a:cs typeface="Segoe UI"/>
              </a:rPr>
              <a:t>=</a:t>
            </a:r>
            <a:r>
              <a:rPr lang="en-US" dirty="0" err="1">
                <a:cs typeface="Segoe UI"/>
              </a:rPr>
              <a:t>lr.predict</a:t>
            </a:r>
            <a:r>
              <a:rPr lang="en-US" dirty="0">
                <a:cs typeface="Segoe UI"/>
              </a:rPr>
              <a:t>(</a:t>
            </a:r>
            <a:r>
              <a:rPr lang="en-US" dirty="0" err="1">
                <a:cs typeface="Segoe UI"/>
              </a:rPr>
              <a:t>x_test</a:t>
            </a:r>
            <a:r>
              <a:rPr lang="en-US" dirty="0">
                <a:cs typeface="Segoe UI"/>
              </a:rPr>
              <a:t>)​</a:t>
            </a:r>
            <a:endParaRPr lang="en-US" dirty="0"/>
          </a:p>
          <a:p>
            <a:r>
              <a:rPr lang="en-US" dirty="0">
                <a:cs typeface="Segoe UI"/>
              </a:rPr>
              <a:t>- print(</a:t>
            </a:r>
            <a:r>
              <a:rPr lang="en-US" dirty="0" err="1">
                <a:cs typeface="Segoe UI"/>
              </a:rPr>
              <a:t>f'At</a:t>
            </a:r>
            <a:r>
              <a:rPr lang="en-US" dirty="0">
                <a:cs typeface="Segoe UI"/>
              </a:rPr>
              <a:t> Random State {</a:t>
            </a:r>
            <a:r>
              <a:rPr lang="en-US" dirty="0" err="1">
                <a:cs typeface="Segoe UI"/>
              </a:rPr>
              <a:t>i</a:t>
            </a:r>
            <a:r>
              <a:rPr lang="en-US" dirty="0">
                <a:cs typeface="Segoe UI"/>
              </a:rPr>
              <a:t>}, the training accuracy is :- {r2_score(</a:t>
            </a:r>
            <a:r>
              <a:rPr lang="en-US" dirty="0" err="1">
                <a:cs typeface="Segoe UI"/>
              </a:rPr>
              <a:t>y_train,pred_train</a:t>
            </a:r>
            <a:r>
              <a:rPr lang="en-US" dirty="0">
                <a:cs typeface="Segoe UI"/>
              </a:rPr>
              <a:t>)}')​</a:t>
            </a:r>
          </a:p>
          <a:p>
            <a:r>
              <a:rPr lang="en-US" dirty="0">
                <a:cs typeface="Segoe UI"/>
              </a:rPr>
              <a:t>- print(</a:t>
            </a:r>
            <a:r>
              <a:rPr lang="en-US" dirty="0" err="1">
                <a:cs typeface="Segoe UI"/>
              </a:rPr>
              <a:t>f'At</a:t>
            </a:r>
            <a:r>
              <a:rPr lang="en-US" dirty="0">
                <a:cs typeface="Segoe UI"/>
              </a:rPr>
              <a:t> Random State {</a:t>
            </a:r>
            <a:r>
              <a:rPr lang="en-US" dirty="0" err="1">
                <a:cs typeface="Segoe UI"/>
              </a:rPr>
              <a:t>i</a:t>
            </a:r>
            <a:r>
              <a:rPr lang="en-US" dirty="0">
                <a:cs typeface="Segoe UI"/>
              </a:rPr>
              <a:t>}, the training accuracy is :- {r2_score(</a:t>
            </a:r>
            <a:r>
              <a:rPr lang="en-US" dirty="0" err="1">
                <a:cs typeface="Segoe UI"/>
              </a:rPr>
              <a:t>y_test,pred_test</a:t>
            </a:r>
            <a:r>
              <a:rPr lang="en-US" dirty="0">
                <a:cs typeface="Segoe UI"/>
              </a:rPr>
              <a:t>)}')​</a:t>
            </a:r>
          </a:p>
          <a:p>
            <a:r>
              <a:rPr lang="en-US" dirty="0">
                <a:cs typeface="Segoe UI"/>
              </a:rPr>
              <a:t>- print("\n")​</a:t>
            </a:r>
          </a:p>
          <a:p>
            <a:endParaRPr lang="en-US" dirty="0">
              <a:cs typeface="Segoe UI"/>
            </a:endParaRPr>
          </a:p>
          <a:p>
            <a:r>
              <a:rPr lang="en-US" dirty="0">
                <a:ea typeface="+mn-lt"/>
                <a:cs typeface="+mn-lt"/>
              </a:rPr>
              <a:t>    -    At Random State 97, the training accuracy is :- 0.2467505138803625 At Random State 97, the training accuracy is :- 0.2763466453342366 </a:t>
            </a:r>
            <a:endParaRPr lang="en-US">
              <a:ea typeface="+mn-lt"/>
              <a:cs typeface="+mn-lt"/>
            </a:endParaRPr>
          </a:p>
          <a:p>
            <a:r>
              <a:rPr lang="en-US" dirty="0">
                <a:ea typeface="+mn-lt"/>
                <a:cs typeface="+mn-lt"/>
              </a:rPr>
              <a:t>    -    At Random State 98, the training accuracy is :- 0.24687243880221865 At Random State 98, the training accuracy is :- 0.28344225089136144 </a:t>
            </a:r>
            <a:endParaRPr lang="en-US"/>
          </a:p>
          <a:p>
            <a:r>
              <a:rPr lang="en-US" dirty="0">
                <a:ea typeface="+mn-lt"/>
                <a:cs typeface="+mn-lt"/>
              </a:rPr>
              <a:t>    -    At Random State 99, the training accuracy is :- 0.23047102647669837 At Random State 99, the training accuracy is :- 0.33719557803155153</a:t>
            </a:r>
            <a:endParaRPr lang="en-US" dirty="0"/>
          </a:p>
          <a:p>
            <a:endParaRPr lang="en-US" dirty="0">
              <a:cs typeface="Segoe UI"/>
            </a:endParaRPr>
          </a:p>
          <a:p>
            <a:pPr algn="just"/>
            <a:r>
              <a:rPr lang="en-US" dirty="0">
                <a:ea typeface="+mn-lt"/>
                <a:cs typeface="+mn-lt"/>
              </a:rPr>
              <a:t>With the best suitable model building for regression dataset that is Linear Regression performed The task.</a:t>
            </a:r>
            <a:endParaRPr lang="en-US" dirty="0"/>
          </a:p>
          <a:p>
            <a:pPr algn="just"/>
            <a:r>
              <a:rPr lang="en-US" dirty="0">
                <a:ea typeface="+mn-lt"/>
                <a:cs typeface="+mn-lt"/>
              </a:rPr>
              <a:t>Next did Cross Validation with “</a:t>
            </a:r>
            <a:r>
              <a:rPr lang="en-US" dirty="0" err="1">
                <a:ea typeface="+mn-lt"/>
                <a:cs typeface="+mn-lt"/>
              </a:rPr>
              <a:t>cross_val_score</a:t>
            </a:r>
            <a:r>
              <a:rPr lang="en-US" dirty="0">
                <a:ea typeface="+mn-lt"/>
                <a:cs typeface="+mn-lt"/>
              </a:rPr>
              <a:t>” for the models used &amp; it shows the output :- </a:t>
            </a:r>
            <a:endParaRPr lang="en-US"/>
          </a:p>
          <a:p>
            <a:r>
              <a:rPr lang="en-US" dirty="0">
                <a:ea typeface="+mn-lt"/>
                <a:cs typeface="+mn-lt"/>
              </a:rPr>
              <a:t>    -    # Cross Validation</a:t>
            </a:r>
            <a:endParaRPr lang="en-US" dirty="0"/>
          </a:p>
          <a:p>
            <a:r>
              <a:rPr lang="en-US" dirty="0">
                <a:ea typeface="+mn-lt"/>
                <a:cs typeface="+mn-lt"/>
              </a:rPr>
              <a:t>    -    </a:t>
            </a:r>
            <a:r>
              <a:rPr lang="en-US" dirty="0" err="1">
                <a:ea typeface="+mn-lt"/>
                <a:cs typeface="+mn-lt"/>
              </a:rPr>
              <a:t>Train_accuracy</a:t>
            </a:r>
            <a:r>
              <a:rPr lang="en-US" dirty="0">
                <a:ea typeface="+mn-lt"/>
                <a:cs typeface="+mn-lt"/>
              </a:rPr>
              <a:t> = r2_score(</a:t>
            </a:r>
            <a:r>
              <a:rPr lang="en-US" dirty="0" err="1">
                <a:ea typeface="+mn-lt"/>
                <a:cs typeface="+mn-lt"/>
              </a:rPr>
              <a:t>y_train,pred_train</a:t>
            </a:r>
            <a:r>
              <a:rPr lang="en-US" dirty="0">
                <a:ea typeface="+mn-lt"/>
                <a:cs typeface="+mn-lt"/>
              </a:rPr>
              <a:t>)</a:t>
            </a:r>
            <a:endParaRPr lang="en-US" dirty="0"/>
          </a:p>
          <a:p>
            <a:r>
              <a:rPr lang="en-US" dirty="0">
                <a:ea typeface="+mn-lt"/>
                <a:cs typeface="+mn-lt"/>
              </a:rPr>
              <a:t>    -    </a:t>
            </a:r>
            <a:r>
              <a:rPr lang="en-US" dirty="0" err="1">
                <a:ea typeface="+mn-lt"/>
                <a:cs typeface="+mn-lt"/>
              </a:rPr>
              <a:t>Test_accuracy</a:t>
            </a:r>
            <a:r>
              <a:rPr lang="en-US" dirty="0">
                <a:ea typeface="+mn-lt"/>
                <a:cs typeface="+mn-lt"/>
              </a:rPr>
              <a:t> = r2_score(</a:t>
            </a:r>
            <a:r>
              <a:rPr lang="en-US" dirty="0" err="1">
                <a:ea typeface="+mn-lt"/>
                <a:cs typeface="+mn-lt"/>
              </a:rPr>
              <a:t>y_test,pred_test</a:t>
            </a:r>
            <a:r>
              <a:rPr lang="en-US" dirty="0">
                <a:ea typeface="+mn-lt"/>
                <a:cs typeface="+mn-lt"/>
              </a:rPr>
              <a:t>)</a:t>
            </a:r>
            <a:endParaRPr lang="en-US" dirty="0"/>
          </a:p>
          <a:p>
            <a:r>
              <a:rPr lang="en-US" dirty="0">
                <a:ea typeface="+mn-lt"/>
                <a:cs typeface="+mn-lt"/>
              </a:rPr>
              <a:t>    -    from </a:t>
            </a:r>
            <a:r>
              <a:rPr lang="en-US" dirty="0" err="1">
                <a:ea typeface="+mn-lt"/>
                <a:cs typeface="+mn-lt"/>
              </a:rPr>
              <a:t>sklearn.model_selection</a:t>
            </a:r>
            <a:r>
              <a:rPr lang="en-US" dirty="0">
                <a:ea typeface="+mn-lt"/>
                <a:cs typeface="+mn-lt"/>
              </a:rPr>
              <a:t> import </a:t>
            </a:r>
            <a:r>
              <a:rPr lang="en-US" dirty="0" err="1">
                <a:ea typeface="+mn-lt"/>
                <a:cs typeface="+mn-lt"/>
              </a:rPr>
              <a:t>cross_val_score</a:t>
            </a:r>
            <a:endParaRPr lang="en-US" dirty="0" err="1"/>
          </a:p>
          <a:p>
            <a:r>
              <a:rPr lang="en-US" dirty="0">
                <a:ea typeface="+mn-lt"/>
                <a:cs typeface="+mn-lt"/>
              </a:rPr>
              <a:t>    -    for </a:t>
            </a:r>
            <a:r>
              <a:rPr lang="en-US" dirty="0" err="1">
                <a:ea typeface="+mn-lt"/>
                <a:cs typeface="+mn-lt"/>
              </a:rPr>
              <a:t>i</a:t>
            </a:r>
            <a:r>
              <a:rPr lang="en-US" dirty="0">
                <a:ea typeface="+mn-lt"/>
                <a:cs typeface="+mn-lt"/>
              </a:rPr>
              <a:t> in range(2,8):</a:t>
            </a:r>
            <a:endParaRPr lang="en-US" dirty="0"/>
          </a:p>
          <a:p>
            <a:r>
              <a:rPr lang="en-US" dirty="0">
                <a:ea typeface="+mn-lt"/>
                <a:cs typeface="+mn-lt"/>
              </a:rPr>
              <a:t>    -    </a:t>
            </a:r>
            <a:r>
              <a:rPr lang="en-US" dirty="0" err="1">
                <a:ea typeface="+mn-lt"/>
                <a:cs typeface="+mn-lt"/>
              </a:rPr>
              <a:t>cv_score</a:t>
            </a:r>
            <a:r>
              <a:rPr lang="en-US" dirty="0">
                <a:ea typeface="+mn-lt"/>
                <a:cs typeface="+mn-lt"/>
              </a:rPr>
              <a:t>=</a:t>
            </a:r>
            <a:r>
              <a:rPr lang="en-US" dirty="0" err="1">
                <a:ea typeface="+mn-lt"/>
                <a:cs typeface="+mn-lt"/>
              </a:rPr>
              <a:t>cross_val_score</a:t>
            </a:r>
            <a:r>
              <a:rPr lang="en-US" dirty="0">
                <a:ea typeface="+mn-lt"/>
                <a:cs typeface="+mn-lt"/>
              </a:rPr>
              <a:t>(</a:t>
            </a:r>
            <a:r>
              <a:rPr lang="en-US" dirty="0" err="1">
                <a:ea typeface="+mn-lt"/>
                <a:cs typeface="+mn-lt"/>
              </a:rPr>
              <a:t>lr,x,y,cv</a:t>
            </a:r>
            <a:r>
              <a:rPr lang="en-US" dirty="0">
                <a:ea typeface="+mn-lt"/>
                <a:cs typeface="+mn-lt"/>
              </a:rPr>
              <a:t>=4)</a:t>
            </a:r>
            <a:endParaRPr lang="en-US" dirty="0"/>
          </a:p>
          <a:p>
            <a:r>
              <a:rPr lang="en-US" dirty="0">
                <a:ea typeface="+mn-lt"/>
                <a:cs typeface="+mn-lt"/>
              </a:rPr>
              <a:t>    -    </a:t>
            </a:r>
            <a:r>
              <a:rPr lang="en-US" dirty="0" err="1">
                <a:ea typeface="+mn-lt"/>
                <a:cs typeface="+mn-lt"/>
              </a:rPr>
              <a:t>cv_mean</a:t>
            </a:r>
            <a:r>
              <a:rPr lang="en-US" dirty="0">
                <a:ea typeface="+mn-lt"/>
                <a:cs typeface="+mn-lt"/>
              </a:rPr>
              <a:t>=</a:t>
            </a:r>
            <a:r>
              <a:rPr lang="en-US" dirty="0" err="1">
                <a:ea typeface="+mn-lt"/>
                <a:cs typeface="+mn-lt"/>
              </a:rPr>
              <a:t>cv_score.mean</a:t>
            </a:r>
            <a:r>
              <a:rPr lang="en-US" dirty="0">
                <a:ea typeface="+mn-lt"/>
                <a:cs typeface="+mn-lt"/>
              </a:rPr>
              <a:t>()</a:t>
            </a:r>
            <a:endParaRPr lang="en-US" dirty="0"/>
          </a:p>
        </p:txBody>
      </p:sp>
    </p:spTree>
    <p:extLst>
      <p:ext uri="{BB962C8B-B14F-4D97-AF65-F5344CB8AC3E}">
        <p14:creationId xmlns:p14="http://schemas.microsoft.com/office/powerpoint/2010/main" val="3733886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28C18E-CA76-536D-D82B-F02CE82BCFCB}"/>
              </a:ext>
            </a:extLst>
          </p:cNvPr>
          <p:cNvSpPr txBox="1"/>
          <p:nvPr/>
        </p:nvSpPr>
        <p:spPr>
          <a:xfrm>
            <a:off x="1366837" y="557212"/>
            <a:ext cx="9851229"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print(</a:t>
            </a:r>
            <a:r>
              <a:rPr lang="en-US" dirty="0" err="1"/>
              <a:t>f'At</a:t>
            </a:r>
            <a:r>
              <a:rPr lang="en-US" dirty="0"/>
              <a:t> cross fold {</a:t>
            </a:r>
            <a:r>
              <a:rPr lang="en-US" dirty="0" err="1"/>
              <a:t>i</a:t>
            </a:r>
            <a:r>
              <a:rPr lang="en-US" dirty="0"/>
              <a:t>} the cv score is  {</a:t>
            </a:r>
            <a:r>
              <a:rPr lang="en-US" dirty="0" err="1"/>
              <a:t>cv_mean</a:t>
            </a:r>
            <a:r>
              <a:rPr lang="en-US" dirty="0"/>
              <a:t>} and accuracy score for training is {</a:t>
            </a:r>
            <a:r>
              <a:rPr lang="en-US" dirty="0" err="1"/>
              <a:t>Train_accuracy</a:t>
            </a:r>
            <a:r>
              <a:rPr lang="en-US" dirty="0"/>
              <a:t>} and accuracy score for testing is {</a:t>
            </a:r>
            <a:r>
              <a:rPr lang="en-US" dirty="0" err="1"/>
              <a:t>Test_accuracy</a:t>
            </a:r>
            <a:r>
              <a:rPr lang="en-US" dirty="0"/>
              <a:t>}')</a:t>
            </a:r>
          </a:p>
          <a:p>
            <a:r>
              <a:rPr lang="en-US" dirty="0"/>
              <a:t>- print('\n')</a:t>
            </a:r>
          </a:p>
          <a:p>
            <a:endParaRPr lang="en-US" dirty="0"/>
          </a:p>
          <a:p>
            <a:r>
              <a:rPr lang="en-US" dirty="0"/>
              <a:t>- At cross fold 5 the cv score is -1.4913060902449504 and accuracy score for training is 0.23047102647669837 and accuracy score for testing is 0.33719557803155153 </a:t>
            </a:r>
          </a:p>
          <a:p>
            <a:r>
              <a:rPr lang="en-US" dirty="0"/>
              <a:t>- At cross fold 6 the cv score is -1.4913060902449504 and accuracy score for training is 0.23047102647669837 and accuracy score for testing is 0.33719557803155153 </a:t>
            </a:r>
          </a:p>
          <a:p>
            <a:r>
              <a:rPr lang="en-US" dirty="0"/>
              <a:t>- At cross fold 7 the cv score is -1.4913060902449504 and accuracy score for training is 0.23047102647669837 and accuracy score for testing is 0.33719557803155153</a:t>
            </a:r>
          </a:p>
          <a:p>
            <a:endParaRPr lang="en-US" dirty="0"/>
          </a:p>
          <a:p>
            <a:r>
              <a:rPr lang="en-US" dirty="0">
                <a:ea typeface="+mn-lt"/>
                <a:cs typeface="+mn-lt"/>
              </a:rPr>
              <a:t>Then with the </a:t>
            </a:r>
            <a:r>
              <a:rPr lang="en-US" dirty="0" err="1">
                <a:ea typeface="+mn-lt"/>
                <a:cs typeface="+mn-lt"/>
              </a:rPr>
              <a:t>matplotlib.pyplot</a:t>
            </a:r>
            <a:r>
              <a:rPr lang="en-US" dirty="0">
                <a:ea typeface="+mn-lt"/>
                <a:cs typeface="+mn-lt"/>
              </a:rPr>
              <a:t> showed the distribution of data &amp; the result shows best fit line &amp; relationship between two variables.</a:t>
            </a:r>
            <a:endParaRPr lang="en-US" dirty="0"/>
          </a:p>
          <a:p>
            <a:r>
              <a:rPr lang="en-US" dirty="0">
                <a:ea typeface="+mn-lt"/>
                <a:cs typeface="+mn-lt"/>
              </a:rPr>
              <a:t>    -    import </a:t>
            </a:r>
            <a:r>
              <a:rPr lang="en-US" dirty="0" err="1">
                <a:ea typeface="+mn-lt"/>
                <a:cs typeface="+mn-lt"/>
              </a:rPr>
              <a:t>matplotlib.pyplot</a:t>
            </a:r>
            <a:r>
              <a:rPr lang="en-US" dirty="0">
                <a:ea typeface="+mn-lt"/>
                <a:cs typeface="+mn-lt"/>
              </a:rPr>
              <a:t> as </a:t>
            </a:r>
            <a:r>
              <a:rPr lang="en-US" dirty="0" err="1">
                <a:ea typeface="+mn-lt"/>
                <a:cs typeface="+mn-lt"/>
              </a:rPr>
              <a:t>plt</a:t>
            </a:r>
            <a:endParaRPr lang="en-US" dirty="0" err="1"/>
          </a:p>
          <a:p>
            <a:r>
              <a:rPr lang="en-US" dirty="0">
                <a:ea typeface="+mn-lt"/>
                <a:cs typeface="+mn-lt"/>
              </a:rPr>
              <a:t>    -    </a:t>
            </a:r>
            <a:r>
              <a:rPr lang="en-US" dirty="0" err="1">
                <a:ea typeface="+mn-lt"/>
                <a:cs typeface="+mn-lt"/>
              </a:rPr>
              <a:t>plt.figure</a:t>
            </a:r>
            <a:r>
              <a:rPr lang="en-US" dirty="0">
                <a:ea typeface="+mn-lt"/>
                <a:cs typeface="+mn-lt"/>
              </a:rPr>
              <a:t>(</a:t>
            </a:r>
            <a:r>
              <a:rPr lang="en-US" dirty="0" err="1">
                <a:ea typeface="+mn-lt"/>
                <a:cs typeface="+mn-lt"/>
              </a:rPr>
              <a:t>figsize</a:t>
            </a:r>
            <a:r>
              <a:rPr lang="en-US" dirty="0">
                <a:ea typeface="+mn-lt"/>
                <a:cs typeface="+mn-lt"/>
              </a:rPr>
              <a:t>=(8,6))</a:t>
            </a:r>
            <a:endParaRPr lang="en-US" dirty="0"/>
          </a:p>
          <a:p>
            <a:r>
              <a:rPr lang="en-US" dirty="0">
                <a:ea typeface="+mn-lt"/>
                <a:cs typeface="+mn-lt"/>
              </a:rPr>
              <a:t>    -    </a:t>
            </a:r>
            <a:r>
              <a:rPr lang="en-US" dirty="0" err="1">
                <a:ea typeface="+mn-lt"/>
                <a:cs typeface="+mn-lt"/>
              </a:rPr>
              <a:t>plt.scatter</a:t>
            </a:r>
            <a:r>
              <a:rPr lang="en-US" dirty="0">
                <a:ea typeface="+mn-lt"/>
                <a:cs typeface="+mn-lt"/>
              </a:rPr>
              <a:t>(x=</a:t>
            </a:r>
            <a:r>
              <a:rPr lang="en-US" dirty="0" err="1">
                <a:ea typeface="+mn-lt"/>
                <a:cs typeface="+mn-lt"/>
              </a:rPr>
              <a:t>y_test,y</a:t>
            </a:r>
            <a:r>
              <a:rPr lang="en-US" dirty="0">
                <a:ea typeface="+mn-lt"/>
                <a:cs typeface="+mn-lt"/>
              </a:rPr>
              <a:t>=</a:t>
            </a:r>
            <a:r>
              <a:rPr lang="en-US" dirty="0" err="1">
                <a:ea typeface="+mn-lt"/>
                <a:cs typeface="+mn-lt"/>
              </a:rPr>
              <a:t>pred_test,color</a:t>
            </a:r>
            <a:r>
              <a:rPr lang="en-US" dirty="0">
                <a:ea typeface="+mn-lt"/>
                <a:cs typeface="+mn-lt"/>
              </a:rPr>
              <a:t>='blue')</a:t>
            </a:r>
            <a:endParaRPr lang="en-US" dirty="0"/>
          </a:p>
          <a:p>
            <a:r>
              <a:rPr lang="en-US" dirty="0">
                <a:ea typeface="+mn-lt"/>
                <a:cs typeface="+mn-lt"/>
              </a:rPr>
              <a:t>    -    </a:t>
            </a:r>
            <a:r>
              <a:rPr lang="en-US" dirty="0" err="1">
                <a:ea typeface="+mn-lt"/>
                <a:cs typeface="+mn-lt"/>
              </a:rPr>
              <a:t>plt.plot</a:t>
            </a:r>
            <a:r>
              <a:rPr lang="en-US" dirty="0">
                <a:ea typeface="+mn-lt"/>
                <a:cs typeface="+mn-lt"/>
              </a:rPr>
              <a:t>(</a:t>
            </a:r>
            <a:r>
              <a:rPr lang="en-US" dirty="0" err="1">
                <a:ea typeface="+mn-lt"/>
                <a:cs typeface="+mn-lt"/>
              </a:rPr>
              <a:t>y_test,y_test,color</a:t>
            </a:r>
            <a:r>
              <a:rPr lang="en-US" dirty="0">
                <a:ea typeface="+mn-lt"/>
                <a:cs typeface="+mn-lt"/>
              </a:rPr>
              <a:t>='black')</a:t>
            </a:r>
            <a:endParaRPr lang="en-US" dirty="0"/>
          </a:p>
          <a:p>
            <a:r>
              <a:rPr lang="en-US" dirty="0">
                <a:ea typeface="+mn-lt"/>
                <a:cs typeface="+mn-lt"/>
              </a:rPr>
              <a:t>    -    </a:t>
            </a:r>
            <a:r>
              <a:rPr lang="en-US" dirty="0" err="1">
                <a:ea typeface="+mn-lt"/>
                <a:cs typeface="+mn-lt"/>
              </a:rPr>
              <a:t>plt.xlabel</a:t>
            </a:r>
            <a:r>
              <a:rPr lang="en-US" dirty="0">
                <a:ea typeface="+mn-lt"/>
                <a:cs typeface="+mn-lt"/>
              </a:rPr>
              <a:t>('Actual price', </a:t>
            </a:r>
            <a:r>
              <a:rPr lang="en-US" dirty="0" err="1">
                <a:ea typeface="+mn-lt"/>
                <a:cs typeface="+mn-lt"/>
              </a:rPr>
              <a:t>fontsize</a:t>
            </a:r>
            <a:r>
              <a:rPr lang="en-US" dirty="0">
                <a:ea typeface="+mn-lt"/>
                <a:cs typeface="+mn-lt"/>
              </a:rPr>
              <a:t>=14)</a:t>
            </a:r>
            <a:endParaRPr lang="en-US" dirty="0"/>
          </a:p>
          <a:p>
            <a:r>
              <a:rPr lang="en-US" dirty="0">
                <a:ea typeface="+mn-lt"/>
                <a:cs typeface="+mn-lt"/>
              </a:rPr>
              <a:t>    -    </a:t>
            </a:r>
            <a:r>
              <a:rPr lang="en-US" dirty="0" err="1">
                <a:ea typeface="+mn-lt"/>
                <a:cs typeface="+mn-lt"/>
              </a:rPr>
              <a:t>plt.ylabel</a:t>
            </a:r>
            <a:r>
              <a:rPr lang="en-US" dirty="0">
                <a:ea typeface="+mn-lt"/>
                <a:cs typeface="+mn-lt"/>
              </a:rPr>
              <a:t>('Predicted price', </a:t>
            </a:r>
            <a:r>
              <a:rPr lang="en-US" dirty="0" err="1">
                <a:ea typeface="+mn-lt"/>
                <a:cs typeface="+mn-lt"/>
              </a:rPr>
              <a:t>fontsize</a:t>
            </a:r>
            <a:r>
              <a:rPr lang="en-US" dirty="0">
                <a:ea typeface="+mn-lt"/>
                <a:cs typeface="+mn-lt"/>
              </a:rPr>
              <a:t>=14)</a:t>
            </a:r>
            <a:endParaRPr lang="en-US" dirty="0"/>
          </a:p>
          <a:p>
            <a:r>
              <a:rPr lang="en-US" dirty="0">
                <a:ea typeface="+mn-lt"/>
                <a:cs typeface="+mn-lt"/>
              </a:rPr>
              <a:t>    -    </a:t>
            </a:r>
            <a:r>
              <a:rPr lang="en-US" dirty="0" err="1">
                <a:ea typeface="+mn-lt"/>
                <a:cs typeface="+mn-lt"/>
              </a:rPr>
              <a:t>plt.title</a:t>
            </a:r>
            <a:r>
              <a:rPr lang="en-US" dirty="0">
                <a:ea typeface="+mn-lt"/>
                <a:cs typeface="+mn-lt"/>
              </a:rPr>
              <a:t>('Linear Regression', </a:t>
            </a:r>
            <a:r>
              <a:rPr lang="en-US" dirty="0" err="1">
                <a:ea typeface="+mn-lt"/>
                <a:cs typeface="+mn-lt"/>
              </a:rPr>
              <a:t>fontsize</a:t>
            </a:r>
            <a:r>
              <a:rPr lang="en-US" dirty="0">
                <a:ea typeface="+mn-lt"/>
                <a:cs typeface="+mn-lt"/>
              </a:rPr>
              <a:t>=18)</a:t>
            </a:r>
            <a:endParaRPr lang="en-US" dirty="0"/>
          </a:p>
          <a:p>
            <a:r>
              <a:rPr lang="en-US" dirty="0">
                <a:ea typeface="+mn-lt"/>
                <a:cs typeface="+mn-lt"/>
              </a:rPr>
              <a:t>    -    </a:t>
            </a:r>
            <a:r>
              <a:rPr lang="en-US" dirty="0" err="1">
                <a:ea typeface="+mn-lt"/>
                <a:cs typeface="+mn-lt"/>
              </a:rPr>
              <a:t>plt.show</a:t>
            </a:r>
            <a:r>
              <a:rPr lang="en-US" dirty="0">
                <a:ea typeface="+mn-lt"/>
                <a:cs typeface="+mn-lt"/>
              </a:rPr>
              <a:t>()</a:t>
            </a:r>
            <a:endParaRPr lang="en-US" dirty="0"/>
          </a:p>
          <a:p>
            <a:endParaRPr lang="en-US"/>
          </a:p>
        </p:txBody>
      </p:sp>
    </p:spTree>
    <p:extLst>
      <p:ext uri="{BB962C8B-B14F-4D97-AF65-F5344CB8AC3E}">
        <p14:creationId xmlns:p14="http://schemas.microsoft.com/office/powerpoint/2010/main" val="2670493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F80571-BFDF-48FA-F13C-6CD3757DFA35}"/>
              </a:ext>
            </a:extLst>
          </p:cNvPr>
          <p:cNvSpPr txBox="1"/>
          <p:nvPr/>
        </p:nvSpPr>
        <p:spPr>
          <a:xfrm>
            <a:off x="1283494" y="557212"/>
            <a:ext cx="10053636"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Then checked the regularization with </a:t>
            </a:r>
            <a:r>
              <a:rPr lang="en-US" dirty="0" err="1"/>
              <a:t>GridSearchCV</a:t>
            </a:r>
            <a:r>
              <a:rPr lang="en-US" dirty="0"/>
              <a:t>  &amp; With Lasso technique to perform regularization in order to enhance the prediction accuracy and interpretability of the resulting statistical model.</a:t>
            </a:r>
          </a:p>
          <a:p>
            <a:r>
              <a:rPr lang="en-US" dirty="0"/>
              <a:t>- # Regularization</a:t>
            </a:r>
          </a:p>
          <a:p>
            <a:r>
              <a:rPr lang="en-US" dirty="0"/>
              <a:t>- from </a:t>
            </a:r>
            <a:r>
              <a:rPr lang="en-US" dirty="0" err="1"/>
              <a:t>sklearn.model_selection</a:t>
            </a:r>
            <a:r>
              <a:rPr lang="en-US" dirty="0"/>
              <a:t> import </a:t>
            </a:r>
            <a:r>
              <a:rPr lang="en-US" dirty="0" err="1"/>
              <a:t>GridSearchCV</a:t>
            </a:r>
            <a:endParaRPr lang="en-US"/>
          </a:p>
          <a:p>
            <a:r>
              <a:rPr lang="en-US" dirty="0"/>
              <a:t>- from </a:t>
            </a:r>
            <a:r>
              <a:rPr lang="en-US" dirty="0" err="1"/>
              <a:t>sklearn.model_selection</a:t>
            </a:r>
            <a:r>
              <a:rPr lang="en-US" dirty="0"/>
              <a:t> import </a:t>
            </a:r>
            <a:r>
              <a:rPr lang="en-US" dirty="0" err="1"/>
              <a:t>cross_val_score</a:t>
            </a:r>
            <a:endParaRPr lang="en-US"/>
          </a:p>
          <a:p>
            <a:r>
              <a:rPr lang="en-US" dirty="0"/>
              <a:t>- from </a:t>
            </a:r>
            <a:r>
              <a:rPr lang="en-US" dirty="0" err="1"/>
              <a:t>sklearn.linear_model</a:t>
            </a:r>
            <a:r>
              <a:rPr lang="en-US" dirty="0"/>
              <a:t> import Lasso</a:t>
            </a:r>
          </a:p>
          <a:p>
            <a:r>
              <a:rPr lang="en-US" dirty="0"/>
              <a:t>- parameters={'alpha':[.0001,.001,.01,.1,1,10],'</a:t>
            </a:r>
            <a:r>
              <a:rPr lang="en-US" dirty="0" err="1"/>
              <a:t>random_state':list</a:t>
            </a:r>
            <a:r>
              <a:rPr lang="en-US" dirty="0"/>
              <a:t>(range(0,20))}</a:t>
            </a:r>
          </a:p>
          <a:p>
            <a:r>
              <a:rPr lang="en-US" dirty="0"/>
              <a:t>- ls=Lasso()</a:t>
            </a:r>
          </a:p>
          <a:p>
            <a:r>
              <a:rPr lang="en-US" dirty="0">
                <a:ea typeface="+mn-lt"/>
                <a:cs typeface="+mn-lt"/>
              </a:rPr>
              <a:t>-    </a:t>
            </a:r>
            <a:r>
              <a:rPr lang="en-US" dirty="0" err="1">
                <a:ea typeface="+mn-lt"/>
                <a:cs typeface="+mn-lt"/>
              </a:rPr>
              <a:t>clf</a:t>
            </a:r>
            <a:r>
              <a:rPr lang="en-US" dirty="0">
                <a:ea typeface="+mn-lt"/>
                <a:cs typeface="+mn-lt"/>
              </a:rPr>
              <a:t>=</a:t>
            </a:r>
            <a:r>
              <a:rPr lang="en-US" dirty="0" err="1">
                <a:ea typeface="+mn-lt"/>
                <a:cs typeface="+mn-lt"/>
              </a:rPr>
              <a:t>GridSearchCV</a:t>
            </a:r>
            <a:r>
              <a:rPr lang="en-US" dirty="0">
                <a:ea typeface="+mn-lt"/>
                <a:cs typeface="+mn-lt"/>
              </a:rPr>
              <a:t>(</a:t>
            </a:r>
            <a:r>
              <a:rPr lang="en-US" dirty="0" err="1">
                <a:ea typeface="+mn-lt"/>
                <a:cs typeface="+mn-lt"/>
              </a:rPr>
              <a:t>ls,parameters</a:t>
            </a:r>
            <a:r>
              <a:rPr lang="en-US" dirty="0">
                <a:ea typeface="+mn-lt"/>
                <a:cs typeface="+mn-lt"/>
              </a:rPr>
              <a:t>)</a:t>
            </a:r>
            <a:endParaRPr lang="en-US" dirty="0"/>
          </a:p>
          <a:p>
            <a:r>
              <a:rPr lang="en-US" dirty="0">
                <a:ea typeface="+mn-lt"/>
                <a:cs typeface="+mn-lt"/>
              </a:rPr>
              <a:t>-    </a:t>
            </a:r>
            <a:r>
              <a:rPr lang="en-US" dirty="0" err="1">
                <a:ea typeface="+mn-lt"/>
                <a:cs typeface="+mn-lt"/>
              </a:rPr>
              <a:t>clf.fit</a:t>
            </a:r>
            <a:r>
              <a:rPr lang="en-US" dirty="0">
                <a:ea typeface="+mn-lt"/>
                <a:cs typeface="+mn-lt"/>
              </a:rPr>
              <a:t>(</a:t>
            </a:r>
            <a:r>
              <a:rPr lang="en-US" dirty="0" err="1">
                <a:ea typeface="+mn-lt"/>
                <a:cs typeface="+mn-lt"/>
              </a:rPr>
              <a:t>x_train,y_train</a:t>
            </a:r>
            <a:r>
              <a:rPr lang="en-US" dirty="0">
                <a:ea typeface="+mn-lt"/>
                <a:cs typeface="+mn-lt"/>
              </a:rPr>
              <a:t>)</a:t>
            </a:r>
            <a:endParaRPr lang="en-US" dirty="0"/>
          </a:p>
          <a:p>
            <a:r>
              <a:rPr lang="en-US" dirty="0">
                <a:ea typeface="+mn-lt"/>
                <a:cs typeface="+mn-lt"/>
              </a:rPr>
              <a:t>-    print(</a:t>
            </a:r>
            <a:r>
              <a:rPr lang="en-US" dirty="0" err="1">
                <a:ea typeface="+mn-lt"/>
                <a:cs typeface="+mn-lt"/>
              </a:rPr>
              <a:t>clf.best_params</a:t>
            </a:r>
            <a:r>
              <a:rPr lang="en-US" dirty="0">
                <a:ea typeface="+mn-lt"/>
                <a:cs typeface="+mn-lt"/>
              </a:rPr>
              <a:t>_)</a:t>
            </a:r>
            <a:endParaRPr lang="en-US" dirty="0"/>
          </a:p>
          <a:p>
            <a:r>
              <a:rPr lang="en-US" dirty="0">
                <a:ea typeface="+mn-lt"/>
                <a:cs typeface="+mn-lt"/>
              </a:rPr>
              <a:t>-    ls=Lasso(alpha=10,random_state=0)</a:t>
            </a:r>
            <a:endParaRPr lang="en-US" dirty="0"/>
          </a:p>
          <a:p>
            <a:r>
              <a:rPr lang="en-US" dirty="0">
                <a:ea typeface="+mn-lt"/>
                <a:cs typeface="+mn-lt"/>
              </a:rPr>
              <a:t>-    </a:t>
            </a:r>
            <a:r>
              <a:rPr lang="en-US" dirty="0" err="1">
                <a:ea typeface="+mn-lt"/>
                <a:cs typeface="+mn-lt"/>
              </a:rPr>
              <a:t>ls.fit</a:t>
            </a:r>
            <a:r>
              <a:rPr lang="en-US" dirty="0">
                <a:ea typeface="+mn-lt"/>
                <a:cs typeface="+mn-lt"/>
              </a:rPr>
              <a:t>(</a:t>
            </a:r>
            <a:r>
              <a:rPr lang="en-US" dirty="0" err="1">
                <a:ea typeface="+mn-lt"/>
                <a:cs typeface="+mn-lt"/>
              </a:rPr>
              <a:t>x_train,y_train</a:t>
            </a:r>
            <a:r>
              <a:rPr lang="en-US" dirty="0">
                <a:ea typeface="+mn-lt"/>
                <a:cs typeface="+mn-lt"/>
              </a:rPr>
              <a:t>)</a:t>
            </a:r>
            <a:endParaRPr lang="en-US" dirty="0"/>
          </a:p>
          <a:p>
            <a:r>
              <a:rPr lang="en-US" dirty="0">
                <a:ea typeface="+mn-lt"/>
                <a:cs typeface="+mn-lt"/>
              </a:rPr>
              <a:t>-    </a:t>
            </a:r>
            <a:r>
              <a:rPr lang="en-US" dirty="0" err="1">
                <a:ea typeface="+mn-lt"/>
                <a:cs typeface="+mn-lt"/>
              </a:rPr>
              <a:t>ls.score</a:t>
            </a:r>
            <a:r>
              <a:rPr lang="en-US" dirty="0">
                <a:ea typeface="+mn-lt"/>
                <a:cs typeface="+mn-lt"/>
              </a:rPr>
              <a:t>(</a:t>
            </a:r>
            <a:r>
              <a:rPr lang="en-US" dirty="0" err="1">
                <a:ea typeface="+mn-lt"/>
                <a:cs typeface="+mn-lt"/>
              </a:rPr>
              <a:t>x_train,y_train</a:t>
            </a:r>
            <a:r>
              <a:rPr lang="en-US" dirty="0">
                <a:ea typeface="+mn-lt"/>
                <a:cs typeface="+mn-lt"/>
              </a:rPr>
              <a:t>)</a:t>
            </a:r>
            <a:endParaRPr lang="en-US" dirty="0"/>
          </a:p>
          <a:p>
            <a:r>
              <a:rPr lang="en-US" dirty="0">
                <a:ea typeface="+mn-lt"/>
                <a:cs typeface="+mn-lt"/>
              </a:rPr>
              <a:t>-    </a:t>
            </a:r>
            <a:r>
              <a:rPr lang="en-US" dirty="0" err="1">
                <a:ea typeface="+mn-lt"/>
                <a:cs typeface="+mn-lt"/>
              </a:rPr>
              <a:t>pred_ls</a:t>
            </a:r>
            <a:r>
              <a:rPr lang="en-US" dirty="0">
                <a:ea typeface="+mn-lt"/>
                <a:cs typeface="+mn-lt"/>
              </a:rPr>
              <a:t>=</a:t>
            </a:r>
            <a:r>
              <a:rPr lang="en-US" dirty="0" err="1">
                <a:ea typeface="+mn-lt"/>
                <a:cs typeface="+mn-lt"/>
              </a:rPr>
              <a:t>ls.predict</a:t>
            </a:r>
            <a:r>
              <a:rPr lang="en-US" dirty="0">
                <a:ea typeface="+mn-lt"/>
                <a:cs typeface="+mn-lt"/>
              </a:rPr>
              <a:t>(</a:t>
            </a:r>
            <a:r>
              <a:rPr lang="en-US" dirty="0" err="1">
                <a:ea typeface="+mn-lt"/>
                <a:cs typeface="+mn-lt"/>
              </a:rPr>
              <a:t>x_test</a:t>
            </a:r>
            <a:r>
              <a:rPr lang="en-US" dirty="0">
                <a:ea typeface="+mn-lt"/>
                <a:cs typeface="+mn-lt"/>
              </a:rPr>
              <a:t>)</a:t>
            </a:r>
            <a:endParaRPr lang="en-US" dirty="0"/>
          </a:p>
          <a:p>
            <a:r>
              <a:rPr lang="en-US" dirty="0">
                <a:ea typeface="+mn-lt"/>
                <a:cs typeface="+mn-lt"/>
              </a:rPr>
              <a:t>-    </a:t>
            </a:r>
            <a:r>
              <a:rPr lang="en-US" dirty="0" err="1">
                <a:ea typeface="+mn-lt"/>
                <a:cs typeface="+mn-lt"/>
              </a:rPr>
              <a:t>lss</a:t>
            </a:r>
            <a:r>
              <a:rPr lang="en-US" dirty="0">
                <a:ea typeface="+mn-lt"/>
                <a:cs typeface="+mn-lt"/>
              </a:rPr>
              <a:t>=r2_score(</a:t>
            </a:r>
            <a:r>
              <a:rPr lang="en-US" dirty="0" err="1">
                <a:ea typeface="+mn-lt"/>
                <a:cs typeface="+mn-lt"/>
              </a:rPr>
              <a:t>y_test,pred_ls</a:t>
            </a:r>
            <a:r>
              <a:rPr lang="en-US" dirty="0">
                <a:ea typeface="+mn-lt"/>
                <a:cs typeface="+mn-lt"/>
              </a:rPr>
              <a:t>)</a:t>
            </a:r>
            <a:endParaRPr lang="en-US" dirty="0"/>
          </a:p>
          <a:p>
            <a:r>
              <a:rPr lang="en-US" dirty="0">
                <a:ea typeface="+mn-lt"/>
                <a:cs typeface="+mn-lt"/>
              </a:rPr>
              <a:t>-    </a:t>
            </a:r>
            <a:r>
              <a:rPr lang="en-US" dirty="0" err="1">
                <a:ea typeface="+mn-lt"/>
                <a:cs typeface="+mn-lt"/>
              </a:rPr>
              <a:t>Lss</a:t>
            </a:r>
            <a:endParaRPr lang="en-US" dirty="0" err="1"/>
          </a:p>
          <a:p>
            <a:r>
              <a:rPr lang="en-US" dirty="0">
                <a:ea typeface="+mn-lt"/>
                <a:cs typeface="+mn-lt"/>
              </a:rPr>
              <a:t>-    </a:t>
            </a:r>
            <a:r>
              <a:rPr lang="en-US" dirty="0" err="1">
                <a:ea typeface="+mn-lt"/>
                <a:cs typeface="+mn-lt"/>
              </a:rPr>
              <a:t>cv_score</a:t>
            </a:r>
            <a:r>
              <a:rPr lang="en-US" dirty="0">
                <a:ea typeface="+mn-lt"/>
                <a:cs typeface="+mn-lt"/>
              </a:rPr>
              <a:t>=</a:t>
            </a:r>
            <a:r>
              <a:rPr lang="en-US" dirty="0" err="1">
                <a:ea typeface="+mn-lt"/>
                <a:cs typeface="+mn-lt"/>
              </a:rPr>
              <a:t>cross_val_score</a:t>
            </a:r>
            <a:r>
              <a:rPr lang="en-US" dirty="0">
                <a:ea typeface="+mn-lt"/>
                <a:cs typeface="+mn-lt"/>
              </a:rPr>
              <a:t>(</a:t>
            </a:r>
            <a:r>
              <a:rPr lang="en-US" dirty="0" err="1">
                <a:ea typeface="+mn-lt"/>
                <a:cs typeface="+mn-lt"/>
              </a:rPr>
              <a:t>ls,x,y,cv</a:t>
            </a:r>
            <a:r>
              <a:rPr lang="en-US" dirty="0">
                <a:ea typeface="+mn-lt"/>
                <a:cs typeface="+mn-lt"/>
              </a:rPr>
              <a:t>=5)</a:t>
            </a:r>
            <a:endParaRPr lang="en-US" dirty="0"/>
          </a:p>
          <a:p>
            <a:r>
              <a:rPr lang="en-US" dirty="0">
                <a:ea typeface="+mn-lt"/>
                <a:cs typeface="+mn-lt"/>
              </a:rPr>
              <a:t>-    </a:t>
            </a:r>
            <a:r>
              <a:rPr lang="en-US" dirty="0" err="1">
                <a:ea typeface="+mn-lt"/>
                <a:cs typeface="+mn-lt"/>
              </a:rPr>
              <a:t>cv_mean</a:t>
            </a:r>
            <a:r>
              <a:rPr lang="en-US" dirty="0">
                <a:ea typeface="+mn-lt"/>
                <a:cs typeface="+mn-lt"/>
              </a:rPr>
              <a:t>=</a:t>
            </a:r>
            <a:r>
              <a:rPr lang="en-US" dirty="0" err="1">
                <a:ea typeface="+mn-lt"/>
                <a:cs typeface="+mn-lt"/>
              </a:rPr>
              <a:t>cv_score.mean</a:t>
            </a:r>
            <a:r>
              <a:rPr lang="en-US" dirty="0">
                <a:ea typeface="+mn-lt"/>
                <a:cs typeface="+mn-lt"/>
              </a:rPr>
              <a:t>()</a:t>
            </a:r>
            <a:endParaRPr lang="en-US" dirty="0"/>
          </a:p>
          <a:p>
            <a:r>
              <a:rPr lang="en-US" dirty="0">
                <a:ea typeface="+mn-lt"/>
                <a:cs typeface="+mn-lt"/>
              </a:rPr>
              <a:t>-    </a:t>
            </a:r>
            <a:r>
              <a:rPr lang="en-US" dirty="0" err="1">
                <a:ea typeface="+mn-lt"/>
                <a:cs typeface="+mn-lt"/>
              </a:rPr>
              <a:t>cv_mean</a:t>
            </a:r>
            <a:r>
              <a:rPr lang="en-US" dirty="0">
                <a:ea typeface="+mn-lt"/>
                <a:cs typeface="+mn-lt"/>
              </a:rPr>
              <a:t>*100</a:t>
            </a:r>
            <a:endParaRPr lang="en-US" dirty="0"/>
          </a:p>
        </p:txBody>
      </p:sp>
    </p:spTree>
    <p:extLst>
      <p:ext uri="{BB962C8B-B14F-4D97-AF65-F5344CB8AC3E}">
        <p14:creationId xmlns:p14="http://schemas.microsoft.com/office/powerpoint/2010/main" val="993878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2" descr="Chart, scatter chart&#10;&#10;Description automatically generated">
            <a:extLst>
              <a:ext uri="{FF2B5EF4-FFF2-40B4-BE49-F238E27FC236}">
                <a16:creationId xmlns:a16="http://schemas.microsoft.com/office/drawing/2014/main" id="{8CD20A2C-06D0-CABE-21E9-79C12729A1CC}"/>
              </a:ext>
            </a:extLst>
          </p:cNvPr>
          <p:cNvPicPr>
            <a:picLocks noChangeAspect="1"/>
          </p:cNvPicPr>
          <p:nvPr/>
        </p:nvPicPr>
        <p:blipFill>
          <a:blip r:embed="rId2"/>
          <a:stretch>
            <a:fillRect/>
          </a:stretch>
        </p:blipFill>
        <p:spPr>
          <a:xfrm>
            <a:off x="-2382" y="-95"/>
            <a:ext cx="12196763" cy="6858189"/>
          </a:xfrm>
          <a:prstGeom prst="rect">
            <a:avLst/>
          </a:prstGeom>
        </p:spPr>
      </p:pic>
    </p:spTree>
    <p:extLst>
      <p:ext uri="{BB962C8B-B14F-4D97-AF65-F5344CB8AC3E}">
        <p14:creationId xmlns:p14="http://schemas.microsoft.com/office/powerpoint/2010/main" val="281323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5DE1A0-E36E-F8F8-EA83-A6AD2F48A477}"/>
              </a:ext>
            </a:extLst>
          </p:cNvPr>
          <p:cNvSpPr txBox="1"/>
          <p:nvPr/>
        </p:nvSpPr>
        <p:spPr>
          <a:xfrm>
            <a:off x="1247776" y="200025"/>
            <a:ext cx="10589416"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With </a:t>
            </a:r>
            <a:r>
              <a:rPr lang="en-US" dirty="0" err="1"/>
              <a:t>AdaBoostRegressor</a:t>
            </a:r>
            <a:r>
              <a:rPr lang="en-US" dirty="0"/>
              <a:t> assemble technique to achieve best accuracy of dataset.</a:t>
            </a:r>
          </a:p>
          <a:p>
            <a:r>
              <a:rPr lang="en-US" dirty="0"/>
              <a:t>- # Ensemble Technique</a:t>
            </a:r>
          </a:p>
          <a:p>
            <a:r>
              <a:rPr lang="en-US" dirty="0"/>
              <a:t>- from </a:t>
            </a:r>
            <a:r>
              <a:rPr lang="en-US" dirty="0" err="1"/>
              <a:t>sklearn.ensemble</a:t>
            </a:r>
            <a:r>
              <a:rPr lang="en-US" dirty="0"/>
              <a:t> import </a:t>
            </a:r>
            <a:r>
              <a:rPr lang="en-US" dirty="0" err="1"/>
              <a:t>AdaBoostRegressor</a:t>
            </a:r>
            <a:endParaRPr lang="en-US"/>
          </a:p>
          <a:p>
            <a:r>
              <a:rPr lang="en-US" dirty="0"/>
              <a:t>- AD = </a:t>
            </a:r>
            <a:r>
              <a:rPr lang="en-US" dirty="0" err="1"/>
              <a:t>AdaBoostRegressor</a:t>
            </a:r>
            <a:r>
              <a:rPr lang="en-US" dirty="0"/>
              <a:t>()</a:t>
            </a:r>
          </a:p>
          <a:p>
            <a:r>
              <a:rPr lang="en-US" dirty="0"/>
              <a:t>- </a:t>
            </a:r>
            <a:r>
              <a:rPr lang="en-US" dirty="0" err="1"/>
              <a:t>AD.fit</a:t>
            </a:r>
            <a:r>
              <a:rPr lang="en-US" dirty="0"/>
              <a:t>(</a:t>
            </a:r>
            <a:r>
              <a:rPr lang="en-US" dirty="0" err="1"/>
              <a:t>x_train,y_train</a:t>
            </a:r>
            <a:r>
              <a:rPr lang="en-US" dirty="0"/>
              <a:t>)</a:t>
            </a:r>
          </a:p>
          <a:p>
            <a:r>
              <a:rPr lang="en-US" dirty="0"/>
              <a:t>- </a:t>
            </a:r>
            <a:r>
              <a:rPr lang="en-US" dirty="0" err="1"/>
              <a:t>AD.score</a:t>
            </a:r>
            <a:r>
              <a:rPr lang="en-US" dirty="0"/>
              <a:t>(</a:t>
            </a:r>
            <a:r>
              <a:rPr lang="en-US" dirty="0" err="1"/>
              <a:t>x_test,y_test</a:t>
            </a:r>
            <a:r>
              <a:rPr lang="en-US" dirty="0"/>
              <a:t>)</a:t>
            </a:r>
          </a:p>
          <a:p>
            <a:pPr algn="just"/>
            <a:endParaRPr lang="en-US" dirty="0">
              <a:ea typeface="+mn-lt"/>
              <a:cs typeface="+mn-lt"/>
            </a:endParaRPr>
          </a:p>
          <a:p>
            <a:pPr algn="just"/>
            <a:r>
              <a:rPr lang="en-US" dirty="0">
                <a:ea typeface="+mn-lt"/>
                <a:cs typeface="+mn-lt"/>
              </a:rPr>
              <a:t>Finally came to the Conclusion as per the results found those are the model is showing the result for the dataset with 70% accuracy but as per the observations the data is not suitable to work with or use because the data is not accurate enough to proceed when we see the accuracy and regularization done. </a:t>
            </a:r>
            <a:endParaRPr lang="en-US"/>
          </a:p>
          <a:p>
            <a:pPr algn="just"/>
            <a:r>
              <a:rPr lang="en-US" dirty="0">
                <a:ea typeface="+mn-lt"/>
                <a:cs typeface="+mn-lt"/>
              </a:rPr>
              <a:t>Please find the GitHub links for </a:t>
            </a:r>
            <a:r>
              <a:rPr lang="en-US" dirty="0" err="1">
                <a:ea typeface="+mn-lt"/>
                <a:cs typeface="+mn-lt"/>
              </a:rPr>
              <a:t>Pyplot</a:t>
            </a:r>
            <a:r>
              <a:rPr lang="en-US" dirty="0">
                <a:ea typeface="+mn-lt"/>
                <a:cs typeface="+mn-lt"/>
              </a:rPr>
              <a:t> of Linear regression to refer.</a:t>
            </a:r>
            <a:endParaRPr lang="en-US" dirty="0"/>
          </a:p>
          <a:p>
            <a:pPr algn="just"/>
            <a:r>
              <a:rPr lang="en-US" dirty="0">
                <a:ea typeface="+mn-lt"/>
                <a:cs typeface="+mn-lt"/>
                <a:hlinkClick r:id="rId2"/>
              </a:rPr>
              <a:t>https://github.com/komalghatvilkar/Internship/blob/main/Flight%20Price%20Prediction%20Project/Linear%20Regression.png</a:t>
            </a:r>
            <a:endParaRPr lang="en-US"/>
          </a:p>
          <a:p>
            <a:pPr algn="just"/>
            <a:endParaRPr lang="en-US" dirty="0">
              <a:ea typeface="+mn-lt"/>
              <a:cs typeface="+mn-lt"/>
            </a:endParaRPr>
          </a:p>
          <a:p>
            <a:pPr algn="just"/>
            <a:r>
              <a:rPr lang="en-US" dirty="0">
                <a:ea typeface="+mn-lt"/>
                <a:cs typeface="+mn-lt"/>
              </a:rPr>
              <a:t>Please find the GitHub links for </a:t>
            </a:r>
            <a:r>
              <a:rPr lang="en-US" dirty="0" err="1">
                <a:ea typeface="+mn-lt"/>
                <a:cs typeface="+mn-lt"/>
              </a:rPr>
              <a:t>Jupyter</a:t>
            </a:r>
            <a:r>
              <a:rPr lang="en-US" dirty="0">
                <a:ea typeface="+mn-lt"/>
                <a:cs typeface="+mn-lt"/>
              </a:rPr>
              <a:t> Notebook Solution of web scraping of data collected to refer. </a:t>
            </a:r>
          </a:p>
          <a:p>
            <a:pPr algn="just"/>
            <a:r>
              <a:rPr lang="en-US" dirty="0">
                <a:ea typeface="+mn-lt"/>
                <a:cs typeface="+mn-lt"/>
                <a:hlinkClick r:id="rId3"/>
              </a:rPr>
              <a:t>https://github.com/komalghatvilkar/Internship/blob/main/Flight%20Price%20Prediction%20Project/Flight%20Price%20Prediction%20-%20Data%20Collection.ipynb</a:t>
            </a:r>
            <a:endParaRPr lang="en-US"/>
          </a:p>
          <a:p>
            <a:pPr algn="just"/>
            <a:endParaRPr lang="en-US" dirty="0">
              <a:ea typeface="+mn-lt"/>
              <a:cs typeface="+mn-lt"/>
            </a:endParaRPr>
          </a:p>
          <a:p>
            <a:pPr algn="just"/>
            <a:r>
              <a:rPr lang="en-US" dirty="0">
                <a:ea typeface="+mn-lt"/>
                <a:cs typeface="+mn-lt"/>
              </a:rPr>
              <a:t>Please find the GitHub links for </a:t>
            </a:r>
            <a:r>
              <a:rPr lang="en-US" dirty="0" err="1">
                <a:ea typeface="+mn-lt"/>
                <a:cs typeface="+mn-lt"/>
              </a:rPr>
              <a:t>Jupyter</a:t>
            </a:r>
            <a:r>
              <a:rPr lang="en-US" dirty="0">
                <a:ea typeface="+mn-lt"/>
                <a:cs typeface="+mn-lt"/>
              </a:rPr>
              <a:t> Notebook Solution of dataset to refer. </a:t>
            </a:r>
            <a:endParaRPr lang="en-US"/>
          </a:p>
          <a:p>
            <a:pPr algn="just"/>
            <a:r>
              <a:rPr lang="en-US" dirty="0">
                <a:ea typeface="+mn-lt"/>
                <a:cs typeface="+mn-lt"/>
                <a:hlinkClick r:id="rId4"/>
              </a:rPr>
              <a:t>https://github.com/komalghatvilkar/Internship/blob/main/Flight%20Price%20Prediction%20Project/Flight%20Price%20Prediction%20Project.ipynb</a:t>
            </a:r>
            <a:endParaRPr lang="en-US"/>
          </a:p>
          <a:p>
            <a:pPr algn="just"/>
            <a:endParaRPr lang="en-US" dirty="0">
              <a:ea typeface="+mn-lt"/>
              <a:cs typeface="+mn-lt"/>
            </a:endParaRPr>
          </a:p>
          <a:p>
            <a:pPr algn="just"/>
            <a:r>
              <a:rPr lang="en-US" dirty="0">
                <a:ea typeface="+mn-lt"/>
                <a:cs typeface="+mn-lt"/>
              </a:rPr>
              <a:t>The results shows that the dataset is 70% accurate &amp; we can’t proceed with the data accordingly.</a:t>
            </a:r>
            <a:endParaRPr lang="en-US" dirty="0"/>
          </a:p>
        </p:txBody>
      </p:sp>
    </p:spTree>
    <p:extLst>
      <p:ext uri="{BB962C8B-B14F-4D97-AF65-F5344CB8AC3E}">
        <p14:creationId xmlns:p14="http://schemas.microsoft.com/office/powerpoint/2010/main" val="1343191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5820B4-BB6F-88DB-5ACD-8C7F6E4BF35D}"/>
              </a:ext>
            </a:extLst>
          </p:cNvPr>
          <p:cNvSpPr txBox="1"/>
          <p:nvPr/>
        </p:nvSpPr>
        <p:spPr>
          <a:xfrm>
            <a:off x="1497807" y="1081087"/>
            <a:ext cx="920829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latin typeface="TW Cen MT"/>
              </a:rPr>
              <a:t>ACKNOWLEDGMENT</a:t>
            </a:r>
          </a:p>
          <a:p>
            <a:pPr algn="ctr"/>
            <a:endParaRPr lang="en-US" b="1" dirty="0">
              <a:latin typeface="Arial Black"/>
              <a:cs typeface="Segoe UI"/>
            </a:endParaRPr>
          </a:p>
          <a:p>
            <a:pPr algn="ctr"/>
            <a:endParaRPr lang="en-US" b="1" dirty="0">
              <a:latin typeface="Arial Black"/>
              <a:cs typeface="Segoe UI"/>
            </a:endParaRPr>
          </a:p>
          <a:p>
            <a:endParaRPr lang="en-US">
              <a:latin typeface="Segoe UI"/>
              <a:cs typeface="Segoe UI"/>
            </a:endParaRPr>
          </a:p>
          <a:p>
            <a:pPr algn="just"/>
            <a:r>
              <a:rPr lang="en-US" dirty="0">
                <a:latin typeface="TW Cen MT"/>
              </a:rPr>
              <a:t>The success &amp; outcome of this project were possible by the guidance and support from </a:t>
            </a:r>
            <a:r>
              <a:rPr lang="en-US" dirty="0" err="1">
                <a:latin typeface="TW Cen MT"/>
              </a:rPr>
              <a:t>FlipRobo</a:t>
            </a:r>
            <a:r>
              <a:rPr lang="en-US" dirty="0">
                <a:latin typeface="TW Cen MT"/>
              </a:rPr>
              <a:t>. </a:t>
            </a:r>
            <a:endParaRPr lang="en-US">
              <a:latin typeface="TW Cen MT"/>
            </a:endParaRPr>
          </a:p>
          <a:p>
            <a:pPr algn="just"/>
            <a:endParaRPr lang="en-US" dirty="0">
              <a:latin typeface="TW Cen MT"/>
            </a:endParaRPr>
          </a:p>
          <a:p>
            <a:pPr algn="just"/>
            <a:r>
              <a:rPr lang="en-US" dirty="0">
                <a:latin typeface="TW Cen MT"/>
              </a:rPr>
              <a:t>It was not possible to done without research from different machine learning sites on Google.</a:t>
            </a:r>
            <a:endParaRPr lang="en-US">
              <a:latin typeface="TW Cen MT"/>
            </a:endParaRPr>
          </a:p>
          <a:p>
            <a:pPr algn="just"/>
            <a:endParaRPr lang="en-US" dirty="0">
              <a:latin typeface="TW Cen MT"/>
            </a:endParaRPr>
          </a:p>
          <a:p>
            <a:pPr algn="just"/>
            <a:r>
              <a:rPr lang="en-US" dirty="0">
                <a:latin typeface="TW Cen MT"/>
              </a:rPr>
              <a:t>I referred </a:t>
            </a:r>
            <a:r>
              <a:rPr lang="en-US" dirty="0" err="1">
                <a:latin typeface="TW Cen MT"/>
              </a:rPr>
              <a:t>DataTrained</a:t>
            </a:r>
            <a:r>
              <a:rPr lang="en-US" dirty="0">
                <a:latin typeface="TW Cen MT"/>
              </a:rPr>
              <a:t> material for more information that helped me completion of the project. </a:t>
            </a:r>
            <a:endParaRPr lang="en-US">
              <a:latin typeface="TW Cen MT"/>
            </a:endParaRPr>
          </a:p>
          <a:p>
            <a:pPr algn="just"/>
            <a:endParaRPr lang="en-US" dirty="0">
              <a:latin typeface="TW Cen MT"/>
            </a:endParaRPr>
          </a:p>
          <a:p>
            <a:pPr algn="just"/>
            <a:endParaRPr lang="en-US" dirty="0">
              <a:latin typeface="TW Cen MT"/>
            </a:endParaRPr>
          </a:p>
          <a:p>
            <a:pPr algn="just"/>
            <a:endParaRPr lang="en-US" dirty="0">
              <a:latin typeface="TW Cen MT"/>
            </a:endParaRPr>
          </a:p>
          <a:p>
            <a:pPr algn="just"/>
            <a:r>
              <a:rPr lang="en-US" dirty="0">
                <a:latin typeface="TW Cen MT"/>
              </a:rPr>
              <a:t>                                                                                                                      Thank you........!!!</a:t>
            </a:r>
          </a:p>
        </p:txBody>
      </p:sp>
    </p:spTree>
    <p:extLst>
      <p:ext uri="{BB962C8B-B14F-4D97-AF65-F5344CB8AC3E}">
        <p14:creationId xmlns:p14="http://schemas.microsoft.com/office/powerpoint/2010/main" val="295231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707C2D-F488-3D7C-5526-D1A6E6EBB538}"/>
              </a:ext>
            </a:extLst>
          </p:cNvPr>
          <p:cNvSpPr txBox="1"/>
          <p:nvPr/>
        </p:nvSpPr>
        <p:spPr>
          <a:xfrm>
            <a:off x="1188245" y="890588"/>
            <a:ext cx="9970291"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latin typeface="Javanese Text"/>
              </a:rPr>
              <a:t>   </a:t>
            </a:r>
            <a:r>
              <a:rPr lang="en-US" sz="3600" b="1" dirty="0">
                <a:latin typeface="TW Cen MT"/>
              </a:rPr>
              <a:t>INTRODUCTION</a:t>
            </a:r>
            <a:endParaRPr lang="en-US" dirty="0">
              <a:latin typeface="TW Cen MT"/>
            </a:endParaRPr>
          </a:p>
          <a:p>
            <a:endParaRPr lang="en-US" b="1" dirty="0">
              <a:latin typeface="Javanese Text"/>
            </a:endParaRPr>
          </a:p>
          <a:p>
            <a:r>
              <a:rPr lang="en-US" b="1" dirty="0">
                <a:latin typeface="Javanese Text"/>
              </a:rPr>
              <a:t>                                                                         </a:t>
            </a:r>
            <a:r>
              <a:rPr lang="en-US" b="1" dirty="0">
                <a:latin typeface="TW Cen MT"/>
              </a:rPr>
              <a:t>T</a:t>
            </a:r>
            <a:r>
              <a:rPr lang="en-US" dirty="0">
                <a:latin typeface="TW Cen MT"/>
              </a:rPr>
              <a:t>he flight ticket buying system is to purchase a ticket many days prior to flight takeoff so as to stay away from the effect of the most extreme charge. Mostly, aviation routes don’t agree this procedure. Plane organizations may diminish the cost at the time, they need to build the market and at the time when the tickets are less accessible. They may maximize the costs. So the cost may rely upon different factors. To foresee the costs this venture uses AI to exhibit the ways of flight tickets after some time. All organizations have the privilege and opportunity to change </a:t>
            </a:r>
            <a:r>
              <a:rPr lang="en-US" dirty="0" err="1">
                <a:latin typeface="TW Cen MT"/>
              </a:rPr>
              <a:t>it’s</a:t>
            </a:r>
            <a:r>
              <a:rPr lang="en-US" dirty="0">
                <a:latin typeface="TW Cen MT"/>
              </a:rPr>
              <a:t> ticket costs at </a:t>
            </a:r>
            <a:r>
              <a:rPr lang="en-US" dirty="0" err="1">
                <a:latin typeface="TW Cen MT"/>
              </a:rPr>
              <a:t>anytime</a:t>
            </a:r>
            <a:r>
              <a:rPr lang="en-US" dirty="0">
                <a:latin typeface="TW Cen MT"/>
              </a:rPr>
              <a:t>. Explorer can set aside cash by booking a ticket at the least costs. </a:t>
            </a:r>
            <a:endParaRPr lang="en-US">
              <a:latin typeface="TW Cen MT"/>
            </a:endParaRPr>
          </a:p>
          <a:p>
            <a:endParaRPr lang="en-US" dirty="0">
              <a:latin typeface="TW Cen MT"/>
            </a:endParaRPr>
          </a:p>
          <a:p>
            <a:r>
              <a:rPr lang="en-US" dirty="0">
                <a:latin typeface="TW Cen MT"/>
              </a:rPr>
              <a:t>People who had travelled by flight frequently are aware of price fluctuations. The airlines use complex policies of Revenue Management for execution of distinctive evaluating systems. The evaluating system as a result changes the charge depending on time, season, and festive days to change the header or footer on successive pages. The ultimate aim of the airways is to earn profit whereas the customer searches for the minimum rate. Customers usually try to buy the ticket well in advance of departure date so as to avoid hike in airfare as date comes closer. </a:t>
            </a:r>
            <a:endParaRPr lang="en-US">
              <a:latin typeface="TW Cen MT"/>
            </a:endParaRPr>
          </a:p>
        </p:txBody>
      </p:sp>
    </p:spTree>
    <p:extLst>
      <p:ext uri="{BB962C8B-B14F-4D97-AF65-F5344CB8AC3E}">
        <p14:creationId xmlns:p14="http://schemas.microsoft.com/office/powerpoint/2010/main" val="3662851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7C3EB9-DD97-66EC-0647-3C424741CF32}"/>
              </a:ext>
            </a:extLst>
          </p:cNvPr>
          <p:cNvSpPr txBox="1"/>
          <p:nvPr/>
        </p:nvSpPr>
        <p:spPr>
          <a:xfrm>
            <a:off x="1307306" y="521494"/>
            <a:ext cx="9922668"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t>EDA</a:t>
            </a:r>
            <a:endParaRPr lang="en-US" dirty="0"/>
          </a:p>
          <a:p>
            <a:r>
              <a:rPr lang="en-US" dirty="0"/>
              <a:t>I have collected the data from one of the sites ‘cleartrip.com’ which deals in hotels, flights booking activities for all over world.</a:t>
            </a:r>
          </a:p>
          <a:p>
            <a:r>
              <a:rPr lang="en-US" dirty="0"/>
              <a:t>We have done the following analysis of the dataset where we Imported necessary libraries so that we can work on datasets with the </a:t>
            </a:r>
            <a:r>
              <a:rPr lang="en-US" dirty="0" err="1"/>
              <a:t>Jupyter</a:t>
            </a:r>
            <a:r>
              <a:rPr lang="en-US" dirty="0"/>
              <a:t> notebook. </a:t>
            </a:r>
          </a:p>
          <a:p>
            <a:r>
              <a:rPr lang="en-US" dirty="0"/>
              <a:t>- import </a:t>
            </a:r>
            <a:r>
              <a:rPr lang="en-US" dirty="0" err="1"/>
              <a:t>numpy</a:t>
            </a:r>
            <a:r>
              <a:rPr lang="en-US" dirty="0"/>
              <a:t> as np</a:t>
            </a:r>
          </a:p>
          <a:p>
            <a:r>
              <a:rPr lang="en-US" dirty="0"/>
              <a:t>- import pandas as pd</a:t>
            </a:r>
          </a:p>
          <a:p>
            <a:r>
              <a:rPr lang="en-US" dirty="0"/>
              <a:t>- import </a:t>
            </a:r>
            <a:r>
              <a:rPr lang="en-US" dirty="0" err="1"/>
              <a:t>matplotlib.pyplot</a:t>
            </a:r>
            <a:r>
              <a:rPr lang="en-US" dirty="0"/>
              <a:t> as </a:t>
            </a:r>
            <a:r>
              <a:rPr lang="en-US" dirty="0" err="1"/>
              <a:t>plt</a:t>
            </a:r>
            <a:endParaRPr lang="en-US" dirty="0"/>
          </a:p>
          <a:p>
            <a:r>
              <a:rPr lang="en-US" dirty="0"/>
              <a:t>- import seaborn as </a:t>
            </a:r>
            <a:r>
              <a:rPr lang="en-US" dirty="0" err="1"/>
              <a:t>sns</a:t>
            </a:r>
            <a:endParaRPr lang="en-US" dirty="0"/>
          </a:p>
          <a:p>
            <a:r>
              <a:rPr lang="en-US" dirty="0"/>
              <a:t>- import warnings</a:t>
            </a:r>
          </a:p>
          <a:p>
            <a:r>
              <a:rPr lang="en-US" dirty="0"/>
              <a:t>- </a:t>
            </a:r>
            <a:r>
              <a:rPr lang="en-US" dirty="0" err="1"/>
              <a:t>warnings.filterwarnings</a:t>
            </a:r>
            <a:r>
              <a:rPr lang="en-US" dirty="0"/>
              <a:t>('ignore')</a:t>
            </a:r>
          </a:p>
          <a:p>
            <a:endParaRPr lang="en-US"/>
          </a:p>
          <a:p>
            <a:r>
              <a:rPr lang="en-US" dirty="0"/>
              <a:t>Data contains 2034 entries each having 11 variables. After reading the dataset I proceed with the EDA. </a:t>
            </a:r>
          </a:p>
          <a:p>
            <a:r>
              <a:rPr lang="en-US" dirty="0"/>
              <a:t>- </a:t>
            </a:r>
            <a:r>
              <a:rPr lang="en-US" dirty="0" err="1"/>
              <a:t>df</a:t>
            </a:r>
            <a:r>
              <a:rPr lang="en-US" dirty="0"/>
              <a:t>=</a:t>
            </a:r>
            <a:r>
              <a:rPr lang="en-US" dirty="0" err="1"/>
              <a:t>pd.read_excel</a:t>
            </a:r>
            <a:r>
              <a:rPr lang="en-US" dirty="0"/>
              <a:t>(</a:t>
            </a:r>
            <a:r>
              <a:rPr lang="en-US" dirty="0" err="1"/>
              <a:t>r'C</a:t>
            </a:r>
            <a:r>
              <a:rPr lang="en-US" dirty="0"/>
              <a:t>:\Users\HP\Desktop\FlightPricePredictionData.xlsx')</a:t>
            </a:r>
          </a:p>
          <a:p>
            <a:endParaRPr lang="en-US"/>
          </a:p>
          <a:p>
            <a:r>
              <a:rPr lang="en-US" dirty="0"/>
              <a:t>I checked the description of data with .info() method. </a:t>
            </a:r>
          </a:p>
          <a:p>
            <a:r>
              <a:rPr lang="en-US" dirty="0"/>
              <a:t>- df.info()</a:t>
            </a:r>
          </a:p>
          <a:p>
            <a:endParaRPr lang="en-US"/>
          </a:p>
          <a:p>
            <a:r>
              <a:rPr lang="en-US" dirty="0"/>
              <a:t>I removed unwanted or unnecessary columns to perform further tasks.</a:t>
            </a:r>
          </a:p>
          <a:p>
            <a:r>
              <a:rPr lang="en-US" dirty="0"/>
              <a:t>- </a:t>
            </a:r>
            <a:r>
              <a:rPr lang="en-US" dirty="0" err="1"/>
              <a:t>df</a:t>
            </a:r>
            <a:r>
              <a:rPr lang="en-US" dirty="0"/>
              <a:t>=</a:t>
            </a:r>
            <a:r>
              <a:rPr lang="en-US" dirty="0" err="1"/>
              <a:t>df.drop</a:t>
            </a:r>
            <a:r>
              <a:rPr lang="en-US" dirty="0"/>
              <a:t>(['Unnamed: 0','Departure </a:t>
            </a:r>
            <a:r>
              <a:rPr lang="en-US" dirty="0" err="1"/>
              <a:t>Time','Arrival</a:t>
            </a:r>
            <a:r>
              <a:rPr lang="en-US" dirty="0"/>
              <a:t> Time'],axis=1,inplace=True)</a:t>
            </a:r>
          </a:p>
          <a:p>
            <a:endParaRPr lang="en-US"/>
          </a:p>
        </p:txBody>
      </p:sp>
    </p:spTree>
    <p:extLst>
      <p:ext uri="{BB962C8B-B14F-4D97-AF65-F5344CB8AC3E}">
        <p14:creationId xmlns:p14="http://schemas.microsoft.com/office/powerpoint/2010/main" val="1192609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8A2CCE-E98C-9884-104B-FD026C46B4E5}"/>
              </a:ext>
            </a:extLst>
          </p:cNvPr>
          <p:cNvSpPr txBox="1"/>
          <p:nvPr/>
        </p:nvSpPr>
        <p:spPr>
          <a:xfrm>
            <a:off x="1378744" y="485775"/>
            <a:ext cx="9648824"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To perform further task </a:t>
            </a:r>
            <a:r>
              <a:rPr lang="en-US" dirty="0" err="1"/>
              <a:t>replcaed</a:t>
            </a:r>
            <a:r>
              <a:rPr lang="en-US" dirty="0"/>
              <a:t> some values in Price column and tried with conversion of String data into Integers for equalize the data type for process with </a:t>
            </a:r>
            <a:r>
              <a:rPr lang="en-US" dirty="0" err="1"/>
              <a:t>LabelEncoder</a:t>
            </a:r>
            <a:r>
              <a:rPr lang="en-US" dirty="0"/>
              <a:t>.</a:t>
            </a:r>
          </a:p>
          <a:p>
            <a:endParaRPr lang="en-US"/>
          </a:p>
          <a:p>
            <a:r>
              <a:rPr lang="en-US" dirty="0"/>
              <a:t>- </a:t>
            </a:r>
            <a:r>
              <a:rPr lang="en-US" dirty="0" err="1"/>
              <a:t>df</a:t>
            </a:r>
            <a:r>
              <a:rPr lang="en-US" dirty="0"/>
              <a:t>['Price'] = </a:t>
            </a:r>
            <a:r>
              <a:rPr lang="en-US" dirty="0" err="1"/>
              <a:t>df</a:t>
            </a:r>
            <a:r>
              <a:rPr lang="en-US" dirty="0"/>
              <a:t>["Price"].</a:t>
            </a:r>
            <a:r>
              <a:rPr lang="en-US" dirty="0" err="1"/>
              <a:t>str.replace</a:t>
            </a:r>
            <a:r>
              <a:rPr lang="en-US" dirty="0"/>
              <a:t>("₹","")</a:t>
            </a:r>
          </a:p>
          <a:p>
            <a:r>
              <a:rPr lang="en-US" dirty="0"/>
              <a:t>- </a:t>
            </a:r>
            <a:r>
              <a:rPr lang="en-US" dirty="0" err="1"/>
              <a:t>df</a:t>
            </a:r>
            <a:r>
              <a:rPr lang="en-US" dirty="0"/>
              <a:t>['Price'] = </a:t>
            </a:r>
            <a:r>
              <a:rPr lang="en-US" dirty="0" err="1"/>
              <a:t>df</a:t>
            </a:r>
            <a:r>
              <a:rPr lang="en-US" dirty="0"/>
              <a:t>["Price"].</a:t>
            </a:r>
            <a:r>
              <a:rPr lang="en-US" dirty="0" err="1"/>
              <a:t>str.replace</a:t>
            </a:r>
            <a:r>
              <a:rPr lang="en-US" dirty="0"/>
              <a:t>(",","")</a:t>
            </a:r>
          </a:p>
          <a:p>
            <a:r>
              <a:rPr lang="en-US" dirty="0"/>
              <a:t>- </a:t>
            </a:r>
            <a:r>
              <a:rPr lang="en-US" dirty="0" err="1"/>
              <a:t>df</a:t>
            </a:r>
            <a:r>
              <a:rPr lang="en-US" dirty="0"/>
              <a:t>['Price'] = </a:t>
            </a:r>
            <a:r>
              <a:rPr lang="en-US" dirty="0" err="1"/>
              <a:t>df</a:t>
            </a:r>
            <a:r>
              <a:rPr lang="en-US" dirty="0"/>
              <a:t>['Price'].</a:t>
            </a:r>
            <a:r>
              <a:rPr lang="en-US" dirty="0" err="1"/>
              <a:t>astype</a:t>
            </a:r>
            <a:r>
              <a:rPr lang="en-US" dirty="0"/>
              <a:t>(int)</a:t>
            </a:r>
          </a:p>
          <a:p>
            <a:endParaRPr lang="en-US"/>
          </a:p>
          <a:p>
            <a:r>
              <a:rPr lang="en-US" dirty="0"/>
              <a:t>- from </a:t>
            </a:r>
            <a:r>
              <a:rPr lang="en-US" dirty="0" err="1"/>
              <a:t>sklearn.preprocessing</a:t>
            </a:r>
            <a:r>
              <a:rPr lang="en-US" dirty="0"/>
              <a:t> import </a:t>
            </a:r>
            <a:r>
              <a:rPr lang="en-US" dirty="0" err="1"/>
              <a:t>LabelEncoder</a:t>
            </a:r>
          </a:p>
          <a:p>
            <a:r>
              <a:rPr lang="en-US" dirty="0"/>
              <a:t>- LE=</a:t>
            </a:r>
            <a:r>
              <a:rPr lang="en-US" dirty="0" err="1"/>
              <a:t>LabelEncoder</a:t>
            </a:r>
            <a:r>
              <a:rPr lang="en-US" dirty="0"/>
              <a:t>()</a:t>
            </a:r>
          </a:p>
          <a:p>
            <a:r>
              <a:rPr lang="en-US" dirty="0"/>
              <a:t>- </a:t>
            </a:r>
            <a:r>
              <a:rPr lang="en-US" dirty="0" err="1"/>
              <a:t>df</a:t>
            </a:r>
            <a:r>
              <a:rPr lang="en-US" dirty="0"/>
              <a:t>['Airline Name']=</a:t>
            </a:r>
            <a:r>
              <a:rPr lang="en-US" dirty="0" err="1"/>
              <a:t>LE.fit_transform</a:t>
            </a:r>
            <a:r>
              <a:rPr lang="en-US" dirty="0"/>
              <a:t>(</a:t>
            </a:r>
            <a:r>
              <a:rPr lang="en-US" dirty="0" err="1"/>
              <a:t>df</a:t>
            </a:r>
            <a:r>
              <a:rPr lang="en-US" dirty="0"/>
              <a:t>['Airline Name'])</a:t>
            </a:r>
          </a:p>
          <a:p>
            <a:r>
              <a:rPr lang="en-US" dirty="0"/>
              <a:t>- </a:t>
            </a:r>
            <a:r>
              <a:rPr lang="en-US" dirty="0" err="1"/>
              <a:t>df</a:t>
            </a:r>
            <a:r>
              <a:rPr lang="en-US" dirty="0"/>
              <a:t>['Source']=</a:t>
            </a:r>
            <a:r>
              <a:rPr lang="en-US" dirty="0" err="1"/>
              <a:t>LE.fit_transform</a:t>
            </a:r>
            <a:r>
              <a:rPr lang="en-US" dirty="0"/>
              <a:t>(</a:t>
            </a:r>
            <a:r>
              <a:rPr lang="en-US" dirty="0" err="1"/>
              <a:t>df</a:t>
            </a:r>
            <a:r>
              <a:rPr lang="en-US" dirty="0"/>
              <a:t>['Source'])</a:t>
            </a:r>
          </a:p>
          <a:p>
            <a:r>
              <a:rPr lang="en-US" dirty="0"/>
              <a:t>- </a:t>
            </a:r>
            <a:r>
              <a:rPr lang="en-US" dirty="0" err="1"/>
              <a:t>df</a:t>
            </a:r>
            <a:r>
              <a:rPr lang="en-US" dirty="0"/>
              <a:t>['Duration']=</a:t>
            </a:r>
            <a:r>
              <a:rPr lang="en-US" dirty="0" err="1"/>
              <a:t>LE.fit_transform</a:t>
            </a:r>
            <a:r>
              <a:rPr lang="en-US" dirty="0"/>
              <a:t>(</a:t>
            </a:r>
            <a:r>
              <a:rPr lang="en-US" dirty="0" err="1"/>
              <a:t>df</a:t>
            </a:r>
            <a:r>
              <a:rPr lang="en-US" dirty="0"/>
              <a:t>['Duration'])</a:t>
            </a:r>
          </a:p>
          <a:p>
            <a:r>
              <a:rPr lang="en-US" dirty="0"/>
              <a:t>- </a:t>
            </a:r>
            <a:r>
              <a:rPr lang="en-US" dirty="0" err="1"/>
              <a:t>df</a:t>
            </a:r>
            <a:r>
              <a:rPr lang="en-US" dirty="0"/>
              <a:t>['Total Stops']=</a:t>
            </a:r>
            <a:r>
              <a:rPr lang="en-US" dirty="0" err="1"/>
              <a:t>LE.fit_transform</a:t>
            </a:r>
            <a:r>
              <a:rPr lang="en-US" dirty="0"/>
              <a:t>(</a:t>
            </a:r>
            <a:r>
              <a:rPr lang="en-US" dirty="0" err="1"/>
              <a:t>df</a:t>
            </a:r>
            <a:r>
              <a:rPr lang="en-US" dirty="0"/>
              <a:t>['Total Stops'])</a:t>
            </a:r>
          </a:p>
          <a:p>
            <a:r>
              <a:rPr lang="en-US" dirty="0"/>
              <a:t>- </a:t>
            </a:r>
            <a:r>
              <a:rPr lang="en-US" dirty="0" err="1"/>
              <a:t>df</a:t>
            </a:r>
            <a:r>
              <a:rPr lang="en-US" dirty="0"/>
              <a:t>['Route']=</a:t>
            </a:r>
            <a:r>
              <a:rPr lang="en-US" dirty="0" err="1"/>
              <a:t>LE.fit_transform</a:t>
            </a:r>
            <a:r>
              <a:rPr lang="en-US" dirty="0"/>
              <a:t>(</a:t>
            </a:r>
            <a:r>
              <a:rPr lang="en-US" dirty="0" err="1"/>
              <a:t>df</a:t>
            </a:r>
            <a:r>
              <a:rPr lang="en-US" dirty="0"/>
              <a:t>['Route'])</a:t>
            </a:r>
          </a:p>
          <a:p>
            <a:r>
              <a:rPr lang="en-US" dirty="0"/>
              <a:t>- </a:t>
            </a:r>
            <a:r>
              <a:rPr lang="en-US" dirty="0" err="1"/>
              <a:t>df</a:t>
            </a:r>
            <a:r>
              <a:rPr lang="en-US" dirty="0"/>
              <a:t>['Destination']=</a:t>
            </a:r>
            <a:r>
              <a:rPr lang="en-US" dirty="0" err="1"/>
              <a:t>LE.fit_transform</a:t>
            </a:r>
            <a:r>
              <a:rPr lang="en-US" dirty="0"/>
              <a:t>(</a:t>
            </a:r>
            <a:r>
              <a:rPr lang="en-US" dirty="0" err="1"/>
              <a:t>df</a:t>
            </a:r>
            <a:r>
              <a:rPr lang="en-US" dirty="0"/>
              <a:t>['Destination'])</a:t>
            </a:r>
          </a:p>
          <a:p>
            <a:r>
              <a:rPr lang="en-US" dirty="0"/>
              <a:t>- </a:t>
            </a:r>
            <a:r>
              <a:rPr lang="en-US" dirty="0" err="1"/>
              <a:t>df</a:t>
            </a:r>
            <a:r>
              <a:rPr lang="en-US" dirty="0"/>
              <a:t>['Date Of Journey']=</a:t>
            </a:r>
            <a:r>
              <a:rPr lang="en-US" dirty="0" err="1"/>
              <a:t>LE.fit_transform</a:t>
            </a:r>
            <a:r>
              <a:rPr lang="en-US" dirty="0"/>
              <a:t>(</a:t>
            </a:r>
            <a:r>
              <a:rPr lang="en-US" dirty="0" err="1"/>
              <a:t>df</a:t>
            </a:r>
            <a:r>
              <a:rPr lang="en-US" dirty="0"/>
              <a:t>['Date Of Journey'])</a:t>
            </a:r>
          </a:p>
          <a:p>
            <a:endParaRPr lang="en-US"/>
          </a:p>
          <a:p>
            <a:endParaRPr lang="en-US"/>
          </a:p>
          <a:p>
            <a:r>
              <a:rPr lang="en-US" dirty="0"/>
              <a:t>After .describe() done found the statistical  description of data &amp; found no null values so performed the task further.</a:t>
            </a:r>
          </a:p>
          <a:p>
            <a:r>
              <a:rPr lang="en-US" dirty="0"/>
              <a:t>- </a:t>
            </a:r>
            <a:r>
              <a:rPr lang="en-US" dirty="0" err="1"/>
              <a:t>df.describe</a:t>
            </a:r>
            <a:r>
              <a:rPr lang="en-US" dirty="0"/>
              <a:t>()</a:t>
            </a:r>
          </a:p>
          <a:p>
            <a:r>
              <a:rPr lang="en-US" dirty="0"/>
              <a:t>- </a:t>
            </a:r>
            <a:r>
              <a:rPr lang="en-US" dirty="0" err="1"/>
              <a:t>df.isnull</a:t>
            </a:r>
            <a:r>
              <a:rPr lang="en-US" dirty="0"/>
              <a:t>().sum()</a:t>
            </a:r>
          </a:p>
          <a:p>
            <a:endParaRPr lang="en-US"/>
          </a:p>
        </p:txBody>
      </p:sp>
    </p:spTree>
    <p:extLst>
      <p:ext uri="{BB962C8B-B14F-4D97-AF65-F5344CB8AC3E}">
        <p14:creationId xmlns:p14="http://schemas.microsoft.com/office/powerpoint/2010/main" val="2216682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10FA02-3EED-A216-2126-A44D0947D174}"/>
              </a:ext>
            </a:extLst>
          </p:cNvPr>
          <p:cNvSpPr txBox="1"/>
          <p:nvPr/>
        </p:nvSpPr>
        <p:spPr>
          <a:xfrm>
            <a:off x="1271588" y="1200150"/>
            <a:ext cx="997029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With the correlation among all the columns checked the correlation and found some of the data is positively correlated and some is negatively correlated with each other.​</a:t>
            </a:r>
          </a:p>
          <a:p>
            <a:r>
              <a:rPr lang="en-US">
                <a:cs typeface="Segoe UI"/>
              </a:rPr>
              <a:t>- df.corr()​</a:t>
            </a:r>
          </a:p>
          <a:p>
            <a:r>
              <a:rPr lang="en-US">
                <a:cs typeface="Segoe UI"/>
              </a:rPr>
              <a:t>​</a:t>
            </a:r>
          </a:p>
        </p:txBody>
      </p:sp>
    </p:spTree>
    <p:extLst>
      <p:ext uri="{BB962C8B-B14F-4D97-AF65-F5344CB8AC3E}">
        <p14:creationId xmlns:p14="http://schemas.microsoft.com/office/powerpoint/2010/main" val="916566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7913DE-5DFA-8227-C8EC-09F777E1002F}"/>
              </a:ext>
            </a:extLst>
          </p:cNvPr>
          <p:cNvSpPr txBox="1"/>
          <p:nvPr/>
        </p:nvSpPr>
        <p:spPr>
          <a:xfrm>
            <a:off x="1223962" y="485775"/>
            <a:ext cx="10077449"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ea typeface="+mn-lt"/>
                <a:cs typeface="+mn-lt"/>
              </a:rPr>
              <a:t>VISUALIZATION</a:t>
            </a:r>
            <a:endParaRPr lang="en-US" sz="3600" b="1"/>
          </a:p>
          <a:p>
            <a:endParaRPr lang="en-US" dirty="0"/>
          </a:p>
          <a:p>
            <a:r>
              <a:rPr lang="en-US" dirty="0"/>
              <a:t>In data visualization done the following visualizations : </a:t>
            </a:r>
          </a:p>
          <a:p>
            <a:r>
              <a:rPr lang="en-US" dirty="0"/>
              <a:t>First used Correlation Matrix for showing the correlation between all columns with Heatmap.</a:t>
            </a:r>
          </a:p>
          <a:p>
            <a:r>
              <a:rPr lang="en-US" dirty="0"/>
              <a:t>From the output of correlation matrix, we can see that it is symmetrical i.e. the bottom left is same as the top right and  negatively correlated.</a:t>
            </a:r>
          </a:p>
          <a:p>
            <a:r>
              <a:rPr lang="en-US" dirty="0"/>
              <a:t>- </a:t>
            </a:r>
            <a:r>
              <a:rPr lang="en-US" dirty="0" err="1"/>
              <a:t>corr_mat</a:t>
            </a:r>
            <a:r>
              <a:rPr lang="en-US" dirty="0"/>
              <a:t>=</a:t>
            </a:r>
            <a:r>
              <a:rPr lang="en-US" dirty="0" err="1"/>
              <a:t>df.corr</a:t>
            </a:r>
            <a:r>
              <a:rPr lang="en-US" dirty="0"/>
              <a:t>()</a:t>
            </a:r>
          </a:p>
          <a:p>
            <a:r>
              <a:rPr lang="en-US" dirty="0"/>
              <a:t>- # Size of the canvas</a:t>
            </a:r>
          </a:p>
          <a:p>
            <a:r>
              <a:rPr lang="en-US" dirty="0"/>
              <a:t>- </a:t>
            </a:r>
            <a:r>
              <a:rPr lang="en-US" dirty="0" err="1"/>
              <a:t>plt.figure</a:t>
            </a:r>
            <a:r>
              <a:rPr lang="en-US" dirty="0"/>
              <a:t>(</a:t>
            </a:r>
            <a:r>
              <a:rPr lang="en-US" dirty="0" err="1"/>
              <a:t>figsize</a:t>
            </a:r>
            <a:r>
              <a:rPr lang="en-US" dirty="0"/>
              <a:t>=[30,10])</a:t>
            </a:r>
          </a:p>
          <a:p>
            <a:r>
              <a:rPr lang="en-US" dirty="0"/>
              <a:t>- #Plot Correlation Matrix</a:t>
            </a:r>
          </a:p>
          <a:p>
            <a:r>
              <a:rPr lang="en-US" dirty="0"/>
              <a:t>- </a:t>
            </a:r>
            <a:r>
              <a:rPr lang="en-US" dirty="0" err="1"/>
              <a:t>sns.heatmap</a:t>
            </a:r>
            <a:r>
              <a:rPr lang="en-US" dirty="0"/>
              <a:t>(</a:t>
            </a:r>
            <a:r>
              <a:rPr lang="en-US" dirty="0" err="1"/>
              <a:t>corr_mat,annot</a:t>
            </a:r>
            <a:r>
              <a:rPr lang="en-US" dirty="0"/>
              <a:t>=True) # </a:t>
            </a:r>
            <a:r>
              <a:rPr lang="en-US" dirty="0" err="1"/>
              <a:t>annot</a:t>
            </a:r>
            <a:r>
              <a:rPr lang="en-US" dirty="0"/>
              <a:t> </a:t>
            </a:r>
            <a:r>
              <a:rPr lang="en-US" dirty="0" err="1"/>
              <a:t>represnts</a:t>
            </a:r>
            <a:r>
              <a:rPr lang="en-US" dirty="0"/>
              <a:t> each value encoded in heatmap</a:t>
            </a:r>
          </a:p>
          <a:p>
            <a:r>
              <a:rPr lang="en-US" dirty="0"/>
              <a:t>- </a:t>
            </a:r>
            <a:r>
              <a:rPr lang="en-US" dirty="0" err="1"/>
              <a:t>plt.title</a:t>
            </a:r>
            <a:r>
              <a:rPr lang="en-US" dirty="0"/>
              <a:t>('Correlation Matrix')</a:t>
            </a:r>
          </a:p>
          <a:p>
            <a:r>
              <a:rPr lang="en-US" dirty="0"/>
              <a:t>- </a:t>
            </a:r>
            <a:r>
              <a:rPr lang="en-US" dirty="0" err="1"/>
              <a:t>plt.show</a:t>
            </a:r>
            <a:r>
              <a:rPr lang="en-US" dirty="0"/>
              <a:t>()</a:t>
            </a:r>
          </a:p>
          <a:p>
            <a:endParaRPr lang="en-US"/>
          </a:p>
          <a:p>
            <a:r>
              <a:rPr lang="en-US" dirty="0"/>
              <a:t>The result of the Correlation Matrix is on following GitHub link.</a:t>
            </a:r>
          </a:p>
          <a:p>
            <a:endParaRPr lang="en-US" dirty="0">
              <a:ea typeface="+mn-lt"/>
              <a:cs typeface="+mn-lt"/>
            </a:endParaRPr>
          </a:p>
          <a:p>
            <a:r>
              <a:rPr lang="en-US" u="sng" dirty="0">
                <a:ea typeface="+mn-lt"/>
                <a:cs typeface="+mn-lt"/>
                <a:hlinkClick r:id="rId2"/>
              </a:rPr>
              <a:t>https://github.com/komalghatvilkar/Internship/blob/main/Flight%20Price%20Prediction%20Project/Correlation%20Matrix.png</a:t>
            </a:r>
            <a:endParaRPr lang="en-US"/>
          </a:p>
          <a:p>
            <a:endParaRPr lang="en-US" dirty="0"/>
          </a:p>
          <a:p>
            <a:pPr algn="just"/>
            <a:r>
              <a:rPr lang="en-US" dirty="0">
                <a:ea typeface="+mn-lt"/>
                <a:cs typeface="+mn-lt"/>
              </a:rPr>
              <a:t>Second, used Density plot &amp; Histogram both for all dataset for visualizing the data individually.</a:t>
            </a:r>
            <a:endParaRPr lang="en-US" dirty="0"/>
          </a:p>
        </p:txBody>
      </p:sp>
    </p:spTree>
    <p:extLst>
      <p:ext uri="{BB962C8B-B14F-4D97-AF65-F5344CB8AC3E}">
        <p14:creationId xmlns:p14="http://schemas.microsoft.com/office/powerpoint/2010/main" val="3968175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938D5B8-7074-2B45-C91E-D301E0865573}"/>
              </a:ext>
            </a:extLst>
          </p:cNvPr>
          <p:cNvPicPr>
            <a:picLocks noChangeAspect="1"/>
          </p:cNvPicPr>
          <p:nvPr/>
        </p:nvPicPr>
        <p:blipFill>
          <a:blip r:embed="rId2"/>
          <a:stretch>
            <a:fillRect/>
          </a:stretch>
        </p:blipFill>
        <p:spPr>
          <a:xfrm>
            <a:off x="-2379" y="1701"/>
            <a:ext cx="12196760" cy="6854597"/>
          </a:xfrm>
          <a:prstGeom prst="rect">
            <a:avLst/>
          </a:prstGeom>
        </p:spPr>
      </p:pic>
    </p:spTree>
    <p:extLst>
      <p:ext uri="{BB962C8B-B14F-4D97-AF65-F5344CB8AC3E}">
        <p14:creationId xmlns:p14="http://schemas.microsoft.com/office/powerpoint/2010/main" val="1891031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35420A-1F8D-E3DB-312B-A55F22E631CD}"/>
              </a:ext>
            </a:extLst>
          </p:cNvPr>
          <p:cNvSpPr txBox="1"/>
          <p:nvPr/>
        </p:nvSpPr>
        <p:spPr>
          <a:xfrm>
            <a:off x="1307308" y="200025"/>
            <a:ext cx="10672760"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visualization plot shows that each variable distributed differently and as we can see some data has categorical values, so used histogram also for better understanding to show the distribution.</a:t>
            </a:r>
          </a:p>
          <a:p>
            <a:r>
              <a:rPr lang="en-US" dirty="0"/>
              <a:t>- </a:t>
            </a:r>
            <a:r>
              <a:rPr lang="en-US" dirty="0" err="1"/>
              <a:t>df.plot</a:t>
            </a:r>
            <a:r>
              <a:rPr lang="en-US" dirty="0"/>
              <a:t>(kind='</a:t>
            </a:r>
            <a:r>
              <a:rPr lang="en-US" dirty="0" err="1"/>
              <a:t>density',subplots</a:t>
            </a:r>
            <a:r>
              <a:rPr lang="en-US" dirty="0"/>
              <a:t>=</a:t>
            </a:r>
            <a:r>
              <a:rPr lang="en-US" dirty="0" err="1"/>
              <a:t>True,layout</a:t>
            </a:r>
            <a:r>
              <a:rPr lang="en-US" dirty="0"/>
              <a:t>=(5,10),</a:t>
            </a:r>
            <a:r>
              <a:rPr lang="en-US" dirty="0" err="1"/>
              <a:t>sharex</a:t>
            </a:r>
            <a:r>
              <a:rPr lang="en-US" dirty="0"/>
              <a:t>=</a:t>
            </a:r>
            <a:r>
              <a:rPr lang="en-US" dirty="0" err="1"/>
              <a:t>False,fontsize</a:t>
            </a:r>
            <a:r>
              <a:rPr lang="en-US" dirty="0"/>
              <a:t>=1,figsize=(30,20))</a:t>
            </a:r>
          </a:p>
          <a:p>
            <a:r>
              <a:rPr lang="en-US" dirty="0"/>
              <a:t>- </a:t>
            </a:r>
            <a:r>
              <a:rPr lang="en-US" dirty="0" err="1"/>
              <a:t>plt.show</a:t>
            </a:r>
            <a:r>
              <a:rPr lang="en-US" dirty="0"/>
              <a:t>()</a:t>
            </a:r>
          </a:p>
          <a:p>
            <a:r>
              <a:rPr lang="en-US" dirty="0"/>
              <a:t>- #plot histogram data </a:t>
            </a:r>
            <a:r>
              <a:rPr lang="en-US" dirty="0" err="1"/>
              <a:t>vizualization</a:t>
            </a:r>
            <a:endParaRPr lang="en-US"/>
          </a:p>
          <a:p>
            <a:r>
              <a:rPr lang="en-US" dirty="0"/>
              <a:t>- </a:t>
            </a:r>
            <a:r>
              <a:rPr lang="en-US" dirty="0" err="1"/>
              <a:t>df.hist</a:t>
            </a:r>
            <a:r>
              <a:rPr lang="en-US" dirty="0"/>
              <a:t>(bins=20,figsize=(30,20))</a:t>
            </a:r>
          </a:p>
          <a:p>
            <a:r>
              <a:rPr lang="en-US" dirty="0"/>
              <a:t>- #plot showing</a:t>
            </a:r>
          </a:p>
          <a:p>
            <a:r>
              <a:rPr lang="en-US" dirty="0"/>
              <a:t>- </a:t>
            </a:r>
            <a:r>
              <a:rPr lang="en-US" dirty="0" err="1"/>
              <a:t>plt.show</a:t>
            </a:r>
            <a:r>
              <a:rPr lang="en-US" dirty="0"/>
              <a:t>()</a:t>
            </a:r>
          </a:p>
          <a:p>
            <a:r>
              <a:rPr lang="en-US" dirty="0"/>
              <a:t>The result of the Density plot &amp; Histogram is on following GitHub link.</a:t>
            </a:r>
          </a:p>
          <a:p>
            <a:endParaRPr lang="en-US" dirty="0"/>
          </a:p>
          <a:p>
            <a:r>
              <a:rPr lang="en-US" u="sng" dirty="0">
                <a:ea typeface="+mn-lt"/>
                <a:cs typeface="+mn-lt"/>
                <a:hlinkClick r:id="rId2"/>
              </a:rPr>
              <a:t>https://github.com/komalghatvilkar/Internship/blob/main/Flight%20Price%20Prediction%20Project/Density%20Plot.png</a:t>
            </a:r>
            <a:endParaRPr lang="en-US"/>
          </a:p>
          <a:p>
            <a:endParaRPr lang="en-US" dirty="0"/>
          </a:p>
          <a:p>
            <a:r>
              <a:rPr lang="en-US" dirty="0">
                <a:ea typeface="+mn-lt"/>
                <a:cs typeface="+mn-lt"/>
                <a:hlinkClick r:id="rId3"/>
              </a:rPr>
              <a:t>https://github.com/komalghatvilkar/Internship/blob/main/Flight%20Price%20Prediction%20Project/Histogram.png</a:t>
            </a:r>
            <a:endParaRPr lang="en-US"/>
          </a:p>
          <a:p>
            <a:endParaRPr lang="en-US" dirty="0"/>
          </a:p>
          <a:p>
            <a:r>
              <a:rPr lang="en-US" dirty="0"/>
              <a:t>Then I checked the skewness of the data &amp; removed the same. After that checked the outliers if any, found very less so didn’t removed the outliers. I used boxplot to check the outliers in dataset. </a:t>
            </a:r>
          </a:p>
          <a:p>
            <a:r>
              <a:rPr lang="en-US" dirty="0"/>
              <a:t>- </a:t>
            </a:r>
            <a:r>
              <a:rPr lang="en-US" dirty="0" err="1"/>
              <a:t>df.skew</a:t>
            </a:r>
            <a:r>
              <a:rPr lang="en-US" dirty="0"/>
              <a:t>().</a:t>
            </a:r>
            <a:r>
              <a:rPr lang="en-US" dirty="0" err="1"/>
              <a:t>sort_values</a:t>
            </a:r>
            <a:r>
              <a:rPr lang="en-US" dirty="0"/>
              <a:t>(ascending=False) # For descending</a:t>
            </a:r>
          </a:p>
          <a:p>
            <a:r>
              <a:rPr lang="en-US" dirty="0"/>
              <a:t>- from </a:t>
            </a:r>
            <a:r>
              <a:rPr lang="en-US" dirty="0" err="1"/>
              <a:t>sklearn.preprocessing</a:t>
            </a:r>
            <a:r>
              <a:rPr lang="en-US" dirty="0"/>
              <a:t> import </a:t>
            </a:r>
            <a:r>
              <a:rPr lang="en-US" dirty="0" err="1"/>
              <a:t>power_transform</a:t>
            </a:r>
            <a:endParaRPr lang="en-US"/>
          </a:p>
          <a:p>
            <a:r>
              <a:rPr lang="en-US" dirty="0"/>
              <a:t>- </a:t>
            </a:r>
            <a:r>
              <a:rPr lang="en-US" dirty="0" err="1"/>
              <a:t>df_new</a:t>
            </a:r>
            <a:r>
              <a:rPr lang="en-US" dirty="0"/>
              <a:t>=</a:t>
            </a:r>
            <a:r>
              <a:rPr lang="en-US" dirty="0" err="1"/>
              <a:t>power_transform</a:t>
            </a:r>
            <a:r>
              <a:rPr lang="en-US" dirty="0"/>
              <a:t>(</a:t>
            </a:r>
            <a:r>
              <a:rPr lang="en-US" dirty="0" err="1"/>
              <a:t>df</a:t>
            </a:r>
            <a:r>
              <a:rPr lang="en-US" dirty="0"/>
              <a:t>)</a:t>
            </a:r>
          </a:p>
          <a:p>
            <a:r>
              <a:rPr lang="en-US" dirty="0"/>
              <a:t>- </a:t>
            </a:r>
            <a:r>
              <a:rPr lang="en-US" dirty="0" err="1"/>
              <a:t>df</a:t>
            </a:r>
            <a:r>
              <a:rPr lang="en-US" dirty="0"/>
              <a:t>=</a:t>
            </a:r>
            <a:r>
              <a:rPr lang="en-US" dirty="0" err="1"/>
              <a:t>pd.DataFrame</a:t>
            </a:r>
            <a:r>
              <a:rPr lang="en-US" dirty="0"/>
              <a:t>(</a:t>
            </a:r>
            <a:r>
              <a:rPr lang="en-US" dirty="0" err="1"/>
              <a:t>df_new,columns</a:t>
            </a:r>
            <a:r>
              <a:rPr lang="en-US" dirty="0"/>
              <a:t>=</a:t>
            </a:r>
            <a:r>
              <a:rPr lang="en-US" dirty="0" err="1"/>
              <a:t>df.columns</a:t>
            </a:r>
            <a:r>
              <a:rPr lang="en-US" dirty="0"/>
              <a:t>)</a:t>
            </a:r>
          </a:p>
          <a:p>
            <a:r>
              <a:rPr lang="en-US" dirty="0"/>
              <a:t>- </a:t>
            </a:r>
            <a:r>
              <a:rPr lang="en-US" dirty="0" err="1"/>
              <a:t>df.skew</a:t>
            </a:r>
            <a:r>
              <a:rPr lang="en-US" dirty="0"/>
              <a:t>().</a:t>
            </a:r>
            <a:r>
              <a:rPr lang="en-US" dirty="0" err="1"/>
              <a:t>sort_values</a:t>
            </a:r>
            <a:r>
              <a:rPr lang="en-US" dirty="0"/>
              <a:t>(ascending=False) # For descending</a:t>
            </a:r>
          </a:p>
        </p:txBody>
      </p:sp>
    </p:spTree>
    <p:extLst>
      <p:ext uri="{BB962C8B-B14F-4D97-AF65-F5344CB8AC3E}">
        <p14:creationId xmlns:p14="http://schemas.microsoft.com/office/powerpoint/2010/main" val="1553607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2" descr="Graphical user interface&#10;&#10;Description automatically generated">
            <a:extLst>
              <a:ext uri="{FF2B5EF4-FFF2-40B4-BE49-F238E27FC236}">
                <a16:creationId xmlns:a16="http://schemas.microsoft.com/office/drawing/2014/main" id="{01B3288A-01CB-A2DF-1D48-BB6CDE1CE0D7}"/>
              </a:ext>
            </a:extLst>
          </p:cNvPr>
          <p:cNvPicPr>
            <a:picLocks noChangeAspect="1"/>
          </p:cNvPicPr>
          <p:nvPr/>
        </p:nvPicPr>
        <p:blipFill>
          <a:blip r:embed="rId2"/>
          <a:stretch>
            <a:fillRect/>
          </a:stretch>
        </p:blipFill>
        <p:spPr>
          <a:xfrm>
            <a:off x="-2381" y="1421867"/>
            <a:ext cx="12196762" cy="4180955"/>
          </a:xfrm>
          <a:prstGeom prst="rect">
            <a:avLst/>
          </a:prstGeom>
        </p:spPr>
      </p:pic>
    </p:spTree>
    <p:extLst>
      <p:ext uri="{BB962C8B-B14F-4D97-AF65-F5344CB8AC3E}">
        <p14:creationId xmlns:p14="http://schemas.microsoft.com/office/powerpoint/2010/main" val="106007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Circuit</vt:lpstr>
      <vt:lpstr>FLIGHT PRICE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237</cp:revision>
  <dcterms:created xsi:type="dcterms:W3CDTF">2022-05-04T12:49:44Z</dcterms:created>
  <dcterms:modified xsi:type="dcterms:W3CDTF">2022-05-04T19:53:26Z</dcterms:modified>
</cp:coreProperties>
</file>