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1" r:id="rId5"/>
    <p:sldId id="262" r:id="rId6"/>
    <p:sldId id="263" r:id="rId7"/>
    <p:sldId id="272" r:id="rId8"/>
    <p:sldId id="264" r:id="rId9"/>
    <p:sldId id="273" r:id="rId10"/>
    <p:sldId id="274" r:id="rId11"/>
    <p:sldId id="265" r:id="rId12"/>
    <p:sldId id="266" r:id="rId13"/>
    <p:sldId id="275" r:id="rId14"/>
    <p:sldId id="267" r:id="rId15"/>
    <p:sldId id="268" r:id="rId16"/>
    <p:sldId id="269" r:id="rId17"/>
    <p:sldId id="270" r:id="rId18"/>
    <p:sldId id="276" r:id="rId19"/>
    <p:sldId id="271" r:id="rId20"/>
    <p:sldId id="260"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2353C92-9B34-43F6-95F5-C1B0A23BE062}" v="526" dt="2022-04-17T07:57:16.065"/>
    <p1510:client id="{EADF5D50-5D38-41AD-8897-BCD55B3ED461}" v="502" dt="2022-04-18T14:31:45.45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4/18/2022</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4/18/2022</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komalghatvilkar/Internship/blob/main/Micro-Credit%20Defaulter/Outliers.png"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komalghatvilkar/Internship/blob/main/Micro-Credit%20Defaulter/Micro-Credit%20Defaulter%20Model.ipynb" TargetMode="External"/><Relationship Id="rId2" Type="http://schemas.openxmlformats.org/officeDocument/2006/relationships/hyperlink" Target="https://github.com/komalghatvilkar/Internship/blob/main/Micro-Credit%20Defaulter/ROC%20AUC%20Plot.png"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komalghatvilkar/Internship/blob/main/Micro-Credit%20Defaulter/Correlation%20Matrix.png"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komalghatvilkar/Internship/blob/main/Micro-Credit%20Defaulter/Histogram.png" TargetMode="External"/><Relationship Id="rId2" Type="http://schemas.openxmlformats.org/officeDocument/2006/relationships/hyperlink" Target="https://github.com/komalghatvilkar/Internship/blob/main/Micro-Credit%20Defaulter/Density%20Plot.png"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u="sng" dirty="0">
                <a:effectLst>
                  <a:glow rad="38100">
                    <a:prstClr val="black">
                      <a:lumMod val="65000"/>
                      <a:lumOff val="35000"/>
                      <a:alpha val="50000"/>
                    </a:prstClr>
                  </a:glow>
                  <a:outerShdw blurRad="28575" dist="31750" dir="13200000" algn="tl" rotWithShape="0">
                    <a:srgbClr val="000000">
                      <a:alpha val="25000"/>
                    </a:srgbClr>
                  </a:outerShdw>
                </a:effectLst>
                <a:ea typeface="+mj-lt"/>
                <a:cs typeface="+mj-lt"/>
              </a:rPr>
              <a:t>Micro-Credit Defaulter Model</a:t>
            </a:r>
            <a:endParaRPr lang="en-US" dirty="0">
              <a:effectLst>
                <a:glow rad="38100">
                  <a:prstClr val="black">
                    <a:lumMod val="65000"/>
                    <a:lumOff val="35000"/>
                    <a:alpha val="50000"/>
                  </a:prstClr>
                </a:glow>
                <a:outerShdw blurRad="28575" dist="31750" dir="13200000" algn="tl" rotWithShape="0">
                  <a:srgbClr val="000000">
                    <a:alpha val="25000"/>
                  </a:srgbClr>
                </a:outerShdw>
              </a:effectLst>
            </a:endParaRPr>
          </a:p>
        </p:txBody>
      </p:sp>
      <p:sp>
        <p:nvSpPr>
          <p:cNvPr id="3" name="Subtitle 2"/>
          <p:cNvSpPr>
            <a:spLocks noGrp="1"/>
          </p:cNvSpPr>
          <p:nvPr>
            <p:ph type="subTitle" idx="1"/>
          </p:nvPr>
        </p:nvSpPr>
        <p:spPr/>
        <p:txBody>
          <a:bodyPr/>
          <a:lstStyle/>
          <a:p>
            <a:r>
              <a:rPr lang="en-U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Project by:</a:t>
            </a:r>
            <a:endParaRPr lang="en-US" dirty="0"/>
          </a:p>
          <a:p>
            <a:r>
              <a:rPr lang="en-U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Komal </a:t>
            </a:r>
            <a:r>
              <a:rPr lang="en-US" dirty="0" err="1">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Ghatvilkar</a:t>
            </a:r>
            <a:endParaRPr lang="en-US" dirty="0" err="1"/>
          </a:p>
        </p:txBody>
      </p:sp>
    </p:spTree>
    <p:extLst>
      <p:ext uri="{BB962C8B-B14F-4D97-AF65-F5344CB8AC3E}">
        <p14:creationId xmlns:p14="http://schemas.microsoft.com/office/powerpoint/2010/main" val="29792234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 name="Picture 2" descr="A picture containing shoji, crossword puzzle, window, building&#10;&#10;Description automatically generated">
            <a:extLst>
              <a:ext uri="{FF2B5EF4-FFF2-40B4-BE49-F238E27FC236}">
                <a16:creationId xmlns:a16="http://schemas.microsoft.com/office/drawing/2014/main" id="{157DF9B0-52AF-C5F1-19F8-DC44C7AAAFE2}"/>
              </a:ext>
            </a:extLst>
          </p:cNvPr>
          <p:cNvPicPr>
            <a:picLocks noChangeAspect="1"/>
          </p:cNvPicPr>
          <p:nvPr/>
        </p:nvPicPr>
        <p:blipFill>
          <a:blip r:embed="rId2"/>
          <a:stretch>
            <a:fillRect/>
          </a:stretch>
        </p:blipFill>
        <p:spPr>
          <a:xfrm>
            <a:off x="-2382" y="7917"/>
            <a:ext cx="12196761" cy="6854072"/>
          </a:xfrm>
          <a:prstGeom prst="rect">
            <a:avLst/>
          </a:prstGeom>
        </p:spPr>
      </p:pic>
    </p:spTree>
    <p:extLst>
      <p:ext uri="{BB962C8B-B14F-4D97-AF65-F5344CB8AC3E}">
        <p14:creationId xmlns:p14="http://schemas.microsoft.com/office/powerpoint/2010/main" val="40133230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EB2B3E3-B420-1A1F-A42E-8234CA5EB154}"/>
              </a:ext>
            </a:extLst>
          </p:cNvPr>
          <p:cNvSpPr txBox="1"/>
          <p:nvPr/>
        </p:nvSpPr>
        <p:spPr>
          <a:xfrm>
            <a:off x="1426369" y="450056"/>
            <a:ext cx="4421980" cy="553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000" b="1" dirty="0">
                <a:latin typeface="Segoe UI"/>
              </a:rPr>
              <a:t>MODEL BUILDING</a:t>
            </a:r>
          </a:p>
        </p:txBody>
      </p:sp>
      <p:sp>
        <p:nvSpPr>
          <p:cNvPr id="5" name="TextBox 4">
            <a:extLst>
              <a:ext uri="{FF2B5EF4-FFF2-40B4-BE49-F238E27FC236}">
                <a16:creationId xmlns:a16="http://schemas.microsoft.com/office/drawing/2014/main" id="{28697607-247B-639C-2521-869AECD70A77}"/>
              </a:ext>
            </a:extLst>
          </p:cNvPr>
          <p:cNvSpPr txBox="1"/>
          <p:nvPr/>
        </p:nvSpPr>
        <p:spPr>
          <a:xfrm>
            <a:off x="783431" y="1045369"/>
            <a:ext cx="10637042" cy="57554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600" dirty="0">
                <a:ea typeface="+mn-lt"/>
                <a:cs typeface="+mn-lt"/>
              </a:rPr>
              <a:t>                                                  I split the data into x &amp; y as it is categorical data &amp; taken the output as the column “'label'” because our problem statement is to predict the defaulters of loan and then checked and removed the skewness of the data. After that checked the outliers if any, found many so tried to remove the outliers. I used boxplot to check the outliers in dataset.</a:t>
            </a:r>
            <a:endParaRPr lang="en-US" sz="1600" dirty="0"/>
          </a:p>
          <a:p>
            <a:pPr algn="just"/>
            <a:endParaRPr lang="en-US" sz="1600" dirty="0">
              <a:ea typeface="+mn-lt"/>
              <a:cs typeface="+mn-lt"/>
            </a:endParaRPr>
          </a:p>
          <a:p>
            <a:pPr algn="just"/>
            <a:r>
              <a:rPr lang="en-US" sz="1600" dirty="0">
                <a:ea typeface="+mn-lt"/>
                <a:cs typeface="+mn-lt"/>
              </a:rPr>
              <a:t>x=</a:t>
            </a:r>
            <a:r>
              <a:rPr lang="en-US" sz="1600" dirty="0" err="1">
                <a:ea typeface="+mn-lt"/>
                <a:cs typeface="+mn-lt"/>
              </a:rPr>
              <a:t>df.drop</a:t>
            </a:r>
            <a:r>
              <a:rPr lang="en-US" sz="1600" dirty="0">
                <a:ea typeface="+mn-lt"/>
                <a:cs typeface="+mn-lt"/>
              </a:rPr>
              <a:t>('</a:t>
            </a:r>
            <a:r>
              <a:rPr lang="en-US" sz="1600" dirty="0" err="1">
                <a:ea typeface="+mn-lt"/>
                <a:cs typeface="+mn-lt"/>
              </a:rPr>
              <a:t>label',axis</a:t>
            </a:r>
            <a:r>
              <a:rPr lang="en-US" sz="1600" dirty="0">
                <a:ea typeface="+mn-lt"/>
                <a:cs typeface="+mn-lt"/>
              </a:rPr>
              <a:t>=1) # Split the data</a:t>
            </a:r>
          </a:p>
          <a:p>
            <a:pPr algn="just"/>
            <a:r>
              <a:rPr lang="en-US" sz="1600" dirty="0">
                <a:ea typeface="+mn-lt"/>
                <a:cs typeface="+mn-lt"/>
              </a:rPr>
              <a:t>y=</a:t>
            </a:r>
            <a:r>
              <a:rPr lang="en-US" sz="1600" dirty="0" err="1">
                <a:ea typeface="+mn-lt"/>
                <a:cs typeface="+mn-lt"/>
              </a:rPr>
              <a:t>df</a:t>
            </a:r>
            <a:r>
              <a:rPr lang="en-US" sz="1600" dirty="0">
                <a:ea typeface="+mn-lt"/>
                <a:cs typeface="+mn-lt"/>
              </a:rPr>
              <a:t>['label']</a:t>
            </a:r>
          </a:p>
          <a:p>
            <a:pPr algn="just"/>
            <a:endParaRPr lang="en-US" sz="1600" dirty="0">
              <a:ea typeface="+mn-lt"/>
              <a:cs typeface="+mn-lt"/>
            </a:endParaRPr>
          </a:p>
          <a:p>
            <a:pPr algn="just"/>
            <a:r>
              <a:rPr lang="en-US" sz="1600" dirty="0" err="1">
                <a:ea typeface="+mn-lt"/>
                <a:cs typeface="+mn-lt"/>
              </a:rPr>
              <a:t>x.skew</a:t>
            </a:r>
            <a:r>
              <a:rPr lang="en-US" sz="1600" dirty="0">
                <a:ea typeface="+mn-lt"/>
                <a:cs typeface="+mn-lt"/>
              </a:rPr>
              <a:t>().</a:t>
            </a:r>
            <a:r>
              <a:rPr lang="en-US" sz="1600" dirty="0" err="1">
                <a:ea typeface="+mn-lt"/>
                <a:cs typeface="+mn-lt"/>
              </a:rPr>
              <a:t>sort_values</a:t>
            </a:r>
            <a:r>
              <a:rPr lang="en-US" sz="1600" dirty="0">
                <a:ea typeface="+mn-lt"/>
                <a:cs typeface="+mn-lt"/>
              </a:rPr>
              <a:t>(ascending=False) # For descending</a:t>
            </a:r>
          </a:p>
          <a:p>
            <a:pPr algn="just"/>
            <a:endParaRPr lang="en-US" sz="1600" dirty="0"/>
          </a:p>
          <a:p>
            <a:pPr algn="just"/>
            <a:r>
              <a:rPr lang="en-US" sz="1600" dirty="0">
                <a:ea typeface="+mn-lt"/>
                <a:cs typeface="+mn-lt"/>
              </a:rPr>
              <a:t>from </a:t>
            </a:r>
            <a:r>
              <a:rPr lang="en-US" sz="1600" dirty="0" err="1">
                <a:ea typeface="+mn-lt"/>
                <a:cs typeface="+mn-lt"/>
              </a:rPr>
              <a:t>sklearn.preprocessing</a:t>
            </a:r>
            <a:r>
              <a:rPr lang="en-US" sz="1600" dirty="0">
                <a:ea typeface="+mn-lt"/>
                <a:cs typeface="+mn-lt"/>
              </a:rPr>
              <a:t> import </a:t>
            </a:r>
            <a:r>
              <a:rPr lang="en-US" sz="1600" dirty="0" err="1">
                <a:ea typeface="+mn-lt"/>
                <a:cs typeface="+mn-lt"/>
              </a:rPr>
              <a:t>power_transform</a:t>
            </a:r>
            <a:endParaRPr lang="en-US" sz="1600" dirty="0">
              <a:ea typeface="+mn-lt"/>
              <a:cs typeface="+mn-lt"/>
            </a:endParaRPr>
          </a:p>
          <a:p>
            <a:pPr algn="just"/>
            <a:r>
              <a:rPr lang="en-US" sz="1600" dirty="0" err="1">
                <a:ea typeface="+mn-lt"/>
                <a:cs typeface="+mn-lt"/>
              </a:rPr>
              <a:t>x_new</a:t>
            </a:r>
            <a:r>
              <a:rPr lang="en-US" sz="1600" dirty="0">
                <a:ea typeface="+mn-lt"/>
                <a:cs typeface="+mn-lt"/>
              </a:rPr>
              <a:t>=</a:t>
            </a:r>
            <a:r>
              <a:rPr lang="en-US" sz="1600" dirty="0" err="1">
                <a:ea typeface="+mn-lt"/>
                <a:cs typeface="+mn-lt"/>
              </a:rPr>
              <a:t>power_transform</a:t>
            </a:r>
            <a:r>
              <a:rPr lang="en-US" sz="1600" dirty="0">
                <a:ea typeface="+mn-lt"/>
                <a:cs typeface="+mn-lt"/>
              </a:rPr>
              <a:t>(x)</a:t>
            </a:r>
          </a:p>
          <a:p>
            <a:pPr algn="just"/>
            <a:r>
              <a:rPr lang="en-US" sz="1600" dirty="0">
                <a:ea typeface="+mn-lt"/>
                <a:cs typeface="+mn-lt"/>
              </a:rPr>
              <a:t>x=</a:t>
            </a:r>
            <a:r>
              <a:rPr lang="en-US" sz="1600" dirty="0" err="1">
                <a:ea typeface="+mn-lt"/>
                <a:cs typeface="+mn-lt"/>
              </a:rPr>
              <a:t>pd.DataFrame</a:t>
            </a:r>
            <a:r>
              <a:rPr lang="en-US" sz="1600" dirty="0">
                <a:ea typeface="+mn-lt"/>
                <a:cs typeface="+mn-lt"/>
              </a:rPr>
              <a:t>(</a:t>
            </a:r>
            <a:r>
              <a:rPr lang="en-US" sz="1600" dirty="0" err="1">
                <a:ea typeface="+mn-lt"/>
                <a:cs typeface="+mn-lt"/>
              </a:rPr>
              <a:t>x_new,columns</a:t>
            </a:r>
            <a:r>
              <a:rPr lang="en-US" sz="1600" dirty="0">
                <a:ea typeface="+mn-lt"/>
                <a:cs typeface="+mn-lt"/>
              </a:rPr>
              <a:t>=</a:t>
            </a:r>
            <a:r>
              <a:rPr lang="en-US" sz="1600" dirty="0" err="1">
                <a:ea typeface="+mn-lt"/>
                <a:cs typeface="+mn-lt"/>
              </a:rPr>
              <a:t>x.columns</a:t>
            </a:r>
            <a:r>
              <a:rPr lang="en-US" sz="1600" dirty="0">
                <a:ea typeface="+mn-lt"/>
                <a:cs typeface="+mn-lt"/>
              </a:rPr>
              <a:t>)</a:t>
            </a:r>
          </a:p>
          <a:p>
            <a:pPr algn="just"/>
            <a:endParaRPr lang="en-US" sz="1600" dirty="0">
              <a:ea typeface="+mn-lt"/>
              <a:cs typeface="+mn-lt"/>
            </a:endParaRPr>
          </a:p>
          <a:p>
            <a:pPr algn="just"/>
            <a:r>
              <a:rPr lang="en-US" sz="1600" dirty="0" err="1">
                <a:ea typeface="+mn-lt"/>
                <a:cs typeface="+mn-lt"/>
              </a:rPr>
              <a:t>x.boxplot</a:t>
            </a:r>
            <a:r>
              <a:rPr lang="en-US" sz="1600" dirty="0">
                <a:ea typeface="+mn-lt"/>
                <a:cs typeface="+mn-lt"/>
              </a:rPr>
              <a:t>(</a:t>
            </a:r>
            <a:r>
              <a:rPr lang="en-US" sz="1600" dirty="0" err="1">
                <a:ea typeface="+mn-lt"/>
                <a:cs typeface="+mn-lt"/>
              </a:rPr>
              <a:t>figsize</a:t>
            </a:r>
            <a:r>
              <a:rPr lang="en-US" sz="1600" dirty="0">
                <a:ea typeface="+mn-lt"/>
                <a:cs typeface="+mn-lt"/>
              </a:rPr>
              <a:t>=[20,15])</a:t>
            </a:r>
          </a:p>
          <a:p>
            <a:pPr algn="just"/>
            <a:r>
              <a:rPr lang="en-US" sz="1600" dirty="0" err="1">
                <a:ea typeface="+mn-lt"/>
                <a:cs typeface="+mn-lt"/>
              </a:rPr>
              <a:t>plt.subplots_adjust</a:t>
            </a:r>
            <a:r>
              <a:rPr lang="en-US" sz="1600" dirty="0">
                <a:ea typeface="+mn-lt"/>
                <a:cs typeface="+mn-lt"/>
              </a:rPr>
              <a:t>(bottom=0.25)</a:t>
            </a:r>
          </a:p>
          <a:p>
            <a:r>
              <a:rPr lang="en-US" sz="1600" dirty="0" err="1">
                <a:ea typeface="+mn-lt"/>
                <a:cs typeface="+mn-lt"/>
              </a:rPr>
              <a:t>plt.show</a:t>
            </a:r>
            <a:r>
              <a:rPr lang="en-US" sz="1600" dirty="0">
                <a:ea typeface="+mn-lt"/>
                <a:cs typeface="+mn-lt"/>
              </a:rPr>
              <a:t>()</a:t>
            </a:r>
          </a:p>
          <a:p>
            <a:endParaRPr lang="en-US" sz="1600" dirty="0">
              <a:ea typeface="+mn-lt"/>
              <a:cs typeface="+mn-lt"/>
            </a:endParaRPr>
          </a:p>
          <a:p>
            <a:pPr algn="just"/>
            <a:r>
              <a:rPr lang="en-US" sz="1600" dirty="0">
                <a:ea typeface="+mn-lt"/>
                <a:cs typeface="+mn-lt"/>
              </a:rPr>
              <a:t>from </a:t>
            </a:r>
            <a:r>
              <a:rPr lang="en-US" sz="1600" dirty="0" err="1">
                <a:ea typeface="+mn-lt"/>
                <a:cs typeface="+mn-lt"/>
              </a:rPr>
              <a:t>scipy.stats</a:t>
            </a:r>
            <a:r>
              <a:rPr lang="en-US" sz="1600" dirty="0">
                <a:ea typeface="+mn-lt"/>
                <a:cs typeface="+mn-lt"/>
              </a:rPr>
              <a:t> import </a:t>
            </a:r>
            <a:r>
              <a:rPr lang="en-US" sz="1600" dirty="0" err="1">
                <a:ea typeface="+mn-lt"/>
                <a:cs typeface="+mn-lt"/>
              </a:rPr>
              <a:t>zscore</a:t>
            </a:r>
            <a:endParaRPr lang="en-US" sz="1600" dirty="0" err="1"/>
          </a:p>
          <a:p>
            <a:pPr algn="just"/>
            <a:r>
              <a:rPr lang="en-US" sz="1600" dirty="0">
                <a:ea typeface="+mn-lt"/>
                <a:cs typeface="+mn-lt"/>
              </a:rPr>
              <a:t>z=</a:t>
            </a:r>
            <a:r>
              <a:rPr lang="en-US" sz="1600" dirty="0" err="1">
                <a:ea typeface="+mn-lt"/>
                <a:cs typeface="+mn-lt"/>
              </a:rPr>
              <a:t>np.abs</a:t>
            </a:r>
            <a:r>
              <a:rPr lang="en-US" sz="1600" dirty="0">
                <a:ea typeface="+mn-lt"/>
                <a:cs typeface="+mn-lt"/>
              </a:rPr>
              <a:t>(</a:t>
            </a:r>
            <a:r>
              <a:rPr lang="en-US" sz="1600" dirty="0" err="1">
                <a:ea typeface="+mn-lt"/>
                <a:cs typeface="+mn-lt"/>
              </a:rPr>
              <a:t>zscore</a:t>
            </a:r>
            <a:r>
              <a:rPr lang="en-US" sz="1600" dirty="0">
                <a:ea typeface="+mn-lt"/>
                <a:cs typeface="+mn-lt"/>
              </a:rPr>
              <a:t>(x))</a:t>
            </a:r>
            <a:endParaRPr lang="en-US" sz="1600" dirty="0"/>
          </a:p>
          <a:p>
            <a:pPr algn="just"/>
            <a:r>
              <a:rPr lang="en-US" sz="1600" dirty="0" err="1">
                <a:ea typeface="+mn-lt"/>
                <a:cs typeface="+mn-lt"/>
              </a:rPr>
              <a:t>z.shape</a:t>
            </a:r>
            <a:endParaRPr lang="en-US" sz="1600" dirty="0" err="1"/>
          </a:p>
          <a:p>
            <a:endParaRPr lang="en-US" sz="1600" dirty="0">
              <a:ea typeface="+mn-lt"/>
              <a:cs typeface="+mn-lt"/>
            </a:endParaRPr>
          </a:p>
          <a:p>
            <a:endParaRPr lang="en-US" sz="1600" dirty="0">
              <a:ea typeface="+mn-lt"/>
              <a:cs typeface="+mn-lt"/>
            </a:endParaRPr>
          </a:p>
        </p:txBody>
      </p:sp>
    </p:spTree>
    <p:extLst>
      <p:ext uri="{BB962C8B-B14F-4D97-AF65-F5344CB8AC3E}">
        <p14:creationId xmlns:p14="http://schemas.microsoft.com/office/powerpoint/2010/main" val="3188762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C0B7239-AA12-6B3C-C4BA-FABBF09D8788}"/>
              </a:ext>
            </a:extLst>
          </p:cNvPr>
          <p:cNvSpPr txBox="1"/>
          <p:nvPr/>
        </p:nvSpPr>
        <p:spPr>
          <a:xfrm>
            <a:off x="604838" y="521494"/>
            <a:ext cx="11137104" cy="60016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600" dirty="0">
                <a:ea typeface="+mn-lt"/>
                <a:cs typeface="+mn-lt"/>
              </a:rPr>
              <a:t>threshold=3</a:t>
            </a:r>
          </a:p>
          <a:p>
            <a:pPr algn="just"/>
            <a:r>
              <a:rPr lang="en-US" sz="1600" dirty="0">
                <a:ea typeface="+mn-lt"/>
                <a:cs typeface="+mn-lt"/>
              </a:rPr>
              <a:t>print(</a:t>
            </a:r>
            <a:r>
              <a:rPr lang="en-US" sz="1600" dirty="0" err="1">
                <a:ea typeface="+mn-lt"/>
                <a:cs typeface="+mn-lt"/>
              </a:rPr>
              <a:t>np.where</a:t>
            </a:r>
            <a:r>
              <a:rPr lang="en-US" sz="1600" dirty="0">
                <a:ea typeface="+mn-lt"/>
                <a:cs typeface="+mn-lt"/>
              </a:rPr>
              <a:t>(z&gt;3))</a:t>
            </a:r>
          </a:p>
          <a:p>
            <a:pPr algn="just"/>
            <a:endParaRPr lang="en-US" sz="1600" dirty="0">
              <a:ea typeface="+mn-lt"/>
              <a:cs typeface="+mn-lt"/>
            </a:endParaRPr>
          </a:p>
          <a:p>
            <a:pPr algn="just"/>
            <a:r>
              <a:rPr lang="en-US" sz="1600" dirty="0" err="1">
                <a:ea typeface="+mn-lt"/>
                <a:cs typeface="+mn-lt"/>
              </a:rPr>
              <a:t>x_new</a:t>
            </a:r>
            <a:r>
              <a:rPr lang="en-US" sz="1600" dirty="0">
                <a:ea typeface="+mn-lt"/>
                <a:cs typeface="+mn-lt"/>
              </a:rPr>
              <a:t>=x[(z&lt;3).all(axis=1)]</a:t>
            </a:r>
          </a:p>
          <a:p>
            <a:pPr algn="just"/>
            <a:r>
              <a:rPr lang="en-US" sz="1600" dirty="0">
                <a:ea typeface="+mn-lt"/>
                <a:cs typeface="+mn-lt"/>
              </a:rPr>
              <a:t>print(</a:t>
            </a:r>
            <a:r>
              <a:rPr lang="en-US" sz="1600" dirty="0" err="1">
                <a:ea typeface="+mn-lt"/>
                <a:cs typeface="+mn-lt"/>
              </a:rPr>
              <a:t>x.shape</a:t>
            </a:r>
            <a:r>
              <a:rPr lang="en-US" sz="1600" dirty="0">
                <a:ea typeface="+mn-lt"/>
                <a:cs typeface="+mn-lt"/>
              </a:rPr>
              <a:t>)</a:t>
            </a:r>
          </a:p>
          <a:p>
            <a:pPr algn="just"/>
            <a:r>
              <a:rPr lang="en-US" sz="1600" dirty="0">
                <a:ea typeface="+mn-lt"/>
                <a:cs typeface="+mn-lt"/>
              </a:rPr>
              <a:t>print(</a:t>
            </a:r>
            <a:r>
              <a:rPr lang="en-US" sz="1600" dirty="0" err="1">
                <a:ea typeface="+mn-lt"/>
                <a:cs typeface="+mn-lt"/>
              </a:rPr>
              <a:t>x_new.shape</a:t>
            </a:r>
            <a:r>
              <a:rPr lang="en-US" sz="1600" dirty="0">
                <a:ea typeface="+mn-lt"/>
                <a:cs typeface="+mn-lt"/>
              </a:rPr>
              <a:t>)</a:t>
            </a:r>
          </a:p>
          <a:p>
            <a:pPr algn="just"/>
            <a:endParaRPr lang="en-US" sz="1600" dirty="0">
              <a:ea typeface="+mn-lt"/>
              <a:cs typeface="+mn-lt"/>
            </a:endParaRPr>
          </a:p>
          <a:p>
            <a:pPr algn="just"/>
            <a:r>
              <a:rPr lang="en-US" sz="1600" dirty="0" err="1">
                <a:ea typeface="+mn-lt"/>
                <a:cs typeface="+mn-lt"/>
              </a:rPr>
              <a:t>loss_percent</a:t>
            </a:r>
            <a:r>
              <a:rPr lang="en-US" sz="1600" dirty="0">
                <a:ea typeface="+mn-lt"/>
                <a:cs typeface="+mn-lt"/>
              </a:rPr>
              <a:t>=(209593-177740)/209593*100</a:t>
            </a:r>
          </a:p>
          <a:p>
            <a:pPr algn="just"/>
            <a:r>
              <a:rPr lang="en-US" sz="1600" dirty="0">
                <a:ea typeface="+mn-lt"/>
                <a:cs typeface="+mn-lt"/>
              </a:rPr>
              <a:t>print(</a:t>
            </a:r>
            <a:r>
              <a:rPr lang="en-US" sz="1600" dirty="0" err="1">
                <a:ea typeface="+mn-lt"/>
                <a:cs typeface="+mn-lt"/>
              </a:rPr>
              <a:t>loss_percent</a:t>
            </a:r>
            <a:r>
              <a:rPr lang="en-US" sz="1600" dirty="0">
                <a:ea typeface="+mn-lt"/>
                <a:cs typeface="+mn-lt"/>
              </a:rPr>
              <a:t>)</a:t>
            </a:r>
          </a:p>
          <a:p>
            <a:pPr algn="just"/>
            <a:endParaRPr lang="en-US" sz="1600" dirty="0">
              <a:ea typeface="+mn-lt"/>
              <a:cs typeface="+mn-lt"/>
            </a:endParaRPr>
          </a:p>
          <a:p>
            <a:pPr algn="just"/>
            <a:r>
              <a:rPr lang="en-US" sz="1600" dirty="0" err="1">
                <a:ea typeface="+mn-lt"/>
                <a:cs typeface="+mn-lt"/>
              </a:rPr>
              <a:t>y_new</a:t>
            </a:r>
            <a:r>
              <a:rPr lang="en-US" sz="1600" dirty="0">
                <a:ea typeface="+mn-lt"/>
                <a:cs typeface="+mn-lt"/>
              </a:rPr>
              <a:t>=y[(z&lt;3).all(axis=1)]</a:t>
            </a:r>
          </a:p>
          <a:p>
            <a:pPr algn="just"/>
            <a:r>
              <a:rPr lang="en-US" sz="1600" dirty="0">
                <a:ea typeface="+mn-lt"/>
                <a:cs typeface="+mn-lt"/>
              </a:rPr>
              <a:t>print(</a:t>
            </a:r>
            <a:r>
              <a:rPr lang="en-US" sz="1600" dirty="0" err="1">
                <a:ea typeface="+mn-lt"/>
                <a:cs typeface="+mn-lt"/>
              </a:rPr>
              <a:t>y.shape</a:t>
            </a:r>
            <a:r>
              <a:rPr lang="en-US" sz="1600" dirty="0">
                <a:ea typeface="+mn-lt"/>
                <a:cs typeface="+mn-lt"/>
              </a:rPr>
              <a:t>)</a:t>
            </a:r>
          </a:p>
          <a:p>
            <a:pPr algn="just"/>
            <a:r>
              <a:rPr lang="en-US" sz="1600" dirty="0">
                <a:ea typeface="+mn-lt"/>
                <a:cs typeface="+mn-lt"/>
              </a:rPr>
              <a:t>print(</a:t>
            </a:r>
            <a:r>
              <a:rPr lang="en-US" sz="1600" dirty="0" err="1">
                <a:ea typeface="+mn-lt"/>
                <a:cs typeface="+mn-lt"/>
              </a:rPr>
              <a:t>y_new.shape</a:t>
            </a:r>
            <a:r>
              <a:rPr lang="en-US" sz="1600" dirty="0">
                <a:ea typeface="+mn-lt"/>
                <a:cs typeface="+mn-lt"/>
              </a:rPr>
              <a:t>)</a:t>
            </a:r>
          </a:p>
          <a:p>
            <a:pPr algn="just"/>
            <a:endParaRPr lang="en-US" sz="1600" dirty="0">
              <a:ea typeface="+mn-lt"/>
              <a:cs typeface="+mn-lt"/>
            </a:endParaRPr>
          </a:p>
          <a:p>
            <a:pPr algn="just"/>
            <a:r>
              <a:rPr lang="en-US" sz="1600" dirty="0" err="1">
                <a:ea typeface="+mn-lt"/>
                <a:cs typeface="+mn-lt"/>
              </a:rPr>
              <a:t>x_new.boxplot</a:t>
            </a:r>
            <a:r>
              <a:rPr lang="en-US" sz="1600" dirty="0">
                <a:ea typeface="+mn-lt"/>
                <a:cs typeface="+mn-lt"/>
              </a:rPr>
              <a:t>(</a:t>
            </a:r>
            <a:r>
              <a:rPr lang="en-US" sz="1600" dirty="0" err="1">
                <a:ea typeface="+mn-lt"/>
                <a:cs typeface="+mn-lt"/>
              </a:rPr>
              <a:t>figsize</a:t>
            </a:r>
            <a:r>
              <a:rPr lang="en-US" sz="1600" dirty="0">
                <a:ea typeface="+mn-lt"/>
                <a:cs typeface="+mn-lt"/>
              </a:rPr>
              <a:t>=[20,15])</a:t>
            </a:r>
          </a:p>
          <a:p>
            <a:pPr algn="just"/>
            <a:r>
              <a:rPr lang="en-US" sz="1600" dirty="0" err="1">
                <a:ea typeface="+mn-lt"/>
                <a:cs typeface="+mn-lt"/>
              </a:rPr>
              <a:t>plt.subplots_adjust</a:t>
            </a:r>
            <a:r>
              <a:rPr lang="en-US" sz="1600" dirty="0">
                <a:ea typeface="+mn-lt"/>
                <a:cs typeface="+mn-lt"/>
              </a:rPr>
              <a:t>(bottom=0.25)</a:t>
            </a:r>
          </a:p>
          <a:p>
            <a:pPr algn="just"/>
            <a:r>
              <a:rPr lang="en-US" sz="1600" dirty="0" err="1">
                <a:ea typeface="+mn-lt"/>
                <a:cs typeface="+mn-lt"/>
              </a:rPr>
              <a:t>plt.show</a:t>
            </a:r>
            <a:r>
              <a:rPr lang="en-US" sz="1600" dirty="0">
                <a:ea typeface="+mn-lt"/>
                <a:cs typeface="+mn-lt"/>
              </a:rPr>
              <a:t>()</a:t>
            </a:r>
          </a:p>
          <a:p>
            <a:pPr algn="just"/>
            <a:endParaRPr lang="en-US" sz="1600" dirty="0">
              <a:ea typeface="+mn-lt"/>
              <a:cs typeface="+mn-lt"/>
            </a:endParaRPr>
          </a:p>
          <a:p>
            <a:pPr algn="just"/>
            <a:r>
              <a:rPr lang="en-US" sz="1600" dirty="0">
                <a:ea typeface="+mn-lt"/>
                <a:cs typeface="+mn-lt"/>
              </a:rPr>
              <a:t>The result of the Boxplot is on following GitHub link.</a:t>
            </a:r>
            <a:endParaRPr lang="en-US" sz="1600" dirty="0"/>
          </a:p>
          <a:p>
            <a:pPr algn="just"/>
            <a:endParaRPr lang="en-US" sz="1600" b="1" dirty="0">
              <a:ea typeface="+mn-lt"/>
              <a:cs typeface="+mn-lt"/>
            </a:endParaRPr>
          </a:p>
          <a:p>
            <a:pPr algn="just"/>
            <a:r>
              <a:rPr lang="en-US" sz="1600" dirty="0">
                <a:ea typeface="+mn-lt"/>
                <a:cs typeface="+mn-lt"/>
                <a:hlinkClick r:id="rId2"/>
              </a:rPr>
              <a:t>https://github.com/komalghatvilkar/Internship/blob/main/Micro-Credit%20Defaulter/Outliers.png</a:t>
            </a:r>
            <a:endParaRPr lang="en-US"/>
          </a:p>
          <a:p>
            <a:pPr algn="just"/>
            <a:endParaRPr lang="en-US" sz="1600" b="1" dirty="0">
              <a:ea typeface="+mn-lt"/>
              <a:cs typeface="+mn-lt"/>
            </a:endParaRPr>
          </a:p>
          <a:p>
            <a:r>
              <a:rPr lang="en-US" sz="1600" dirty="0">
                <a:ea typeface="+mn-lt"/>
                <a:cs typeface="+mn-lt"/>
              </a:rPr>
              <a:t>And then did the Train Test Split and find the best accuracy &amp; random state. </a:t>
            </a:r>
            <a:endParaRPr lang="en-US"/>
          </a:p>
          <a:p>
            <a:pPr algn="just"/>
            <a:endParaRPr lang="en-US" sz="1600" b="1" dirty="0">
              <a:ea typeface="+mn-lt"/>
              <a:cs typeface="+mn-lt"/>
            </a:endParaRPr>
          </a:p>
        </p:txBody>
      </p:sp>
    </p:spTree>
    <p:extLst>
      <p:ext uri="{BB962C8B-B14F-4D97-AF65-F5344CB8AC3E}">
        <p14:creationId xmlns:p14="http://schemas.microsoft.com/office/powerpoint/2010/main" val="18781057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 name="Picture 2" descr="Chart, box and whisker chart&#10;&#10;Description automatically generated">
            <a:extLst>
              <a:ext uri="{FF2B5EF4-FFF2-40B4-BE49-F238E27FC236}">
                <a16:creationId xmlns:a16="http://schemas.microsoft.com/office/drawing/2014/main" id="{EFDA3298-DD38-BB16-8597-59E1982C16B4}"/>
              </a:ext>
            </a:extLst>
          </p:cNvPr>
          <p:cNvPicPr>
            <a:picLocks noChangeAspect="1"/>
          </p:cNvPicPr>
          <p:nvPr/>
        </p:nvPicPr>
        <p:blipFill>
          <a:blip r:embed="rId2"/>
          <a:stretch>
            <a:fillRect/>
          </a:stretch>
        </p:blipFill>
        <p:spPr>
          <a:xfrm>
            <a:off x="-2381" y="-2381"/>
            <a:ext cx="12196762" cy="6862762"/>
          </a:xfrm>
          <a:prstGeom prst="rect">
            <a:avLst/>
          </a:prstGeom>
        </p:spPr>
      </p:pic>
    </p:spTree>
    <p:extLst>
      <p:ext uri="{BB962C8B-B14F-4D97-AF65-F5344CB8AC3E}">
        <p14:creationId xmlns:p14="http://schemas.microsoft.com/office/powerpoint/2010/main" val="30278344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B6CC836-BB06-AEE2-608D-4404E9D14E83}"/>
              </a:ext>
            </a:extLst>
          </p:cNvPr>
          <p:cNvSpPr txBox="1"/>
          <p:nvPr/>
        </p:nvSpPr>
        <p:spPr>
          <a:xfrm>
            <a:off x="676276" y="545306"/>
            <a:ext cx="10839449" cy="501675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600" dirty="0">
                <a:ea typeface="+mn-lt"/>
                <a:cs typeface="+mn-lt"/>
              </a:rPr>
              <a:t>from </a:t>
            </a:r>
            <a:r>
              <a:rPr lang="en-US" sz="1600" dirty="0" err="1">
                <a:ea typeface="+mn-lt"/>
                <a:cs typeface="+mn-lt"/>
              </a:rPr>
              <a:t>sklearn.linear_model</a:t>
            </a:r>
            <a:r>
              <a:rPr lang="en-US" sz="1600" dirty="0">
                <a:ea typeface="+mn-lt"/>
                <a:cs typeface="+mn-lt"/>
              </a:rPr>
              <a:t> import </a:t>
            </a:r>
            <a:r>
              <a:rPr lang="en-US" sz="1600" dirty="0" err="1">
                <a:ea typeface="+mn-lt"/>
                <a:cs typeface="+mn-lt"/>
              </a:rPr>
              <a:t>LogisticRegression</a:t>
            </a:r>
            <a:endParaRPr lang="en-US" sz="1600">
              <a:ea typeface="+mn-lt"/>
              <a:cs typeface="+mn-lt"/>
            </a:endParaRPr>
          </a:p>
          <a:p>
            <a:pPr algn="just"/>
            <a:r>
              <a:rPr lang="en-US" sz="1600" dirty="0">
                <a:ea typeface="+mn-lt"/>
                <a:cs typeface="+mn-lt"/>
              </a:rPr>
              <a:t>from </a:t>
            </a:r>
            <a:r>
              <a:rPr lang="en-US" sz="1600" dirty="0" err="1">
                <a:ea typeface="+mn-lt"/>
                <a:cs typeface="+mn-lt"/>
              </a:rPr>
              <a:t>sklearn.metrics</a:t>
            </a:r>
            <a:r>
              <a:rPr lang="en-US" sz="1600" dirty="0">
                <a:ea typeface="+mn-lt"/>
                <a:cs typeface="+mn-lt"/>
              </a:rPr>
              <a:t> import </a:t>
            </a:r>
            <a:r>
              <a:rPr lang="en-US" sz="1600" dirty="0" err="1">
                <a:ea typeface="+mn-lt"/>
                <a:cs typeface="+mn-lt"/>
              </a:rPr>
              <a:t>accuracy_score</a:t>
            </a:r>
            <a:endParaRPr lang="en-US" sz="1600">
              <a:ea typeface="+mn-lt"/>
              <a:cs typeface="+mn-lt"/>
            </a:endParaRPr>
          </a:p>
          <a:p>
            <a:pPr algn="just"/>
            <a:r>
              <a:rPr lang="en-US" sz="1600" dirty="0">
                <a:ea typeface="+mn-lt"/>
                <a:cs typeface="+mn-lt"/>
              </a:rPr>
              <a:t>from </a:t>
            </a:r>
            <a:r>
              <a:rPr lang="en-US" sz="1600" dirty="0" err="1">
                <a:ea typeface="+mn-lt"/>
                <a:cs typeface="+mn-lt"/>
              </a:rPr>
              <a:t>sklearn.metrics</a:t>
            </a:r>
            <a:r>
              <a:rPr lang="en-US" sz="1600" dirty="0">
                <a:ea typeface="+mn-lt"/>
                <a:cs typeface="+mn-lt"/>
              </a:rPr>
              <a:t> import </a:t>
            </a:r>
            <a:r>
              <a:rPr lang="en-US" sz="1600" dirty="0" err="1">
                <a:ea typeface="+mn-lt"/>
                <a:cs typeface="+mn-lt"/>
              </a:rPr>
              <a:t>confusion_matrix,classification_report</a:t>
            </a:r>
            <a:endParaRPr lang="en-US" sz="1600">
              <a:ea typeface="+mn-lt"/>
              <a:cs typeface="+mn-lt"/>
            </a:endParaRPr>
          </a:p>
          <a:p>
            <a:pPr algn="just"/>
            <a:r>
              <a:rPr lang="en-US" sz="1600" dirty="0">
                <a:ea typeface="+mn-lt"/>
                <a:cs typeface="+mn-lt"/>
              </a:rPr>
              <a:t>from </a:t>
            </a:r>
            <a:r>
              <a:rPr lang="en-US" sz="1600" dirty="0" err="1">
                <a:ea typeface="+mn-lt"/>
                <a:cs typeface="+mn-lt"/>
              </a:rPr>
              <a:t>sklearn.model_selection</a:t>
            </a:r>
            <a:r>
              <a:rPr lang="en-US" sz="1600" dirty="0">
                <a:ea typeface="+mn-lt"/>
                <a:cs typeface="+mn-lt"/>
              </a:rPr>
              <a:t> import </a:t>
            </a:r>
            <a:r>
              <a:rPr lang="en-US" sz="1600" dirty="0" err="1">
                <a:ea typeface="+mn-lt"/>
                <a:cs typeface="+mn-lt"/>
              </a:rPr>
              <a:t>train_test_split</a:t>
            </a:r>
            <a:endParaRPr lang="en-US" sz="1600">
              <a:ea typeface="+mn-lt"/>
              <a:cs typeface="+mn-lt"/>
            </a:endParaRPr>
          </a:p>
          <a:p>
            <a:pPr algn="just"/>
            <a:r>
              <a:rPr lang="en-US" sz="1600" dirty="0" err="1">
                <a:ea typeface="+mn-lt"/>
                <a:cs typeface="+mn-lt"/>
              </a:rPr>
              <a:t>maxAccu</a:t>
            </a:r>
            <a:r>
              <a:rPr lang="en-US" sz="1600" dirty="0">
                <a:ea typeface="+mn-lt"/>
                <a:cs typeface="+mn-lt"/>
              </a:rPr>
              <a:t>=0 # max accuracy</a:t>
            </a:r>
          </a:p>
          <a:p>
            <a:pPr algn="just"/>
            <a:r>
              <a:rPr lang="en-US" sz="1600" dirty="0" err="1">
                <a:ea typeface="+mn-lt"/>
                <a:cs typeface="+mn-lt"/>
              </a:rPr>
              <a:t>maxRS</a:t>
            </a:r>
            <a:r>
              <a:rPr lang="en-US" sz="1600" dirty="0">
                <a:ea typeface="+mn-lt"/>
                <a:cs typeface="+mn-lt"/>
              </a:rPr>
              <a:t>=0 # best random state value for which max accuracy is achieved</a:t>
            </a:r>
          </a:p>
          <a:p>
            <a:pPr algn="just"/>
            <a:r>
              <a:rPr lang="en-US" sz="1600" dirty="0">
                <a:ea typeface="+mn-lt"/>
                <a:cs typeface="+mn-lt"/>
              </a:rPr>
              <a:t>for </a:t>
            </a:r>
            <a:r>
              <a:rPr lang="en-US" sz="1600" dirty="0" err="1">
                <a:ea typeface="+mn-lt"/>
                <a:cs typeface="+mn-lt"/>
              </a:rPr>
              <a:t>i</a:t>
            </a:r>
            <a:r>
              <a:rPr lang="en-US" sz="1600" dirty="0">
                <a:ea typeface="+mn-lt"/>
                <a:cs typeface="+mn-lt"/>
              </a:rPr>
              <a:t> in range(0,200):</a:t>
            </a:r>
          </a:p>
          <a:p>
            <a:pPr algn="just"/>
            <a:r>
              <a:rPr lang="en-US" sz="1600" dirty="0" err="1">
                <a:ea typeface="+mn-lt"/>
                <a:cs typeface="+mn-lt"/>
              </a:rPr>
              <a:t>x_train,x_test,y_train,y_test</a:t>
            </a:r>
            <a:r>
              <a:rPr lang="en-US" sz="1600" dirty="0">
                <a:ea typeface="+mn-lt"/>
                <a:cs typeface="+mn-lt"/>
              </a:rPr>
              <a:t>=</a:t>
            </a:r>
            <a:r>
              <a:rPr lang="en-US" sz="1600" dirty="0" err="1">
                <a:ea typeface="+mn-lt"/>
                <a:cs typeface="+mn-lt"/>
              </a:rPr>
              <a:t>train_test_split</a:t>
            </a:r>
            <a:r>
              <a:rPr lang="en-US" sz="1600" dirty="0">
                <a:ea typeface="+mn-lt"/>
                <a:cs typeface="+mn-lt"/>
              </a:rPr>
              <a:t>(</a:t>
            </a:r>
            <a:r>
              <a:rPr lang="en-US" sz="1600" dirty="0" err="1">
                <a:ea typeface="+mn-lt"/>
                <a:cs typeface="+mn-lt"/>
              </a:rPr>
              <a:t>x_new,y_new,test_size</a:t>
            </a:r>
            <a:r>
              <a:rPr lang="en-US" sz="1600" dirty="0">
                <a:ea typeface="+mn-lt"/>
                <a:cs typeface="+mn-lt"/>
              </a:rPr>
              <a:t>=.20,random_state=</a:t>
            </a:r>
            <a:r>
              <a:rPr lang="en-US" sz="1600" dirty="0" err="1">
                <a:ea typeface="+mn-lt"/>
                <a:cs typeface="+mn-lt"/>
              </a:rPr>
              <a:t>i</a:t>
            </a:r>
            <a:r>
              <a:rPr lang="en-US" sz="1600" dirty="0">
                <a:ea typeface="+mn-lt"/>
                <a:cs typeface="+mn-lt"/>
              </a:rPr>
              <a:t>)</a:t>
            </a:r>
          </a:p>
          <a:p>
            <a:pPr algn="just"/>
            <a:r>
              <a:rPr lang="en-US" sz="1600" dirty="0">
                <a:ea typeface="+mn-lt"/>
                <a:cs typeface="+mn-lt"/>
              </a:rPr>
              <a:t>LR=</a:t>
            </a:r>
            <a:r>
              <a:rPr lang="en-US" sz="1600" dirty="0" err="1">
                <a:ea typeface="+mn-lt"/>
                <a:cs typeface="+mn-lt"/>
              </a:rPr>
              <a:t>LogisticRegression</a:t>
            </a:r>
            <a:r>
              <a:rPr lang="en-US" sz="1600" dirty="0">
                <a:ea typeface="+mn-lt"/>
                <a:cs typeface="+mn-lt"/>
              </a:rPr>
              <a:t>()</a:t>
            </a:r>
          </a:p>
          <a:p>
            <a:pPr algn="just"/>
            <a:r>
              <a:rPr lang="en-US" sz="1600" dirty="0" err="1">
                <a:ea typeface="+mn-lt"/>
                <a:cs typeface="+mn-lt"/>
              </a:rPr>
              <a:t>LR.fit</a:t>
            </a:r>
            <a:r>
              <a:rPr lang="en-US" sz="1600" dirty="0">
                <a:ea typeface="+mn-lt"/>
                <a:cs typeface="+mn-lt"/>
              </a:rPr>
              <a:t>(</a:t>
            </a:r>
            <a:r>
              <a:rPr lang="en-US" sz="1600" dirty="0" err="1">
                <a:ea typeface="+mn-lt"/>
                <a:cs typeface="+mn-lt"/>
              </a:rPr>
              <a:t>x_train,y_train</a:t>
            </a:r>
            <a:r>
              <a:rPr lang="en-US" sz="1600" dirty="0">
                <a:ea typeface="+mn-lt"/>
                <a:cs typeface="+mn-lt"/>
              </a:rPr>
              <a:t>) # Fitting the data will train the model</a:t>
            </a:r>
          </a:p>
          <a:p>
            <a:pPr algn="just"/>
            <a:r>
              <a:rPr lang="en-US" sz="1600" dirty="0" err="1">
                <a:ea typeface="+mn-lt"/>
                <a:cs typeface="+mn-lt"/>
              </a:rPr>
              <a:t>predrf</a:t>
            </a:r>
            <a:r>
              <a:rPr lang="en-US" sz="1600" dirty="0">
                <a:ea typeface="+mn-lt"/>
                <a:cs typeface="+mn-lt"/>
              </a:rPr>
              <a:t>=</a:t>
            </a:r>
            <a:r>
              <a:rPr lang="en-US" sz="1600" dirty="0" err="1">
                <a:ea typeface="+mn-lt"/>
                <a:cs typeface="+mn-lt"/>
              </a:rPr>
              <a:t>LR.predict</a:t>
            </a:r>
            <a:r>
              <a:rPr lang="en-US" sz="1600" dirty="0">
                <a:ea typeface="+mn-lt"/>
                <a:cs typeface="+mn-lt"/>
              </a:rPr>
              <a:t>(</a:t>
            </a:r>
            <a:r>
              <a:rPr lang="en-US" sz="1600" dirty="0" err="1">
                <a:ea typeface="+mn-lt"/>
                <a:cs typeface="+mn-lt"/>
              </a:rPr>
              <a:t>x_test</a:t>
            </a:r>
            <a:r>
              <a:rPr lang="en-US" sz="1600" dirty="0">
                <a:ea typeface="+mn-lt"/>
                <a:cs typeface="+mn-lt"/>
              </a:rPr>
              <a:t>) # Predicting the data # Predicted </a:t>
            </a:r>
            <a:r>
              <a:rPr lang="en-US" sz="1600" dirty="0" err="1">
                <a:ea typeface="+mn-lt"/>
                <a:cs typeface="+mn-lt"/>
              </a:rPr>
              <a:t>traget</a:t>
            </a:r>
            <a:r>
              <a:rPr lang="en-US" sz="1600" dirty="0">
                <a:ea typeface="+mn-lt"/>
                <a:cs typeface="+mn-lt"/>
              </a:rPr>
              <a:t> variable</a:t>
            </a:r>
          </a:p>
          <a:p>
            <a:pPr algn="just"/>
            <a:r>
              <a:rPr lang="en-US" sz="1600" dirty="0">
                <a:ea typeface="+mn-lt"/>
                <a:cs typeface="+mn-lt"/>
              </a:rPr>
              <a:t>acc=</a:t>
            </a:r>
            <a:r>
              <a:rPr lang="en-US" sz="1600" dirty="0" err="1">
                <a:ea typeface="+mn-lt"/>
                <a:cs typeface="+mn-lt"/>
              </a:rPr>
              <a:t>accuracy_score</a:t>
            </a:r>
            <a:r>
              <a:rPr lang="en-US" sz="1600" dirty="0">
                <a:ea typeface="+mn-lt"/>
                <a:cs typeface="+mn-lt"/>
              </a:rPr>
              <a:t>(</a:t>
            </a:r>
            <a:r>
              <a:rPr lang="en-US" sz="1600" dirty="0" err="1">
                <a:ea typeface="+mn-lt"/>
                <a:cs typeface="+mn-lt"/>
              </a:rPr>
              <a:t>y_test,predrf</a:t>
            </a:r>
            <a:r>
              <a:rPr lang="en-US" sz="1600" dirty="0">
                <a:ea typeface="+mn-lt"/>
                <a:cs typeface="+mn-lt"/>
              </a:rPr>
              <a:t>) # two target </a:t>
            </a:r>
            <a:r>
              <a:rPr lang="en-US" sz="1600" dirty="0" err="1">
                <a:ea typeface="+mn-lt"/>
                <a:cs typeface="+mn-lt"/>
              </a:rPr>
              <a:t>varaible</a:t>
            </a:r>
            <a:r>
              <a:rPr lang="en-US" sz="1600" dirty="0">
                <a:ea typeface="+mn-lt"/>
                <a:cs typeface="+mn-lt"/>
              </a:rPr>
              <a:t> # accuracy score</a:t>
            </a:r>
            <a:endParaRPr lang="en-US" sz="1600" dirty="0"/>
          </a:p>
          <a:p>
            <a:pPr algn="just"/>
            <a:r>
              <a:rPr lang="en-US" sz="1600" dirty="0">
                <a:ea typeface="+mn-lt"/>
                <a:cs typeface="+mn-lt"/>
              </a:rPr>
              <a:t>if acc&gt;</a:t>
            </a:r>
            <a:r>
              <a:rPr lang="en-US" sz="1600" dirty="0" err="1">
                <a:ea typeface="+mn-lt"/>
                <a:cs typeface="+mn-lt"/>
              </a:rPr>
              <a:t>maxAccu</a:t>
            </a:r>
            <a:r>
              <a:rPr lang="en-US" sz="1600" dirty="0">
                <a:ea typeface="+mn-lt"/>
                <a:cs typeface="+mn-lt"/>
              </a:rPr>
              <a:t>:</a:t>
            </a:r>
            <a:endParaRPr lang="en-US" sz="1600" dirty="0"/>
          </a:p>
          <a:p>
            <a:pPr algn="just"/>
            <a:r>
              <a:rPr lang="en-US" sz="1600" dirty="0" err="1">
                <a:ea typeface="+mn-lt"/>
                <a:cs typeface="+mn-lt"/>
              </a:rPr>
              <a:t>maxAccu</a:t>
            </a:r>
            <a:r>
              <a:rPr lang="en-US" sz="1600" dirty="0">
                <a:ea typeface="+mn-lt"/>
                <a:cs typeface="+mn-lt"/>
              </a:rPr>
              <a:t>=acc</a:t>
            </a:r>
            <a:endParaRPr lang="en-US" sz="1600" dirty="0"/>
          </a:p>
          <a:p>
            <a:pPr algn="just"/>
            <a:r>
              <a:rPr lang="en-US" sz="1600" dirty="0" err="1">
                <a:ea typeface="+mn-lt"/>
                <a:cs typeface="+mn-lt"/>
              </a:rPr>
              <a:t>maxRS</a:t>
            </a:r>
            <a:r>
              <a:rPr lang="en-US" sz="1600" dirty="0">
                <a:ea typeface="+mn-lt"/>
                <a:cs typeface="+mn-lt"/>
              </a:rPr>
              <a:t>=</a:t>
            </a:r>
            <a:r>
              <a:rPr lang="en-US" sz="1600" dirty="0" err="1">
                <a:ea typeface="+mn-lt"/>
                <a:cs typeface="+mn-lt"/>
              </a:rPr>
              <a:t>i</a:t>
            </a:r>
            <a:endParaRPr lang="en-US" sz="1600" dirty="0" err="1"/>
          </a:p>
          <a:p>
            <a:pPr algn="just"/>
            <a:r>
              <a:rPr lang="en-US" sz="1600" dirty="0">
                <a:ea typeface="+mn-lt"/>
                <a:cs typeface="+mn-lt"/>
              </a:rPr>
              <a:t>print("Best accuracy is ",</a:t>
            </a:r>
            <a:r>
              <a:rPr lang="en-US" sz="1600" dirty="0" err="1">
                <a:ea typeface="+mn-lt"/>
                <a:cs typeface="+mn-lt"/>
              </a:rPr>
              <a:t>maxAccu</a:t>
            </a:r>
            <a:r>
              <a:rPr lang="en-US" sz="1600" dirty="0">
                <a:ea typeface="+mn-lt"/>
                <a:cs typeface="+mn-lt"/>
              </a:rPr>
              <a:t>,"on Randon_state ",</a:t>
            </a:r>
            <a:r>
              <a:rPr lang="en-US" sz="1600" dirty="0" err="1">
                <a:ea typeface="+mn-lt"/>
                <a:cs typeface="+mn-lt"/>
              </a:rPr>
              <a:t>maxRS</a:t>
            </a:r>
            <a:r>
              <a:rPr lang="en-US" sz="1600" dirty="0">
                <a:ea typeface="+mn-lt"/>
                <a:cs typeface="+mn-lt"/>
              </a:rPr>
              <a:t>)</a:t>
            </a:r>
            <a:endParaRPr lang="en-US" sz="1600" dirty="0"/>
          </a:p>
          <a:p>
            <a:pPr algn="just"/>
            <a:endParaRPr lang="en-US" sz="1600" dirty="0">
              <a:ea typeface="+mn-lt"/>
              <a:cs typeface="+mn-lt"/>
            </a:endParaRPr>
          </a:p>
          <a:p>
            <a:pPr algn="just"/>
            <a:r>
              <a:rPr lang="en-US" sz="1600" dirty="0">
                <a:ea typeface="+mn-lt"/>
                <a:cs typeface="+mn-lt"/>
              </a:rPr>
              <a:t>Then performed the model building and used best possible model building techniques for classification dataset to perform The tasks.</a:t>
            </a:r>
          </a:p>
          <a:p>
            <a:pPr algn="just"/>
            <a:endParaRPr lang="en-US" sz="1600" dirty="0"/>
          </a:p>
        </p:txBody>
      </p:sp>
    </p:spTree>
    <p:extLst>
      <p:ext uri="{BB962C8B-B14F-4D97-AF65-F5344CB8AC3E}">
        <p14:creationId xmlns:p14="http://schemas.microsoft.com/office/powerpoint/2010/main" val="3629271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2B1B0EE-4670-87E8-0A24-A362DDD71DFE}"/>
              </a:ext>
            </a:extLst>
          </p:cNvPr>
          <p:cNvSpPr txBox="1"/>
          <p:nvPr/>
        </p:nvSpPr>
        <p:spPr>
          <a:xfrm>
            <a:off x="640557" y="521494"/>
            <a:ext cx="10910886" cy="57554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600" dirty="0">
                <a:ea typeface="+mn-lt"/>
                <a:cs typeface="+mn-lt"/>
              </a:rPr>
              <a:t>from </a:t>
            </a:r>
            <a:r>
              <a:rPr lang="en-US" sz="1600" dirty="0" err="1">
                <a:ea typeface="+mn-lt"/>
                <a:cs typeface="+mn-lt"/>
              </a:rPr>
              <a:t>sklearn.linear_model</a:t>
            </a:r>
            <a:r>
              <a:rPr lang="en-US" sz="1600" dirty="0">
                <a:ea typeface="+mn-lt"/>
                <a:cs typeface="+mn-lt"/>
              </a:rPr>
              <a:t> import </a:t>
            </a:r>
            <a:r>
              <a:rPr lang="en-US" sz="1600" dirty="0" err="1">
                <a:ea typeface="+mn-lt"/>
                <a:cs typeface="+mn-lt"/>
              </a:rPr>
              <a:t>LogisticRegression</a:t>
            </a:r>
          </a:p>
          <a:p>
            <a:pPr algn="just"/>
            <a:r>
              <a:rPr lang="en-US" sz="1600" dirty="0">
                <a:ea typeface="+mn-lt"/>
                <a:cs typeface="+mn-lt"/>
              </a:rPr>
              <a:t>LR=</a:t>
            </a:r>
            <a:r>
              <a:rPr lang="en-US" sz="1600" dirty="0" err="1">
                <a:ea typeface="+mn-lt"/>
                <a:cs typeface="+mn-lt"/>
              </a:rPr>
              <a:t>LogisticRegression</a:t>
            </a:r>
            <a:r>
              <a:rPr lang="en-US" sz="1600" dirty="0">
                <a:ea typeface="+mn-lt"/>
                <a:cs typeface="+mn-lt"/>
              </a:rPr>
              <a:t>()</a:t>
            </a:r>
          </a:p>
          <a:p>
            <a:pPr algn="just"/>
            <a:r>
              <a:rPr lang="en-US" sz="1600" dirty="0" err="1">
                <a:ea typeface="+mn-lt"/>
                <a:cs typeface="+mn-lt"/>
              </a:rPr>
              <a:t>LR.fit</a:t>
            </a:r>
            <a:r>
              <a:rPr lang="en-US" sz="1600" dirty="0">
                <a:ea typeface="+mn-lt"/>
                <a:cs typeface="+mn-lt"/>
              </a:rPr>
              <a:t>(</a:t>
            </a:r>
            <a:r>
              <a:rPr lang="en-US" sz="1600" dirty="0" err="1">
                <a:ea typeface="+mn-lt"/>
                <a:cs typeface="+mn-lt"/>
              </a:rPr>
              <a:t>x_train,y_train</a:t>
            </a:r>
            <a:r>
              <a:rPr lang="en-US" sz="1600" dirty="0">
                <a:ea typeface="+mn-lt"/>
                <a:cs typeface="+mn-lt"/>
              </a:rPr>
              <a:t>)</a:t>
            </a:r>
          </a:p>
          <a:p>
            <a:pPr algn="just"/>
            <a:r>
              <a:rPr lang="en-US" sz="1600" dirty="0" err="1">
                <a:ea typeface="+mn-lt"/>
                <a:cs typeface="+mn-lt"/>
              </a:rPr>
              <a:t>predlr</a:t>
            </a:r>
            <a:r>
              <a:rPr lang="en-US" sz="1600" dirty="0">
                <a:ea typeface="+mn-lt"/>
                <a:cs typeface="+mn-lt"/>
              </a:rPr>
              <a:t>=</a:t>
            </a:r>
            <a:r>
              <a:rPr lang="en-US" sz="1600" dirty="0" err="1">
                <a:ea typeface="+mn-lt"/>
                <a:cs typeface="+mn-lt"/>
              </a:rPr>
              <a:t>LR.predict</a:t>
            </a:r>
            <a:r>
              <a:rPr lang="en-US" sz="1600" dirty="0">
                <a:ea typeface="+mn-lt"/>
                <a:cs typeface="+mn-lt"/>
              </a:rPr>
              <a:t>(</a:t>
            </a:r>
            <a:r>
              <a:rPr lang="en-US" sz="1600" dirty="0" err="1">
                <a:ea typeface="+mn-lt"/>
                <a:cs typeface="+mn-lt"/>
              </a:rPr>
              <a:t>x_test</a:t>
            </a:r>
            <a:r>
              <a:rPr lang="en-US" sz="1600" dirty="0">
                <a:ea typeface="+mn-lt"/>
                <a:cs typeface="+mn-lt"/>
              </a:rPr>
              <a:t>)</a:t>
            </a:r>
          </a:p>
          <a:p>
            <a:pPr algn="just"/>
            <a:r>
              <a:rPr lang="en-US" sz="1600" dirty="0">
                <a:ea typeface="+mn-lt"/>
                <a:cs typeface="+mn-lt"/>
              </a:rPr>
              <a:t>print("Accuracy",</a:t>
            </a:r>
            <a:r>
              <a:rPr lang="en-US" sz="1600" dirty="0" err="1">
                <a:ea typeface="+mn-lt"/>
                <a:cs typeface="+mn-lt"/>
              </a:rPr>
              <a:t>accuracy_score</a:t>
            </a:r>
            <a:r>
              <a:rPr lang="en-US" sz="1600" dirty="0">
                <a:ea typeface="+mn-lt"/>
                <a:cs typeface="+mn-lt"/>
              </a:rPr>
              <a:t>(</a:t>
            </a:r>
            <a:r>
              <a:rPr lang="en-US" sz="1600" dirty="0" err="1">
                <a:ea typeface="+mn-lt"/>
                <a:cs typeface="+mn-lt"/>
              </a:rPr>
              <a:t>y_test,predlr</a:t>
            </a:r>
            <a:r>
              <a:rPr lang="en-US" sz="1600" dirty="0">
                <a:ea typeface="+mn-lt"/>
                <a:cs typeface="+mn-lt"/>
              </a:rPr>
              <a:t>)*100)</a:t>
            </a:r>
          </a:p>
          <a:p>
            <a:pPr algn="just"/>
            <a:r>
              <a:rPr lang="en-US" sz="1600" dirty="0">
                <a:ea typeface="+mn-lt"/>
                <a:cs typeface="+mn-lt"/>
              </a:rPr>
              <a:t>print(</a:t>
            </a:r>
            <a:r>
              <a:rPr lang="en-US" sz="1600" dirty="0" err="1">
                <a:ea typeface="+mn-lt"/>
                <a:cs typeface="+mn-lt"/>
              </a:rPr>
              <a:t>confusion_matrix</a:t>
            </a:r>
            <a:r>
              <a:rPr lang="en-US" sz="1600" dirty="0">
                <a:ea typeface="+mn-lt"/>
                <a:cs typeface="+mn-lt"/>
              </a:rPr>
              <a:t>(</a:t>
            </a:r>
            <a:r>
              <a:rPr lang="en-US" sz="1600" dirty="0" err="1">
                <a:ea typeface="+mn-lt"/>
                <a:cs typeface="+mn-lt"/>
              </a:rPr>
              <a:t>y_test,predlr</a:t>
            </a:r>
            <a:r>
              <a:rPr lang="en-US" sz="1600" dirty="0">
                <a:ea typeface="+mn-lt"/>
                <a:cs typeface="+mn-lt"/>
              </a:rPr>
              <a:t>))</a:t>
            </a:r>
          </a:p>
          <a:p>
            <a:pPr algn="just"/>
            <a:r>
              <a:rPr lang="en-US" sz="1600" dirty="0">
                <a:ea typeface="+mn-lt"/>
                <a:cs typeface="+mn-lt"/>
              </a:rPr>
              <a:t>print(</a:t>
            </a:r>
            <a:r>
              <a:rPr lang="en-US" sz="1600" dirty="0" err="1">
                <a:ea typeface="+mn-lt"/>
                <a:cs typeface="+mn-lt"/>
              </a:rPr>
              <a:t>classification_report</a:t>
            </a:r>
            <a:r>
              <a:rPr lang="en-US" sz="1600" dirty="0">
                <a:ea typeface="+mn-lt"/>
                <a:cs typeface="+mn-lt"/>
              </a:rPr>
              <a:t>(</a:t>
            </a:r>
            <a:r>
              <a:rPr lang="en-US" sz="1600" dirty="0" err="1">
                <a:ea typeface="+mn-lt"/>
                <a:cs typeface="+mn-lt"/>
              </a:rPr>
              <a:t>y_test,predlr</a:t>
            </a:r>
            <a:r>
              <a:rPr lang="en-US" sz="1600" dirty="0">
                <a:ea typeface="+mn-lt"/>
                <a:cs typeface="+mn-lt"/>
              </a:rPr>
              <a:t>))</a:t>
            </a:r>
          </a:p>
          <a:p>
            <a:pPr algn="just"/>
            <a:endParaRPr lang="en-US" sz="1600" dirty="0">
              <a:ea typeface="+mn-lt"/>
              <a:cs typeface="+mn-lt"/>
            </a:endParaRPr>
          </a:p>
          <a:p>
            <a:pPr algn="just"/>
            <a:r>
              <a:rPr lang="en-US" sz="1600" dirty="0">
                <a:ea typeface="+mn-lt"/>
                <a:cs typeface="+mn-lt"/>
              </a:rPr>
              <a:t>from </a:t>
            </a:r>
            <a:r>
              <a:rPr lang="en-US" sz="1600" dirty="0" err="1">
                <a:ea typeface="+mn-lt"/>
                <a:cs typeface="+mn-lt"/>
              </a:rPr>
              <a:t>sklearn.tree</a:t>
            </a:r>
            <a:r>
              <a:rPr lang="en-US" sz="1600" dirty="0">
                <a:ea typeface="+mn-lt"/>
                <a:cs typeface="+mn-lt"/>
              </a:rPr>
              <a:t> import </a:t>
            </a:r>
            <a:r>
              <a:rPr lang="en-US" sz="1600" dirty="0" err="1">
                <a:ea typeface="+mn-lt"/>
                <a:cs typeface="+mn-lt"/>
              </a:rPr>
              <a:t>DecisionTreeClassifier</a:t>
            </a:r>
          </a:p>
          <a:p>
            <a:pPr algn="just"/>
            <a:r>
              <a:rPr lang="en-US" sz="1600" dirty="0">
                <a:ea typeface="+mn-lt"/>
                <a:cs typeface="+mn-lt"/>
              </a:rPr>
              <a:t>dt=</a:t>
            </a:r>
            <a:r>
              <a:rPr lang="en-US" sz="1600" dirty="0" err="1">
                <a:ea typeface="+mn-lt"/>
                <a:cs typeface="+mn-lt"/>
              </a:rPr>
              <a:t>DecisionTreeClassifier</a:t>
            </a:r>
            <a:r>
              <a:rPr lang="en-US" sz="1600" dirty="0">
                <a:ea typeface="+mn-lt"/>
                <a:cs typeface="+mn-lt"/>
              </a:rPr>
              <a:t>()</a:t>
            </a:r>
          </a:p>
          <a:p>
            <a:pPr algn="just"/>
            <a:r>
              <a:rPr lang="en-US" sz="1600" dirty="0" err="1">
                <a:ea typeface="+mn-lt"/>
                <a:cs typeface="+mn-lt"/>
              </a:rPr>
              <a:t>dt.fit</a:t>
            </a:r>
            <a:r>
              <a:rPr lang="en-US" sz="1600" dirty="0">
                <a:ea typeface="+mn-lt"/>
                <a:cs typeface="+mn-lt"/>
              </a:rPr>
              <a:t>(</a:t>
            </a:r>
            <a:r>
              <a:rPr lang="en-US" sz="1600" dirty="0" err="1">
                <a:ea typeface="+mn-lt"/>
                <a:cs typeface="+mn-lt"/>
              </a:rPr>
              <a:t>x_train,y_train</a:t>
            </a:r>
            <a:r>
              <a:rPr lang="en-US" sz="1600" dirty="0">
                <a:ea typeface="+mn-lt"/>
                <a:cs typeface="+mn-lt"/>
              </a:rPr>
              <a:t>)</a:t>
            </a:r>
          </a:p>
          <a:p>
            <a:pPr algn="just"/>
            <a:r>
              <a:rPr lang="en-US" sz="1600" dirty="0" err="1">
                <a:ea typeface="+mn-lt"/>
                <a:cs typeface="+mn-lt"/>
              </a:rPr>
              <a:t>preddt</a:t>
            </a:r>
            <a:r>
              <a:rPr lang="en-US" sz="1600" dirty="0">
                <a:ea typeface="+mn-lt"/>
                <a:cs typeface="+mn-lt"/>
              </a:rPr>
              <a:t>=</a:t>
            </a:r>
            <a:r>
              <a:rPr lang="en-US" sz="1600" dirty="0" err="1">
                <a:ea typeface="+mn-lt"/>
                <a:cs typeface="+mn-lt"/>
              </a:rPr>
              <a:t>dt.predict</a:t>
            </a:r>
            <a:r>
              <a:rPr lang="en-US" sz="1600" dirty="0">
                <a:ea typeface="+mn-lt"/>
                <a:cs typeface="+mn-lt"/>
              </a:rPr>
              <a:t>(</a:t>
            </a:r>
            <a:r>
              <a:rPr lang="en-US" sz="1600" dirty="0" err="1">
                <a:ea typeface="+mn-lt"/>
                <a:cs typeface="+mn-lt"/>
              </a:rPr>
              <a:t>x_test</a:t>
            </a:r>
            <a:r>
              <a:rPr lang="en-US" sz="1600" dirty="0">
                <a:ea typeface="+mn-lt"/>
                <a:cs typeface="+mn-lt"/>
              </a:rPr>
              <a:t>)</a:t>
            </a:r>
          </a:p>
          <a:p>
            <a:pPr algn="just"/>
            <a:r>
              <a:rPr lang="en-US" sz="1600" dirty="0">
                <a:ea typeface="+mn-lt"/>
                <a:cs typeface="+mn-lt"/>
              </a:rPr>
              <a:t>print("Accuracy",</a:t>
            </a:r>
            <a:r>
              <a:rPr lang="en-US" sz="1600" dirty="0" err="1">
                <a:ea typeface="+mn-lt"/>
                <a:cs typeface="+mn-lt"/>
              </a:rPr>
              <a:t>accuracy_score</a:t>
            </a:r>
            <a:r>
              <a:rPr lang="en-US" sz="1600" dirty="0">
                <a:ea typeface="+mn-lt"/>
                <a:cs typeface="+mn-lt"/>
              </a:rPr>
              <a:t>(</a:t>
            </a:r>
            <a:r>
              <a:rPr lang="en-US" sz="1600" dirty="0" err="1">
                <a:ea typeface="+mn-lt"/>
                <a:cs typeface="+mn-lt"/>
              </a:rPr>
              <a:t>y_test,preddt</a:t>
            </a:r>
            <a:r>
              <a:rPr lang="en-US" sz="1600" dirty="0">
                <a:ea typeface="+mn-lt"/>
                <a:cs typeface="+mn-lt"/>
              </a:rPr>
              <a:t>)*100)</a:t>
            </a:r>
          </a:p>
          <a:p>
            <a:pPr algn="just"/>
            <a:r>
              <a:rPr lang="en-US" sz="1600" dirty="0">
                <a:ea typeface="+mn-lt"/>
                <a:cs typeface="+mn-lt"/>
              </a:rPr>
              <a:t>print(</a:t>
            </a:r>
            <a:r>
              <a:rPr lang="en-US" sz="1600" dirty="0" err="1">
                <a:ea typeface="+mn-lt"/>
                <a:cs typeface="+mn-lt"/>
              </a:rPr>
              <a:t>confusion_matrix</a:t>
            </a:r>
            <a:r>
              <a:rPr lang="en-US" sz="1600" dirty="0">
                <a:ea typeface="+mn-lt"/>
                <a:cs typeface="+mn-lt"/>
              </a:rPr>
              <a:t>(</a:t>
            </a:r>
            <a:r>
              <a:rPr lang="en-US" sz="1600" dirty="0" err="1">
                <a:ea typeface="+mn-lt"/>
                <a:cs typeface="+mn-lt"/>
              </a:rPr>
              <a:t>y_test,preddt</a:t>
            </a:r>
            <a:r>
              <a:rPr lang="en-US" sz="1600" dirty="0">
                <a:ea typeface="+mn-lt"/>
                <a:cs typeface="+mn-lt"/>
              </a:rPr>
              <a:t>))</a:t>
            </a:r>
          </a:p>
          <a:p>
            <a:pPr algn="just"/>
            <a:r>
              <a:rPr lang="en-US" sz="1600" dirty="0">
                <a:ea typeface="+mn-lt"/>
                <a:cs typeface="+mn-lt"/>
              </a:rPr>
              <a:t>print(</a:t>
            </a:r>
            <a:r>
              <a:rPr lang="en-US" sz="1600" dirty="0" err="1">
                <a:ea typeface="+mn-lt"/>
                <a:cs typeface="+mn-lt"/>
              </a:rPr>
              <a:t>classification_report</a:t>
            </a:r>
            <a:r>
              <a:rPr lang="en-US" sz="1600" dirty="0">
                <a:ea typeface="+mn-lt"/>
                <a:cs typeface="+mn-lt"/>
              </a:rPr>
              <a:t>(</a:t>
            </a:r>
            <a:r>
              <a:rPr lang="en-US" sz="1600" dirty="0" err="1">
                <a:ea typeface="+mn-lt"/>
                <a:cs typeface="+mn-lt"/>
              </a:rPr>
              <a:t>y_test,preddt</a:t>
            </a:r>
            <a:r>
              <a:rPr lang="en-US" sz="1600" dirty="0">
                <a:ea typeface="+mn-lt"/>
                <a:cs typeface="+mn-lt"/>
              </a:rPr>
              <a:t>))</a:t>
            </a:r>
          </a:p>
          <a:p>
            <a:pPr algn="just"/>
            <a:endParaRPr lang="en-US" sz="1600" dirty="0">
              <a:ea typeface="+mn-lt"/>
              <a:cs typeface="+mn-lt"/>
            </a:endParaRPr>
          </a:p>
          <a:p>
            <a:pPr algn="just"/>
            <a:r>
              <a:rPr lang="en-US" sz="1600" dirty="0">
                <a:ea typeface="+mn-lt"/>
                <a:cs typeface="+mn-lt"/>
              </a:rPr>
              <a:t>from </a:t>
            </a:r>
            <a:r>
              <a:rPr lang="en-US" sz="1600" dirty="0" err="1">
                <a:ea typeface="+mn-lt"/>
                <a:cs typeface="+mn-lt"/>
              </a:rPr>
              <a:t>sklearn.ensemble</a:t>
            </a:r>
            <a:r>
              <a:rPr lang="en-US" sz="1600" dirty="0">
                <a:ea typeface="+mn-lt"/>
                <a:cs typeface="+mn-lt"/>
              </a:rPr>
              <a:t> import </a:t>
            </a:r>
            <a:r>
              <a:rPr lang="en-US" sz="1600" dirty="0" err="1">
                <a:ea typeface="+mn-lt"/>
                <a:cs typeface="+mn-lt"/>
              </a:rPr>
              <a:t>RandomForestClassifier</a:t>
            </a:r>
            <a:endParaRPr lang="en-US" sz="1600" dirty="0" err="1"/>
          </a:p>
          <a:p>
            <a:pPr algn="just"/>
            <a:r>
              <a:rPr lang="en-US" sz="1600" dirty="0">
                <a:ea typeface="+mn-lt"/>
                <a:cs typeface="+mn-lt"/>
              </a:rPr>
              <a:t>rf=</a:t>
            </a:r>
            <a:r>
              <a:rPr lang="en-US" sz="1600" dirty="0" err="1">
                <a:ea typeface="+mn-lt"/>
                <a:cs typeface="+mn-lt"/>
              </a:rPr>
              <a:t>RandomForestClassifier</a:t>
            </a:r>
            <a:r>
              <a:rPr lang="en-US" sz="1600" dirty="0">
                <a:ea typeface="+mn-lt"/>
                <a:cs typeface="+mn-lt"/>
              </a:rPr>
              <a:t>()</a:t>
            </a:r>
            <a:endParaRPr lang="en-US" sz="1600" dirty="0"/>
          </a:p>
          <a:p>
            <a:pPr algn="just"/>
            <a:r>
              <a:rPr lang="en-US" sz="1600" dirty="0" err="1">
                <a:ea typeface="+mn-lt"/>
                <a:cs typeface="+mn-lt"/>
              </a:rPr>
              <a:t>rf.fit</a:t>
            </a:r>
            <a:r>
              <a:rPr lang="en-US" sz="1600" dirty="0">
                <a:ea typeface="+mn-lt"/>
                <a:cs typeface="+mn-lt"/>
              </a:rPr>
              <a:t>(</a:t>
            </a:r>
            <a:r>
              <a:rPr lang="en-US" sz="1600" dirty="0" err="1">
                <a:ea typeface="+mn-lt"/>
                <a:cs typeface="+mn-lt"/>
              </a:rPr>
              <a:t>x_train,y_train</a:t>
            </a:r>
            <a:r>
              <a:rPr lang="en-US" sz="1600" dirty="0">
                <a:ea typeface="+mn-lt"/>
                <a:cs typeface="+mn-lt"/>
              </a:rPr>
              <a:t>)</a:t>
            </a:r>
            <a:endParaRPr lang="en-US" sz="1600" dirty="0"/>
          </a:p>
          <a:p>
            <a:pPr algn="just"/>
            <a:r>
              <a:rPr lang="en-US" sz="1600" dirty="0" err="1">
                <a:ea typeface="+mn-lt"/>
                <a:cs typeface="+mn-lt"/>
              </a:rPr>
              <a:t>predrf</a:t>
            </a:r>
            <a:r>
              <a:rPr lang="en-US" sz="1600" dirty="0">
                <a:ea typeface="+mn-lt"/>
                <a:cs typeface="+mn-lt"/>
              </a:rPr>
              <a:t>=</a:t>
            </a:r>
            <a:r>
              <a:rPr lang="en-US" sz="1600" dirty="0" err="1">
                <a:ea typeface="+mn-lt"/>
                <a:cs typeface="+mn-lt"/>
              </a:rPr>
              <a:t>rf.predict</a:t>
            </a:r>
            <a:r>
              <a:rPr lang="en-US" sz="1600" dirty="0">
                <a:ea typeface="+mn-lt"/>
                <a:cs typeface="+mn-lt"/>
              </a:rPr>
              <a:t>(</a:t>
            </a:r>
            <a:r>
              <a:rPr lang="en-US" sz="1600" dirty="0" err="1">
                <a:ea typeface="+mn-lt"/>
                <a:cs typeface="+mn-lt"/>
              </a:rPr>
              <a:t>x_test</a:t>
            </a:r>
            <a:r>
              <a:rPr lang="en-US" sz="1600" dirty="0">
                <a:ea typeface="+mn-lt"/>
                <a:cs typeface="+mn-lt"/>
              </a:rPr>
              <a:t>)</a:t>
            </a:r>
            <a:endParaRPr lang="en-US" sz="1600" dirty="0"/>
          </a:p>
          <a:p>
            <a:pPr algn="just"/>
            <a:r>
              <a:rPr lang="en-US" sz="1600" dirty="0">
                <a:ea typeface="+mn-lt"/>
                <a:cs typeface="+mn-lt"/>
              </a:rPr>
              <a:t>print("Accuracy",</a:t>
            </a:r>
            <a:r>
              <a:rPr lang="en-US" sz="1600" dirty="0" err="1">
                <a:ea typeface="+mn-lt"/>
                <a:cs typeface="+mn-lt"/>
              </a:rPr>
              <a:t>accuracy_score</a:t>
            </a:r>
            <a:r>
              <a:rPr lang="en-US" sz="1600" dirty="0">
                <a:ea typeface="+mn-lt"/>
                <a:cs typeface="+mn-lt"/>
              </a:rPr>
              <a:t>(</a:t>
            </a:r>
            <a:r>
              <a:rPr lang="en-US" sz="1600" dirty="0" err="1">
                <a:ea typeface="+mn-lt"/>
                <a:cs typeface="+mn-lt"/>
              </a:rPr>
              <a:t>y_test,predrf</a:t>
            </a:r>
            <a:r>
              <a:rPr lang="en-US" sz="1600" dirty="0">
                <a:ea typeface="+mn-lt"/>
                <a:cs typeface="+mn-lt"/>
              </a:rPr>
              <a:t>)*100)</a:t>
            </a:r>
            <a:endParaRPr lang="en-US" sz="1600" dirty="0"/>
          </a:p>
          <a:p>
            <a:pPr algn="just"/>
            <a:r>
              <a:rPr lang="en-US" sz="1600" dirty="0">
                <a:ea typeface="+mn-lt"/>
                <a:cs typeface="+mn-lt"/>
              </a:rPr>
              <a:t>print(</a:t>
            </a:r>
            <a:r>
              <a:rPr lang="en-US" sz="1600" dirty="0" err="1">
                <a:ea typeface="+mn-lt"/>
                <a:cs typeface="+mn-lt"/>
              </a:rPr>
              <a:t>confusion_matrix</a:t>
            </a:r>
            <a:r>
              <a:rPr lang="en-US" sz="1600" dirty="0">
                <a:ea typeface="+mn-lt"/>
                <a:cs typeface="+mn-lt"/>
              </a:rPr>
              <a:t>(</a:t>
            </a:r>
            <a:r>
              <a:rPr lang="en-US" sz="1600" dirty="0" err="1">
                <a:ea typeface="+mn-lt"/>
                <a:cs typeface="+mn-lt"/>
              </a:rPr>
              <a:t>y_test,predrf</a:t>
            </a:r>
            <a:r>
              <a:rPr lang="en-US" sz="1600" dirty="0">
                <a:ea typeface="+mn-lt"/>
                <a:cs typeface="+mn-lt"/>
              </a:rPr>
              <a:t>))</a:t>
            </a:r>
            <a:endParaRPr lang="en-US" sz="1600" dirty="0"/>
          </a:p>
          <a:p>
            <a:pPr algn="just"/>
            <a:r>
              <a:rPr lang="en-US" sz="1600" dirty="0">
                <a:ea typeface="+mn-lt"/>
                <a:cs typeface="+mn-lt"/>
              </a:rPr>
              <a:t>print(</a:t>
            </a:r>
            <a:r>
              <a:rPr lang="en-US" sz="1600" dirty="0" err="1">
                <a:ea typeface="+mn-lt"/>
                <a:cs typeface="+mn-lt"/>
              </a:rPr>
              <a:t>classification_report</a:t>
            </a:r>
            <a:r>
              <a:rPr lang="en-US" sz="1600" dirty="0">
                <a:ea typeface="+mn-lt"/>
                <a:cs typeface="+mn-lt"/>
              </a:rPr>
              <a:t>(</a:t>
            </a:r>
            <a:r>
              <a:rPr lang="en-US" sz="1600" dirty="0" err="1">
                <a:ea typeface="+mn-lt"/>
                <a:cs typeface="+mn-lt"/>
              </a:rPr>
              <a:t>y_test,predrf</a:t>
            </a:r>
            <a:r>
              <a:rPr lang="en-US" sz="1600" dirty="0">
                <a:ea typeface="+mn-lt"/>
                <a:cs typeface="+mn-lt"/>
              </a:rPr>
              <a:t>))</a:t>
            </a:r>
            <a:endParaRPr lang="en-US" sz="1600" dirty="0"/>
          </a:p>
        </p:txBody>
      </p:sp>
    </p:spTree>
    <p:extLst>
      <p:ext uri="{BB962C8B-B14F-4D97-AF65-F5344CB8AC3E}">
        <p14:creationId xmlns:p14="http://schemas.microsoft.com/office/powerpoint/2010/main" val="18125276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60973BC-7AA0-CBBF-56EF-4BE7C956352D}"/>
              </a:ext>
            </a:extLst>
          </p:cNvPr>
          <p:cNvSpPr txBox="1"/>
          <p:nvPr/>
        </p:nvSpPr>
        <p:spPr>
          <a:xfrm>
            <a:off x="700087" y="616744"/>
            <a:ext cx="10934699" cy="55092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600" dirty="0">
                <a:ea typeface="+mn-lt"/>
                <a:cs typeface="+mn-lt"/>
              </a:rPr>
              <a:t>Next did Cross Validation with “</a:t>
            </a:r>
            <a:r>
              <a:rPr lang="en-US" sz="1600" dirty="0" err="1">
                <a:ea typeface="+mn-lt"/>
                <a:cs typeface="+mn-lt"/>
              </a:rPr>
              <a:t>cross_val_score</a:t>
            </a:r>
            <a:r>
              <a:rPr lang="en-US" sz="1600" dirty="0">
                <a:ea typeface="+mn-lt"/>
                <a:cs typeface="+mn-lt"/>
              </a:rPr>
              <a:t>” for the models used &amp; it shows the output :- </a:t>
            </a:r>
            <a:endParaRPr lang="en-US" sz="1600">
              <a:ea typeface="+mn-lt"/>
              <a:cs typeface="+mn-lt"/>
            </a:endParaRPr>
          </a:p>
          <a:p>
            <a:pPr algn="just"/>
            <a:endParaRPr lang="en-US" sz="1600" dirty="0"/>
          </a:p>
          <a:p>
            <a:pPr algn="just"/>
            <a:r>
              <a:rPr lang="en-US" sz="1600" dirty="0">
                <a:ea typeface="+mn-lt"/>
                <a:cs typeface="+mn-lt"/>
              </a:rPr>
              <a:t>from </a:t>
            </a:r>
            <a:r>
              <a:rPr lang="en-US" sz="1600" dirty="0" err="1">
                <a:ea typeface="+mn-lt"/>
                <a:cs typeface="+mn-lt"/>
              </a:rPr>
              <a:t>sklearn.model_selection</a:t>
            </a:r>
            <a:r>
              <a:rPr lang="en-US" sz="1600" dirty="0">
                <a:ea typeface="+mn-lt"/>
                <a:cs typeface="+mn-lt"/>
              </a:rPr>
              <a:t> import </a:t>
            </a:r>
            <a:r>
              <a:rPr lang="en-US" sz="1600" dirty="0" err="1">
                <a:ea typeface="+mn-lt"/>
                <a:cs typeface="+mn-lt"/>
              </a:rPr>
              <a:t>cross_val_score</a:t>
            </a:r>
            <a:endParaRPr lang="en-US" sz="1600" dirty="0">
              <a:ea typeface="+mn-lt"/>
              <a:cs typeface="+mn-lt"/>
            </a:endParaRPr>
          </a:p>
          <a:p>
            <a:pPr algn="just"/>
            <a:r>
              <a:rPr lang="en-US" sz="1600" dirty="0" err="1">
                <a:ea typeface="+mn-lt"/>
                <a:cs typeface="+mn-lt"/>
              </a:rPr>
              <a:t>scr</a:t>
            </a:r>
            <a:r>
              <a:rPr lang="en-US" sz="1600" dirty="0">
                <a:ea typeface="+mn-lt"/>
                <a:cs typeface="+mn-lt"/>
              </a:rPr>
              <a:t>=</a:t>
            </a:r>
            <a:r>
              <a:rPr lang="en-US" sz="1600" dirty="0" err="1">
                <a:ea typeface="+mn-lt"/>
                <a:cs typeface="+mn-lt"/>
              </a:rPr>
              <a:t>cross_val_score</a:t>
            </a:r>
            <a:r>
              <a:rPr lang="en-US" sz="1600" dirty="0">
                <a:ea typeface="+mn-lt"/>
                <a:cs typeface="+mn-lt"/>
              </a:rPr>
              <a:t>(</a:t>
            </a:r>
            <a:r>
              <a:rPr lang="en-US" sz="1600" dirty="0" err="1">
                <a:ea typeface="+mn-lt"/>
                <a:cs typeface="+mn-lt"/>
              </a:rPr>
              <a:t>LR,x_new,y_new,cv</a:t>
            </a:r>
            <a:r>
              <a:rPr lang="en-US" sz="1600" dirty="0">
                <a:ea typeface="+mn-lt"/>
                <a:cs typeface="+mn-lt"/>
              </a:rPr>
              <a:t>=5)</a:t>
            </a:r>
          </a:p>
          <a:p>
            <a:pPr algn="just"/>
            <a:r>
              <a:rPr lang="en-US" sz="1600" dirty="0">
                <a:ea typeface="+mn-lt"/>
                <a:cs typeface="+mn-lt"/>
              </a:rPr>
              <a:t>print("Cross Validation Score Of Logistic Regression Model :",</a:t>
            </a:r>
            <a:r>
              <a:rPr lang="en-US" sz="1600" dirty="0" err="1">
                <a:ea typeface="+mn-lt"/>
                <a:cs typeface="+mn-lt"/>
              </a:rPr>
              <a:t>scr.mean</a:t>
            </a:r>
            <a:r>
              <a:rPr lang="en-US" sz="1600" dirty="0">
                <a:ea typeface="+mn-lt"/>
                <a:cs typeface="+mn-lt"/>
              </a:rPr>
              <a:t>())</a:t>
            </a:r>
          </a:p>
          <a:p>
            <a:pPr algn="just"/>
            <a:r>
              <a:rPr lang="en-US" sz="1600" dirty="0">
                <a:ea typeface="+mn-lt"/>
                <a:cs typeface="+mn-lt"/>
              </a:rPr>
              <a:t>scr1=</a:t>
            </a:r>
            <a:r>
              <a:rPr lang="en-US" sz="1600" dirty="0" err="1">
                <a:ea typeface="+mn-lt"/>
                <a:cs typeface="+mn-lt"/>
              </a:rPr>
              <a:t>cross_val_score</a:t>
            </a:r>
            <a:r>
              <a:rPr lang="en-US" sz="1600" dirty="0">
                <a:ea typeface="+mn-lt"/>
                <a:cs typeface="+mn-lt"/>
              </a:rPr>
              <a:t>(</a:t>
            </a:r>
            <a:r>
              <a:rPr lang="en-US" sz="1600" dirty="0" err="1">
                <a:ea typeface="+mn-lt"/>
                <a:cs typeface="+mn-lt"/>
              </a:rPr>
              <a:t>LR,x_new,y_new,cv</a:t>
            </a:r>
            <a:r>
              <a:rPr lang="en-US" sz="1600" dirty="0">
                <a:ea typeface="+mn-lt"/>
                <a:cs typeface="+mn-lt"/>
              </a:rPr>
              <a:t>=5)</a:t>
            </a:r>
          </a:p>
          <a:p>
            <a:pPr algn="just"/>
            <a:r>
              <a:rPr lang="en-US" sz="1600" dirty="0">
                <a:ea typeface="+mn-lt"/>
                <a:cs typeface="+mn-lt"/>
              </a:rPr>
              <a:t>print("Cross Validation Score Of Decision Tree Model :",scr1.mean())</a:t>
            </a:r>
          </a:p>
          <a:p>
            <a:pPr algn="just"/>
            <a:r>
              <a:rPr lang="en-US" sz="1600" dirty="0">
                <a:ea typeface="+mn-lt"/>
                <a:cs typeface="+mn-lt"/>
              </a:rPr>
              <a:t>scr2=</a:t>
            </a:r>
            <a:r>
              <a:rPr lang="en-US" sz="1600" dirty="0" err="1">
                <a:ea typeface="+mn-lt"/>
                <a:cs typeface="+mn-lt"/>
              </a:rPr>
              <a:t>cross_val_score</a:t>
            </a:r>
            <a:r>
              <a:rPr lang="en-US" sz="1600" dirty="0">
                <a:ea typeface="+mn-lt"/>
                <a:cs typeface="+mn-lt"/>
              </a:rPr>
              <a:t>(</a:t>
            </a:r>
            <a:r>
              <a:rPr lang="en-US" sz="1600" dirty="0" err="1">
                <a:ea typeface="+mn-lt"/>
                <a:cs typeface="+mn-lt"/>
              </a:rPr>
              <a:t>rf,x_new,y_new,cv</a:t>
            </a:r>
            <a:r>
              <a:rPr lang="en-US" sz="1600" dirty="0">
                <a:ea typeface="+mn-lt"/>
                <a:cs typeface="+mn-lt"/>
              </a:rPr>
              <a:t>=5)</a:t>
            </a:r>
          </a:p>
          <a:p>
            <a:pPr algn="just"/>
            <a:r>
              <a:rPr lang="en-US" sz="1600" dirty="0">
                <a:ea typeface="+mn-lt"/>
                <a:cs typeface="+mn-lt"/>
              </a:rPr>
              <a:t>print("Cross Validation Score Of Random Forest Model :",scr2.mean())</a:t>
            </a:r>
          </a:p>
          <a:p>
            <a:pPr algn="just"/>
            <a:r>
              <a:rPr lang="en-US" sz="1600" dirty="0">
                <a:ea typeface="+mn-lt"/>
                <a:cs typeface="+mn-lt"/>
              </a:rPr>
              <a:t>#scr3=cross_val_score(svc,x_new,y_new,cv=5)</a:t>
            </a:r>
          </a:p>
          <a:p>
            <a:pPr algn="just"/>
            <a:r>
              <a:rPr lang="en-US" sz="1600" dirty="0">
                <a:ea typeface="+mn-lt"/>
                <a:cs typeface="+mn-lt"/>
              </a:rPr>
              <a:t>#print("Cross Validation Score Of SVC Model :",scr3.mean())</a:t>
            </a:r>
          </a:p>
          <a:p>
            <a:pPr algn="just"/>
            <a:endParaRPr lang="en-US" sz="1600" dirty="0">
              <a:ea typeface="+mn-lt"/>
              <a:cs typeface="+mn-lt"/>
            </a:endParaRPr>
          </a:p>
          <a:p>
            <a:pPr algn="just"/>
            <a:r>
              <a:rPr lang="en-US" sz="1600" dirty="0">
                <a:ea typeface="+mn-lt"/>
                <a:cs typeface="+mn-lt"/>
              </a:rPr>
              <a:t>Then with the </a:t>
            </a:r>
            <a:r>
              <a:rPr lang="en-US" sz="1600" dirty="0" err="1">
                <a:ea typeface="+mn-lt"/>
                <a:cs typeface="+mn-lt"/>
              </a:rPr>
              <a:t>GridSearchCV</a:t>
            </a:r>
            <a:r>
              <a:rPr lang="en-US" sz="1600" dirty="0">
                <a:ea typeface="+mn-lt"/>
                <a:cs typeface="+mn-lt"/>
              </a:rPr>
              <a:t> checked hyper parameter tuning &amp; showed the best accuracy of data.</a:t>
            </a:r>
          </a:p>
          <a:p>
            <a:pPr algn="just"/>
            <a:endParaRPr lang="en-US" sz="1600" dirty="0">
              <a:latin typeface="Cambria Math"/>
              <a:ea typeface="Cambria Math"/>
            </a:endParaRPr>
          </a:p>
          <a:p>
            <a:pPr algn="just"/>
            <a:r>
              <a:rPr lang="en-US" sz="1600" dirty="0">
                <a:ea typeface="+mn-lt"/>
                <a:cs typeface="+mn-lt"/>
              </a:rPr>
              <a:t>from </a:t>
            </a:r>
            <a:r>
              <a:rPr lang="en-US" sz="1600" dirty="0" err="1">
                <a:ea typeface="+mn-lt"/>
                <a:cs typeface="+mn-lt"/>
              </a:rPr>
              <a:t>sklearn.model_selection</a:t>
            </a:r>
            <a:r>
              <a:rPr lang="en-US" sz="1600" dirty="0">
                <a:ea typeface="+mn-lt"/>
                <a:cs typeface="+mn-lt"/>
              </a:rPr>
              <a:t> import </a:t>
            </a:r>
            <a:r>
              <a:rPr lang="en-US" sz="1600" dirty="0" err="1">
                <a:ea typeface="+mn-lt"/>
                <a:cs typeface="+mn-lt"/>
              </a:rPr>
              <a:t>GridSearchCV</a:t>
            </a:r>
            <a:endParaRPr lang="en-US" sz="1600" dirty="0" err="1"/>
          </a:p>
          <a:p>
            <a:pPr algn="just"/>
            <a:r>
              <a:rPr lang="en-US" sz="1600" dirty="0">
                <a:ea typeface="+mn-lt"/>
                <a:cs typeface="+mn-lt"/>
              </a:rPr>
              <a:t># Create parameters list to pass in </a:t>
            </a:r>
            <a:r>
              <a:rPr lang="en-US" sz="1600" dirty="0" err="1">
                <a:ea typeface="+mn-lt"/>
                <a:cs typeface="+mn-lt"/>
              </a:rPr>
              <a:t>GridSearchCV</a:t>
            </a:r>
            <a:endParaRPr lang="en-US" sz="1600" dirty="0" err="1"/>
          </a:p>
          <a:p>
            <a:pPr algn="just"/>
            <a:r>
              <a:rPr lang="en-US" sz="1600" dirty="0">
                <a:ea typeface="+mn-lt"/>
                <a:cs typeface="+mn-lt"/>
              </a:rPr>
              <a:t>parameters={'</a:t>
            </a:r>
            <a:r>
              <a:rPr lang="en-US" sz="1600" dirty="0" err="1">
                <a:ea typeface="+mn-lt"/>
                <a:cs typeface="+mn-lt"/>
              </a:rPr>
              <a:t>max_features</a:t>
            </a:r>
            <a:r>
              <a:rPr lang="en-US" sz="1600" dirty="0">
                <a:ea typeface="+mn-lt"/>
                <a:cs typeface="+mn-lt"/>
              </a:rPr>
              <a:t>':['auto','sqrt','log2'],'</a:t>
            </a:r>
            <a:r>
              <a:rPr lang="en-US" sz="1600" dirty="0" err="1">
                <a:ea typeface="+mn-lt"/>
                <a:cs typeface="+mn-lt"/>
              </a:rPr>
              <a:t>max_depth</a:t>
            </a:r>
            <a:r>
              <a:rPr lang="en-US" sz="1600" dirty="0">
                <a:ea typeface="+mn-lt"/>
                <a:cs typeface="+mn-lt"/>
              </a:rPr>
              <a:t>':[1,2,3,4,5],'criterion':['</a:t>
            </a:r>
            <a:r>
              <a:rPr lang="en-US" sz="1600" dirty="0" err="1">
                <a:ea typeface="+mn-lt"/>
                <a:cs typeface="+mn-lt"/>
              </a:rPr>
              <a:t>gini</a:t>
            </a:r>
            <a:r>
              <a:rPr lang="en-US" sz="1600" dirty="0">
                <a:ea typeface="+mn-lt"/>
                <a:cs typeface="+mn-lt"/>
              </a:rPr>
              <a:t>','entropy']}</a:t>
            </a:r>
            <a:endParaRPr lang="en-US" sz="1600" dirty="0"/>
          </a:p>
          <a:p>
            <a:pPr algn="just"/>
            <a:r>
              <a:rPr lang="en-US" sz="1600" dirty="0">
                <a:ea typeface="+mn-lt"/>
                <a:cs typeface="+mn-lt"/>
              </a:rPr>
              <a:t>GCV=</a:t>
            </a:r>
            <a:r>
              <a:rPr lang="en-US" sz="1600" dirty="0" err="1">
                <a:ea typeface="+mn-lt"/>
                <a:cs typeface="+mn-lt"/>
              </a:rPr>
              <a:t>GridSearchCV</a:t>
            </a:r>
            <a:r>
              <a:rPr lang="en-US" sz="1600" dirty="0">
                <a:ea typeface="+mn-lt"/>
                <a:cs typeface="+mn-lt"/>
              </a:rPr>
              <a:t>(</a:t>
            </a:r>
            <a:r>
              <a:rPr lang="en-US" sz="1600" dirty="0" err="1">
                <a:ea typeface="+mn-lt"/>
                <a:cs typeface="+mn-lt"/>
              </a:rPr>
              <a:t>RandomForestClassifier</a:t>
            </a:r>
            <a:r>
              <a:rPr lang="en-US" sz="1600" dirty="0">
                <a:ea typeface="+mn-lt"/>
                <a:cs typeface="+mn-lt"/>
              </a:rPr>
              <a:t>(),</a:t>
            </a:r>
            <a:r>
              <a:rPr lang="en-US" sz="1600" dirty="0" err="1">
                <a:ea typeface="+mn-lt"/>
                <a:cs typeface="+mn-lt"/>
              </a:rPr>
              <a:t>parameters,cv</a:t>
            </a:r>
            <a:r>
              <a:rPr lang="en-US" sz="1600" dirty="0">
                <a:ea typeface="+mn-lt"/>
                <a:cs typeface="+mn-lt"/>
              </a:rPr>
              <a:t>=2,scoring="accuracy")</a:t>
            </a:r>
            <a:endParaRPr lang="en-US" sz="1600" dirty="0"/>
          </a:p>
          <a:p>
            <a:pPr algn="just"/>
            <a:r>
              <a:rPr lang="en-US" sz="1600" dirty="0" err="1">
                <a:ea typeface="+mn-lt"/>
                <a:cs typeface="+mn-lt"/>
              </a:rPr>
              <a:t>GCV.fit</a:t>
            </a:r>
            <a:r>
              <a:rPr lang="en-US" sz="1600" dirty="0">
                <a:ea typeface="+mn-lt"/>
                <a:cs typeface="+mn-lt"/>
              </a:rPr>
              <a:t>(</a:t>
            </a:r>
            <a:r>
              <a:rPr lang="en-US" sz="1600" dirty="0" err="1">
                <a:ea typeface="+mn-lt"/>
                <a:cs typeface="+mn-lt"/>
              </a:rPr>
              <a:t>x_train,y_train</a:t>
            </a:r>
            <a:r>
              <a:rPr lang="en-US" sz="1600" dirty="0">
                <a:ea typeface="+mn-lt"/>
                <a:cs typeface="+mn-lt"/>
              </a:rPr>
              <a:t>) # fitting the data in model</a:t>
            </a:r>
            <a:endParaRPr lang="en-US" sz="1600" dirty="0"/>
          </a:p>
          <a:p>
            <a:pPr algn="just"/>
            <a:r>
              <a:rPr lang="en-US" sz="1600" dirty="0" err="1">
                <a:ea typeface="+mn-lt"/>
                <a:cs typeface="+mn-lt"/>
              </a:rPr>
              <a:t>GCV.best_params</a:t>
            </a:r>
            <a:r>
              <a:rPr lang="en-US" sz="1600" dirty="0">
                <a:ea typeface="+mn-lt"/>
                <a:cs typeface="+mn-lt"/>
              </a:rPr>
              <a:t>_ # Printing the best parameter found by </a:t>
            </a:r>
            <a:r>
              <a:rPr lang="en-US" sz="1600" dirty="0" err="1">
                <a:ea typeface="+mn-lt"/>
                <a:cs typeface="+mn-lt"/>
              </a:rPr>
              <a:t>GridSearchCV</a:t>
            </a:r>
            <a:endParaRPr lang="en-US" sz="1600" dirty="0" err="1"/>
          </a:p>
          <a:p>
            <a:pPr algn="just"/>
            <a:r>
              <a:rPr lang="en-US" sz="1600" dirty="0" err="1">
                <a:ea typeface="+mn-lt"/>
                <a:cs typeface="+mn-lt"/>
              </a:rPr>
              <a:t>GCV_pred</a:t>
            </a:r>
            <a:r>
              <a:rPr lang="en-US" sz="1600" dirty="0">
                <a:ea typeface="+mn-lt"/>
                <a:cs typeface="+mn-lt"/>
              </a:rPr>
              <a:t>=</a:t>
            </a:r>
            <a:r>
              <a:rPr lang="en-US" sz="1600" dirty="0" err="1">
                <a:ea typeface="+mn-lt"/>
                <a:cs typeface="+mn-lt"/>
              </a:rPr>
              <a:t>GCV.best_estimator_.predict</a:t>
            </a:r>
            <a:r>
              <a:rPr lang="en-US" sz="1600" dirty="0">
                <a:ea typeface="+mn-lt"/>
                <a:cs typeface="+mn-lt"/>
              </a:rPr>
              <a:t>(</a:t>
            </a:r>
            <a:r>
              <a:rPr lang="en-US" sz="1600" dirty="0" err="1">
                <a:ea typeface="+mn-lt"/>
                <a:cs typeface="+mn-lt"/>
              </a:rPr>
              <a:t>x_test</a:t>
            </a:r>
            <a:r>
              <a:rPr lang="en-US" sz="1600" dirty="0">
                <a:ea typeface="+mn-lt"/>
                <a:cs typeface="+mn-lt"/>
              </a:rPr>
              <a:t>) # predicting with best parameters</a:t>
            </a:r>
            <a:endParaRPr lang="en-US" sz="1600" dirty="0"/>
          </a:p>
          <a:p>
            <a:pPr algn="just"/>
            <a:r>
              <a:rPr lang="en-US" sz="1600" dirty="0" err="1">
                <a:ea typeface="+mn-lt"/>
                <a:cs typeface="+mn-lt"/>
              </a:rPr>
              <a:t>accuracy_score</a:t>
            </a:r>
            <a:r>
              <a:rPr lang="en-US" sz="1600" dirty="0">
                <a:ea typeface="+mn-lt"/>
                <a:cs typeface="+mn-lt"/>
              </a:rPr>
              <a:t>(</a:t>
            </a:r>
            <a:r>
              <a:rPr lang="en-US" sz="1600" dirty="0" err="1">
                <a:ea typeface="+mn-lt"/>
                <a:cs typeface="+mn-lt"/>
              </a:rPr>
              <a:t>y_test,GCV_pred</a:t>
            </a:r>
            <a:r>
              <a:rPr lang="en-US" sz="1600" dirty="0">
                <a:ea typeface="+mn-lt"/>
                <a:cs typeface="+mn-lt"/>
              </a:rPr>
              <a:t>) # checking final accuracy</a:t>
            </a:r>
          </a:p>
        </p:txBody>
      </p:sp>
    </p:spTree>
    <p:extLst>
      <p:ext uri="{BB962C8B-B14F-4D97-AF65-F5344CB8AC3E}">
        <p14:creationId xmlns:p14="http://schemas.microsoft.com/office/powerpoint/2010/main" val="13741151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3549E82-34C0-118D-EA94-E4ABFDD6E766}"/>
              </a:ext>
            </a:extLst>
          </p:cNvPr>
          <p:cNvSpPr txBox="1"/>
          <p:nvPr/>
        </p:nvSpPr>
        <p:spPr>
          <a:xfrm>
            <a:off x="819151" y="771525"/>
            <a:ext cx="10601323"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ea typeface="+mn-lt"/>
                <a:cs typeface="+mn-lt"/>
              </a:rPr>
              <a:t>Then with the ROC curve to see the performance measurement for the dataset at various threshold settings. </a:t>
            </a:r>
            <a:endParaRPr lang="en-US" sz="1600"/>
          </a:p>
          <a:p>
            <a:endParaRPr lang="en-US" sz="1600" dirty="0">
              <a:ea typeface="+mn-lt"/>
              <a:cs typeface="+mn-lt"/>
            </a:endParaRPr>
          </a:p>
          <a:p>
            <a:pPr algn="just"/>
            <a:r>
              <a:rPr lang="en-US" sz="1600" dirty="0">
                <a:ea typeface="+mn-lt"/>
                <a:cs typeface="+mn-lt"/>
              </a:rPr>
              <a:t>from </a:t>
            </a:r>
            <a:r>
              <a:rPr lang="en-US" sz="1600" dirty="0" err="1">
                <a:ea typeface="+mn-lt"/>
                <a:cs typeface="+mn-lt"/>
              </a:rPr>
              <a:t>sklearn.metrics</a:t>
            </a:r>
            <a:r>
              <a:rPr lang="en-US" sz="1600" dirty="0">
                <a:ea typeface="+mn-lt"/>
                <a:cs typeface="+mn-lt"/>
              </a:rPr>
              <a:t> import </a:t>
            </a:r>
            <a:r>
              <a:rPr lang="en-US" sz="1600" dirty="0" err="1">
                <a:ea typeface="+mn-lt"/>
                <a:cs typeface="+mn-lt"/>
              </a:rPr>
              <a:t>plot_roc_curve</a:t>
            </a:r>
            <a:endParaRPr lang="en-US" sz="1600" dirty="0" err="1"/>
          </a:p>
          <a:p>
            <a:pPr algn="just"/>
            <a:r>
              <a:rPr lang="en-US" sz="1600" dirty="0" err="1">
                <a:ea typeface="+mn-lt"/>
                <a:cs typeface="+mn-lt"/>
              </a:rPr>
              <a:t>plot_roc_curve</a:t>
            </a:r>
            <a:r>
              <a:rPr lang="en-US" sz="1600" dirty="0">
                <a:ea typeface="+mn-lt"/>
                <a:cs typeface="+mn-lt"/>
              </a:rPr>
              <a:t>(GCV.best_estimator_,</a:t>
            </a:r>
            <a:r>
              <a:rPr lang="en-US" sz="1600" dirty="0" err="1">
                <a:ea typeface="+mn-lt"/>
                <a:cs typeface="+mn-lt"/>
              </a:rPr>
              <a:t>x_test,y_test</a:t>
            </a:r>
            <a:r>
              <a:rPr lang="en-US" sz="1600" dirty="0">
                <a:ea typeface="+mn-lt"/>
                <a:cs typeface="+mn-lt"/>
              </a:rPr>
              <a:t>)</a:t>
            </a:r>
            <a:endParaRPr lang="en-US" sz="1600" dirty="0"/>
          </a:p>
          <a:p>
            <a:pPr algn="just"/>
            <a:r>
              <a:rPr lang="en-US" sz="1600" dirty="0" err="1">
                <a:ea typeface="+mn-lt"/>
                <a:cs typeface="+mn-lt"/>
              </a:rPr>
              <a:t>plt.title</a:t>
            </a:r>
            <a:r>
              <a:rPr lang="en-US" sz="1600" dirty="0">
                <a:ea typeface="+mn-lt"/>
                <a:cs typeface="+mn-lt"/>
              </a:rPr>
              <a:t>("ROC AUC Plot")</a:t>
            </a:r>
            <a:endParaRPr lang="en-US" sz="1600" dirty="0"/>
          </a:p>
          <a:p>
            <a:pPr algn="just"/>
            <a:r>
              <a:rPr lang="en-US" sz="1600" dirty="0" err="1">
                <a:ea typeface="+mn-lt"/>
                <a:cs typeface="+mn-lt"/>
              </a:rPr>
              <a:t>plt.show</a:t>
            </a:r>
            <a:r>
              <a:rPr lang="en-US" sz="1600" dirty="0">
                <a:ea typeface="+mn-lt"/>
                <a:cs typeface="+mn-lt"/>
              </a:rPr>
              <a:t>()</a:t>
            </a:r>
            <a:endParaRPr lang="en-US" sz="1600" dirty="0"/>
          </a:p>
        </p:txBody>
      </p:sp>
    </p:spTree>
    <p:extLst>
      <p:ext uri="{BB962C8B-B14F-4D97-AF65-F5344CB8AC3E}">
        <p14:creationId xmlns:p14="http://schemas.microsoft.com/office/powerpoint/2010/main" val="35891427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AE74DE60-E850-2971-4CB1-BA719B351520}"/>
              </a:ext>
            </a:extLst>
          </p:cNvPr>
          <p:cNvPicPr>
            <a:picLocks noChangeAspect="1"/>
          </p:cNvPicPr>
          <p:nvPr/>
        </p:nvPicPr>
        <p:blipFill>
          <a:blip r:embed="rId2"/>
          <a:stretch>
            <a:fillRect/>
          </a:stretch>
        </p:blipFill>
        <p:spPr>
          <a:xfrm>
            <a:off x="-2381" y="383"/>
            <a:ext cx="12196762" cy="6857235"/>
          </a:xfrm>
          <a:prstGeom prst="rect">
            <a:avLst/>
          </a:prstGeom>
        </p:spPr>
      </p:pic>
    </p:spTree>
    <p:extLst>
      <p:ext uri="{BB962C8B-B14F-4D97-AF65-F5344CB8AC3E}">
        <p14:creationId xmlns:p14="http://schemas.microsoft.com/office/powerpoint/2010/main" val="3193782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01295D1-854C-7B54-758D-33A70CA80A26}"/>
              </a:ext>
            </a:extLst>
          </p:cNvPr>
          <p:cNvSpPr txBox="1"/>
          <p:nvPr/>
        </p:nvSpPr>
        <p:spPr>
          <a:xfrm>
            <a:off x="461964" y="842962"/>
            <a:ext cx="11268071" cy="57861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600" dirty="0">
                <a:latin typeface="Century Gothic"/>
                <a:ea typeface="+mn-lt"/>
                <a:cs typeface="+mn-lt"/>
              </a:rPr>
              <a:t>Finally came to the Conclusion as per the results found those are the model is showing the exact result for the dataset with 86% accuracy. </a:t>
            </a:r>
            <a:endParaRPr lang="en-US" sz="1600">
              <a:latin typeface="Century Gothic"/>
              <a:cs typeface="Courier New"/>
            </a:endParaRPr>
          </a:p>
          <a:p>
            <a:pPr algn="just"/>
            <a:endParaRPr lang="en-US" sz="1600" dirty="0">
              <a:latin typeface="Century Gothic"/>
              <a:ea typeface="+mn-lt"/>
              <a:cs typeface="+mn-lt"/>
            </a:endParaRPr>
          </a:p>
          <a:p>
            <a:pPr algn="just"/>
            <a:r>
              <a:rPr lang="en-US" sz="1600" dirty="0">
                <a:latin typeface="Century Gothic"/>
                <a:ea typeface="+mn-lt"/>
                <a:cs typeface="+mn-lt"/>
              </a:rPr>
              <a:t>Please find the GitHub links for ROC-AUC curve to refer.</a:t>
            </a:r>
            <a:endParaRPr lang="en-US" dirty="0"/>
          </a:p>
          <a:p>
            <a:pPr algn="just"/>
            <a:endParaRPr lang="en-US" sz="1600" dirty="0">
              <a:latin typeface="Century Gothic"/>
              <a:ea typeface="+mn-lt"/>
              <a:cs typeface="+mn-lt"/>
            </a:endParaRPr>
          </a:p>
          <a:p>
            <a:pPr algn="just"/>
            <a:r>
              <a:rPr lang="en-US" sz="1600" dirty="0">
                <a:ea typeface="+mn-lt"/>
                <a:cs typeface="+mn-lt"/>
                <a:hlinkClick r:id="rId2"/>
              </a:rPr>
              <a:t>https://github.com/komalghatvilkar/Internship/blob/main/Micro-Credit%20Defaulter/ROC%20AUC%20Plot.png</a:t>
            </a:r>
            <a:endParaRPr lang="en-US"/>
          </a:p>
          <a:p>
            <a:pPr algn="just"/>
            <a:endParaRPr lang="en-US" sz="1600" dirty="0">
              <a:latin typeface="Century Gothic"/>
              <a:ea typeface="+mn-lt"/>
              <a:cs typeface="+mn-lt"/>
            </a:endParaRPr>
          </a:p>
          <a:p>
            <a:pPr algn="just"/>
            <a:r>
              <a:rPr lang="en-US" sz="1600" dirty="0">
                <a:latin typeface="Century Gothic"/>
                <a:ea typeface="+mn-lt"/>
                <a:cs typeface="+mn-lt"/>
              </a:rPr>
              <a:t>Please find the GitHub links for </a:t>
            </a:r>
            <a:r>
              <a:rPr lang="en-US" sz="1600" dirty="0" err="1">
                <a:latin typeface="Century Gothic"/>
                <a:ea typeface="+mn-lt"/>
                <a:cs typeface="+mn-lt"/>
              </a:rPr>
              <a:t>Jupyter</a:t>
            </a:r>
            <a:r>
              <a:rPr lang="en-US" sz="1600" dirty="0">
                <a:latin typeface="Century Gothic"/>
                <a:ea typeface="+mn-lt"/>
                <a:cs typeface="+mn-lt"/>
              </a:rPr>
              <a:t> Notebook Solution of dataset to refer.</a:t>
            </a:r>
            <a:endParaRPr lang="en-US" sz="1600" dirty="0">
              <a:latin typeface="Century Gothic"/>
              <a:ea typeface="+mn-lt"/>
              <a:cs typeface="Courier New"/>
            </a:endParaRPr>
          </a:p>
          <a:p>
            <a:pPr algn="just"/>
            <a:endParaRPr lang="en-US" sz="1600">
              <a:latin typeface="Century Gothic"/>
              <a:cs typeface="Courier New"/>
            </a:endParaRPr>
          </a:p>
          <a:p>
            <a:pPr algn="just"/>
            <a:r>
              <a:rPr lang="en-US" sz="1600" dirty="0">
                <a:ea typeface="+mn-lt"/>
                <a:cs typeface="+mn-lt"/>
                <a:hlinkClick r:id="rId3"/>
              </a:rPr>
              <a:t>https://github.com/komalghatvilkar/Internship/blob/main/Micro-Credit%20Defaulter/Micro-Credit%20Defaulter%20Model.ipynb</a:t>
            </a:r>
            <a:endParaRPr lang="en-US"/>
          </a:p>
          <a:p>
            <a:pPr algn="just"/>
            <a:endParaRPr lang="en-US" sz="1600" dirty="0">
              <a:latin typeface="Century Gothic"/>
              <a:cs typeface="Segoe UI"/>
            </a:endParaRPr>
          </a:p>
          <a:p>
            <a:r>
              <a:rPr lang="en-US" sz="1600" dirty="0">
                <a:latin typeface="Century Gothic"/>
                <a:ea typeface="+mn-lt"/>
                <a:cs typeface="+mn-lt"/>
              </a:rPr>
              <a:t>I found that the data has many outliers and we can’t remove all of them so i tried to push myself as much as possible to reduce it and give a cleaned data for process further. I observed that There are two features of same concept for e.g recharge done for 30 days and 90 days so I took 90 days as it will give no major changes if i take 90 days instead 30 days according to me. </a:t>
            </a:r>
          </a:p>
          <a:p>
            <a:r>
              <a:rPr lang="en-US" sz="1600" dirty="0">
                <a:latin typeface="Century Gothic"/>
                <a:ea typeface="+mn-lt"/>
                <a:cs typeface="+mn-lt"/>
              </a:rPr>
              <a:t>There is a hope and trust with the analysis of this project that we can try to reduce the poverty and improve the standard of living of people with the helping hand of microfinance. Analysis will give the exact idea of the correctness of data provided with which microfinance providers can decide easily what to do next but the data provided to us should be true. </a:t>
            </a:r>
          </a:p>
          <a:p>
            <a:pPr algn="just"/>
            <a:r>
              <a:rPr lang="en-US" sz="1600" dirty="0">
                <a:latin typeface="Century Gothic"/>
                <a:ea typeface="+mn-lt"/>
                <a:cs typeface="+mn-lt"/>
              </a:rPr>
              <a:t>The results of the data analysis shows that the dataset is correct 86% &amp; it is not totally perfect but we can take this data for use.</a:t>
            </a:r>
          </a:p>
          <a:p>
            <a:pPr algn="just"/>
            <a:endParaRPr lang="en-US" dirty="0">
              <a:cs typeface="Segoe UI"/>
            </a:endParaRPr>
          </a:p>
        </p:txBody>
      </p:sp>
      <p:sp>
        <p:nvSpPr>
          <p:cNvPr id="3" name="TextBox 2">
            <a:extLst>
              <a:ext uri="{FF2B5EF4-FFF2-40B4-BE49-F238E27FC236}">
                <a16:creationId xmlns:a16="http://schemas.microsoft.com/office/drawing/2014/main" id="{B0E017B6-04DE-20C9-3D37-F8E588204C09}"/>
              </a:ext>
            </a:extLst>
          </p:cNvPr>
          <p:cNvSpPr txBox="1"/>
          <p:nvPr/>
        </p:nvSpPr>
        <p:spPr>
          <a:xfrm>
            <a:off x="4474369" y="295275"/>
            <a:ext cx="3255168" cy="553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000" b="1" dirty="0">
                <a:latin typeface="Segoe UI"/>
              </a:rPr>
              <a:t>CONCLUSION</a:t>
            </a:r>
            <a:r>
              <a:rPr lang="en-US" sz="3000" dirty="0"/>
              <a:t> </a:t>
            </a:r>
          </a:p>
        </p:txBody>
      </p:sp>
    </p:spTree>
    <p:extLst>
      <p:ext uri="{BB962C8B-B14F-4D97-AF65-F5344CB8AC3E}">
        <p14:creationId xmlns:p14="http://schemas.microsoft.com/office/powerpoint/2010/main" val="23062434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A0ABF6F-C309-F937-6F04-72981FAE5F8B}"/>
              </a:ext>
            </a:extLst>
          </p:cNvPr>
          <p:cNvSpPr txBox="1"/>
          <p:nvPr/>
        </p:nvSpPr>
        <p:spPr>
          <a:xfrm>
            <a:off x="616745" y="973931"/>
            <a:ext cx="10958511" cy="526297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latin typeface="balto"/>
              </a:rPr>
              <a:t>                                                                             </a:t>
            </a:r>
            <a:r>
              <a:rPr lang="en-US" sz="1600" dirty="0">
                <a:ea typeface="+mn-lt"/>
                <a:cs typeface="+mn-lt"/>
              </a:rPr>
              <a:t>As Per The Research For A Period Of Time From The 1980s To The Early 2000s, “Microloans” Or “Microfinance” Were All The Rage In International Development.</a:t>
            </a:r>
          </a:p>
          <a:p>
            <a:r>
              <a:rPr lang="en-US" sz="1600" dirty="0">
                <a:ea typeface="+mn-lt"/>
                <a:cs typeface="+mn-lt"/>
              </a:rPr>
              <a:t>The Idea Was Simple Enough Was That By Giving A Very Small Loan To Someone Living In A Poor Country, You Could Help Them Expand A Small Business, Which Would Lift Their Family Out Of Poverty. When They Pay Back The Loan, The Money Can Be Cycled To More Borrowers, Getting More Families Out Of Poverty. Organizations Offering Microcredit To Poor Borrowers Many Living On Very Less Per Day Took Off In Those Decades. Investors And Donors Poured Money Into Microcredit, Hundreds Of Organizations Offered Loans. The Microcredit Movement Has Been Undeniably Successful In Opening Up Financial Services To Poor People Across Many Countries.</a:t>
            </a:r>
          </a:p>
          <a:p>
            <a:r>
              <a:rPr lang="en-US" sz="1600" dirty="0">
                <a:ea typeface="+mn-lt"/>
                <a:cs typeface="+mn-lt"/>
              </a:rPr>
              <a:t>Today, Microfinance Is Widely Accepted As A Poverty-Reduction Tool, Representing $70 Billion In Outstanding Loans And A Global Outreach Of 200 Million Clients. We Are Working With One Of The Client That Is In Telecom Industry. They Understand The Importance Of Communication And How It Affects A Person’s Life, Thus, Focusing On Providing Their Services And Products To Low Income Families And Poor Customers That Can Help Them In The Need Of Hour. They Are Collaborating With An MFI To Provide Micro-Credit On Mobile Balances To Be Paid Back In 5 Days. The Consumer Is Believed To Be Defaulter If He Deviates From The Path Of Paying Back The Loaned Amount Within The Time Duration Of 5 Days. For The Loan Amount Of 5, Payback Amount Should Be 6, While, For The Loan Amount Of 10, The Payback Amount Should Be 12. In Order To Improve The Selection Of Customers For The Credit, The Client Wants Some Predictions That Could Help Them In Further Investment And Improvement In Selection Of Customers. </a:t>
            </a:r>
            <a:endParaRPr lang="en-US" sz="1600"/>
          </a:p>
          <a:p>
            <a:r>
              <a:rPr lang="en-US" sz="1600" dirty="0">
                <a:ea typeface="+mn-lt"/>
                <a:cs typeface="+mn-lt"/>
              </a:rPr>
              <a:t>The Dataset Provided By The Client To Us Containing Approximately 210000. Data Has The Information About Every Individual’s Expenditure And Other Information Of Recharge Done In Every Month And Every 3 Months. </a:t>
            </a:r>
            <a:endParaRPr lang="en-US" sz="1600" dirty="0">
              <a:latin typeface="Century Gothic"/>
              <a:cs typeface="Segoe UI"/>
            </a:endParaRPr>
          </a:p>
        </p:txBody>
      </p:sp>
      <p:sp>
        <p:nvSpPr>
          <p:cNvPr id="3" name="TextBox 2">
            <a:extLst>
              <a:ext uri="{FF2B5EF4-FFF2-40B4-BE49-F238E27FC236}">
                <a16:creationId xmlns:a16="http://schemas.microsoft.com/office/drawing/2014/main" id="{D8D90E9B-D9FD-DFCF-1F74-7DB206ACA584}"/>
              </a:ext>
            </a:extLst>
          </p:cNvPr>
          <p:cNvSpPr txBox="1"/>
          <p:nvPr/>
        </p:nvSpPr>
        <p:spPr>
          <a:xfrm>
            <a:off x="711994" y="366712"/>
            <a:ext cx="3302793" cy="553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000" b="1">
                <a:latin typeface="Segoe UI"/>
              </a:rPr>
              <a:t>INTRODUCTION</a:t>
            </a:r>
            <a:r>
              <a:rPr lang="en-US" sz="3000">
                <a:latin typeface="Segoe UI"/>
                <a:cs typeface="Segoe UI"/>
              </a:rPr>
              <a:t>​</a:t>
            </a:r>
            <a:endParaRPr lang="en-US" sz="3000"/>
          </a:p>
        </p:txBody>
      </p:sp>
    </p:spTree>
    <p:extLst>
      <p:ext uri="{BB962C8B-B14F-4D97-AF65-F5344CB8AC3E}">
        <p14:creationId xmlns:p14="http://schemas.microsoft.com/office/powerpoint/2010/main" val="583738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69F91E2-D5C0-1381-6E17-4F3F1E5A301C}"/>
              </a:ext>
            </a:extLst>
          </p:cNvPr>
          <p:cNvSpPr txBox="1"/>
          <p:nvPr/>
        </p:nvSpPr>
        <p:spPr>
          <a:xfrm>
            <a:off x="842962" y="2259806"/>
            <a:ext cx="10351294"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ea typeface="+mn-lt"/>
                <a:cs typeface="+mn-lt"/>
              </a:rPr>
              <a:t>I Would Like To Thanks </a:t>
            </a:r>
            <a:r>
              <a:rPr lang="en-US" dirty="0" err="1">
                <a:ea typeface="+mn-lt"/>
                <a:cs typeface="+mn-lt"/>
              </a:rPr>
              <a:t>FlipRobo</a:t>
            </a:r>
            <a:r>
              <a:rPr lang="en-US" dirty="0">
                <a:ea typeface="+mn-lt"/>
                <a:cs typeface="+mn-lt"/>
              </a:rPr>
              <a:t> &amp; Team To Support And Helped Me To Complete This Project Successfully. I Got So Much Relatable Information From Sites Like Google, Kaggle, GitHub Etc. For The Research.</a:t>
            </a:r>
          </a:p>
          <a:p>
            <a:pPr algn="ctr"/>
            <a:endParaRPr lang="en-US" dirty="0">
              <a:ea typeface="+mn-lt"/>
              <a:cs typeface="+mn-lt"/>
            </a:endParaRPr>
          </a:p>
          <a:p>
            <a:pPr algn="ctr"/>
            <a:r>
              <a:rPr lang="en-US" dirty="0">
                <a:ea typeface="+mn-lt"/>
                <a:cs typeface="+mn-lt"/>
              </a:rPr>
              <a:t>I Am Happy By Getting The Guidance And Help From These And I Would Not Be Able To Complete This Project Without It.</a:t>
            </a:r>
          </a:p>
          <a:p>
            <a:pPr algn="ctr"/>
            <a:endParaRPr lang="en-US" dirty="0">
              <a:latin typeface="Segoe UI"/>
              <a:cs typeface="Segoe UI"/>
            </a:endParaRPr>
          </a:p>
          <a:p>
            <a:endParaRPr lang="en-US" dirty="0">
              <a:latin typeface="Segoe UI"/>
              <a:cs typeface="Segoe UI"/>
            </a:endParaRPr>
          </a:p>
          <a:p>
            <a:endParaRPr lang="en-US" dirty="0">
              <a:latin typeface="Segoe UI"/>
              <a:cs typeface="Segoe UI"/>
            </a:endParaRPr>
          </a:p>
          <a:p>
            <a:endParaRPr lang="en-US" dirty="0">
              <a:latin typeface="Segoe UI"/>
              <a:cs typeface="Segoe UI"/>
            </a:endParaRPr>
          </a:p>
          <a:p>
            <a:endParaRPr lang="en-US" dirty="0">
              <a:latin typeface="Segoe UI"/>
              <a:cs typeface="Segoe UI"/>
            </a:endParaRPr>
          </a:p>
          <a:p>
            <a:endParaRPr lang="en-US" dirty="0">
              <a:latin typeface="Segoe UI"/>
              <a:cs typeface="Segoe UI"/>
            </a:endParaRPr>
          </a:p>
          <a:p>
            <a:r>
              <a:rPr lang="en-US" dirty="0">
                <a:latin typeface="Segoe UI"/>
                <a:cs typeface="Segoe UI"/>
              </a:rPr>
              <a:t>                                                                                                                                      </a:t>
            </a:r>
            <a:r>
              <a:rPr lang="en-US" dirty="0">
                <a:ea typeface="+mn-lt"/>
                <a:cs typeface="+mn-lt"/>
              </a:rPr>
              <a:t>Thank You......!!!</a:t>
            </a:r>
          </a:p>
        </p:txBody>
      </p:sp>
      <p:sp>
        <p:nvSpPr>
          <p:cNvPr id="3" name="TextBox 2">
            <a:extLst>
              <a:ext uri="{FF2B5EF4-FFF2-40B4-BE49-F238E27FC236}">
                <a16:creationId xmlns:a16="http://schemas.microsoft.com/office/drawing/2014/main" id="{D56306DA-1D65-1342-BAE5-4CB710743637}"/>
              </a:ext>
            </a:extLst>
          </p:cNvPr>
          <p:cNvSpPr txBox="1"/>
          <p:nvPr/>
        </p:nvSpPr>
        <p:spPr>
          <a:xfrm>
            <a:off x="3986212" y="902494"/>
            <a:ext cx="4231481" cy="553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000" b="1">
                <a:latin typeface="Segoe UI"/>
              </a:rPr>
              <a:t>ACKNOWLEDGMENT</a:t>
            </a:r>
            <a:r>
              <a:rPr lang="en-US" sz="3000">
                <a:latin typeface="Segoe UI"/>
                <a:cs typeface="Segoe UI"/>
              </a:rPr>
              <a:t>​</a:t>
            </a:r>
            <a:endParaRPr lang="en-US" sz="3000"/>
          </a:p>
        </p:txBody>
      </p:sp>
    </p:spTree>
    <p:extLst>
      <p:ext uri="{BB962C8B-B14F-4D97-AF65-F5344CB8AC3E}">
        <p14:creationId xmlns:p14="http://schemas.microsoft.com/office/powerpoint/2010/main" val="21508147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44D9294-C693-B557-133A-C99766B8B97C}"/>
              </a:ext>
            </a:extLst>
          </p:cNvPr>
          <p:cNvSpPr txBox="1"/>
          <p:nvPr/>
        </p:nvSpPr>
        <p:spPr>
          <a:xfrm>
            <a:off x="628650" y="450056"/>
            <a:ext cx="10875168" cy="206210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ea typeface="+mn-lt"/>
                <a:cs typeface="+mn-lt"/>
              </a:rPr>
              <a:t>It Also Shows The Loan Amount Related Information Taken By The User.</a:t>
            </a:r>
          </a:p>
          <a:p>
            <a:r>
              <a:rPr lang="en-US" sz="1600" dirty="0">
                <a:ea typeface="+mn-lt"/>
                <a:cs typeface="+mn-lt"/>
              </a:rPr>
              <a:t>I Have Tried To Do The Possible R&amp;D On The Data And General Information About Microcredit Concept. With That Done The Changes In The Data Needed As Per My Knowledge For The Research. The Aim Of This Study Is To Investigate The Customers Who Are Really Needed This Opportunity So That It Will Help To Reduce The Poverty.</a:t>
            </a:r>
          </a:p>
          <a:p>
            <a:r>
              <a:rPr lang="en-US" sz="1600" dirty="0">
                <a:ea typeface="+mn-lt"/>
                <a:cs typeface="+mn-lt"/>
              </a:rPr>
              <a:t>I Used My Laptop To Work In, Search Engines Like Google To Find Out The Information, Get Help With Different Sites Like GitHub, Kaggle To Learn About The Project More, Used Software MS-Office, </a:t>
            </a:r>
            <a:r>
              <a:rPr lang="en-US" sz="1600" dirty="0" err="1">
                <a:ea typeface="+mn-lt"/>
                <a:cs typeface="+mn-lt"/>
              </a:rPr>
              <a:t>Jupyter</a:t>
            </a:r>
            <a:r>
              <a:rPr lang="en-US" sz="1600" dirty="0">
                <a:ea typeface="+mn-lt"/>
                <a:cs typeface="+mn-lt"/>
              </a:rPr>
              <a:t> Notebook To Perform The Tasks In It.</a:t>
            </a:r>
          </a:p>
        </p:txBody>
      </p:sp>
    </p:spTree>
    <p:extLst>
      <p:ext uri="{BB962C8B-B14F-4D97-AF65-F5344CB8AC3E}">
        <p14:creationId xmlns:p14="http://schemas.microsoft.com/office/powerpoint/2010/main" val="37622323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B9FA174-ABB3-8CBB-8F72-928424748B82}"/>
              </a:ext>
            </a:extLst>
          </p:cNvPr>
          <p:cNvSpPr txBox="1"/>
          <p:nvPr/>
        </p:nvSpPr>
        <p:spPr>
          <a:xfrm>
            <a:off x="735805" y="1462088"/>
            <a:ext cx="10732294"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600" dirty="0">
                <a:ea typeface="+mn-lt"/>
                <a:cs typeface="+mn-lt"/>
              </a:rPr>
              <a:t>                                    We have done the following analysis of the dataset where we Imported necessary libraries so that we can work on datasets with the </a:t>
            </a:r>
            <a:r>
              <a:rPr lang="en-US" sz="1600" dirty="0" err="1">
                <a:ea typeface="+mn-lt"/>
                <a:cs typeface="+mn-lt"/>
              </a:rPr>
              <a:t>Jupyter</a:t>
            </a:r>
            <a:r>
              <a:rPr lang="en-US" sz="1600" dirty="0">
                <a:ea typeface="+mn-lt"/>
                <a:cs typeface="+mn-lt"/>
              </a:rPr>
              <a:t> notebook.</a:t>
            </a:r>
          </a:p>
          <a:p>
            <a:pPr algn="just"/>
            <a:endParaRPr lang="en-US" sz="1600" dirty="0"/>
          </a:p>
          <a:p>
            <a:pPr algn="just"/>
            <a:r>
              <a:rPr lang="en-US" sz="1600" dirty="0">
                <a:ea typeface="+mn-lt"/>
                <a:cs typeface="+mn-lt"/>
              </a:rPr>
              <a:t>import </a:t>
            </a:r>
            <a:r>
              <a:rPr lang="en-US" sz="1600" dirty="0" err="1">
                <a:ea typeface="+mn-lt"/>
                <a:cs typeface="+mn-lt"/>
              </a:rPr>
              <a:t>numpy</a:t>
            </a:r>
            <a:r>
              <a:rPr lang="en-US" sz="1600" dirty="0">
                <a:ea typeface="+mn-lt"/>
                <a:cs typeface="+mn-lt"/>
              </a:rPr>
              <a:t> as np</a:t>
            </a:r>
          </a:p>
          <a:p>
            <a:pPr algn="just"/>
            <a:r>
              <a:rPr lang="en-US" sz="1600" dirty="0">
                <a:ea typeface="+mn-lt"/>
                <a:cs typeface="+mn-lt"/>
              </a:rPr>
              <a:t>import pandas as pd</a:t>
            </a:r>
          </a:p>
          <a:p>
            <a:pPr algn="just"/>
            <a:r>
              <a:rPr lang="en-US" sz="1600" dirty="0">
                <a:ea typeface="+mn-lt"/>
                <a:cs typeface="+mn-lt"/>
              </a:rPr>
              <a:t>import </a:t>
            </a:r>
            <a:r>
              <a:rPr lang="en-US" sz="1600" dirty="0" err="1">
                <a:ea typeface="+mn-lt"/>
                <a:cs typeface="+mn-lt"/>
              </a:rPr>
              <a:t>matplotlib.pyplot</a:t>
            </a:r>
            <a:r>
              <a:rPr lang="en-US" sz="1600" dirty="0">
                <a:ea typeface="+mn-lt"/>
                <a:cs typeface="+mn-lt"/>
              </a:rPr>
              <a:t> as </a:t>
            </a:r>
            <a:r>
              <a:rPr lang="en-US" sz="1600" dirty="0" err="1">
                <a:ea typeface="+mn-lt"/>
                <a:cs typeface="+mn-lt"/>
              </a:rPr>
              <a:t>plt</a:t>
            </a:r>
            <a:endParaRPr lang="en-US" sz="1600">
              <a:ea typeface="+mn-lt"/>
              <a:cs typeface="+mn-lt"/>
            </a:endParaRPr>
          </a:p>
          <a:p>
            <a:pPr algn="just"/>
            <a:r>
              <a:rPr lang="en-US" sz="1600" dirty="0">
                <a:ea typeface="+mn-lt"/>
                <a:cs typeface="+mn-lt"/>
              </a:rPr>
              <a:t>import seaborn as </a:t>
            </a:r>
            <a:r>
              <a:rPr lang="en-US" sz="1600" dirty="0" err="1">
                <a:ea typeface="+mn-lt"/>
                <a:cs typeface="+mn-lt"/>
              </a:rPr>
              <a:t>sns</a:t>
            </a:r>
            <a:endParaRPr lang="en-US" sz="1600">
              <a:ea typeface="+mn-lt"/>
              <a:cs typeface="+mn-lt"/>
            </a:endParaRPr>
          </a:p>
          <a:p>
            <a:pPr algn="just"/>
            <a:r>
              <a:rPr lang="en-US" sz="1600" dirty="0">
                <a:ea typeface="+mn-lt"/>
                <a:cs typeface="+mn-lt"/>
              </a:rPr>
              <a:t>import warnings</a:t>
            </a:r>
          </a:p>
          <a:p>
            <a:pPr algn="just"/>
            <a:r>
              <a:rPr lang="en-US" sz="1600" dirty="0" err="1">
                <a:ea typeface="+mn-lt"/>
                <a:cs typeface="+mn-lt"/>
              </a:rPr>
              <a:t>warnings.filterwarnings</a:t>
            </a:r>
            <a:r>
              <a:rPr lang="en-US" sz="1600" dirty="0">
                <a:ea typeface="+mn-lt"/>
                <a:cs typeface="+mn-lt"/>
              </a:rPr>
              <a:t>('ignore')</a:t>
            </a:r>
          </a:p>
          <a:p>
            <a:pPr algn="just"/>
            <a:endParaRPr lang="en-US" sz="1600" dirty="0">
              <a:ea typeface="+mn-lt"/>
              <a:cs typeface="+mn-lt"/>
            </a:endParaRPr>
          </a:p>
          <a:p>
            <a:r>
              <a:rPr lang="en-US" sz="1600" dirty="0">
                <a:ea typeface="+mn-lt"/>
                <a:cs typeface="+mn-lt"/>
              </a:rPr>
              <a:t>Data contains 209593 entries each having 19 variables. After reading the dataset I done the necessary changes in dataset by doing the EDA. </a:t>
            </a:r>
            <a:endParaRPr lang="en-US" sz="1600">
              <a:ea typeface="+mn-lt"/>
              <a:cs typeface="+mn-lt"/>
            </a:endParaRPr>
          </a:p>
          <a:p>
            <a:endParaRPr lang="en-US" sz="1600" dirty="0"/>
          </a:p>
          <a:p>
            <a:pPr algn="just"/>
            <a:r>
              <a:rPr lang="en-US" sz="1600" dirty="0">
                <a:ea typeface="+mn-lt"/>
                <a:cs typeface="+mn-lt"/>
              </a:rPr>
              <a:t>I removed some unnecessary columns which was not needed to keep in dataset. Those are :</a:t>
            </a:r>
          </a:p>
          <a:p>
            <a:pPr algn="just"/>
            <a:endParaRPr lang="en-US" sz="1600" dirty="0">
              <a:ea typeface="+mn-lt"/>
              <a:cs typeface="+mn-lt"/>
            </a:endParaRPr>
          </a:p>
          <a:p>
            <a:pPr algn="just"/>
            <a:r>
              <a:rPr lang="en-US" sz="1600" dirty="0" err="1">
                <a:ea typeface="+mn-lt"/>
                <a:cs typeface="+mn-lt"/>
              </a:rPr>
              <a:t>df.drop</a:t>
            </a:r>
            <a:r>
              <a:rPr lang="en-US" sz="1600" dirty="0">
                <a:ea typeface="+mn-lt"/>
                <a:cs typeface="+mn-lt"/>
              </a:rPr>
              <a:t>({'Unnamed:0','msisdn','daily_decr30','rental30','pcircle','fr_ma_rech30','cnt_ma_rech30','pdate','sumamnt_ma_rech30','medianamnt_ma_rech30','medianmarechprebal30','cnt_da_rech30','fr_da_rech30','cnt_loans30','amnt_loans30','maxamnt_loans30','medianamnt_loans30','payback30'},axis=1,inplace=True)</a:t>
            </a:r>
          </a:p>
        </p:txBody>
      </p:sp>
      <p:sp>
        <p:nvSpPr>
          <p:cNvPr id="3" name="TextBox 2">
            <a:extLst>
              <a:ext uri="{FF2B5EF4-FFF2-40B4-BE49-F238E27FC236}">
                <a16:creationId xmlns:a16="http://schemas.microsoft.com/office/drawing/2014/main" id="{140A5C34-F41D-53FC-B1C6-E9382229D697}"/>
              </a:ext>
            </a:extLst>
          </p:cNvPr>
          <p:cNvSpPr txBox="1"/>
          <p:nvPr/>
        </p:nvSpPr>
        <p:spPr>
          <a:xfrm>
            <a:off x="8403431" y="450056"/>
            <a:ext cx="2743200" cy="553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000" b="1" dirty="0">
                <a:latin typeface="Segoe UI"/>
              </a:rPr>
              <a:t>EDA​</a:t>
            </a:r>
          </a:p>
        </p:txBody>
      </p:sp>
    </p:spTree>
    <p:extLst>
      <p:ext uri="{BB962C8B-B14F-4D97-AF65-F5344CB8AC3E}">
        <p14:creationId xmlns:p14="http://schemas.microsoft.com/office/powerpoint/2010/main" val="18871095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9F5DD70-EC3F-5BD7-E1D5-59D95C1F53C3}"/>
              </a:ext>
            </a:extLst>
          </p:cNvPr>
          <p:cNvSpPr txBox="1"/>
          <p:nvPr/>
        </p:nvSpPr>
        <p:spPr>
          <a:xfrm>
            <a:off x="759619" y="1009650"/>
            <a:ext cx="1067276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endParaRPr lang="en-US" dirty="0">
              <a:ea typeface="+mn-lt"/>
              <a:cs typeface="+mn-lt"/>
            </a:endParaRPr>
          </a:p>
        </p:txBody>
      </p:sp>
      <p:sp>
        <p:nvSpPr>
          <p:cNvPr id="2" name="TextBox 1">
            <a:extLst>
              <a:ext uri="{FF2B5EF4-FFF2-40B4-BE49-F238E27FC236}">
                <a16:creationId xmlns:a16="http://schemas.microsoft.com/office/drawing/2014/main" id="{E7113CA6-C4C0-DA01-3C48-65750F6A8F61}"/>
              </a:ext>
            </a:extLst>
          </p:cNvPr>
          <p:cNvSpPr txBox="1"/>
          <p:nvPr/>
        </p:nvSpPr>
        <p:spPr>
          <a:xfrm>
            <a:off x="676275" y="807244"/>
            <a:ext cx="10839449"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600">
                <a:cs typeface="Segoe UI"/>
              </a:rPr>
              <a:t>I checked the description of data with .info() method &amp; find no null values contains in dataset. ​</a:t>
            </a:r>
          </a:p>
          <a:p>
            <a:pPr algn="just"/>
            <a:r>
              <a:rPr lang="en-US" sz="1600">
                <a:cs typeface="Segoe UI"/>
              </a:rPr>
              <a:t>​</a:t>
            </a:r>
          </a:p>
          <a:p>
            <a:pPr algn="just"/>
            <a:r>
              <a:rPr lang="en-US" sz="1600">
                <a:cs typeface="Segoe UI"/>
              </a:rPr>
              <a:t>df.info()​</a:t>
            </a:r>
          </a:p>
          <a:p>
            <a:pPr algn="just"/>
            <a:r>
              <a:rPr lang="en-US" sz="1600">
                <a:cs typeface="Segoe UI"/>
              </a:rPr>
              <a:t>​</a:t>
            </a:r>
          </a:p>
          <a:p>
            <a:pPr algn="just"/>
            <a:r>
              <a:rPr lang="en-US" sz="1600">
                <a:cs typeface="Segoe UI"/>
              </a:rPr>
              <a:t>After .describe() done found the statistical description of data &amp; with the correlation among all the columns checked the correlation and found most of the data is positively correlated with each other. ​</a:t>
            </a:r>
          </a:p>
          <a:p>
            <a:pPr algn="just"/>
            <a:r>
              <a:rPr lang="en-US" sz="1600">
                <a:cs typeface="Segoe UI"/>
              </a:rPr>
              <a:t>​</a:t>
            </a:r>
          </a:p>
          <a:p>
            <a:pPr algn="just"/>
            <a:r>
              <a:rPr lang="en-US" sz="1600">
                <a:cs typeface="Segoe UI"/>
              </a:rPr>
              <a:t>df.describe()​</a:t>
            </a:r>
          </a:p>
          <a:p>
            <a:pPr algn="just"/>
            <a:r>
              <a:rPr lang="en-US" sz="1600">
                <a:cs typeface="Segoe UI"/>
              </a:rPr>
              <a:t>df.corr()​</a:t>
            </a:r>
          </a:p>
        </p:txBody>
      </p:sp>
    </p:spTree>
    <p:extLst>
      <p:ext uri="{BB962C8B-B14F-4D97-AF65-F5344CB8AC3E}">
        <p14:creationId xmlns:p14="http://schemas.microsoft.com/office/powerpoint/2010/main" val="12668023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E349132-5905-9B08-FA12-E50C34CE87BB}"/>
              </a:ext>
            </a:extLst>
          </p:cNvPr>
          <p:cNvSpPr txBox="1"/>
          <p:nvPr/>
        </p:nvSpPr>
        <p:spPr>
          <a:xfrm>
            <a:off x="533401" y="890588"/>
            <a:ext cx="11125198" cy="55092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600" dirty="0">
                <a:ea typeface="+mn-lt"/>
                <a:cs typeface="+mn-lt"/>
              </a:rPr>
              <a:t>In data visualization done the following visualizations : </a:t>
            </a:r>
            <a:endParaRPr lang="en-US" sz="1600"/>
          </a:p>
          <a:p>
            <a:pPr algn="just"/>
            <a:r>
              <a:rPr lang="en-US" sz="1600" dirty="0">
                <a:ea typeface="+mn-lt"/>
                <a:cs typeface="+mn-lt"/>
              </a:rPr>
              <a:t>First used Correlation Matrix for showing the correlation between all columns with Heatmap. </a:t>
            </a:r>
            <a:endParaRPr lang="en-US" sz="1600"/>
          </a:p>
          <a:p>
            <a:pPr algn="just"/>
            <a:r>
              <a:rPr lang="en-US" sz="1600" dirty="0">
                <a:ea typeface="+mn-lt"/>
                <a:cs typeface="+mn-lt"/>
              </a:rPr>
              <a:t>From the output of correlation matrix, we can see that it is symmetrical i.e. the bottom left is same as the top right. It is also observed that most of the variables are positively correlated with each other. </a:t>
            </a:r>
            <a:endParaRPr lang="en-US" sz="1600"/>
          </a:p>
          <a:p>
            <a:pPr algn="just"/>
            <a:endParaRPr lang="en-US" sz="1600" dirty="0">
              <a:ea typeface="+mn-lt"/>
              <a:cs typeface="+mn-lt"/>
            </a:endParaRPr>
          </a:p>
          <a:p>
            <a:pPr algn="just"/>
            <a:r>
              <a:rPr lang="en-US" sz="1600" dirty="0">
                <a:ea typeface="+mn-lt"/>
                <a:cs typeface="+mn-lt"/>
              </a:rPr>
              <a:t># Correlation Matrix</a:t>
            </a:r>
          </a:p>
          <a:p>
            <a:pPr algn="just"/>
            <a:r>
              <a:rPr lang="en-US" sz="1600" dirty="0" err="1">
                <a:ea typeface="+mn-lt"/>
                <a:cs typeface="+mn-lt"/>
              </a:rPr>
              <a:t>corr_mat</a:t>
            </a:r>
            <a:r>
              <a:rPr lang="en-US" sz="1600" dirty="0">
                <a:ea typeface="+mn-lt"/>
                <a:cs typeface="+mn-lt"/>
              </a:rPr>
              <a:t>=</a:t>
            </a:r>
            <a:r>
              <a:rPr lang="en-US" sz="1600" dirty="0" err="1">
                <a:ea typeface="+mn-lt"/>
                <a:cs typeface="+mn-lt"/>
              </a:rPr>
              <a:t>df.corr</a:t>
            </a:r>
            <a:r>
              <a:rPr lang="en-US" sz="1600" dirty="0">
                <a:ea typeface="+mn-lt"/>
                <a:cs typeface="+mn-lt"/>
              </a:rPr>
              <a:t>()</a:t>
            </a:r>
          </a:p>
          <a:p>
            <a:pPr algn="just"/>
            <a:r>
              <a:rPr lang="en-US" sz="1600" dirty="0">
                <a:ea typeface="+mn-lt"/>
                <a:cs typeface="+mn-lt"/>
              </a:rPr>
              <a:t># Size of the canvas</a:t>
            </a:r>
          </a:p>
          <a:p>
            <a:pPr algn="just"/>
            <a:r>
              <a:rPr lang="en-US" sz="1600" dirty="0" err="1">
                <a:ea typeface="+mn-lt"/>
                <a:cs typeface="+mn-lt"/>
              </a:rPr>
              <a:t>plt.figure</a:t>
            </a:r>
            <a:r>
              <a:rPr lang="en-US" sz="1600" dirty="0">
                <a:ea typeface="+mn-lt"/>
                <a:cs typeface="+mn-lt"/>
              </a:rPr>
              <a:t>(</a:t>
            </a:r>
            <a:r>
              <a:rPr lang="en-US" sz="1600" dirty="0" err="1">
                <a:ea typeface="+mn-lt"/>
                <a:cs typeface="+mn-lt"/>
              </a:rPr>
              <a:t>figsize</a:t>
            </a:r>
            <a:r>
              <a:rPr lang="en-US" sz="1600" dirty="0">
                <a:ea typeface="+mn-lt"/>
                <a:cs typeface="+mn-lt"/>
              </a:rPr>
              <a:t>=[30,30])</a:t>
            </a:r>
          </a:p>
          <a:p>
            <a:pPr algn="just"/>
            <a:r>
              <a:rPr lang="en-US" sz="1600" dirty="0">
                <a:ea typeface="+mn-lt"/>
                <a:cs typeface="+mn-lt"/>
              </a:rPr>
              <a:t>#Plot Correlation Matrix</a:t>
            </a:r>
          </a:p>
          <a:p>
            <a:pPr algn="just"/>
            <a:r>
              <a:rPr lang="en-US" sz="1600" dirty="0" err="1">
                <a:ea typeface="+mn-lt"/>
                <a:cs typeface="+mn-lt"/>
              </a:rPr>
              <a:t>sns.heatmap</a:t>
            </a:r>
            <a:r>
              <a:rPr lang="en-US" sz="1600" dirty="0">
                <a:ea typeface="+mn-lt"/>
                <a:cs typeface="+mn-lt"/>
              </a:rPr>
              <a:t>(</a:t>
            </a:r>
            <a:r>
              <a:rPr lang="en-US" sz="1600" dirty="0" err="1">
                <a:ea typeface="+mn-lt"/>
                <a:cs typeface="+mn-lt"/>
              </a:rPr>
              <a:t>corr_mat,annot</a:t>
            </a:r>
            <a:r>
              <a:rPr lang="en-US" sz="1600" dirty="0">
                <a:ea typeface="+mn-lt"/>
                <a:cs typeface="+mn-lt"/>
              </a:rPr>
              <a:t>=True) # </a:t>
            </a:r>
            <a:r>
              <a:rPr lang="en-US" sz="1600" dirty="0" err="1">
                <a:ea typeface="+mn-lt"/>
                <a:cs typeface="+mn-lt"/>
              </a:rPr>
              <a:t>annot</a:t>
            </a:r>
            <a:r>
              <a:rPr lang="en-US" sz="1600" dirty="0">
                <a:ea typeface="+mn-lt"/>
                <a:cs typeface="+mn-lt"/>
              </a:rPr>
              <a:t> </a:t>
            </a:r>
            <a:r>
              <a:rPr lang="en-US" sz="1600" dirty="0" err="1">
                <a:ea typeface="+mn-lt"/>
                <a:cs typeface="+mn-lt"/>
              </a:rPr>
              <a:t>represnts</a:t>
            </a:r>
            <a:r>
              <a:rPr lang="en-US" sz="1600" dirty="0">
                <a:ea typeface="+mn-lt"/>
                <a:cs typeface="+mn-lt"/>
              </a:rPr>
              <a:t> each value encoded in heatmap</a:t>
            </a:r>
          </a:p>
          <a:p>
            <a:pPr algn="just"/>
            <a:r>
              <a:rPr lang="en-US" sz="1600" dirty="0" err="1">
                <a:ea typeface="+mn-lt"/>
                <a:cs typeface="+mn-lt"/>
              </a:rPr>
              <a:t>plt.title</a:t>
            </a:r>
            <a:r>
              <a:rPr lang="en-US" sz="1600" dirty="0">
                <a:ea typeface="+mn-lt"/>
                <a:cs typeface="+mn-lt"/>
              </a:rPr>
              <a:t>('Correlation Matrix')</a:t>
            </a:r>
          </a:p>
          <a:p>
            <a:pPr algn="just"/>
            <a:r>
              <a:rPr lang="en-US" sz="1600" dirty="0" err="1">
                <a:ea typeface="+mn-lt"/>
                <a:cs typeface="+mn-lt"/>
              </a:rPr>
              <a:t>plt.show</a:t>
            </a:r>
            <a:r>
              <a:rPr lang="en-US" sz="1600" dirty="0">
                <a:ea typeface="+mn-lt"/>
                <a:cs typeface="+mn-lt"/>
              </a:rPr>
              <a:t>()</a:t>
            </a:r>
          </a:p>
          <a:p>
            <a:pPr algn="just"/>
            <a:endParaRPr lang="en-US" sz="1600" dirty="0">
              <a:ea typeface="+mn-lt"/>
              <a:cs typeface="+mn-lt"/>
            </a:endParaRPr>
          </a:p>
          <a:p>
            <a:pPr algn="just"/>
            <a:r>
              <a:rPr lang="en-US" sz="1600" dirty="0">
                <a:ea typeface="+mn-lt"/>
                <a:cs typeface="+mn-lt"/>
              </a:rPr>
              <a:t>The result of the Correlation Matrix is on following GitHub link.</a:t>
            </a:r>
          </a:p>
          <a:p>
            <a:pPr algn="just"/>
            <a:endParaRPr lang="en-US" sz="1600" dirty="0">
              <a:ea typeface="+mn-lt"/>
              <a:cs typeface="+mn-lt"/>
            </a:endParaRPr>
          </a:p>
          <a:p>
            <a:pPr algn="just"/>
            <a:r>
              <a:rPr lang="en-US" sz="1600" dirty="0">
                <a:ea typeface="+mn-lt"/>
                <a:cs typeface="+mn-lt"/>
                <a:hlinkClick r:id="rId2"/>
              </a:rPr>
              <a:t>https://github.com/komalghatvilkar/Internship/blob/main/Micro-Credit%20Defaulter/Correlation%20Matrix.png</a:t>
            </a:r>
            <a:endParaRPr lang="en-US"/>
          </a:p>
          <a:p>
            <a:pPr algn="just"/>
            <a:endParaRPr lang="en-US" sz="1600" dirty="0"/>
          </a:p>
          <a:p>
            <a:pPr algn="just"/>
            <a:r>
              <a:rPr lang="en-US" sz="1600" dirty="0">
                <a:ea typeface="+mn-lt"/>
                <a:cs typeface="+mn-lt"/>
              </a:rPr>
              <a:t>Second, used Density plot &amp; Histogram both for all dataset for visualizing the data individually.</a:t>
            </a:r>
            <a:endParaRPr lang="en-US" dirty="0"/>
          </a:p>
          <a:p>
            <a:pPr algn="just"/>
            <a:r>
              <a:rPr lang="en-US" sz="1600" dirty="0">
                <a:ea typeface="+mn-lt"/>
                <a:cs typeface="+mn-lt"/>
              </a:rPr>
              <a:t>The visualization plot shows that each variable distributed differently and as we can see some data has categorical values, so used histogram also for better understanding to show the distribution.</a:t>
            </a:r>
            <a:endParaRPr lang="en-US" dirty="0"/>
          </a:p>
          <a:p>
            <a:pPr algn="just"/>
            <a:endParaRPr lang="en-US" sz="1600" dirty="0"/>
          </a:p>
        </p:txBody>
      </p:sp>
      <p:sp>
        <p:nvSpPr>
          <p:cNvPr id="3" name="TextBox 2">
            <a:extLst>
              <a:ext uri="{FF2B5EF4-FFF2-40B4-BE49-F238E27FC236}">
                <a16:creationId xmlns:a16="http://schemas.microsoft.com/office/drawing/2014/main" id="{9CAC37C5-05B9-435E-3E51-D7DDD27F27B5}"/>
              </a:ext>
            </a:extLst>
          </p:cNvPr>
          <p:cNvSpPr txBox="1"/>
          <p:nvPr/>
        </p:nvSpPr>
        <p:spPr>
          <a:xfrm>
            <a:off x="6843713" y="342900"/>
            <a:ext cx="3469481" cy="553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000" b="1" dirty="0">
                <a:latin typeface="Segoe UI"/>
              </a:rPr>
              <a:t>VISUALIZATION </a:t>
            </a:r>
          </a:p>
        </p:txBody>
      </p:sp>
    </p:spTree>
    <p:extLst>
      <p:ext uri="{BB962C8B-B14F-4D97-AF65-F5344CB8AC3E}">
        <p14:creationId xmlns:p14="http://schemas.microsoft.com/office/powerpoint/2010/main" val="12618382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D92B1146-D13C-6ABA-73DC-0C98775356FE}"/>
              </a:ext>
            </a:extLst>
          </p:cNvPr>
          <p:cNvPicPr>
            <a:picLocks noChangeAspect="1"/>
          </p:cNvPicPr>
          <p:nvPr/>
        </p:nvPicPr>
        <p:blipFill>
          <a:blip r:embed="rId2"/>
          <a:stretch>
            <a:fillRect/>
          </a:stretch>
        </p:blipFill>
        <p:spPr>
          <a:xfrm flipH="1">
            <a:off x="2382" y="-5571"/>
            <a:ext cx="12187236" cy="6869142"/>
          </a:xfrm>
          <a:prstGeom prst="rect">
            <a:avLst/>
          </a:prstGeom>
        </p:spPr>
      </p:pic>
    </p:spTree>
    <p:extLst>
      <p:ext uri="{BB962C8B-B14F-4D97-AF65-F5344CB8AC3E}">
        <p14:creationId xmlns:p14="http://schemas.microsoft.com/office/powerpoint/2010/main" val="27921059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008F1D6-2A4E-E834-A503-922E383747A9}"/>
              </a:ext>
            </a:extLst>
          </p:cNvPr>
          <p:cNvSpPr txBox="1"/>
          <p:nvPr/>
        </p:nvSpPr>
        <p:spPr>
          <a:xfrm>
            <a:off x="747713" y="676275"/>
            <a:ext cx="10708480" cy="35394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latin typeface="Segoe UI"/>
                <a:cs typeface="Segoe UI"/>
              </a:rPr>
              <a:t>​</a:t>
            </a:r>
            <a:r>
              <a:rPr lang="en-US" sz="1600" dirty="0" err="1">
                <a:ea typeface="+mn-lt"/>
                <a:cs typeface="+mn-lt"/>
              </a:rPr>
              <a:t>df.plot</a:t>
            </a:r>
            <a:r>
              <a:rPr lang="en-US" sz="1600" dirty="0">
                <a:ea typeface="+mn-lt"/>
                <a:cs typeface="+mn-lt"/>
              </a:rPr>
              <a:t>(kind='</a:t>
            </a:r>
            <a:r>
              <a:rPr lang="en-US" sz="1600" dirty="0" err="1">
                <a:ea typeface="+mn-lt"/>
                <a:cs typeface="+mn-lt"/>
              </a:rPr>
              <a:t>density',subplots</a:t>
            </a:r>
            <a:r>
              <a:rPr lang="en-US" sz="1600" dirty="0">
                <a:ea typeface="+mn-lt"/>
                <a:cs typeface="+mn-lt"/>
              </a:rPr>
              <a:t>=</a:t>
            </a:r>
            <a:r>
              <a:rPr lang="en-US" sz="1600" dirty="0" err="1">
                <a:ea typeface="+mn-lt"/>
                <a:cs typeface="+mn-lt"/>
              </a:rPr>
              <a:t>True,layout</a:t>
            </a:r>
            <a:r>
              <a:rPr lang="en-US" sz="1600" dirty="0">
                <a:ea typeface="+mn-lt"/>
                <a:cs typeface="+mn-lt"/>
              </a:rPr>
              <a:t>=(5,10),</a:t>
            </a:r>
            <a:r>
              <a:rPr lang="en-US" sz="1600" dirty="0" err="1">
                <a:ea typeface="+mn-lt"/>
                <a:cs typeface="+mn-lt"/>
              </a:rPr>
              <a:t>sharex</a:t>
            </a:r>
            <a:r>
              <a:rPr lang="en-US" sz="1600" dirty="0">
                <a:ea typeface="+mn-lt"/>
                <a:cs typeface="+mn-lt"/>
              </a:rPr>
              <a:t>=</a:t>
            </a:r>
            <a:r>
              <a:rPr lang="en-US" sz="1600" dirty="0" err="1">
                <a:ea typeface="+mn-lt"/>
                <a:cs typeface="+mn-lt"/>
              </a:rPr>
              <a:t>False,fontsize</a:t>
            </a:r>
            <a:r>
              <a:rPr lang="en-US" sz="1600" dirty="0">
                <a:ea typeface="+mn-lt"/>
                <a:cs typeface="+mn-lt"/>
              </a:rPr>
              <a:t>=1,figsize=(30,20))</a:t>
            </a:r>
            <a:endParaRPr lang="en-US" sz="1600" dirty="0"/>
          </a:p>
          <a:p>
            <a:pPr algn="just"/>
            <a:r>
              <a:rPr lang="en-US" sz="1600" dirty="0" err="1">
                <a:ea typeface="+mn-lt"/>
                <a:cs typeface="+mn-lt"/>
              </a:rPr>
              <a:t>plt.show</a:t>
            </a:r>
            <a:r>
              <a:rPr lang="en-US" sz="1600" dirty="0">
                <a:ea typeface="+mn-lt"/>
                <a:cs typeface="+mn-lt"/>
              </a:rPr>
              <a:t>()</a:t>
            </a:r>
          </a:p>
          <a:p>
            <a:pPr algn="just"/>
            <a:r>
              <a:rPr lang="en-US" sz="1600" dirty="0">
                <a:ea typeface="+mn-lt"/>
                <a:cs typeface="+mn-lt"/>
              </a:rPr>
              <a:t># plot histogram data </a:t>
            </a:r>
            <a:r>
              <a:rPr lang="en-US" sz="1600" dirty="0" err="1">
                <a:ea typeface="+mn-lt"/>
                <a:cs typeface="+mn-lt"/>
              </a:rPr>
              <a:t>vizualization</a:t>
            </a:r>
            <a:endParaRPr lang="en-US" sz="1600">
              <a:ea typeface="+mn-lt"/>
              <a:cs typeface="+mn-lt"/>
            </a:endParaRPr>
          </a:p>
          <a:p>
            <a:pPr algn="just"/>
            <a:r>
              <a:rPr lang="en-US" sz="1600" dirty="0" err="1">
                <a:ea typeface="+mn-lt"/>
                <a:cs typeface="+mn-lt"/>
              </a:rPr>
              <a:t>df.hist</a:t>
            </a:r>
            <a:r>
              <a:rPr lang="en-US" sz="1600" dirty="0">
                <a:ea typeface="+mn-lt"/>
                <a:cs typeface="+mn-lt"/>
              </a:rPr>
              <a:t>(bins=20,figsize=(20,20))</a:t>
            </a:r>
          </a:p>
          <a:p>
            <a:pPr algn="just"/>
            <a:r>
              <a:rPr lang="en-US" sz="1600" dirty="0">
                <a:ea typeface="+mn-lt"/>
                <a:cs typeface="+mn-lt"/>
              </a:rPr>
              <a:t>#plot showing</a:t>
            </a:r>
          </a:p>
          <a:p>
            <a:pPr algn="just"/>
            <a:r>
              <a:rPr lang="en-US" sz="1600" dirty="0" err="1">
                <a:ea typeface="+mn-lt"/>
                <a:cs typeface="+mn-lt"/>
              </a:rPr>
              <a:t>plt.show</a:t>
            </a:r>
            <a:r>
              <a:rPr lang="en-US" sz="1600" dirty="0">
                <a:ea typeface="+mn-lt"/>
                <a:cs typeface="+mn-lt"/>
              </a:rPr>
              <a:t>()</a:t>
            </a:r>
          </a:p>
          <a:p>
            <a:pPr algn="just"/>
            <a:endParaRPr lang="en-US" sz="1600" dirty="0">
              <a:ea typeface="+mn-lt"/>
              <a:cs typeface="+mn-lt"/>
            </a:endParaRPr>
          </a:p>
          <a:p>
            <a:pPr algn="just"/>
            <a:r>
              <a:rPr lang="en-US" sz="1600" dirty="0">
                <a:ea typeface="+mn-lt"/>
                <a:cs typeface="+mn-lt"/>
              </a:rPr>
              <a:t>The result of the Density plot &amp; Histogram is on following GitHub link.</a:t>
            </a:r>
          </a:p>
          <a:p>
            <a:pPr algn="just"/>
            <a:endParaRPr lang="en-US" sz="1600" dirty="0">
              <a:ea typeface="+mn-lt"/>
              <a:cs typeface="+mn-lt"/>
            </a:endParaRPr>
          </a:p>
          <a:p>
            <a:pPr algn="just"/>
            <a:r>
              <a:rPr lang="en-US" sz="1600" dirty="0">
                <a:ea typeface="+mn-lt"/>
                <a:cs typeface="+mn-lt"/>
                <a:hlinkClick r:id="rId2"/>
              </a:rPr>
              <a:t>https://github.com/komalghatvilkar/Internship/blob/main/Micro-Credit%20Defaulter/Density%20Plot.png</a:t>
            </a:r>
            <a:endParaRPr lang="en-US">
              <a:ea typeface="+mn-lt"/>
              <a:cs typeface="+mn-lt"/>
            </a:endParaRPr>
          </a:p>
          <a:p>
            <a:pPr algn="just"/>
            <a:endParaRPr lang="en-US" sz="1600" dirty="0"/>
          </a:p>
          <a:p>
            <a:pPr algn="just"/>
            <a:r>
              <a:rPr lang="en-US" sz="1600" dirty="0">
                <a:ea typeface="+mn-lt"/>
                <a:cs typeface="+mn-lt"/>
                <a:hlinkClick r:id="rId3"/>
              </a:rPr>
              <a:t>https://github.com/komalghatvilkar/Internship/blob/main/Micro-Credit%20Defaulter/Histogram.png</a:t>
            </a:r>
            <a:endParaRPr lang="en-US">
              <a:ea typeface="+mn-lt"/>
              <a:cs typeface="+mn-lt"/>
            </a:endParaRPr>
          </a:p>
          <a:p>
            <a:pPr algn="just"/>
            <a:endParaRPr lang="en-US" sz="1600" dirty="0"/>
          </a:p>
          <a:p>
            <a:pPr algn="just"/>
            <a:endParaRPr lang="en-US" sz="1600" dirty="0"/>
          </a:p>
        </p:txBody>
      </p:sp>
    </p:spTree>
    <p:extLst>
      <p:ext uri="{BB962C8B-B14F-4D97-AF65-F5344CB8AC3E}">
        <p14:creationId xmlns:p14="http://schemas.microsoft.com/office/powerpoint/2010/main" val="23029021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 name="Picture 2" descr="Graphical user interface&#10;&#10;Description automatically generated">
            <a:extLst>
              <a:ext uri="{FF2B5EF4-FFF2-40B4-BE49-F238E27FC236}">
                <a16:creationId xmlns:a16="http://schemas.microsoft.com/office/drawing/2014/main" id="{31997B59-98BE-E66B-2620-43EE7A2DC232}"/>
              </a:ext>
            </a:extLst>
          </p:cNvPr>
          <p:cNvPicPr>
            <a:picLocks noChangeAspect="1"/>
          </p:cNvPicPr>
          <p:nvPr/>
        </p:nvPicPr>
        <p:blipFill>
          <a:blip r:embed="rId2"/>
          <a:stretch>
            <a:fillRect/>
          </a:stretch>
        </p:blipFill>
        <p:spPr>
          <a:xfrm>
            <a:off x="-2380" y="893636"/>
            <a:ext cx="12196760" cy="5023103"/>
          </a:xfrm>
          <a:prstGeom prst="rect">
            <a:avLst/>
          </a:prstGeom>
        </p:spPr>
      </p:pic>
    </p:spTree>
    <p:extLst>
      <p:ext uri="{BB962C8B-B14F-4D97-AF65-F5344CB8AC3E}">
        <p14:creationId xmlns:p14="http://schemas.microsoft.com/office/powerpoint/2010/main" val="10575160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TC103457485[[fn=Mesh]]</Template>
  <TotalTime>0</TotalTime>
  <Words>0</Words>
  <Application>Microsoft Office PowerPoint</Application>
  <PresentationFormat>Widescreen</PresentationFormat>
  <Paragraphs>0</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Mesh</vt:lpstr>
      <vt:lpstr>Micro-Credit Defaulter Model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328</cp:revision>
  <dcterms:created xsi:type="dcterms:W3CDTF">2022-04-17T04:57:56Z</dcterms:created>
  <dcterms:modified xsi:type="dcterms:W3CDTF">2022-04-18T14:36:44Z</dcterms:modified>
</cp:coreProperties>
</file>