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0" r:id="rId5"/>
    <p:sldId id="261" r:id="rId6"/>
    <p:sldId id="268" r:id="rId7"/>
    <p:sldId id="262" r:id="rId8"/>
    <p:sldId id="274" r:id="rId9"/>
    <p:sldId id="275" r:id="rId10"/>
    <p:sldId id="263" r:id="rId11"/>
    <p:sldId id="273" r:id="rId12"/>
    <p:sldId id="264" r:id="rId13"/>
    <p:sldId id="276" r:id="rId14"/>
    <p:sldId id="265" r:id="rId15"/>
    <p:sldId id="266" r:id="rId16"/>
    <p:sldId id="267" r:id="rId17"/>
    <p:sldId id="269" r:id="rId18"/>
    <p:sldId id="277" r:id="rId19"/>
    <p:sldId id="270" r:id="rId20"/>
    <p:sldId id="271"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704A09-7466-4748-8102-5B1FB4B7943D}" v="1104" dt="2022-03-12T19:57:26.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3/12/2022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3/12/2022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3/12/2022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3/12/2022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omalghatvilkar/Internship/blob/main/HOUSING:%20PRICE%20PREDICTION/Histogram.png" TargetMode="External"/><Relationship Id="rId2" Type="http://schemas.openxmlformats.org/officeDocument/2006/relationships/hyperlink" Target="https://github.com/komalghatvilkar/Internship/blob/main/HOUSING:%20PRICE%20PREDICTION/Density%20Plot.p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komalghatvilkar/Internship/blob/main/HOUSING:%20PRICE%20PREDICTION/Outliers.p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komalghatvilkar/Internship/blob/main/HOUSING:%20PRICE%20PREDICTION/HOUSING%20-%20PRICE%20PREDICTION.ipynb" TargetMode="External"/><Relationship Id="rId2" Type="http://schemas.openxmlformats.org/officeDocument/2006/relationships/hyperlink" Target="https://github.com/komalghatvilkar/Internship/blob/main/HOUSING:%20PRICE%20PREDICTION/Linear%20Regression%20Plot.png"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komalghatvilkar/Internship/blob/main/HOUSING:%20PRICE%20PREDICTION/correlation%20matrix.p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ea typeface="+mj-lt"/>
                <a:cs typeface="+mj-lt"/>
              </a:rPr>
              <a:t>HOUSING: PRICE PREDICTION</a:t>
            </a:r>
            <a:endParaRPr lang="en-US" dirty="0"/>
          </a:p>
        </p:txBody>
      </p:sp>
      <p:sp>
        <p:nvSpPr>
          <p:cNvPr id="6" name="TextBox 5">
            <a:extLst>
              <a:ext uri="{FF2B5EF4-FFF2-40B4-BE49-F238E27FC236}">
                <a16:creationId xmlns:a16="http://schemas.microsoft.com/office/drawing/2014/main" id="{7223484F-EF95-4006-850F-7120FD48A5C8}"/>
              </a:ext>
            </a:extLst>
          </p:cNvPr>
          <p:cNvSpPr txBox="1"/>
          <p:nvPr/>
        </p:nvSpPr>
        <p:spPr>
          <a:xfrm>
            <a:off x="735807" y="4795837"/>
            <a:ext cx="418385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Cambria"/>
                <a:ea typeface="+mn-lt"/>
                <a:cs typeface="+mn-lt"/>
              </a:rPr>
              <a:t>Project by:</a:t>
            </a:r>
            <a:endParaRPr lang="en-US" sz="2000">
              <a:latin typeface="Cambria"/>
              <a:ea typeface="Cambria"/>
              <a:cs typeface="Calibri"/>
            </a:endParaRPr>
          </a:p>
          <a:p>
            <a:pPr algn="ctr"/>
            <a:r>
              <a:rPr lang="en-US" sz="2000" b="1" dirty="0">
                <a:latin typeface="Arial Black"/>
                <a:ea typeface="+mn-lt"/>
                <a:cs typeface="+mn-lt"/>
              </a:rPr>
              <a:t>Komal Vijay </a:t>
            </a:r>
            <a:r>
              <a:rPr lang="en-US" sz="2000" b="1" dirty="0" err="1">
                <a:latin typeface="Arial Black"/>
                <a:ea typeface="+mn-lt"/>
                <a:cs typeface="+mn-lt"/>
              </a:rPr>
              <a:t>Ghatvilkar</a:t>
            </a:r>
            <a:endParaRPr lang="en-US" sz="2000">
              <a:latin typeface="Arial Black"/>
            </a:endParaRPr>
          </a:p>
          <a:p>
            <a:pPr algn="l"/>
            <a:endParaRPr lang="en-US" sz="2000" dirty="0"/>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938DEC-EACE-4869-9F18-BB5E0587CA28}"/>
              </a:ext>
            </a:extLst>
          </p:cNvPr>
          <p:cNvSpPr txBox="1"/>
          <p:nvPr/>
        </p:nvSpPr>
        <p:spPr>
          <a:xfrm>
            <a:off x="652463" y="890587"/>
            <a:ext cx="1102994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Constantia"/>
                <a:ea typeface="+mn-lt"/>
                <a:cs typeface="Segoe UI"/>
              </a:rPr>
              <a:t>Second, used Density plot &amp; Histogram both for all dataset for visualizing the data individually.</a:t>
            </a:r>
            <a:endParaRPr lang="en-US" dirty="0">
              <a:latin typeface="Constantia"/>
              <a:ea typeface="+mn-lt"/>
              <a:cs typeface="+mn-lt"/>
            </a:endParaRPr>
          </a:p>
          <a:p>
            <a:pPr algn="just"/>
            <a:r>
              <a:rPr lang="en-US" dirty="0">
                <a:latin typeface="Constantia"/>
                <a:ea typeface="+mn-lt"/>
                <a:cs typeface="Segoe UI"/>
              </a:rPr>
              <a:t>The visualization plot shows that each variable distributed differently and as we can see some data has categorical values, so used histogram also for better understanding to show the distribution.</a:t>
            </a:r>
            <a:endParaRPr lang="en-US" dirty="0">
              <a:latin typeface="Constantia"/>
              <a:ea typeface="+mn-lt"/>
              <a:cs typeface="+mn-lt"/>
            </a:endParaRPr>
          </a:p>
          <a:p>
            <a:pPr algn="just"/>
            <a:endParaRPr lang="en-US" dirty="0">
              <a:latin typeface="Constantia"/>
              <a:ea typeface="+mn-lt"/>
              <a:cs typeface="+mn-lt"/>
            </a:endParaRPr>
          </a:p>
          <a:p>
            <a:pPr algn="just"/>
            <a:r>
              <a:rPr lang="en-US" dirty="0">
                <a:ea typeface="+mn-lt"/>
                <a:cs typeface="+mn-lt"/>
              </a:rPr>
              <a:t>price1.hist(bins=30,figsize=(40,40))</a:t>
            </a:r>
            <a:endParaRPr lang="en-US" dirty="0"/>
          </a:p>
          <a:p>
            <a:pPr algn="just"/>
            <a:r>
              <a:rPr lang="en-US" dirty="0" err="1">
                <a:ea typeface="+mn-lt"/>
                <a:cs typeface="+mn-lt"/>
              </a:rPr>
              <a:t>plt.show</a:t>
            </a:r>
            <a:r>
              <a:rPr lang="en-US" dirty="0">
                <a:ea typeface="+mn-lt"/>
                <a:cs typeface="+mn-lt"/>
              </a:rPr>
              <a:t>()</a:t>
            </a:r>
            <a:endParaRPr lang="en-US"/>
          </a:p>
          <a:p>
            <a:pPr algn="just"/>
            <a:r>
              <a:rPr lang="en-US" dirty="0">
                <a:ea typeface="+mn-lt"/>
                <a:cs typeface="+mn-lt"/>
              </a:rPr>
              <a:t>price1.plot(kind='</a:t>
            </a:r>
            <a:r>
              <a:rPr lang="en-US" dirty="0" err="1">
                <a:ea typeface="+mn-lt"/>
                <a:cs typeface="+mn-lt"/>
              </a:rPr>
              <a:t>density',subplots</a:t>
            </a:r>
            <a:r>
              <a:rPr lang="en-US" dirty="0">
                <a:ea typeface="+mn-lt"/>
                <a:cs typeface="+mn-lt"/>
              </a:rPr>
              <a:t>=</a:t>
            </a:r>
            <a:r>
              <a:rPr lang="en-US" dirty="0" err="1">
                <a:ea typeface="+mn-lt"/>
                <a:cs typeface="+mn-lt"/>
              </a:rPr>
              <a:t>True,layout</a:t>
            </a:r>
            <a:r>
              <a:rPr lang="en-US" dirty="0">
                <a:ea typeface="+mn-lt"/>
                <a:cs typeface="+mn-lt"/>
              </a:rPr>
              <a:t>=(10,15),</a:t>
            </a:r>
            <a:r>
              <a:rPr lang="en-US" dirty="0" err="1">
                <a:ea typeface="+mn-lt"/>
                <a:cs typeface="+mn-lt"/>
              </a:rPr>
              <a:t>sharex</a:t>
            </a:r>
            <a:r>
              <a:rPr lang="en-US" dirty="0">
                <a:ea typeface="+mn-lt"/>
                <a:cs typeface="+mn-lt"/>
              </a:rPr>
              <a:t>=</a:t>
            </a:r>
            <a:r>
              <a:rPr lang="en-US" dirty="0" err="1">
                <a:ea typeface="+mn-lt"/>
                <a:cs typeface="+mn-lt"/>
              </a:rPr>
              <a:t>False,fontsize</a:t>
            </a:r>
            <a:r>
              <a:rPr lang="en-US" dirty="0">
                <a:ea typeface="+mn-lt"/>
                <a:cs typeface="+mn-lt"/>
              </a:rPr>
              <a:t>=1,figsize=(40,30))</a:t>
            </a:r>
            <a:endParaRPr lang="en-US"/>
          </a:p>
          <a:p>
            <a:pPr algn="just"/>
            <a:r>
              <a:rPr lang="en-US" dirty="0" err="1">
                <a:ea typeface="+mn-lt"/>
                <a:cs typeface="+mn-lt"/>
              </a:rPr>
              <a:t>plt.show</a:t>
            </a:r>
            <a:r>
              <a:rPr lang="en-US" dirty="0">
                <a:ea typeface="+mn-lt"/>
                <a:cs typeface="+mn-lt"/>
              </a:rPr>
              <a:t>()</a:t>
            </a:r>
            <a:endParaRPr lang="en-US" dirty="0"/>
          </a:p>
          <a:p>
            <a:pPr algn="just"/>
            <a:endParaRPr lang="en-US" dirty="0">
              <a:ea typeface="+mn-lt"/>
              <a:cs typeface="+mn-lt"/>
            </a:endParaRPr>
          </a:p>
          <a:p>
            <a:pPr algn="just"/>
            <a:r>
              <a:rPr lang="en-US" dirty="0">
                <a:latin typeface="Constantia"/>
                <a:cs typeface="Segoe UI"/>
              </a:rPr>
              <a:t>The result of the Density plot &amp; Histogram is on following GitHub link. </a:t>
            </a:r>
          </a:p>
          <a:p>
            <a:pPr algn="just"/>
            <a:endParaRPr lang="en-US" dirty="0">
              <a:latin typeface="Segoe UI"/>
              <a:cs typeface="Segoe UI"/>
            </a:endParaRPr>
          </a:p>
          <a:p>
            <a:pPr algn="just"/>
            <a:r>
              <a:rPr lang="en-US" u="sng" dirty="0">
                <a:ea typeface="+mn-lt"/>
                <a:cs typeface="+mn-lt"/>
                <a:hlinkClick r:id="rId2"/>
              </a:rPr>
              <a:t>https://github.com/komalghatvilkar/Internship/blob/main/HOUSING:%20PRICE%20PREDICTION/Density%20Plot.png</a:t>
            </a:r>
            <a:endParaRPr lang="en-US">
              <a:ea typeface="+mn-lt"/>
              <a:cs typeface="+mn-lt"/>
            </a:endParaRPr>
          </a:p>
          <a:p>
            <a:pPr algn="just"/>
            <a:endParaRPr lang="en-US" u="sng" dirty="0">
              <a:ea typeface="+mn-lt"/>
              <a:cs typeface="+mn-lt"/>
            </a:endParaRPr>
          </a:p>
          <a:p>
            <a:pPr algn="just"/>
            <a:r>
              <a:rPr lang="en-US" u="sng" dirty="0">
                <a:ea typeface="+mn-lt"/>
                <a:cs typeface="+mn-lt"/>
                <a:hlinkClick r:id="rId3"/>
              </a:rPr>
              <a:t>https://github.com/komalghatvilkar/Internship/blob/main/HOUSING:%20PRICE%20PREDICTION/Histogram.png</a:t>
            </a:r>
            <a:endParaRPr lang="en-US">
              <a:ea typeface="+mn-lt"/>
              <a:cs typeface="+mn-lt"/>
            </a:endParaRPr>
          </a:p>
          <a:p>
            <a:pPr algn="just"/>
            <a:endParaRPr lang="en-US" dirty="0">
              <a:latin typeface="Segoe UI"/>
              <a:cs typeface="Segoe UI"/>
            </a:endParaRPr>
          </a:p>
          <a:p>
            <a:pPr algn="just"/>
            <a:endParaRPr lang="en-US"/>
          </a:p>
        </p:txBody>
      </p:sp>
    </p:spTree>
    <p:extLst>
      <p:ext uri="{BB962C8B-B14F-4D97-AF65-F5344CB8AC3E}">
        <p14:creationId xmlns:p14="http://schemas.microsoft.com/office/powerpoint/2010/main" val="721955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2B5646-5066-4D3D-AD7E-E74655FF0217}"/>
              </a:ext>
            </a:extLst>
          </p:cNvPr>
          <p:cNvSpPr txBox="1"/>
          <p:nvPr/>
        </p:nvSpPr>
        <p:spPr>
          <a:xfrm>
            <a:off x="962026" y="807244"/>
            <a:ext cx="10279855"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Black"/>
                <a:cs typeface="Segoe UI"/>
              </a:rPr>
              <a:t>MODEL BUILDING &amp; CONCLUSION</a:t>
            </a:r>
          </a:p>
          <a:p>
            <a:pPr algn="just"/>
            <a:endParaRPr lang="en-US" dirty="0">
              <a:latin typeface="Segoe UI"/>
              <a:cs typeface="Segoe UI"/>
            </a:endParaRPr>
          </a:p>
          <a:p>
            <a:pPr algn="just"/>
            <a:r>
              <a:rPr lang="en-US" dirty="0">
                <a:latin typeface="Constantia"/>
                <a:cs typeface="Segoe UI"/>
              </a:rPr>
              <a:t>Firstly checked and removed the skewness of the data. After that checked the outliers if any, found many so tried to remove the outliers. I used boxplot to check the outliers in dataset. ​</a:t>
            </a:r>
            <a:endParaRPr lang="en-US">
              <a:latin typeface="Constantia"/>
            </a:endParaRPr>
          </a:p>
          <a:p>
            <a:pPr algn="just"/>
            <a:r>
              <a:rPr lang="en-US" dirty="0">
                <a:latin typeface="Constantia"/>
                <a:cs typeface="Segoe UI"/>
              </a:rPr>
              <a:t>​</a:t>
            </a:r>
          </a:p>
          <a:p>
            <a:pPr algn="just"/>
            <a:r>
              <a:rPr lang="en-US" dirty="0">
                <a:cs typeface="Segoe UI"/>
              </a:rPr>
              <a:t>price1.skew().</a:t>
            </a:r>
            <a:r>
              <a:rPr lang="en-US" dirty="0" err="1">
                <a:cs typeface="Segoe UI"/>
              </a:rPr>
              <a:t>sort_values</a:t>
            </a:r>
            <a:r>
              <a:rPr lang="en-US" dirty="0">
                <a:cs typeface="Segoe UI"/>
              </a:rPr>
              <a:t>(ascending=False)​</a:t>
            </a:r>
          </a:p>
          <a:p>
            <a:pPr algn="just"/>
            <a:r>
              <a:rPr lang="en-US" dirty="0">
                <a:cs typeface="Segoe UI"/>
              </a:rPr>
              <a:t>from </a:t>
            </a:r>
            <a:r>
              <a:rPr lang="en-US" dirty="0" err="1">
                <a:cs typeface="Segoe UI"/>
              </a:rPr>
              <a:t>sklearn.preprocessing</a:t>
            </a:r>
            <a:r>
              <a:rPr lang="en-US" dirty="0">
                <a:cs typeface="Segoe UI"/>
              </a:rPr>
              <a:t> import </a:t>
            </a:r>
            <a:r>
              <a:rPr lang="en-US" dirty="0" err="1">
                <a:cs typeface="Segoe UI"/>
              </a:rPr>
              <a:t>power_transform</a:t>
            </a:r>
            <a:r>
              <a:rPr lang="en-US" dirty="0">
                <a:cs typeface="Segoe UI"/>
              </a:rPr>
              <a:t>​</a:t>
            </a:r>
          </a:p>
          <a:p>
            <a:pPr algn="just"/>
            <a:r>
              <a:rPr lang="en-US" dirty="0" err="1">
                <a:cs typeface="Segoe UI"/>
              </a:rPr>
              <a:t>price_new</a:t>
            </a:r>
            <a:r>
              <a:rPr lang="en-US" dirty="0">
                <a:cs typeface="Segoe UI"/>
              </a:rPr>
              <a:t>=</a:t>
            </a:r>
            <a:r>
              <a:rPr lang="en-US" dirty="0" err="1">
                <a:cs typeface="Segoe UI"/>
              </a:rPr>
              <a:t>power_transform</a:t>
            </a:r>
            <a:r>
              <a:rPr lang="en-US" dirty="0">
                <a:cs typeface="Segoe UI"/>
              </a:rPr>
              <a:t>(price1)​</a:t>
            </a:r>
          </a:p>
          <a:p>
            <a:pPr algn="just"/>
            <a:r>
              <a:rPr lang="en-US" dirty="0">
                <a:cs typeface="Segoe UI"/>
              </a:rPr>
              <a:t>price1=</a:t>
            </a:r>
            <a:r>
              <a:rPr lang="en-US" dirty="0" err="1">
                <a:cs typeface="Segoe UI"/>
              </a:rPr>
              <a:t>pd.DataFrame</a:t>
            </a:r>
            <a:r>
              <a:rPr lang="en-US" dirty="0">
                <a:cs typeface="Segoe UI"/>
              </a:rPr>
              <a:t>(</a:t>
            </a:r>
            <a:r>
              <a:rPr lang="en-US" dirty="0" err="1">
                <a:cs typeface="Segoe UI"/>
              </a:rPr>
              <a:t>price_new,columns</a:t>
            </a:r>
            <a:r>
              <a:rPr lang="en-US" dirty="0">
                <a:cs typeface="Segoe UI"/>
              </a:rPr>
              <a:t>=price1.columns)​</a:t>
            </a:r>
          </a:p>
          <a:p>
            <a:pPr algn="just"/>
            <a:r>
              <a:rPr lang="en-US" dirty="0">
                <a:cs typeface="Segoe UI"/>
              </a:rPr>
              <a:t>price1.boxplot(</a:t>
            </a:r>
            <a:r>
              <a:rPr lang="en-US" dirty="0" err="1">
                <a:cs typeface="Segoe UI"/>
              </a:rPr>
              <a:t>figsize</a:t>
            </a:r>
            <a:r>
              <a:rPr lang="en-US" dirty="0">
                <a:cs typeface="Segoe UI"/>
              </a:rPr>
              <a:t>=[20,15])​</a:t>
            </a:r>
          </a:p>
          <a:p>
            <a:pPr algn="just"/>
            <a:r>
              <a:rPr lang="en-US" dirty="0" err="1">
                <a:cs typeface="Segoe UI"/>
              </a:rPr>
              <a:t>plt.subplots_adjust</a:t>
            </a:r>
            <a:r>
              <a:rPr lang="en-US" dirty="0">
                <a:cs typeface="Segoe UI"/>
              </a:rPr>
              <a:t>(bottom=0.25)​</a:t>
            </a:r>
          </a:p>
          <a:p>
            <a:pPr algn="just"/>
            <a:r>
              <a:rPr lang="en-US" dirty="0" err="1">
                <a:cs typeface="Segoe UI"/>
              </a:rPr>
              <a:t>plt.show</a:t>
            </a:r>
            <a:r>
              <a:rPr lang="en-US" dirty="0">
                <a:cs typeface="Segoe UI"/>
              </a:rPr>
              <a:t>()​</a:t>
            </a:r>
          </a:p>
          <a:p>
            <a:pPr algn="just"/>
            <a:endParaRPr lang="en-US" dirty="0">
              <a:cs typeface="Segoe UI"/>
            </a:endParaRPr>
          </a:p>
          <a:p>
            <a:pPr algn="just"/>
            <a:r>
              <a:rPr lang="en-US" dirty="0">
                <a:ea typeface="+mn-lt"/>
                <a:cs typeface="+mn-lt"/>
              </a:rPr>
              <a:t>from </a:t>
            </a:r>
            <a:r>
              <a:rPr lang="en-US" dirty="0" err="1">
                <a:ea typeface="+mn-lt"/>
                <a:cs typeface="+mn-lt"/>
              </a:rPr>
              <a:t>scipy.stats</a:t>
            </a:r>
            <a:r>
              <a:rPr lang="en-US" dirty="0">
                <a:ea typeface="+mn-lt"/>
                <a:cs typeface="+mn-lt"/>
              </a:rPr>
              <a:t> import </a:t>
            </a:r>
            <a:r>
              <a:rPr lang="en-US" dirty="0" err="1">
                <a:ea typeface="+mn-lt"/>
                <a:cs typeface="+mn-lt"/>
              </a:rPr>
              <a:t>zscore</a:t>
            </a:r>
            <a:endParaRPr lang="en-US">
              <a:ea typeface="+mn-lt"/>
              <a:cs typeface="+mn-lt"/>
            </a:endParaRPr>
          </a:p>
          <a:p>
            <a:pPr algn="just"/>
            <a:r>
              <a:rPr lang="en-US" dirty="0">
                <a:ea typeface="+mn-lt"/>
                <a:cs typeface="+mn-lt"/>
              </a:rPr>
              <a:t>z=</a:t>
            </a:r>
            <a:r>
              <a:rPr lang="en-US" dirty="0" err="1">
                <a:ea typeface="+mn-lt"/>
                <a:cs typeface="+mn-lt"/>
              </a:rPr>
              <a:t>np.abs</a:t>
            </a:r>
            <a:r>
              <a:rPr lang="en-US" dirty="0">
                <a:ea typeface="+mn-lt"/>
                <a:cs typeface="+mn-lt"/>
              </a:rPr>
              <a:t>(</a:t>
            </a:r>
            <a:r>
              <a:rPr lang="en-US" dirty="0" err="1">
                <a:ea typeface="+mn-lt"/>
                <a:cs typeface="+mn-lt"/>
              </a:rPr>
              <a:t>zscore</a:t>
            </a:r>
            <a:r>
              <a:rPr lang="en-US" dirty="0">
                <a:ea typeface="+mn-lt"/>
                <a:cs typeface="+mn-lt"/>
              </a:rPr>
              <a:t>(price1))</a:t>
            </a:r>
          </a:p>
          <a:p>
            <a:pPr algn="just"/>
            <a:r>
              <a:rPr lang="en-US" dirty="0" err="1">
                <a:ea typeface="+mn-lt"/>
                <a:cs typeface="+mn-lt"/>
              </a:rPr>
              <a:t>z.shape</a:t>
            </a:r>
            <a:endParaRPr lang="en-US">
              <a:ea typeface="+mn-lt"/>
              <a:cs typeface="+mn-lt"/>
            </a:endParaRPr>
          </a:p>
          <a:p>
            <a:pPr algn="just"/>
            <a:endParaRPr lang="en-US" dirty="0">
              <a:ea typeface="+mn-lt"/>
              <a:cs typeface="+mn-lt"/>
            </a:endParaRPr>
          </a:p>
          <a:p>
            <a:pPr algn="just"/>
            <a:r>
              <a:rPr lang="en-US" dirty="0">
                <a:ea typeface="+mn-lt"/>
                <a:cs typeface="+mn-lt"/>
              </a:rPr>
              <a:t>threshold=3</a:t>
            </a:r>
          </a:p>
          <a:p>
            <a:pPr algn="just"/>
            <a:r>
              <a:rPr lang="en-US" dirty="0">
                <a:ea typeface="+mn-lt"/>
                <a:cs typeface="+mn-lt"/>
              </a:rPr>
              <a:t>print(</a:t>
            </a:r>
            <a:r>
              <a:rPr lang="en-US" dirty="0" err="1">
                <a:ea typeface="+mn-lt"/>
                <a:cs typeface="+mn-lt"/>
              </a:rPr>
              <a:t>np.where</a:t>
            </a:r>
            <a:r>
              <a:rPr lang="en-US" dirty="0">
                <a:ea typeface="+mn-lt"/>
                <a:cs typeface="+mn-lt"/>
              </a:rPr>
              <a:t>(z&gt;3))</a:t>
            </a:r>
          </a:p>
          <a:p>
            <a:pPr algn="just"/>
            <a:endParaRPr lang="en-US"/>
          </a:p>
        </p:txBody>
      </p:sp>
    </p:spTree>
    <p:extLst>
      <p:ext uri="{BB962C8B-B14F-4D97-AF65-F5344CB8AC3E}">
        <p14:creationId xmlns:p14="http://schemas.microsoft.com/office/powerpoint/2010/main" val="1451252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727C4A-D22F-42AC-B320-A5C774729B88}"/>
              </a:ext>
            </a:extLst>
          </p:cNvPr>
          <p:cNvSpPr txBox="1"/>
          <p:nvPr/>
        </p:nvSpPr>
        <p:spPr>
          <a:xfrm>
            <a:off x="640556" y="735806"/>
            <a:ext cx="1102995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err="1">
                <a:ea typeface="+mn-lt"/>
                <a:cs typeface="+mn-lt"/>
              </a:rPr>
              <a:t>price_new</a:t>
            </a:r>
            <a:r>
              <a:rPr lang="en-US" dirty="0">
                <a:ea typeface="+mn-lt"/>
                <a:cs typeface="+mn-lt"/>
              </a:rPr>
              <a:t>=price1[(z&lt;3).all(axis=1)]</a:t>
            </a:r>
          </a:p>
          <a:p>
            <a:pPr algn="just"/>
            <a:r>
              <a:rPr lang="en-US" dirty="0">
                <a:ea typeface="+mn-lt"/>
                <a:cs typeface="+mn-lt"/>
              </a:rPr>
              <a:t>print(price1.shape)</a:t>
            </a:r>
          </a:p>
          <a:p>
            <a:pPr algn="just"/>
            <a:r>
              <a:rPr lang="en-US" dirty="0">
                <a:ea typeface="+mn-lt"/>
                <a:cs typeface="+mn-lt"/>
              </a:rPr>
              <a:t>print(</a:t>
            </a:r>
            <a:r>
              <a:rPr lang="en-US" dirty="0" err="1">
                <a:ea typeface="+mn-lt"/>
                <a:cs typeface="+mn-lt"/>
              </a:rPr>
              <a:t>price_new.shape</a:t>
            </a:r>
            <a:r>
              <a:rPr lang="en-US" dirty="0">
                <a:ea typeface="+mn-lt"/>
                <a:cs typeface="+mn-lt"/>
              </a:rPr>
              <a:t>)</a:t>
            </a:r>
          </a:p>
          <a:p>
            <a:pPr algn="just"/>
            <a:endParaRPr lang="en-US" dirty="0"/>
          </a:p>
          <a:p>
            <a:pPr algn="just"/>
            <a:r>
              <a:rPr lang="en-US" dirty="0" err="1">
                <a:ea typeface="+mn-lt"/>
                <a:cs typeface="+mn-lt"/>
              </a:rPr>
              <a:t>loss_percent</a:t>
            </a:r>
            <a:r>
              <a:rPr lang="en-US" dirty="0">
                <a:ea typeface="+mn-lt"/>
                <a:cs typeface="+mn-lt"/>
              </a:rPr>
              <a:t>=(1460-688)/1460*100</a:t>
            </a:r>
            <a:endParaRPr lang="en-US" dirty="0"/>
          </a:p>
          <a:p>
            <a:pPr algn="just"/>
            <a:r>
              <a:rPr lang="en-US" dirty="0">
                <a:ea typeface="+mn-lt"/>
                <a:cs typeface="+mn-lt"/>
              </a:rPr>
              <a:t>print(</a:t>
            </a:r>
            <a:r>
              <a:rPr lang="en-US" dirty="0" err="1">
                <a:ea typeface="+mn-lt"/>
                <a:cs typeface="+mn-lt"/>
              </a:rPr>
              <a:t>loss_percent</a:t>
            </a:r>
            <a:r>
              <a:rPr lang="en-US" dirty="0">
                <a:ea typeface="+mn-lt"/>
                <a:cs typeface="+mn-lt"/>
              </a:rPr>
              <a:t>)</a:t>
            </a:r>
          </a:p>
          <a:p>
            <a:pPr algn="just"/>
            <a:endParaRPr lang="en-US" dirty="0">
              <a:ea typeface="+mn-lt"/>
              <a:cs typeface="+mn-lt"/>
            </a:endParaRPr>
          </a:p>
          <a:p>
            <a:pPr algn="just"/>
            <a:r>
              <a:rPr lang="en-US" dirty="0" err="1">
                <a:ea typeface="+mn-lt"/>
                <a:cs typeface="+mn-lt"/>
              </a:rPr>
              <a:t>price_new.boxplot</a:t>
            </a:r>
            <a:r>
              <a:rPr lang="en-US" dirty="0">
                <a:ea typeface="+mn-lt"/>
                <a:cs typeface="+mn-lt"/>
              </a:rPr>
              <a:t>(</a:t>
            </a:r>
            <a:r>
              <a:rPr lang="en-US" dirty="0" err="1">
                <a:ea typeface="+mn-lt"/>
                <a:cs typeface="+mn-lt"/>
              </a:rPr>
              <a:t>figsize</a:t>
            </a:r>
            <a:r>
              <a:rPr lang="en-US" dirty="0">
                <a:ea typeface="+mn-lt"/>
                <a:cs typeface="+mn-lt"/>
              </a:rPr>
              <a:t>=[20,15])</a:t>
            </a:r>
            <a:endParaRPr lang="en-US" dirty="0"/>
          </a:p>
          <a:p>
            <a:pPr algn="just"/>
            <a:r>
              <a:rPr lang="en-US" dirty="0" err="1">
                <a:ea typeface="+mn-lt"/>
                <a:cs typeface="+mn-lt"/>
              </a:rPr>
              <a:t>plt.subplots_adjust</a:t>
            </a:r>
            <a:r>
              <a:rPr lang="en-US" dirty="0">
                <a:ea typeface="+mn-lt"/>
                <a:cs typeface="+mn-lt"/>
              </a:rPr>
              <a:t>(bottom=0.25)</a:t>
            </a:r>
          </a:p>
          <a:p>
            <a:pPr algn="just"/>
            <a:r>
              <a:rPr lang="en-US" dirty="0" err="1">
                <a:ea typeface="+mn-lt"/>
                <a:cs typeface="+mn-lt"/>
              </a:rPr>
              <a:t>plt.show</a:t>
            </a:r>
            <a:r>
              <a:rPr lang="en-US" dirty="0">
                <a:ea typeface="+mn-lt"/>
                <a:cs typeface="+mn-lt"/>
              </a:rPr>
              <a:t>()</a:t>
            </a:r>
          </a:p>
          <a:p>
            <a:pPr algn="just"/>
            <a:endParaRPr lang="en-US" dirty="0">
              <a:ea typeface="+mn-lt"/>
              <a:cs typeface="+mn-lt"/>
            </a:endParaRPr>
          </a:p>
          <a:p>
            <a:pPr algn="just"/>
            <a:r>
              <a:rPr lang="en-US" dirty="0">
                <a:latin typeface="Constantia"/>
                <a:cs typeface="Segoe UI"/>
              </a:rPr>
              <a:t>The result of the Boxplot is on following GitHub link. </a:t>
            </a:r>
          </a:p>
          <a:p>
            <a:pPr algn="just"/>
            <a:endParaRPr lang="en-US" dirty="0">
              <a:ea typeface="+mn-lt"/>
              <a:cs typeface="+mn-lt"/>
            </a:endParaRPr>
          </a:p>
          <a:p>
            <a:pPr algn="just"/>
            <a:r>
              <a:rPr lang="en-US" u="sng" dirty="0">
                <a:ea typeface="+mn-lt"/>
                <a:cs typeface="+mn-lt"/>
                <a:hlinkClick r:id="rId2"/>
              </a:rPr>
              <a:t>https://github.com/komalghatvilkar/Internship/blob/main/HOUSING:%20PRICE%20PREDICTION/Outliers.png</a:t>
            </a:r>
            <a:endParaRPr lang="en-US"/>
          </a:p>
          <a:p>
            <a:endParaRPr lang="en-US" dirty="0">
              <a:ea typeface="+mn-lt"/>
              <a:cs typeface="+mn-lt"/>
            </a:endParaRPr>
          </a:p>
          <a:p>
            <a:endParaRPr lang="en-US" dirty="0">
              <a:latin typeface="Segoe UI"/>
              <a:ea typeface="+mn-lt"/>
              <a:cs typeface="Segoe UI"/>
            </a:endParaRPr>
          </a:p>
        </p:txBody>
      </p:sp>
    </p:spTree>
    <p:extLst>
      <p:ext uri="{BB962C8B-B14F-4D97-AF65-F5344CB8AC3E}">
        <p14:creationId xmlns:p14="http://schemas.microsoft.com/office/powerpoint/2010/main" val="140356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8DCE6354-226A-4523-94C0-3D6CAD7A75AF}"/>
              </a:ext>
            </a:extLst>
          </p:cNvPr>
          <p:cNvPicPr>
            <a:picLocks noChangeAspect="1"/>
          </p:cNvPicPr>
          <p:nvPr/>
        </p:nvPicPr>
        <p:blipFill>
          <a:blip r:embed="rId2"/>
          <a:stretch>
            <a:fillRect/>
          </a:stretch>
        </p:blipFill>
        <p:spPr>
          <a:xfrm>
            <a:off x="-2380" y="-1500"/>
            <a:ext cx="12196762" cy="6861000"/>
          </a:xfrm>
          <a:prstGeom prst="rect">
            <a:avLst/>
          </a:prstGeom>
        </p:spPr>
      </p:pic>
    </p:spTree>
    <p:extLst>
      <p:ext uri="{BB962C8B-B14F-4D97-AF65-F5344CB8AC3E}">
        <p14:creationId xmlns:p14="http://schemas.microsoft.com/office/powerpoint/2010/main" val="1577310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BBF950-52B8-4AAB-B7FA-D5BB4F4BCD80}"/>
              </a:ext>
            </a:extLst>
          </p:cNvPr>
          <p:cNvSpPr txBox="1"/>
          <p:nvPr/>
        </p:nvSpPr>
        <p:spPr>
          <a:xfrm>
            <a:off x="604838" y="319087"/>
            <a:ext cx="11077573"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Constantia"/>
                <a:cs typeface="Segoe UI"/>
              </a:rPr>
              <a:t>After checking the outliers We split the data into x &amp; y. I have taken the output as the column “</a:t>
            </a:r>
            <a:r>
              <a:rPr lang="en-US" dirty="0" err="1">
                <a:latin typeface="Constantia"/>
                <a:cs typeface="Segoe UI"/>
              </a:rPr>
              <a:t>SalePrice</a:t>
            </a:r>
            <a:r>
              <a:rPr lang="en-US" dirty="0">
                <a:latin typeface="Constantia"/>
                <a:cs typeface="Segoe UI"/>
              </a:rPr>
              <a:t>” because our problem statement is to find the sales price of houses.</a:t>
            </a:r>
          </a:p>
          <a:p>
            <a:pPr algn="just"/>
            <a:endParaRPr lang="en-US"/>
          </a:p>
          <a:p>
            <a:pPr algn="just"/>
            <a:r>
              <a:rPr lang="en-US" dirty="0">
                <a:ea typeface="+mn-lt"/>
                <a:cs typeface="+mn-lt"/>
              </a:rPr>
              <a:t>x=</a:t>
            </a:r>
            <a:r>
              <a:rPr lang="en-US" dirty="0" err="1">
                <a:ea typeface="+mn-lt"/>
                <a:cs typeface="+mn-lt"/>
              </a:rPr>
              <a:t>price_new.drop</a:t>
            </a:r>
            <a:r>
              <a:rPr lang="en-US" dirty="0">
                <a:ea typeface="+mn-lt"/>
                <a:cs typeface="+mn-lt"/>
              </a:rPr>
              <a:t>(['</a:t>
            </a:r>
            <a:r>
              <a:rPr lang="en-US" dirty="0" err="1">
                <a:ea typeface="+mn-lt"/>
                <a:cs typeface="+mn-lt"/>
              </a:rPr>
              <a:t>SalePrice</a:t>
            </a:r>
            <a:r>
              <a:rPr lang="en-US" dirty="0">
                <a:ea typeface="+mn-lt"/>
                <a:cs typeface="+mn-lt"/>
              </a:rPr>
              <a:t>'],axis=1)</a:t>
            </a:r>
            <a:endParaRPr lang="en-US" dirty="0"/>
          </a:p>
          <a:p>
            <a:pPr algn="just"/>
            <a:r>
              <a:rPr lang="en-US" dirty="0">
                <a:ea typeface="+mn-lt"/>
                <a:cs typeface="+mn-lt"/>
              </a:rPr>
              <a:t>y=</a:t>
            </a:r>
            <a:r>
              <a:rPr lang="en-US" dirty="0" err="1">
                <a:ea typeface="+mn-lt"/>
                <a:cs typeface="+mn-lt"/>
              </a:rPr>
              <a:t>price_new</a:t>
            </a:r>
            <a:r>
              <a:rPr lang="en-US" dirty="0">
                <a:ea typeface="+mn-lt"/>
                <a:cs typeface="+mn-lt"/>
              </a:rPr>
              <a:t>['</a:t>
            </a:r>
            <a:r>
              <a:rPr lang="en-US" dirty="0" err="1">
                <a:ea typeface="+mn-lt"/>
                <a:cs typeface="+mn-lt"/>
              </a:rPr>
              <a:t>SalePrice</a:t>
            </a:r>
            <a:r>
              <a:rPr lang="en-US" dirty="0">
                <a:ea typeface="+mn-lt"/>
                <a:cs typeface="+mn-lt"/>
              </a:rPr>
              <a:t>']</a:t>
            </a:r>
            <a:endParaRPr lang="en-US" dirty="0"/>
          </a:p>
          <a:p>
            <a:pPr algn="just"/>
            <a:endParaRPr lang="en-US" dirty="0">
              <a:ea typeface="+mn-lt"/>
              <a:cs typeface="+mn-lt"/>
            </a:endParaRPr>
          </a:p>
          <a:p>
            <a:pPr algn="just"/>
            <a:r>
              <a:rPr lang="en-US" dirty="0">
                <a:latin typeface="Constantia"/>
                <a:cs typeface="Segoe UI"/>
              </a:rPr>
              <a:t>And then did the Train Test Split and find the best accuracy &amp; random state which gives me the following results :- </a:t>
            </a:r>
            <a:endParaRPr lang="en-US">
              <a:latin typeface="Constantia"/>
              <a:cs typeface="Segoe UI"/>
            </a:endParaRPr>
          </a:p>
          <a:p>
            <a:pPr algn="just"/>
            <a:endParaRPr lang="en-US" dirty="0">
              <a:ea typeface="+mn-lt"/>
              <a:cs typeface="+mn-lt"/>
            </a:endParaRPr>
          </a:p>
          <a:p>
            <a:pPr algn="just"/>
            <a:r>
              <a:rPr lang="en-US" dirty="0">
                <a:ea typeface="+mn-lt"/>
                <a:cs typeface="+mn-lt"/>
              </a:rPr>
              <a:t>from </a:t>
            </a:r>
            <a:r>
              <a:rPr lang="en-US" dirty="0" err="1">
                <a:ea typeface="+mn-lt"/>
                <a:cs typeface="+mn-lt"/>
              </a:rPr>
              <a:t>sklearn.preprocessing</a:t>
            </a:r>
            <a:r>
              <a:rPr lang="en-US" dirty="0">
                <a:ea typeface="+mn-lt"/>
                <a:cs typeface="+mn-lt"/>
              </a:rPr>
              <a:t> import </a:t>
            </a:r>
            <a:r>
              <a:rPr lang="en-US" dirty="0" err="1">
                <a:ea typeface="+mn-lt"/>
                <a:cs typeface="+mn-lt"/>
              </a:rPr>
              <a:t>MinMaxScaler</a:t>
            </a:r>
            <a:endParaRPr lang="en-US"/>
          </a:p>
          <a:p>
            <a:pPr algn="just"/>
            <a:r>
              <a:rPr lang="en-US" dirty="0">
                <a:ea typeface="+mn-lt"/>
                <a:cs typeface="+mn-lt"/>
              </a:rPr>
              <a:t>mms=</a:t>
            </a:r>
            <a:r>
              <a:rPr lang="en-US" dirty="0" err="1">
                <a:ea typeface="+mn-lt"/>
                <a:cs typeface="+mn-lt"/>
              </a:rPr>
              <a:t>MinMaxScaler</a:t>
            </a:r>
            <a:r>
              <a:rPr lang="en-US" dirty="0">
                <a:ea typeface="+mn-lt"/>
                <a:cs typeface="+mn-lt"/>
              </a:rPr>
              <a:t>()</a:t>
            </a:r>
            <a:endParaRPr lang="en-US" dirty="0"/>
          </a:p>
          <a:p>
            <a:pPr algn="just"/>
            <a:r>
              <a:rPr lang="en-US" dirty="0">
                <a:ea typeface="+mn-lt"/>
                <a:cs typeface="+mn-lt"/>
              </a:rPr>
              <a:t>from </a:t>
            </a:r>
            <a:r>
              <a:rPr lang="en-US" dirty="0" err="1">
                <a:ea typeface="+mn-lt"/>
                <a:cs typeface="+mn-lt"/>
              </a:rPr>
              <a:t>sklearn.linear_model</a:t>
            </a:r>
            <a:r>
              <a:rPr lang="en-US" dirty="0">
                <a:ea typeface="+mn-lt"/>
                <a:cs typeface="+mn-lt"/>
              </a:rPr>
              <a:t> import </a:t>
            </a:r>
            <a:r>
              <a:rPr lang="en-US" dirty="0" err="1">
                <a:ea typeface="+mn-lt"/>
                <a:cs typeface="+mn-lt"/>
              </a:rPr>
              <a:t>LinearRegression</a:t>
            </a:r>
            <a:endParaRPr lang="en-US" dirty="0" err="1"/>
          </a:p>
          <a:p>
            <a:pPr algn="just"/>
            <a:r>
              <a:rPr lang="en-US" dirty="0" err="1">
                <a:ea typeface="+mn-lt"/>
                <a:cs typeface="+mn-lt"/>
              </a:rPr>
              <a:t>lr</a:t>
            </a:r>
            <a:r>
              <a:rPr lang="en-US" dirty="0">
                <a:ea typeface="+mn-lt"/>
                <a:cs typeface="+mn-lt"/>
              </a:rPr>
              <a:t>=</a:t>
            </a:r>
            <a:r>
              <a:rPr lang="en-US" dirty="0" err="1">
                <a:ea typeface="+mn-lt"/>
                <a:cs typeface="+mn-lt"/>
              </a:rPr>
              <a:t>LinearRegression</a:t>
            </a:r>
            <a:r>
              <a:rPr lang="en-US" dirty="0">
                <a:ea typeface="+mn-lt"/>
                <a:cs typeface="+mn-lt"/>
              </a:rPr>
              <a:t>()</a:t>
            </a:r>
            <a:endParaRPr lang="en-US" dirty="0"/>
          </a:p>
          <a:p>
            <a:pPr algn="just"/>
            <a:r>
              <a:rPr lang="en-US" dirty="0">
                <a:ea typeface="+mn-lt"/>
                <a:cs typeface="+mn-lt"/>
              </a:rPr>
              <a:t>from </a:t>
            </a:r>
            <a:r>
              <a:rPr lang="en-US" dirty="0" err="1">
                <a:ea typeface="+mn-lt"/>
                <a:cs typeface="+mn-lt"/>
              </a:rPr>
              <a:t>sklearn.metrics</a:t>
            </a:r>
            <a:r>
              <a:rPr lang="en-US" dirty="0">
                <a:ea typeface="+mn-lt"/>
                <a:cs typeface="+mn-lt"/>
              </a:rPr>
              <a:t> import r2_score</a:t>
            </a:r>
            <a:endParaRPr lang="en-US" dirty="0"/>
          </a:p>
          <a:p>
            <a:pPr algn="just"/>
            <a:r>
              <a:rPr lang="en-US" dirty="0">
                <a:ea typeface="+mn-lt"/>
                <a:cs typeface="+mn-lt"/>
              </a:rPr>
              <a:t>from </a:t>
            </a:r>
            <a:r>
              <a:rPr lang="en-US" dirty="0" err="1">
                <a:ea typeface="+mn-lt"/>
                <a:cs typeface="+mn-lt"/>
              </a:rPr>
              <a:t>sklearn.model_selection</a:t>
            </a:r>
            <a:r>
              <a:rPr lang="en-US" dirty="0">
                <a:ea typeface="+mn-lt"/>
                <a:cs typeface="+mn-lt"/>
              </a:rPr>
              <a:t> import </a:t>
            </a:r>
            <a:r>
              <a:rPr lang="en-US" dirty="0" err="1">
                <a:ea typeface="+mn-lt"/>
                <a:cs typeface="+mn-lt"/>
              </a:rPr>
              <a:t>train_test_split</a:t>
            </a:r>
            <a:endParaRPr lang="en-US" dirty="0" err="1"/>
          </a:p>
          <a:p>
            <a:pPr algn="just"/>
            <a:r>
              <a:rPr lang="en-US" dirty="0">
                <a:ea typeface="+mn-lt"/>
                <a:cs typeface="+mn-lt"/>
              </a:rPr>
              <a:t>for </a:t>
            </a:r>
            <a:r>
              <a:rPr lang="en-US" dirty="0" err="1">
                <a:ea typeface="+mn-lt"/>
                <a:cs typeface="+mn-lt"/>
              </a:rPr>
              <a:t>i</a:t>
            </a:r>
            <a:r>
              <a:rPr lang="en-US" dirty="0">
                <a:ea typeface="+mn-lt"/>
                <a:cs typeface="+mn-lt"/>
              </a:rPr>
              <a:t> in range(0,100):</a:t>
            </a:r>
            <a:endParaRPr lang="en-US" dirty="0"/>
          </a:p>
          <a:p>
            <a:pPr algn="just"/>
            <a:r>
              <a:rPr lang="en-US" dirty="0" err="1">
                <a:ea typeface="+mn-lt"/>
                <a:cs typeface="+mn-lt"/>
              </a:rPr>
              <a:t>x_train,x_test,y_train,y_test</a:t>
            </a:r>
            <a:r>
              <a:rPr lang="en-US" dirty="0">
                <a:ea typeface="+mn-lt"/>
                <a:cs typeface="+mn-lt"/>
              </a:rPr>
              <a:t>=</a:t>
            </a:r>
            <a:r>
              <a:rPr lang="en-US" dirty="0" err="1">
                <a:ea typeface="+mn-lt"/>
                <a:cs typeface="+mn-lt"/>
              </a:rPr>
              <a:t>train_test_split</a:t>
            </a:r>
            <a:r>
              <a:rPr lang="en-US" dirty="0">
                <a:ea typeface="+mn-lt"/>
                <a:cs typeface="+mn-lt"/>
              </a:rPr>
              <a:t>(</a:t>
            </a:r>
            <a:r>
              <a:rPr lang="en-US" dirty="0" err="1">
                <a:ea typeface="+mn-lt"/>
                <a:cs typeface="+mn-lt"/>
              </a:rPr>
              <a:t>x,y,test_size</a:t>
            </a:r>
            <a:r>
              <a:rPr lang="en-US" dirty="0">
                <a:ea typeface="+mn-lt"/>
                <a:cs typeface="+mn-lt"/>
              </a:rPr>
              <a:t>=.20,random_state=</a:t>
            </a:r>
            <a:r>
              <a:rPr lang="en-US" dirty="0" err="1">
                <a:ea typeface="+mn-lt"/>
                <a:cs typeface="+mn-lt"/>
              </a:rPr>
              <a:t>i</a:t>
            </a:r>
            <a:r>
              <a:rPr lang="en-US" dirty="0">
                <a:ea typeface="+mn-lt"/>
                <a:cs typeface="+mn-lt"/>
              </a:rPr>
              <a:t>)</a:t>
            </a:r>
            <a:endParaRPr lang="en-US" dirty="0"/>
          </a:p>
          <a:p>
            <a:pPr algn="just"/>
            <a:r>
              <a:rPr lang="en-US" dirty="0" err="1">
                <a:ea typeface="+mn-lt"/>
                <a:cs typeface="+mn-lt"/>
              </a:rPr>
              <a:t>lr.fit</a:t>
            </a:r>
            <a:r>
              <a:rPr lang="en-US" dirty="0">
                <a:ea typeface="+mn-lt"/>
                <a:cs typeface="+mn-lt"/>
              </a:rPr>
              <a:t>(</a:t>
            </a:r>
            <a:r>
              <a:rPr lang="en-US" dirty="0" err="1">
                <a:ea typeface="+mn-lt"/>
                <a:cs typeface="+mn-lt"/>
              </a:rPr>
              <a:t>x_train,y_train</a:t>
            </a:r>
            <a:r>
              <a:rPr lang="en-US" dirty="0">
                <a:ea typeface="+mn-lt"/>
                <a:cs typeface="+mn-lt"/>
              </a:rPr>
              <a:t>) # Fitting the data will train the model</a:t>
            </a:r>
            <a:endParaRPr lang="en-US" dirty="0"/>
          </a:p>
          <a:p>
            <a:pPr algn="just"/>
            <a:r>
              <a:rPr lang="en-US" dirty="0" err="1">
                <a:ea typeface="+mn-lt"/>
                <a:cs typeface="+mn-lt"/>
              </a:rPr>
              <a:t>pred_train</a:t>
            </a:r>
            <a:r>
              <a:rPr lang="en-US" dirty="0">
                <a:ea typeface="+mn-lt"/>
                <a:cs typeface="+mn-lt"/>
              </a:rPr>
              <a:t>=</a:t>
            </a:r>
            <a:r>
              <a:rPr lang="en-US" dirty="0" err="1">
                <a:ea typeface="+mn-lt"/>
                <a:cs typeface="+mn-lt"/>
              </a:rPr>
              <a:t>lr.predict</a:t>
            </a:r>
            <a:r>
              <a:rPr lang="en-US" dirty="0">
                <a:ea typeface="+mn-lt"/>
                <a:cs typeface="+mn-lt"/>
              </a:rPr>
              <a:t>(</a:t>
            </a:r>
            <a:r>
              <a:rPr lang="en-US" dirty="0" err="1">
                <a:ea typeface="+mn-lt"/>
                <a:cs typeface="+mn-lt"/>
              </a:rPr>
              <a:t>x_train</a:t>
            </a:r>
            <a:r>
              <a:rPr lang="en-US" dirty="0">
                <a:ea typeface="+mn-lt"/>
                <a:cs typeface="+mn-lt"/>
              </a:rPr>
              <a:t>) # Predicting the data # Predicted </a:t>
            </a:r>
            <a:r>
              <a:rPr lang="en-US" dirty="0" err="1">
                <a:ea typeface="+mn-lt"/>
                <a:cs typeface="+mn-lt"/>
              </a:rPr>
              <a:t>traget</a:t>
            </a:r>
            <a:r>
              <a:rPr lang="en-US" dirty="0">
                <a:ea typeface="+mn-lt"/>
                <a:cs typeface="+mn-lt"/>
              </a:rPr>
              <a:t> variable</a:t>
            </a:r>
            <a:endParaRPr lang="en-US" dirty="0"/>
          </a:p>
          <a:p>
            <a:pPr algn="just"/>
            <a:r>
              <a:rPr lang="en-US" dirty="0" err="1">
                <a:ea typeface="+mn-lt"/>
                <a:cs typeface="+mn-lt"/>
              </a:rPr>
              <a:t>pred_test</a:t>
            </a:r>
            <a:r>
              <a:rPr lang="en-US" dirty="0">
                <a:ea typeface="+mn-lt"/>
                <a:cs typeface="+mn-lt"/>
              </a:rPr>
              <a:t>=</a:t>
            </a:r>
            <a:r>
              <a:rPr lang="en-US" dirty="0" err="1">
                <a:ea typeface="+mn-lt"/>
                <a:cs typeface="+mn-lt"/>
              </a:rPr>
              <a:t>lr.predict</a:t>
            </a:r>
            <a:r>
              <a:rPr lang="en-US" dirty="0">
                <a:ea typeface="+mn-lt"/>
                <a:cs typeface="+mn-lt"/>
              </a:rPr>
              <a:t>(</a:t>
            </a:r>
            <a:r>
              <a:rPr lang="en-US" dirty="0" err="1">
                <a:ea typeface="+mn-lt"/>
                <a:cs typeface="+mn-lt"/>
              </a:rPr>
              <a:t>x_test</a:t>
            </a:r>
            <a:r>
              <a:rPr lang="en-US" dirty="0">
                <a:ea typeface="+mn-lt"/>
                <a:cs typeface="+mn-lt"/>
              </a:rPr>
              <a:t>)</a:t>
            </a:r>
            <a:endParaRPr lang="en-US" dirty="0"/>
          </a:p>
          <a:p>
            <a:pPr algn="just"/>
            <a:r>
              <a:rPr lang="en-US" dirty="0">
                <a:ea typeface="+mn-lt"/>
                <a:cs typeface="+mn-lt"/>
              </a:rPr>
              <a:t>print(</a:t>
            </a:r>
            <a:r>
              <a:rPr lang="en-US" dirty="0" err="1">
                <a:ea typeface="+mn-lt"/>
                <a:cs typeface="+mn-lt"/>
              </a:rPr>
              <a:t>f'At</a:t>
            </a:r>
            <a:r>
              <a:rPr lang="en-US" dirty="0">
                <a:ea typeface="+mn-lt"/>
                <a:cs typeface="+mn-lt"/>
              </a:rPr>
              <a:t> Random State {</a:t>
            </a:r>
            <a:r>
              <a:rPr lang="en-US" dirty="0" err="1">
                <a:ea typeface="+mn-lt"/>
                <a:cs typeface="+mn-lt"/>
              </a:rPr>
              <a:t>i</a:t>
            </a:r>
            <a:r>
              <a:rPr lang="en-US" dirty="0">
                <a:ea typeface="+mn-lt"/>
                <a:cs typeface="+mn-lt"/>
              </a:rPr>
              <a:t>}, the training accuracy is :- {r2_score(</a:t>
            </a:r>
            <a:r>
              <a:rPr lang="en-US" dirty="0" err="1">
                <a:ea typeface="+mn-lt"/>
                <a:cs typeface="+mn-lt"/>
              </a:rPr>
              <a:t>y_train,pred_train</a:t>
            </a:r>
            <a:r>
              <a:rPr lang="en-US" dirty="0">
                <a:ea typeface="+mn-lt"/>
                <a:cs typeface="+mn-lt"/>
              </a:rPr>
              <a:t>)}')</a:t>
            </a:r>
            <a:endParaRPr lang="en-US" dirty="0"/>
          </a:p>
          <a:p>
            <a:pPr algn="just"/>
            <a:r>
              <a:rPr lang="en-US" dirty="0">
                <a:ea typeface="+mn-lt"/>
                <a:cs typeface="+mn-lt"/>
              </a:rPr>
              <a:t>print(</a:t>
            </a:r>
            <a:r>
              <a:rPr lang="en-US" dirty="0" err="1">
                <a:ea typeface="+mn-lt"/>
                <a:cs typeface="+mn-lt"/>
              </a:rPr>
              <a:t>f'At</a:t>
            </a:r>
            <a:r>
              <a:rPr lang="en-US" dirty="0">
                <a:ea typeface="+mn-lt"/>
                <a:cs typeface="+mn-lt"/>
              </a:rPr>
              <a:t> Random State {</a:t>
            </a:r>
            <a:r>
              <a:rPr lang="en-US" dirty="0" err="1">
                <a:ea typeface="+mn-lt"/>
                <a:cs typeface="+mn-lt"/>
              </a:rPr>
              <a:t>i</a:t>
            </a:r>
            <a:r>
              <a:rPr lang="en-US" dirty="0">
                <a:ea typeface="+mn-lt"/>
                <a:cs typeface="+mn-lt"/>
              </a:rPr>
              <a:t>}, the training accuracy is :- {r2_score(</a:t>
            </a:r>
            <a:r>
              <a:rPr lang="en-US" dirty="0" err="1">
                <a:ea typeface="+mn-lt"/>
                <a:cs typeface="+mn-lt"/>
              </a:rPr>
              <a:t>y_test,pred_test</a:t>
            </a:r>
            <a:r>
              <a:rPr lang="en-US" dirty="0">
                <a:ea typeface="+mn-lt"/>
                <a:cs typeface="+mn-lt"/>
              </a:rPr>
              <a:t>)}')</a:t>
            </a:r>
            <a:endParaRPr lang="en-US" dirty="0"/>
          </a:p>
          <a:p>
            <a:pPr algn="just"/>
            <a:r>
              <a:rPr lang="en-US" dirty="0">
                <a:ea typeface="+mn-lt"/>
                <a:cs typeface="+mn-lt"/>
              </a:rPr>
              <a:t>print("\n")</a:t>
            </a:r>
            <a:endParaRPr lang="en-US" dirty="0"/>
          </a:p>
          <a:p>
            <a:endParaRPr lang="en-US" dirty="0">
              <a:latin typeface="Segoe UI"/>
              <a:cs typeface="Segoe UI"/>
            </a:endParaRPr>
          </a:p>
        </p:txBody>
      </p:sp>
    </p:spTree>
    <p:extLst>
      <p:ext uri="{BB962C8B-B14F-4D97-AF65-F5344CB8AC3E}">
        <p14:creationId xmlns:p14="http://schemas.microsoft.com/office/powerpoint/2010/main" val="2924728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E45A9B-3299-4CE7-B0C4-1B93C398EB2F}"/>
              </a:ext>
            </a:extLst>
          </p:cNvPr>
          <p:cNvSpPr txBox="1"/>
          <p:nvPr/>
        </p:nvSpPr>
        <p:spPr>
          <a:xfrm>
            <a:off x="759620" y="557212"/>
            <a:ext cx="10779917"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Constantia"/>
                <a:cs typeface="Segoe UI"/>
              </a:rPr>
              <a:t>At Random State 0, the training accuracy is :- 0.7317075043890658</a:t>
            </a:r>
          </a:p>
          <a:p>
            <a:pPr algn="just"/>
            <a:r>
              <a:rPr lang="en-US" dirty="0">
                <a:latin typeface="Constantia"/>
                <a:cs typeface="Segoe UI"/>
              </a:rPr>
              <a:t>At Random State 0, the training accuracy is :- 0.5190497154704797</a:t>
            </a:r>
          </a:p>
          <a:p>
            <a:pPr algn="just"/>
            <a:r>
              <a:rPr lang="en-US" dirty="0">
                <a:latin typeface="Constantia"/>
                <a:cs typeface="Segoe UI"/>
              </a:rPr>
              <a:t>At Random State 1, the training accuracy is :- 0.7295174908018054</a:t>
            </a:r>
          </a:p>
          <a:p>
            <a:pPr algn="just"/>
            <a:r>
              <a:rPr lang="en-US" dirty="0">
                <a:latin typeface="Constantia"/>
                <a:cs typeface="Segoe UI"/>
              </a:rPr>
              <a:t>At Random State 1, the training accuracy is :- 0.593101328593335</a:t>
            </a:r>
          </a:p>
          <a:p>
            <a:pPr algn="just"/>
            <a:r>
              <a:rPr lang="en-US" dirty="0">
                <a:latin typeface="Constantia"/>
                <a:cs typeface="Segoe UI"/>
              </a:rPr>
              <a:t>At Random State 2, the training accuracy is :- 0.7251525569570767</a:t>
            </a:r>
          </a:p>
          <a:p>
            <a:pPr algn="just"/>
            <a:r>
              <a:rPr lang="en-US" dirty="0">
                <a:latin typeface="Constantia"/>
                <a:cs typeface="Segoe UI"/>
              </a:rPr>
              <a:t>At Random State 2, the training accuracy is :- 0.6074742314092839</a:t>
            </a:r>
          </a:p>
          <a:p>
            <a:pPr algn="just"/>
            <a:r>
              <a:rPr lang="en-US" dirty="0">
                <a:latin typeface="Constantia"/>
                <a:cs typeface="Segoe UI"/>
              </a:rPr>
              <a:t>At Random State 3, the training accuracy is :- 0.7054591694963075</a:t>
            </a:r>
          </a:p>
          <a:p>
            <a:pPr algn="just"/>
            <a:r>
              <a:rPr lang="en-US" dirty="0">
                <a:latin typeface="Constantia"/>
                <a:cs typeface="Segoe UI"/>
              </a:rPr>
              <a:t>At Random State 3, the training accuracy is :- 0.6920882422571926</a:t>
            </a:r>
          </a:p>
          <a:p>
            <a:pPr algn="just"/>
            <a:r>
              <a:rPr lang="en-US" dirty="0">
                <a:latin typeface="Constantia"/>
                <a:cs typeface="Segoe UI"/>
              </a:rPr>
              <a:t>At Random State 96, the training accuracy is :- 0.6943592901090109</a:t>
            </a:r>
          </a:p>
          <a:p>
            <a:pPr algn="just"/>
            <a:r>
              <a:rPr lang="en-US" dirty="0">
                <a:latin typeface="Constantia"/>
                <a:cs typeface="Segoe UI"/>
              </a:rPr>
              <a:t>At Random State 96, the training accuracy is :- 0.746720460443741</a:t>
            </a:r>
          </a:p>
          <a:p>
            <a:pPr algn="just"/>
            <a:r>
              <a:rPr lang="en-US" dirty="0">
                <a:latin typeface="Constantia"/>
                <a:cs typeface="Segoe UI"/>
              </a:rPr>
              <a:t>At Random State 97, the training accuracy is :- 0.7014732795202088</a:t>
            </a:r>
          </a:p>
          <a:p>
            <a:pPr algn="just"/>
            <a:r>
              <a:rPr lang="en-US" dirty="0">
                <a:latin typeface="Constantia"/>
                <a:cs typeface="Segoe UI"/>
              </a:rPr>
              <a:t>At Random State 97, the training accuracy is :- 0.7226833684268036</a:t>
            </a:r>
          </a:p>
          <a:p>
            <a:pPr algn="just"/>
            <a:r>
              <a:rPr lang="en-US" dirty="0">
                <a:latin typeface="Constantia"/>
                <a:cs typeface="Segoe UI"/>
              </a:rPr>
              <a:t>At Random State 98, the training accuracy is :- 0.7148857068330131</a:t>
            </a:r>
          </a:p>
          <a:p>
            <a:pPr algn="just"/>
            <a:r>
              <a:rPr lang="en-US" dirty="0">
                <a:latin typeface="Constantia"/>
                <a:cs typeface="Segoe UI"/>
              </a:rPr>
              <a:t>At Random State 98, the training accuracy is :- -475201371191.58545</a:t>
            </a:r>
          </a:p>
          <a:p>
            <a:pPr algn="just"/>
            <a:r>
              <a:rPr lang="en-US" dirty="0">
                <a:latin typeface="Constantia"/>
                <a:cs typeface="Segoe UI"/>
              </a:rPr>
              <a:t>At Random State 99, the training accuracy is :- 0.6927298467186471</a:t>
            </a:r>
          </a:p>
          <a:p>
            <a:pPr algn="just"/>
            <a:r>
              <a:rPr lang="en-US" dirty="0">
                <a:latin typeface="Constantia"/>
                <a:cs typeface="Segoe UI"/>
              </a:rPr>
              <a:t>At Random State 99, the training accuracy is :- 0.7203640940063292</a:t>
            </a:r>
          </a:p>
          <a:p>
            <a:pPr algn="just"/>
            <a:endParaRPr lang="en-US" dirty="0">
              <a:latin typeface="Constantia"/>
              <a:ea typeface="+mn-lt"/>
              <a:cs typeface="+mn-lt"/>
            </a:endParaRPr>
          </a:p>
          <a:p>
            <a:pPr algn="just"/>
            <a:r>
              <a:rPr lang="en-US" dirty="0">
                <a:latin typeface="Constantia"/>
                <a:cs typeface="Segoe UI"/>
              </a:rPr>
              <a:t>Then performed the model building and used best possible model building technique for regression dataset that is Linear Regression to perform The task.</a:t>
            </a:r>
          </a:p>
          <a:p>
            <a:endParaRPr lang="en-US" b="1" dirty="0">
              <a:latin typeface="Constantia"/>
              <a:cs typeface="Segoe UI"/>
            </a:endParaRPr>
          </a:p>
          <a:p>
            <a:pPr algn="just"/>
            <a:r>
              <a:rPr lang="en-US" dirty="0">
                <a:latin typeface="Constantia"/>
                <a:cs typeface="Segoe UI"/>
              </a:rPr>
              <a:t>Next did Cross Validation with “</a:t>
            </a:r>
            <a:r>
              <a:rPr lang="en-US" dirty="0" err="1">
                <a:latin typeface="Constantia"/>
                <a:cs typeface="Segoe UI"/>
              </a:rPr>
              <a:t>cross_val_score</a:t>
            </a:r>
            <a:r>
              <a:rPr lang="en-US" dirty="0">
                <a:latin typeface="Constantia"/>
                <a:cs typeface="Segoe UI"/>
              </a:rPr>
              <a:t>” for the models used &amp; it shows the output :- </a:t>
            </a:r>
          </a:p>
          <a:p>
            <a:endParaRPr lang="en-US" b="1" dirty="0">
              <a:latin typeface="Constantia"/>
              <a:cs typeface="Segoe UI"/>
            </a:endParaRPr>
          </a:p>
        </p:txBody>
      </p:sp>
    </p:spTree>
    <p:extLst>
      <p:ext uri="{BB962C8B-B14F-4D97-AF65-F5344CB8AC3E}">
        <p14:creationId xmlns:p14="http://schemas.microsoft.com/office/powerpoint/2010/main" val="2201308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1AFF05-9B8F-40CF-B48C-7F1B24AC1CF1}"/>
              </a:ext>
            </a:extLst>
          </p:cNvPr>
          <p:cNvSpPr txBox="1"/>
          <p:nvPr/>
        </p:nvSpPr>
        <p:spPr>
          <a:xfrm>
            <a:off x="521493" y="271462"/>
            <a:ext cx="11101387"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err="1">
                <a:latin typeface="Rockwell"/>
              </a:rPr>
              <a:t>Train_accuracy</a:t>
            </a:r>
            <a:r>
              <a:rPr lang="en-US" dirty="0">
                <a:latin typeface="Rockwell"/>
              </a:rPr>
              <a:t> = r2_score(</a:t>
            </a:r>
            <a:r>
              <a:rPr lang="en-US" dirty="0" err="1">
                <a:latin typeface="Rockwell"/>
              </a:rPr>
              <a:t>y_train,pred_train</a:t>
            </a:r>
            <a:r>
              <a:rPr lang="en-US" dirty="0">
                <a:latin typeface="Rockwell"/>
              </a:rPr>
              <a:t>)</a:t>
            </a:r>
          </a:p>
          <a:p>
            <a:pPr algn="just"/>
            <a:r>
              <a:rPr lang="en-US" dirty="0" err="1">
                <a:latin typeface="Rockwell"/>
              </a:rPr>
              <a:t>Test_accuracy</a:t>
            </a:r>
            <a:r>
              <a:rPr lang="en-US" dirty="0">
                <a:latin typeface="Rockwell"/>
              </a:rPr>
              <a:t> = r2_score(</a:t>
            </a:r>
            <a:r>
              <a:rPr lang="en-US" dirty="0" err="1">
                <a:latin typeface="Rockwell"/>
              </a:rPr>
              <a:t>y_test,pred_test</a:t>
            </a:r>
            <a:r>
              <a:rPr lang="en-US" dirty="0">
                <a:latin typeface="Rockwell"/>
              </a:rPr>
              <a:t>)</a:t>
            </a:r>
          </a:p>
          <a:p>
            <a:endParaRPr lang="en-US" dirty="0">
              <a:latin typeface="Rockwell"/>
              <a:cs typeface="Segoe UI"/>
            </a:endParaRPr>
          </a:p>
          <a:p>
            <a:pPr algn="just"/>
            <a:r>
              <a:rPr lang="en-US" dirty="0">
                <a:latin typeface="Rockwell"/>
              </a:rPr>
              <a:t>from </a:t>
            </a:r>
            <a:r>
              <a:rPr lang="en-US" dirty="0" err="1">
                <a:latin typeface="Rockwell"/>
              </a:rPr>
              <a:t>sklearn.model_selection</a:t>
            </a:r>
            <a:r>
              <a:rPr lang="en-US" dirty="0">
                <a:latin typeface="Rockwell"/>
              </a:rPr>
              <a:t> import </a:t>
            </a:r>
            <a:r>
              <a:rPr lang="en-US" dirty="0" err="1">
                <a:latin typeface="Rockwell"/>
              </a:rPr>
              <a:t>cross_val_score</a:t>
            </a:r>
            <a:endParaRPr lang="en-US">
              <a:latin typeface="Rockwell"/>
            </a:endParaRPr>
          </a:p>
          <a:p>
            <a:pPr algn="just"/>
            <a:r>
              <a:rPr lang="en-US" dirty="0">
                <a:latin typeface="Rockwell"/>
              </a:rPr>
              <a:t>for j in range(2,10):</a:t>
            </a:r>
          </a:p>
          <a:p>
            <a:pPr algn="just"/>
            <a:r>
              <a:rPr lang="en-US" dirty="0" err="1">
                <a:latin typeface="Rockwell"/>
              </a:rPr>
              <a:t>cv_score</a:t>
            </a:r>
            <a:r>
              <a:rPr lang="en-US" dirty="0">
                <a:latin typeface="Rockwell"/>
              </a:rPr>
              <a:t>=</a:t>
            </a:r>
            <a:r>
              <a:rPr lang="en-US" dirty="0" err="1">
                <a:latin typeface="Rockwell"/>
              </a:rPr>
              <a:t>cross_val_score</a:t>
            </a:r>
            <a:r>
              <a:rPr lang="en-US" dirty="0">
                <a:latin typeface="Rockwell"/>
              </a:rPr>
              <a:t>(</a:t>
            </a:r>
            <a:r>
              <a:rPr lang="en-US" dirty="0" err="1">
                <a:latin typeface="Rockwell"/>
              </a:rPr>
              <a:t>lr,x,y,cv</a:t>
            </a:r>
            <a:r>
              <a:rPr lang="en-US" dirty="0">
                <a:latin typeface="Rockwell"/>
              </a:rPr>
              <a:t>=j)</a:t>
            </a:r>
          </a:p>
          <a:p>
            <a:pPr algn="just"/>
            <a:r>
              <a:rPr lang="en-US" dirty="0" err="1">
                <a:latin typeface="Rockwell"/>
              </a:rPr>
              <a:t>cv_mean</a:t>
            </a:r>
            <a:r>
              <a:rPr lang="en-US" dirty="0">
                <a:latin typeface="Rockwell"/>
              </a:rPr>
              <a:t>=</a:t>
            </a:r>
            <a:r>
              <a:rPr lang="en-US" dirty="0" err="1">
                <a:latin typeface="Rockwell"/>
              </a:rPr>
              <a:t>cv_score.mean</a:t>
            </a:r>
            <a:r>
              <a:rPr lang="en-US" dirty="0">
                <a:latin typeface="Rockwell"/>
              </a:rPr>
              <a:t>()</a:t>
            </a:r>
          </a:p>
          <a:p>
            <a:pPr algn="just"/>
            <a:r>
              <a:rPr lang="en-US" dirty="0">
                <a:latin typeface="Rockwell"/>
              </a:rPr>
              <a:t>print(</a:t>
            </a:r>
            <a:r>
              <a:rPr lang="en-US" dirty="0" err="1">
                <a:latin typeface="Rockwell"/>
              </a:rPr>
              <a:t>f'At</a:t>
            </a:r>
            <a:r>
              <a:rPr lang="en-US" dirty="0">
                <a:latin typeface="Rockwell"/>
              </a:rPr>
              <a:t> cross fold {j} the cv score is {</a:t>
            </a:r>
            <a:r>
              <a:rPr lang="en-US" dirty="0" err="1">
                <a:latin typeface="Rockwell"/>
              </a:rPr>
              <a:t>cv_mean</a:t>
            </a:r>
            <a:r>
              <a:rPr lang="en-US" dirty="0">
                <a:latin typeface="Rockwell"/>
              </a:rPr>
              <a:t>} and accuracy score for training is {</a:t>
            </a:r>
            <a:r>
              <a:rPr lang="en-US" dirty="0" err="1">
                <a:latin typeface="Rockwell"/>
              </a:rPr>
              <a:t>Train_accuracy</a:t>
            </a:r>
            <a:r>
              <a:rPr lang="en-US" dirty="0">
                <a:latin typeface="Rockwell"/>
              </a:rPr>
              <a:t>} and accuracy score for testing is {</a:t>
            </a:r>
            <a:r>
              <a:rPr lang="en-US" dirty="0" err="1">
                <a:latin typeface="Rockwell"/>
              </a:rPr>
              <a:t>Test_accuracy</a:t>
            </a:r>
            <a:r>
              <a:rPr lang="en-US" dirty="0">
                <a:latin typeface="Rockwell"/>
              </a:rPr>
              <a:t>}')</a:t>
            </a:r>
          </a:p>
          <a:p>
            <a:pPr algn="just"/>
            <a:r>
              <a:rPr lang="en-US" dirty="0">
                <a:latin typeface="Rockwell"/>
              </a:rPr>
              <a:t>print('\n')</a:t>
            </a:r>
          </a:p>
          <a:p>
            <a:endParaRPr lang="en-US">
              <a:latin typeface="Segoe UI"/>
              <a:cs typeface="Segoe UI"/>
            </a:endParaRPr>
          </a:p>
          <a:p>
            <a:pPr algn="just"/>
            <a:r>
              <a:rPr lang="en-US" dirty="0">
                <a:latin typeface="Constantia"/>
                <a:ea typeface="Cambria Math"/>
              </a:rPr>
              <a:t>At cross fold 2 the cv score is -9.977252231451208e+16 and accuracy score for training is 0.6927298467186471 and accuracy score for testing is 0.7203640940063292 </a:t>
            </a:r>
          </a:p>
          <a:p>
            <a:pPr algn="just"/>
            <a:r>
              <a:rPr lang="en-US" dirty="0">
                <a:latin typeface="Constantia"/>
                <a:ea typeface="Cambria Math"/>
              </a:rPr>
              <a:t>At cross fold 3 the cv score is -44630928458645.88 and accuracy score for training is 0.6927298467186471 and accuracy score for testing is 0.7203640940063292 </a:t>
            </a:r>
          </a:p>
          <a:p>
            <a:pPr algn="just"/>
            <a:r>
              <a:rPr lang="en-US" dirty="0">
                <a:latin typeface="Constantia"/>
                <a:ea typeface="Cambria Math"/>
              </a:rPr>
              <a:t>At cross fold 4 the cv score is -569633217756058.8 and accuracy score for training is 0.6927298467186471 and accuracy score for testing is 0.7203640940063292 </a:t>
            </a:r>
          </a:p>
          <a:p>
            <a:pPr algn="just"/>
            <a:r>
              <a:rPr lang="en-US" dirty="0">
                <a:latin typeface="Constantia"/>
                <a:ea typeface="Cambria Math"/>
              </a:rPr>
              <a:t>At cross fold 5 the cv score is 0.6011789544393826 and accuracy score for training is 0.6927298467186471 and accuracy score for testing is 0.7203640940063292 </a:t>
            </a:r>
          </a:p>
          <a:p>
            <a:pPr algn="just"/>
            <a:r>
              <a:rPr lang="en-US" dirty="0">
                <a:latin typeface="Constantia"/>
                <a:ea typeface="Cambria Math"/>
              </a:rPr>
              <a:t>At cross fold 6 the cv score is -3.495669644565994e+45 and accuracy score for training is 0.6927298467186471 and accuracy score for testing is 0.7203640940063292 </a:t>
            </a:r>
          </a:p>
          <a:p>
            <a:pPr algn="just"/>
            <a:endParaRPr lang="en-US" dirty="0">
              <a:latin typeface="Constantia"/>
              <a:ea typeface="Cambria Math"/>
            </a:endParaRPr>
          </a:p>
        </p:txBody>
      </p:sp>
    </p:spTree>
    <p:extLst>
      <p:ext uri="{BB962C8B-B14F-4D97-AF65-F5344CB8AC3E}">
        <p14:creationId xmlns:p14="http://schemas.microsoft.com/office/powerpoint/2010/main" val="140903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F28442-7674-46C0-ABAD-A275EE355365}"/>
              </a:ext>
            </a:extLst>
          </p:cNvPr>
          <p:cNvSpPr txBox="1"/>
          <p:nvPr/>
        </p:nvSpPr>
        <p:spPr>
          <a:xfrm>
            <a:off x="723901" y="450056"/>
            <a:ext cx="10815636"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Constantia"/>
                <a:cs typeface="Segoe UI"/>
              </a:rPr>
              <a:t>At cross fold 7 the cv score is -9.860764066684406e+46 and accuracy score for training is 0.6927298467186471 and accuracy score for testing is 0.7203640940063292 ​</a:t>
            </a:r>
          </a:p>
          <a:p>
            <a:pPr algn="just"/>
            <a:r>
              <a:rPr lang="en-US" dirty="0">
                <a:latin typeface="Constantia"/>
                <a:cs typeface="Segoe UI"/>
              </a:rPr>
              <a:t>At cross fold 8 the cv score is -1.0721906295429018e+32 and accuracy score for training is 0.6927298467186471 and accuracy score for testing is 0.7203640940063292 ​</a:t>
            </a:r>
            <a:endParaRPr lang="en-US">
              <a:latin typeface="Constantia"/>
              <a:ea typeface="Cambria Math"/>
              <a:cs typeface="Segoe UI"/>
            </a:endParaRPr>
          </a:p>
          <a:p>
            <a:pPr algn="just"/>
            <a:r>
              <a:rPr lang="en-US" dirty="0">
                <a:latin typeface="Constantia"/>
                <a:cs typeface="Segoe UI"/>
              </a:rPr>
              <a:t>At cross fold 9 the cv score is -1.60002081168443e+21 and accuracy score for training is 0.6927298467186471 and accuracy score for testing is 0.7203640940063292 ​</a:t>
            </a:r>
            <a:endParaRPr lang="en-US">
              <a:latin typeface="Constantia"/>
              <a:ea typeface="Cambria Math"/>
              <a:cs typeface="Segoe UI"/>
            </a:endParaRPr>
          </a:p>
          <a:p>
            <a:r>
              <a:rPr lang="en-US" dirty="0">
                <a:latin typeface="Constantia"/>
                <a:cs typeface="Segoe UI"/>
              </a:rPr>
              <a:t>​</a:t>
            </a:r>
          </a:p>
          <a:p>
            <a:r>
              <a:rPr lang="en-US" dirty="0">
                <a:latin typeface="Constantia"/>
                <a:cs typeface="Segoe UI"/>
              </a:rPr>
              <a:t>Then with the </a:t>
            </a:r>
            <a:r>
              <a:rPr lang="en-US" dirty="0" err="1">
                <a:latin typeface="Constantia"/>
                <a:cs typeface="Segoe UI"/>
              </a:rPr>
              <a:t>matplotlib.pyplot</a:t>
            </a:r>
            <a:r>
              <a:rPr lang="en-US" dirty="0">
                <a:latin typeface="Constantia"/>
                <a:cs typeface="Segoe UI"/>
              </a:rPr>
              <a:t> showed the distribution of data &amp; the result shows best fit line &amp; relationship between two variables.</a:t>
            </a:r>
          </a:p>
          <a:p>
            <a:pPr algn="just"/>
            <a:endParaRPr lang="en-US" dirty="0">
              <a:ea typeface="+mn-lt"/>
              <a:cs typeface="+mn-lt"/>
            </a:endParaRPr>
          </a:p>
          <a:p>
            <a:pPr algn="just"/>
            <a:r>
              <a:rPr lang="en-US" dirty="0">
                <a:ea typeface="+mn-lt"/>
                <a:cs typeface="+mn-lt"/>
              </a:rPr>
              <a:t>import </a:t>
            </a:r>
            <a:r>
              <a:rPr lang="en-US" dirty="0" err="1">
                <a:ea typeface="+mn-lt"/>
                <a:cs typeface="+mn-lt"/>
              </a:rPr>
              <a:t>matplotlib.pyplot</a:t>
            </a:r>
            <a:r>
              <a:rPr lang="en-US" dirty="0">
                <a:ea typeface="+mn-lt"/>
                <a:cs typeface="+mn-lt"/>
              </a:rPr>
              <a:t> as </a:t>
            </a:r>
            <a:r>
              <a:rPr lang="en-US" dirty="0" err="1">
                <a:ea typeface="+mn-lt"/>
                <a:cs typeface="+mn-lt"/>
              </a:rPr>
              <a:t>plt</a:t>
            </a:r>
            <a:endParaRPr lang="en-US"/>
          </a:p>
          <a:p>
            <a:pPr algn="just"/>
            <a:r>
              <a:rPr lang="en-US" dirty="0" err="1">
                <a:ea typeface="+mn-lt"/>
                <a:cs typeface="+mn-lt"/>
              </a:rPr>
              <a:t>plt.figure</a:t>
            </a:r>
            <a:r>
              <a:rPr lang="en-US" dirty="0">
                <a:ea typeface="+mn-lt"/>
                <a:cs typeface="+mn-lt"/>
              </a:rPr>
              <a:t>(</a:t>
            </a:r>
            <a:r>
              <a:rPr lang="en-US" dirty="0" err="1">
                <a:ea typeface="+mn-lt"/>
                <a:cs typeface="+mn-lt"/>
              </a:rPr>
              <a:t>figsize</a:t>
            </a:r>
            <a:r>
              <a:rPr lang="en-US" dirty="0">
                <a:ea typeface="+mn-lt"/>
                <a:cs typeface="+mn-lt"/>
              </a:rPr>
              <a:t>=(8,6))</a:t>
            </a:r>
            <a:endParaRPr lang="en-US" dirty="0"/>
          </a:p>
          <a:p>
            <a:pPr algn="just"/>
            <a:r>
              <a:rPr lang="en-US" dirty="0" err="1">
                <a:ea typeface="+mn-lt"/>
                <a:cs typeface="+mn-lt"/>
              </a:rPr>
              <a:t>plt.scatter</a:t>
            </a:r>
            <a:r>
              <a:rPr lang="en-US" dirty="0">
                <a:ea typeface="+mn-lt"/>
                <a:cs typeface="+mn-lt"/>
              </a:rPr>
              <a:t>(x=</a:t>
            </a:r>
            <a:r>
              <a:rPr lang="en-US" dirty="0" err="1">
                <a:ea typeface="+mn-lt"/>
                <a:cs typeface="+mn-lt"/>
              </a:rPr>
              <a:t>y_test,y</a:t>
            </a:r>
            <a:r>
              <a:rPr lang="en-US" dirty="0">
                <a:ea typeface="+mn-lt"/>
                <a:cs typeface="+mn-lt"/>
              </a:rPr>
              <a:t>=</a:t>
            </a:r>
            <a:r>
              <a:rPr lang="en-US" dirty="0" err="1">
                <a:ea typeface="+mn-lt"/>
                <a:cs typeface="+mn-lt"/>
              </a:rPr>
              <a:t>pred_test,color</a:t>
            </a:r>
            <a:r>
              <a:rPr lang="en-US" dirty="0">
                <a:ea typeface="+mn-lt"/>
                <a:cs typeface="+mn-lt"/>
              </a:rPr>
              <a:t>='blue')</a:t>
            </a:r>
            <a:endParaRPr lang="en-US" dirty="0"/>
          </a:p>
          <a:p>
            <a:pPr algn="just"/>
            <a:r>
              <a:rPr lang="en-US" dirty="0" err="1">
                <a:ea typeface="+mn-lt"/>
                <a:cs typeface="+mn-lt"/>
              </a:rPr>
              <a:t>plt.plot</a:t>
            </a:r>
            <a:r>
              <a:rPr lang="en-US" dirty="0">
                <a:ea typeface="+mn-lt"/>
                <a:cs typeface="+mn-lt"/>
              </a:rPr>
              <a:t>(</a:t>
            </a:r>
            <a:r>
              <a:rPr lang="en-US" dirty="0" err="1">
                <a:ea typeface="+mn-lt"/>
                <a:cs typeface="+mn-lt"/>
              </a:rPr>
              <a:t>y_test,y_test,color</a:t>
            </a:r>
            <a:r>
              <a:rPr lang="en-US" dirty="0">
                <a:ea typeface="+mn-lt"/>
                <a:cs typeface="+mn-lt"/>
              </a:rPr>
              <a:t>='yellow')</a:t>
            </a:r>
            <a:endParaRPr lang="en-US" dirty="0"/>
          </a:p>
          <a:p>
            <a:pPr algn="just"/>
            <a:r>
              <a:rPr lang="en-US" dirty="0" err="1">
                <a:ea typeface="+mn-lt"/>
                <a:cs typeface="+mn-lt"/>
              </a:rPr>
              <a:t>plt.xlabel</a:t>
            </a:r>
            <a:r>
              <a:rPr lang="en-US" dirty="0">
                <a:ea typeface="+mn-lt"/>
                <a:cs typeface="+mn-lt"/>
              </a:rPr>
              <a:t>('Average price', </a:t>
            </a:r>
            <a:r>
              <a:rPr lang="en-US" dirty="0" err="1">
                <a:ea typeface="+mn-lt"/>
                <a:cs typeface="+mn-lt"/>
              </a:rPr>
              <a:t>fontsize</a:t>
            </a:r>
            <a:r>
              <a:rPr lang="en-US" dirty="0">
                <a:ea typeface="+mn-lt"/>
                <a:cs typeface="+mn-lt"/>
              </a:rPr>
              <a:t>=14)</a:t>
            </a:r>
            <a:endParaRPr lang="en-US" dirty="0"/>
          </a:p>
          <a:p>
            <a:pPr algn="just"/>
            <a:r>
              <a:rPr lang="en-US" dirty="0" err="1">
                <a:ea typeface="+mn-lt"/>
                <a:cs typeface="+mn-lt"/>
              </a:rPr>
              <a:t>plt.ylabel</a:t>
            </a:r>
            <a:r>
              <a:rPr lang="en-US" dirty="0">
                <a:ea typeface="+mn-lt"/>
                <a:cs typeface="+mn-lt"/>
              </a:rPr>
              <a:t>('Predicted price', </a:t>
            </a:r>
            <a:r>
              <a:rPr lang="en-US" dirty="0" err="1">
                <a:ea typeface="+mn-lt"/>
                <a:cs typeface="+mn-lt"/>
              </a:rPr>
              <a:t>fontsize</a:t>
            </a:r>
            <a:r>
              <a:rPr lang="en-US" dirty="0">
                <a:ea typeface="+mn-lt"/>
                <a:cs typeface="+mn-lt"/>
              </a:rPr>
              <a:t>=14)</a:t>
            </a:r>
            <a:endParaRPr lang="en-US" dirty="0"/>
          </a:p>
          <a:p>
            <a:pPr algn="just"/>
            <a:r>
              <a:rPr lang="en-US" dirty="0" err="1">
                <a:ea typeface="+mn-lt"/>
                <a:cs typeface="+mn-lt"/>
              </a:rPr>
              <a:t>plt.title</a:t>
            </a:r>
            <a:r>
              <a:rPr lang="en-US" dirty="0">
                <a:ea typeface="+mn-lt"/>
                <a:cs typeface="+mn-lt"/>
              </a:rPr>
              <a:t>('Linear Regression', </a:t>
            </a:r>
            <a:r>
              <a:rPr lang="en-US" dirty="0" err="1">
                <a:ea typeface="+mn-lt"/>
                <a:cs typeface="+mn-lt"/>
              </a:rPr>
              <a:t>fontsize</a:t>
            </a:r>
            <a:r>
              <a:rPr lang="en-US" dirty="0">
                <a:ea typeface="+mn-lt"/>
                <a:cs typeface="+mn-lt"/>
              </a:rPr>
              <a:t>=18)</a:t>
            </a:r>
            <a:endParaRPr lang="en-US" dirty="0"/>
          </a:p>
          <a:p>
            <a:pPr algn="just"/>
            <a:r>
              <a:rPr lang="en-US" dirty="0" err="1">
                <a:ea typeface="+mn-lt"/>
                <a:cs typeface="+mn-lt"/>
              </a:rPr>
              <a:t>plt.show</a:t>
            </a:r>
            <a:r>
              <a:rPr lang="en-US" dirty="0">
                <a:ea typeface="+mn-lt"/>
                <a:cs typeface="+mn-lt"/>
              </a:rPr>
              <a:t>()</a:t>
            </a:r>
            <a:endParaRPr lang="en-US" dirty="0"/>
          </a:p>
          <a:p>
            <a:pPr algn="just"/>
            <a:endParaRPr lang="en-US" dirty="0">
              <a:ea typeface="+mn-lt"/>
              <a:cs typeface="+mn-lt"/>
            </a:endParaRPr>
          </a:p>
          <a:p>
            <a:r>
              <a:rPr lang="en-US" dirty="0">
                <a:latin typeface="Constantia"/>
                <a:cs typeface="Segoe UI"/>
              </a:rPr>
              <a:t>Then checked the regularization with </a:t>
            </a:r>
            <a:r>
              <a:rPr lang="en-US" dirty="0" err="1">
                <a:latin typeface="Constantia"/>
                <a:cs typeface="Segoe UI"/>
              </a:rPr>
              <a:t>GridSearchCV</a:t>
            </a:r>
            <a:r>
              <a:rPr lang="en-US" dirty="0">
                <a:latin typeface="Constantia"/>
                <a:cs typeface="Segoe UI"/>
              </a:rPr>
              <a:t> &amp; With Lasso technique to perform regularization in order to enhance the prediction accuracy and interpretability of the resulting statistical model and found the </a:t>
            </a:r>
            <a:r>
              <a:rPr lang="en-US" dirty="0" err="1">
                <a:latin typeface="Constantia"/>
                <a:cs typeface="Segoe UI"/>
              </a:rPr>
              <a:t>cross_val_score</a:t>
            </a:r>
            <a:r>
              <a:rPr lang="en-US" dirty="0">
                <a:latin typeface="Constantia"/>
                <a:cs typeface="Segoe UI"/>
              </a:rPr>
              <a:t>.</a:t>
            </a:r>
            <a:endParaRPr lang="en-US">
              <a:latin typeface="Constantia"/>
              <a:cs typeface="Segoe UI"/>
            </a:endParaRPr>
          </a:p>
          <a:p>
            <a:endParaRPr lang="en-US" dirty="0">
              <a:latin typeface="Constantia"/>
              <a:cs typeface="Segoe UI"/>
            </a:endParaRPr>
          </a:p>
          <a:p>
            <a:endParaRPr lang="en-US" dirty="0">
              <a:latin typeface="Cambria Math"/>
              <a:cs typeface="Segoe UI"/>
            </a:endParaRPr>
          </a:p>
        </p:txBody>
      </p:sp>
    </p:spTree>
    <p:extLst>
      <p:ext uri="{BB962C8B-B14F-4D97-AF65-F5344CB8AC3E}">
        <p14:creationId xmlns:p14="http://schemas.microsoft.com/office/powerpoint/2010/main" val="1151689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7EFA86E3-E77A-4BE8-A4D8-683888858ED7}"/>
              </a:ext>
            </a:extLst>
          </p:cNvPr>
          <p:cNvPicPr>
            <a:picLocks noChangeAspect="1"/>
          </p:cNvPicPr>
          <p:nvPr/>
        </p:nvPicPr>
        <p:blipFill>
          <a:blip r:embed="rId2"/>
          <a:stretch>
            <a:fillRect/>
          </a:stretch>
        </p:blipFill>
        <p:spPr>
          <a:xfrm>
            <a:off x="-2380" y="-95"/>
            <a:ext cx="12196761" cy="6858189"/>
          </a:xfrm>
          <a:prstGeom prst="rect">
            <a:avLst/>
          </a:prstGeom>
        </p:spPr>
      </p:pic>
    </p:spTree>
    <p:extLst>
      <p:ext uri="{BB962C8B-B14F-4D97-AF65-F5344CB8AC3E}">
        <p14:creationId xmlns:p14="http://schemas.microsoft.com/office/powerpoint/2010/main" val="2150372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47A987-353C-42A5-96DD-B3ED1525C1CD}"/>
              </a:ext>
            </a:extLst>
          </p:cNvPr>
          <p:cNvSpPr txBox="1"/>
          <p:nvPr/>
        </p:nvSpPr>
        <p:spPr>
          <a:xfrm>
            <a:off x="676275" y="616744"/>
            <a:ext cx="1085135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from </a:t>
            </a:r>
            <a:r>
              <a:rPr lang="en-US" dirty="0" err="1">
                <a:ea typeface="+mn-lt"/>
                <a:cs typeface="+mn-lt"/>
              </a:rPr>
              <a:t>sklearn.model_selection</a:t>
            </a:r>
            <a:r>
              <a:rPr lang="en-US" dirty="0">
                <a:ea typeface="+mn-lt"/>
                <a:cs typeface="+mn-lt"/>
              </a:rPr>
              <a:t> import </a:t>
            </a:r>
            <a:r>
              <a:rPr lang="en-US" dirty="0" err="1">
                <a:ea typeface="+mn-lt"/>
                <a:cs typeface="+mn-lt"/>
              </a:rPr>
              <a:t>GridSearchCV</a:t>
            </a:r>
          </a:p>
          <a:p>
            <a:pPr algn="just"/>
            <a:r>
              <a:rPr lang="en-US" dirty="0">
                <a:ea typeface="+mn-lt"/>
                <a:cs typeface="+mn-lt"/>
              </a:rPr>
              <a:t>from </a:t>
            </a:r>
            <a:r>
              <a:rPr lang="en-US" dirty="0" err="1">
                <a:ea typeface="+mn-lt"/>
                <a:cs typeface="+mn-lt"/>
              </a:rPr>
              <a:t>sklearn.model_selection</a:t>
            </a:r>
            <a:r>
              <a:rPr lang="en-US" dirty="0">
                <a:ea typeface="+mn-lt"/>
                <a:cs typeface="+mn-lt"/>
              </a:rPr>
              <a:t> import </a:t>
            </a:r>
            <a:r>
              <a:rPr lang="en-US" dirty="0" err="1">
                <a:ea typeface="+mn-lt"/>
                <a:cs typeface="+mn-lt"/>
              </a:rPr>
              <a:t>cross_val_score</a:t>
            </a:r>
          </a:p>
          <a:p>
            <a:pPr algn="just"/>
            <a:r>
              <a:rPr lang="en-US" dirty="0">
                <a:ea typeface="+mn-lt"/>
                <a:cs typeface="+mn-lt"/>
              </a:rPr>
              <a:t>from </a:t>
            </a:r>
            <a:r>
              <a:rPr lang="en-US" dirty="0" err="1">
                <a:ea typeface="+mn-lt"/>
                <a:cs typeface="+mn-lt"/>
              </a:rPr>
              <a:t>sklearn.linear_model</a:t>
            </a:r>
            <a:r>
              <a:rPr lang="en-US" dirty="0">
                <a:ea typeface="+mn-lt"/>
                <a:cs typeface="+mn-lt"/>
              </a:rPr>
              <a:t> import Lasso</a:t>
            </a:r>
          </a:p>
          <a:p>
            <a:pPr algn="just"/>
            <a:r>
              <a:rPr lang="en-US" dirty="0">
                <a:ea typeface="+mn-lt"/>
                <a:cs typeface="+mn-lt"/>
              </a:rPr>
              <a:t>parameters={'alpha':[.0001,.001,.01,.1,1,10],'</a:t>
            </a:r>
            <a:r>
              <a:rPr lang="en-US" dirty="0" err="1">
                <a:ea typeface="+mn-lt"/>
                <a:cs typeface="+mn-lt"/>
              </a:rPr>
              <a:t>random_state':list</a:t>
            </a:r>
            <a:r>
              <a:rPr lang="en-US" dirty="0">
                <a:ea typeface="+mn-lt"/>
                <a:cs typeface="+mn-lt"/>
              </a:rPr>
              <a:t>(range(0,20))}</a:t>
            </a:r>
          </a:p>
          <a:p>
            <a:pPr algn="just"/>
            <a:r>
              <a:rPr lang="en-US" dirty="0">
                <a:ea typeface="+mn-lt"/>
                <a:cs typeface="+mn-lt"/>
              </a:rPr>
              <a:t>ls=Lasso()</a:t>
            </a:r>
          </a:p>
          <a:p>
            <a:pPr algn="just"/>
            <a:r>
              <a:rPr lang="en-US" dirty="0" err="1">
                <a:ea typeface="+mn-lt"/>
                <a:cs typeface="+mn-lt"/>
              </a:rPr>
              <a:t>clf</a:t>
            </a:r>
            <a:r>
              <a:rPr lang="en-US" dirty="0">
                <a:ea typeface="+mn-lt"/>
                <a:cs typeface="+mn-lt"/>
              </a:rPr>
              <a:t>=</a:t>
            </a:r>
            <a:r>
              <a:rPr lang="en-US" dirty="0" err="1">
                <a:ea typeface="+mn-lt"/>
                <a:cs typeface="+mn-lt"/>
              </a:rPr>
              <a:t>GridSearchCV</a:t>
            </a:r>
            <a:r>
              <a:rPr lang="en-US" dirty="0">
                <a:ea typeface="+mn-lt"/>
                <a:cs typeface="+mn-lt"/>
              </a:rPr>
              <a:t>(</a:t>
            </a:r>
            <a:r>
              <a:rPr lang="en-US" dirty="0" err="1">
                <a:ea typeface="+mn-lt"/>
                <a:cs typeface="+mn-lt"/>
              </a:rPr>
              <a:t>ls,parameters</a:t>
            </a:r>
            <a:r>
              <a:rPr lang="en-US" dirty="0">
                <a:ea typeface="+mn-lt"/>
                <a:cs typeface="+mn-lt"/>
              </a:rPr>
              <a:t>)</a:t>
            </a:r>
          </a:p>
          <a:p>
            <a:pPr algn="just"/>
            <a:r>
              <a:rPr lang="en-US" dirty="0" err="1">
                <a:ea typeface="+mn-lt"/>
                <a:cs typeface="+mn-lt"/>
              </a:rPr>
              <a:t>clf.fit</a:t>
            </a:r>
            <a:r>
              <a:rPr lang="en-US" dirty="0">
                <a:ea typeface="+mn-lt"/>
                <a:cs typeface="+mn-lt"/>
              </a:rPr>
              <a:t>(</a:t>
            </a:r>
            <a:r>
              <a:rPr lang="en-US" dirty="0" err="1">
                <a:ea typeface="+mn-lt"/>
                <a:cs typeface="+mn-lt"/>
              </a:rPr>
              <a:t>x_train,y_train</a:t>
            </a:r>
            <a:r>
              <a:rPr lang="en-US" dirty="0">
                <a:ea typeface="+mn-lt"/>
                <a:cs typeface="+mn-lt"/>
              </a:rPr>
              <a:t>)</a:t>
            </a:r>
          </a:p>
          <a:p>
            <a:pPr algn="just"/>
            <a:r>
              <a:rPr lang="en-US" dirty="0">
                <a:ea typeface="+mn-lt"/>
                <a:cs typeface="+mn-lt"/>
              </a:rPr>
              <a:t>print(</a:t>
            </a:r>
            <a:r>
              <a:rPr lang="en-US" dirty="0" err="1">
                <a:ea typeface="+mn-lt"/>
                <a:cs typeface="+mn-lt"/>
              </a:rPr>
              <a:t>clf.best_params</a:t>
            </a:r>
            <a:r>
              <a:rPr lang="en-US" dirty="0">
                <a:ea typeface="+mn-lt"/>
                <a:cs typeface="+mn-lt"/>
              </a:rPr>
              <a:t>_)</a:t>
            </a:r>
          </a:p>
          <a:p>
            <a:endParaRPr lang="en-US">
              <a:ea typeface="+mn-lt"/>
              <a:cs typeface="+mn-lt"/>
            </a:endParaRPr>
          </a:p>
          <a:p>
            <a:pPr algn="just"/>
            <a:r>
              <a:rPr lang="en-US" dirty="0">
                <a:ea typeface="+mn-lt"/>
                <a:cs typeface="+mn-lt"/>
              </a:rPr>
              <a:t>ls=Lasso(alpha=0.01,random_state=0)</a:t>
            </a:r>
          </a:p>
          <a:p>
            <a:pPr algn="just"/>
            <a:r>
              <a:rPr lang="en-US" dirty="0" err="1">
                <a:ea typeface="+mn-lt"/>
                <a:cs typeface="+mn-lt"/>
              </a:rPr>
              <a:t>ls.fit</a:t>
            </a:r>
            <a:r>
              <a:rPr lang="en-US" dirty="0">
                <a:ea typeface="+mn-lt"/>
                <a:cs typeface="+mn-lt"/>
              </a:rPr>
              <a:t>(</a:t>
            </a:r>
            <a:r>
              <a:rPr lang="en-US" dirty="0" err="1">
                <a:ea typeface="+mn-lt"/>
                <a:cs typeface="+mn-lt"/>
              </a:rPr>
              <a:t>x_train,y_train</a:t>
            </a:r>
            <a:r>
              <a:rPr lang="en-US" dirty="0">
                <a:ea typeface="+mn-lt"/>
                <a:cs typeface="+mn-lt"/>
              </a:rPr>
              <a:t>)</a:t>
            </a:r>
          </a:p>
          <a:p>
            <a:pPr algn="just"/>
            <a:r>
              <a:rPr lang="en-US" dirty="0" err="1">
                <a:ea typeface="+mn-lt"/>
                <a:cs typeface="+mn-lt"/>
              </a:rPr>
              <a:t>ls.score</a:t>
            </a:r>
            <a:r>
              <a:rPr lang="en-US" dirty="0">
                <a:ea typeface="+mn-lt"/>
                <a:cs typeface="+mn-lt"/>
              </a:rPr>
              <a:t>(</a:t>
            </a:r>
            <a:r>
              <a:rPr lang="en-US" dirty="0" err="1">
                <a:ea typeface="+mn-lt"/>
                <a:cs typeface="+mn-lt"/>
              </a:rPr>
              <a:t>x_train,y_train</a:t>
            </a:r>
            <a:r>
              <a:rPr lang="en-US" dirty="0">
                <a:ea typeface="+mn-lt"/>
                <a:cs typeface="+mn-lt"/>
              </a:rPr>
              <a:t>)</a:t>
            </a:r>
          </a:p>
          <a:p>
            <a:pPr algn="just"/>
            <a:r>
              <a:rPr lang="en-US" dirty="0" err="1">
                <a:ea typeface="+mn-lt"/>
                <a:cs typeface="+mn-lt"/>
              </a:rPr>
              <a:t>pred_ls</a:t>
            </a:r>
            <a:r>
              <a:rPr lang="en-US" dirty="0">
                <a:ea typeface="+mn-lt"/>
                <a:cs typeface="+mn-lt"/>
              </a:rPr>
              <a:t>=</a:t>
            </a:r>
            <a:r>
              <a:rPr lang="en-US" dirty="0" err="1">
                <a:ea typeface="+mn-lt"/>
                <a:cs typeface="+mn-lt"/>
              </a:rPr>
              <a:t>ls.predict</a:t>
            </a:r>
            <a:r>
              <a:rPr lang="en-US" dirty="0">
                <a:ea typeface="+mn-lt"/>
                <a:cs typeface="+mn-lt"/>
              </a:rPr>
              <a:t>(</a:t>
            </a:r>
            <a:r>
              <a:rPr lang="en-US" dirty="0" err="1">
                <a:ea typeface="+mn-lt"/>
                <a:cs typeface="+mn-lt"/>
              </a:rPr>
              <a:t>x_test</a:t>
            </a:r>
            <a:r>
              <a:rPr lang="en-US" dirty="0">
                <a:ea typeface="+mn-lt"/>
                <a:cs typeface="+mn-lt"/>
              </a:rPr>
              <a:t>)</a:t>
            </a:r>
          </a:p>
          <a:p>
            <a:pPr algn="just"/>
            <a:r>
              <a:rPr lang="en-US" dirty="0" err="1">
                <a:ea typeface="+mn-lt"/>
                <a:cs typeface="+mn-lt"/>
              </a:rPr>
              <a:t>lss</a:t>
            </a:r>
            <a:r>
              <a:rPr lang="en-US" dirty="0">
                <a:ea typeface="+mn-lt"/>
                <a:cs typeface="+mn-lt"/>
              </a:rPr>
              <a:t>=r2_score(</a:t>
            </a:r>
            <a:r>
              <a:rPr lang="en-US" dirty="0" err="1">
                <a:ea typeface="+mn-lt"/>
                <a:cs typeface="+mn-lt"/>
              </a:rPr>
              <a:t>y_test,pred_ls</a:t>
            </a:r>
            <a:r>
              <a:rPr lang="en-US" dirty="0">
                <a:ea typeface="+mn-lt"/>
                <a:cs typeface="+mn-lt"/>
              </a:rPr>
              <a:t>)</a:t>
            </a:r>
          </a:p>
          <a:p>
            <a:pPr algn="just"/>
            <a:r>
              <a:rPr lang="en-US" err="1">
                <a:ea typeface="+mn-lt"/>
                <a:cs typeface="+mn-lt"/>
              </a:rPr>
              <a:t>Lss</a:t>
            </a:r>
            <a:endParaRPr lang="en-US" dirty="0" err="1">
              <a:ea typeface="+mn-lt"/>
              <a:cs typeface="+mn-lt"/>
            </a:endParaRPr>
          </a:p>
          <a:p>
            <a:endParaRPr lang="en-US">
              <a:ea typeface="+mn-lt"/>
              <a:cs typeface="+mn-lt"/>
            </a:endParaRPr>
          </a:p>
          <a:p>
            <a:pPr algn="just"/>
            <a:r>
              <a:rPr lang="en-US" dirty="0" err="1">
                <a:ea typeface="+mn-lt"/>
                <a:cs typeface="+mn-lt"/>
              </a:rPr>
              <a:t>cv_score</a:t>
            </a:r>
            <a:r>
              <a:rPr lang="en-US" dirty="0">
                <a:ea typeface="+mn-lt"/>
                <a:cs typeface="+mn-lt"/>
              </a:rPr>
              <a:t>=</a:t>
            </a:r>
            <a:r>
              <a:rPr lang="en-US" dirty="0" err="1">
                <a:ea typeface="+mn-lt"/>
                <a:cs typeface="+mn-lt"/>
              </a:rPr>
              <a:t>cross_val_score</a:t>
            </a:r>
            <a:r>
              <a:rPr lang="en-US" dirty="0">
                <a:ea typeface="+mn-lt"/>
                <a:cs typeface="+mn-lt"/>
              </a:rPr>
              <a:t>(</a:t>
            </a:r>
            <a:r>
              <a:rPr lang="en-US" dirty="0" err="1">
                <a:ea typeface="+mn-lt"/>
                <a:cs typeface="+mn-lt"/>
              </a:rPr>
              <a:t>ls,x,y,cv</a:t>
            </a:r>
            <a:r>
              <a:rPr lang="en-US" dirty="0">
                <a:ea typeface="+mn-lt"/>
                <a:cs typeface="+mn-lt"/>
              </a:rPr>
              <a:t>=5)</a:t>
            </a:r>
          </a:p>
          <a:p>
            <a:pPr algn="just"/>
            <a:r>
              <a:rPr lang="en-US" dirty="0" err="1">
                <a:ea typeface="+mn-lt"/>
                <a:cs typeface="+mn-lt"/>
              </a:rPr>
              <a:t>cv_mean</a:t>
            </a:r>
            <a:r>
              <a:rPr lang="en-US" dirty="0">
                <a:ea typeface="+mn-lt"/>
                <a:cs typeface="+mn-lt"/>
              </a:rPr>
              <a:t>=</a:t>
            </a:r>
            <a:r>
              <a:rPr lang="en-US" dirty="0" err="1">
                <a:ea typeface="+mn-lt"/>
                <a:cs typeface="+mn-lt"/>
              </a:rPr>
              <a:t>cv_score.mean</a:t>
            </a:r>
            <a:r>
              <a:rPr lang="en-US" dirty="0">
                <a:ea typeface="+mn-lt"/>
                <a:cs typeface="+mn-lt"/>
              </a:rPr>
              <a:t>()</a:t>
            </a:r>
          </a:p>
          <a:p>
            <a:pPr algn="just"/>
            <a:r>
              <a:rPr lang="en-US" dirty="0" err="1">
                <a:ea typeface="+mn-lt"/>
                <a:cs typeface="+mn-lt"/>
              </a:rPr>
              <a:t>cv_mean</a:t>
            </a:r>
            <a:r>
              <a:rPr lang="en-US" dirty="0">
                <a:ea typeface="+mn-lt"/>
                <a:cs typeface="+mn-lt"/>
              </a:rPr>
              <a:t>*100</a:t>
            </a:r>
          </a:p>
          <a:p>
            <a:endParaRPr lang="en-US">
              <a:ea typeface="+mn-lt"/>
              <a:cs typeface="+mn-lt"/>
            </a:endParaRPr>
          </a:p>
        </p:txBody>
      </p:sp>
    </p:spTree>
    <p:extLst>
      <p:ext uri="{BB962C8B-B14F-4D97-AF65-F5344CB8AC3E}">
        <p14:creationId xmlns:p14="http://schemas.microsoft.com/office/powerpoint/2010/main" val="251004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EEFEEA-874E-4A17-88AB-61A1959607B4}"/>
              </a:ext>
            </a:extLst>
          </p:cNvPr>
          <p:cNvSpPr txBox="1"/>
          <p:nvPr/>
        </p:nvSpPr>
        <p:spPr>
          <a:xfrm>
            <a:off x="700087" y="557213"/>
            <a:ext cx="10803732"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latin typeface="Arial Black"/>
                <a:cs typeface="Segoe UI"/>
              </a:rPr>
              <a:t>INTRODUCTION</a:t>
            </a:r>
          </a:p>
          <a:p>
            <a:endParaRPr lang="en-US">
              <a:latin typeface="Segoe UI"/>
              <a:cs typeface="Segoe UI"/>
            </a:endParaRPr>
          </a:p>
          <a:p>
            <a:r>
              <a:rPr lang="en-US" dirty="0">
                <a:latin typeface="Constantia"/>
                <a:cs typeface="Segoe UI"/>
              </a:rPr>
              <a:t>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p>
          <a:p>
            <a:endParaRPr lang="en-US" dirty="0">
              <a:latin typeface="Constantia"/>
              <a:cs typeface="Segoe UI"/>
            </a:endParaRPr>
          </a:p>
          <a:p>
            <a:r>
              <a:rPr lang="en-US" dirty="0">
                <a:latin typeface="Constantia"/>
                <a:cs typeface="Segoe UI"/>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p>
          <a:p>
            <a:endParaRPr lang="en-US" dirty="0">
              <a:latin typeface="Constantia"/>
              <a:cs typeface="Segoe UI"/>
            </a:endParaRPr>
          </a:p>
          <a:p>
            <a:r>
              <a:rPr lang="en-US" dirty="0">
                <a:latin typeface="Constantia"/>
                <a:cs typeface="Segoe UI"/>
              </a:rPr>
              <a:t>The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endParaRPr lang="en-US" dirty="0">
              <a:latin typeface="Constantia"/>
              <a:cs typeface="Segoe UI"/>
            </a:endParaRPr>
          </a:p>
          <a:p>
            <a:r>
              <a:rPr lang="en-US" dirty="0">
                <a:latin typeface="Constantia"/>
                <a:cs typeface="Segoe UI"/>
              </a:rPr>
              <a:t>The company is looking at prospective properties to buy houses to enter the market. We are required to build a model using Machine Learning in order to predict the actual value of the prospective properties and decide whether to invest in them or not. </a:t>
            </a:r>
          </a:p>
          <a:p>
            <a:endParaRPr lang="en-US">
              <a:latin typeface="Segoe UI"/>
              <a:cs typeface="Segoe UI"/>
            </a:endParaRPr>
          </a:p>
          <a:p>
            <a:endParaRPr lang="en-US">
              <a:latin typeface="Segoe UI"/>
              <a:cs typeface="Segoe UI"/>
            </a:endParaRPr>
          </a:p>
        </p:txBody>
      </p:sp>
    </p:spTree>
    <p:extLst>
      <p:ext uri="{BB962C8B-B14F-4D97-AF65-F5344CB8AC3E}">
        <p14:creationId xmlns:p14="http://schemas.microsoft.com/office/powerpoint/2010/main" val="1388843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80E65C-12AE-4F8B-8C0B-105687DA2FCE}"/>
              </a:ext>
            </a:extLst>
          </p:cNvPr>
          <p:cNvSpPr txBox="1"/>
          <p:nvPr/>
        </p:nvSpPr>
        <p:spPr>
          <a:xfrm>
            <a:off x="747713" y="509588"/>
            <a:ext cx="10708479"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Constantia"/>
                <a:ea typeface="Cambria Math"/>
              </a:rPr>
              <a:t>With </a:t>
            </a:r>
            <a:r>
              <a:rPr lang="en-US" dirty="0" err="1">
                <a:latin typeface="Constantia"/>
                <a:ea typeface="Cambria Math"/>
              </a:rPr>
              <a:t>AdaBoostRegressor</a:t>
            </a:r>
            <a:r>
              <a:rPr lang="en-US" dirty="0">
                <a:latin typeface="Constantia"/>
                <a:ea typeface="Cambria Math"/>
              </a:rPr>
              <a:t> assemble technique to achieve best accuracy of dataset.</a:t>
            </a:r>
          </a:p>
          <a:p>
            <a:endParaRPr lang="en-US">
              <a:latin typeface="Segoe UI"/>
              <a:cs typeface="Segoe UI"/>
            </a:endParaRPr>
          </a:p>
          <a:p>
            <a:pPr algn="just"/>
            <a:r>
              <a:rPr lang="en-US" dirty="0">
                <a:ea typeface="+mn-lt"/>
                <a:cs typeface="+mn-lt"/>
              </a:rPr>
              <a:t>from </a:t>
            </a:r>
            <a:r>
              <a:rPr lang="en-US" dirty="0" err="1">
                <a:ea typeface="+mn-lt"/>
                <a:cs typeface="+mn-lt"/>
              </a:rPr>
              <a:t>sklearn.ensemble</a:t>
            </a:r>
            <a:r>
              <a:rPr lang="en-US" dirty="0">
                <a:ea typeface="+mn-lt"/>
                <a:cs typeface="+mn-lt"/>
              </a:rPr>
              <a:t> import </a:t>
            </a:r>
            <a:r>
              <a:rPr lang="en-US" dirty="0" err="1">
                <a:ea typeface="+mn-lt"/>
                <a:cs typeface="+mn-lt"/>
              </a:rPr>
              <a:t>AdaBoostRegressor</a:t>
            </a:r>
            <a:endParaRPr lang="en-US" dirty="0">
              <a:ea typeface="+mn-lt"/>
              <a:cs typeface="+mn-lt"/>
            </a:endParaRPr>
          </a:p>
          <a:p>
            <a:pPr algn="just"/>
            <a:r>
              <a:rPr lang="en-US" dirty="0">
                <a:ea typeface="+mn-lt"/>
                <a:cs typeface="+mn-lt"/>
              </a:rPr>
              <a:t>AD = </a:t>
            </a:r>
            <a:r>
              <a:rPr lang="en-US" dirty="0" err="1">
                <a:ea typeface="+mn-lt"/>
                <a:cs typeface="+mn-lt"/>
              </a:rPr>
              <a:t>AdaBoostRegressor</a:t>
            </a:r>
            <a:r>
              <a:rPr lang="en-US" dirty="0">
                <a:ea typeface="+mn-lt"/>
                <a:cs typeface="+mn-lt"/>
              </a:rPr>
              <a:t>()</a:t>
            </a:r>
          </a:p>
          <a:p>
            <a:pPr algn="just"/>
            <a:r>
              <a:rPr lang="en-US" dirty="0" err="1">
                <a:ea typeface="+mn-lt"/>
                <a:cs typeface="+mn-lt"/>
              </a:rPr>
              <a:t>AD.fit</a:t>
            </a:r>
            <a:r>
              <a:rPr lang="en-US" dirty="0">
                <a:ea typeface="+mn-lt"/>
                <a:cs typeface="+mn-lt"/>
              </a:rPr>
              <a:t>(</a:t>
            </a:r>
            <a:r>
              <a:rPr lang="en-US" dirty="0" err="1">
                <a:ea typeface="+mn-lt"/>
                <a:cs typeface="+mn-lt"/>
              </a:rPr>
              <a:t>x_train,y_train</a:t>
            </a:r>
            <a:r>
              <a:rPr lang="en-US" dirty="0">
                <a:ea typeface="+mn-lt"/>
                <a:cs typeface="+mn-lt"/>
              </a:rPr>
              <a:t>)</a:t>
            </a:r>
          </a:p>
          <a:p>
            <a:pPr algn="just"/>
            <a:r>
              <a:rPr lang="en-US" dirty="0" err="1">
                <a:ea typeface="+mn-lt"/>
                <a:cs typeface="+mn-lt"/>
              </a:rPr>
              <a:t>AD.score</a:t>
            </a:r>
            <a:r>
              <a:rPr lang="en-US" dirty="0">
                <a:ea typeface="+mn-lt"/>
                <a:cs typeface="+mn-lt"/>
              </a:rPr>
              <a:t>(</a:t>
            </a:r>
            <a:r>
              <a:rPr lang="en-US" dirty="0" err="1">
                <a:ea typeface="+mn-lt"/>
                <a:cs typeface="+mn-lt"/>
              </a:rPr>
              <a:t>x_test,y_test</a:t>
            </a:r>
            <a:r>
              <a:rPr lang="en-US" dirty="0">
                <a:ea typeface="+mn-lt"/>
                <a:cs typeface="+mn-lt"/>
              </a:rPr>
              <a:t>)</a:t>
            </a:r>
          </a:p>
          <a:p>
            <a:endParaRPr lang="en-US">
              <a:ea typeface="+mn-lt"/>
              <a:cs typeface="+mn-lt"/>
            </a:endParaRPr>
          </a:p>
          <a:p>
            <a:pPr algn="just"/>
            <a:r>
              <a:rPr lang="en-US" dirty="0">
                <a:latin typeface="Constantia"/>
                <a:ea typeface="Cambria Math"/>
              </a:rPr>
              <a:t>Finally came to the Conclusion as per the results found those are the model is showing the exact result for the dataset with 68% accuracy. </a:t>
            </a:r>
          </a:p>
          <a:p>
            <a:endParaRPr lang="en-US">
              <a:latin typeface="Segoe UI"/>
              <a:cs typeface="Segoe UI"/>
            </a:endParaRPr>
          </a:p>
          <a:p>
            <a:pPr algn="just"/>
            <a:r>
              <a:rPr lang="en-US" dirty="0">
                <a:latin typeface="Cambria Math"/>
                <a:ea typeface="Cambria Math"/>
              </a:rPr>
              <a:t>Please find the GitHub link for </a:t>
            </a:r>
            <a:r>
              <a:rPr lang="en-US" dirty="0" err="1">
                <a:latin typeface="Cambria Math"/>
                <a:ea typeface="Cambria Math"/>
              </a:rPr>
              <a:t>Pyplot</a:t>
            </a:r>
            <a:r>
              <a:rPr lang="en-US" dirty="0">
                <a:latin typeface="Cambria Math"/>
                <a:ea typeface="Cambria Math"/>
              </a:rPr>
              <a:t> of Linear regression to refer.</a:t>
            </a:r>
          </a:p>
          <a:p>
            <a:pPr algn="just"/>
            <a:endParaRPr lang="en-US" dirty="0">
              <a:latin typeface="Cambria Math"/>
              <a:ea typeface="Cambria Math"/>
              <a:cs typeface="+mn-lt"/>
            </a:endParaRPr>
          </a:p>
          <a:p>
            <a:pPr algn="just"/>
            <a:r>
              <a:rPr lang="en-US" u="sng" dirty="0">
                <a:ea typeface="+mn-lt"/>
                <a:cs typeface="+mn-lt"/>
                <a:hlinkClick r:id="rId2"/>
              </a:rPr>
              <a:t>https://github.com/komalghatvilkar/Internship/blob/main/HOUSING:%20PRICE%20PREDICTION/Linear%20Regression%20Plot.png</a:t>
            </a:r>
            <a:endParaRPr lang="en-US"/>
          </a:p>
          <a:p>
            <a:pPr algn="just"/>
            <a:endParaRPr lang="en-US" b="1" dirty="0">
              <a:latin typeface="Cambria Math"/>
              <a:ea typeface="Cambria Math"/>
            </a:endParaRPr>
          </a:p>
          <a:p>
            <a:pPr algn="just"/>
            <a:r>
              <a:rPr lang="en-US" dirty="0">
                <a:latin typeface="Constantia"/>
                <a:ea typeface="Cambria Math"/>
              </a:rPr>
              <a:t>The results shows that the dataset is correct 68% &amp; we can rely on the data accordingly. </a:t>
            </a:r>
          </a:p>
          <a:p>
            <a:pPr algn="just"/>
            <a:endParaRPr lang="en-US" dirty="0">
              <a:latin typeface="Constantia"/>
              <a:ea typeface="Cambria Math"/>
            </a:endParaRPr>
          </a:p>
          <a:p>
            <a:pPr algn="just"/>
            <a:r>
              <a:rPr lang="en-US" dirty="0">
                <a:latin typeface="Cambria Math"/>
                <a:ea typeface="Cambria Math"/>
              </a:rPr>
              <a:t>Please find the GitHub links for </a:t>
            </a:r>
            <a:r>
              <a:rPr lang="en-US" dirty="0" err="1">
                <a:latin typeface="Cambria Math"/>
                <a:ea typeface="Cambria Math"/>
              </a:rPr>
              <a:t>Jupyter</a:t>
            </a:r>
            <a:r>
              <a:rPr lang="en-US" dirty="0">
                <a:latin typeface="Cambria Math"/>
                <a:ea typeface="Cambria Math"/>
              </a:rPr>
              <a:t> Notebook Solution of dataset to refer.</a:t>
            </a:r>
            <a:endParaRPr lang="en-US" dirty="0">
              <a:ea typeface="+mn-lt"/>
              <a:cs typeface="+mn-lt"/>
            </a:endParaRPr>
          </a:p>
          <a:p>
            <a:pPr algn="just"/>
            <a:endParaRPr lang="en-US" dirty="0">
              <a:latin typeface="Cambria Math"/>
              <a:ea typeface="Cambria Math"/>
            </a:endParaRPr>
          </a:p>
          <a:p>
            <a:pPr algn="just"/>
            <a:r>
              <a:rPr lang="en-US" u="sng" dirty="0">
                <a:ea typeface="+mn-lt"/>
                <a:cs typeface="+mn-lt"/>
                <a:hlinkClick r:id="rId3"/>
              </a:rPr>
              <a:t>https://github.com/komalghatvilkar/Internship/blob/main/HOUSING:%20PRICE%20PREDICTION/HOUSING%20-%20PRICE%20PREDICTION.ipynb</a:t>
            </a:r>
            <a:endParaRPr lang="en-US"/>
          </a:p>
          <a:p>
            <a:pPr algn="just"/>
            <a:endParaRPr lang="en-US" dirty="0">
              <a:latin typeface="Cambria Math"/>
              <a:ea typeface="Cambria Math"/>
            </a:endParaRPr>
          </a:p>
          <a:p>
            <a:pPr algn="just"/>
            <a:endParaRPr lang="en-US" dirty="0">
              <a:latin typeface="Constantia"/>
              <a:ea typeface="Cambria Math"/>
            </a:endParaRPr>
          </a:p>
        </p:txBody>
      </p:sp>
    </p:spTree>
    <p:extLst>
      <p:ext uri="{BB962C8B-B14F-4D97-AF65-F5344CB8AC3E}">
        <p14:creationId xmlns:p14="http://schemas.microsoft.com/office/powerpoint/2010/main" val="3263922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DAFE20-D231-4537-9515-373568FC3B41}"/>
              </a:ext>
            </a:extLst>
          </p:cNvPr>
          <p:cNvSpPr txBox="1"/>
          <p:nvPr/>
        </p:nvSpPr>
        <p:spPr>
          <a:xfrm>
            <a:off x="842963" y="1593056"/>
            <a:ext cx="1086326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latin typeface="Arial Black"/>
                <a:cs typeface="Segoe UI"/>
              </a:rPr>
              <a:t>ACKNOWLEDGMENT</a:t>
            </a:r>
          </a:p>
          <a:p>
            <a:pPr algn="ctr"/>
            <a:endParaRPr lang="en-US" sz="2400" b="1" dirty="0">
              <a:latin typeface="Arial Black"/>
              <a:cs typeface="Segoe UI"/>
            </a:endParaRPr>
          </a:p>
          <a:p>
            <a:pPr algn="ctr"/>
            <a:endParaRPr lang="en-US" sz="2400" b="1" dirty="0">
              <a:latin typeface="Arial Black"/>
              <a:cs typeface="Segoe UI"/>
            </a:endParaRPr>
          </a:p>
          <a:p>
            <a:pPr algn="ctr"/>
            <a:endParaRPr lang="en-US" b="1" dirty="0">
              <a:latin typeface="Segoe UI"/>
              <a:cs typeface="Segoe UI"/>
            </a:endParaRPr>
          </a:p>
          <a:p>
            <a:r>
              <a:rPr lang="en-US" dirty="0">
                <a:latin typeface="Constantia"/>
                <a:cs typeface="Segoe UI"/>
              </a:rPr>
              <a:t>The success &amp; outcome of this project were possible by the guidance and support from </a:t>
            </a:r>
            <a:r>
              <a:rPr lang="en-US" dirty="0" err="1">
                <a:latin typeface="Constantia"/>
                <a:cs typeface="Segoe UI"/>
              </a:rPr>
              <a:t>FlipRobo</a:t>
            </a:r>
            <a:r>
              <a:rPr lang="en-US" dirty="0">
                <a:latin typeface="Constantia"/>
                <a:cs typeface="Segoe UI"/>
              </a:rPr>
              <a:t>. </a:t>
            </a:r>
          </a:p>
          <a:p>
            <a:endParaRPr lang="en-US" dirty="0">
              <a:latin typeface="Constantia"/>
              <a:cs typeface="Segoe UI"/>
            </a:endParaRPr>
          </a:p>
          <a:p>
            <a:r>
              <a:rPr lang="en-US" dirty="0">
                <a:latin typeface="Constantia"/>
                <a:cs typeface="Segoe UI"/>
              </a:rPr>
              <a:t>It was not possible to be done without research from different machine learning sites on Google.</a:t>
            </a:r>
            <a:endParaRPr lang="en-US" dirty="0"/>
          </a:p>
          <a:p>
            <a:endParaRPr lang="en-US" dirty="0">
              <a:latin typeface="Constantia"/>
              <a:cs typeface="Segoe UI"/>
            </a:endParaRPr>
          </a:p>
          <a:p>
            <a:r>
              <a:rPr lang="en-US" dirty="0">
                <a:latin typeface="Constantia"/>
                <a:cs typeface="Segoe UI"/>
              </a:rPr>
              <a:t>I referred </a:t>
            </a:r>
            <a:r>
              <a:rPr lang="en-US" dirty="0" err="1">
                <a:latin typeface="Constantia"/>
                <a:cs typeface="Segoe UI"/>
              </a:rPr>
              <a:t>DataTrained</a:t>
            </a:r>
            <a:r>
              <a:rPr lang="en-US" dirty="0">
                <a:latin typeface="Constantia"/>
                <a:cs typeface="Segoe UI"/>
              </a:rPr>
              <a:t> material for more information that helped me completion of the project. </a:t>
            </a:r>
            <a:endParaRPr lang="en-US" dirty="0"/>
          </a:p>
          <a:p>
            <a:endParaRPr lang="en-US" dirty="0">
              <a:latin typeface="Constantia"/>
              <a:cs typeface="Segoe UI"/>
            </a:endParaRPr>
          </a:p>
          <a:p>
            <a:endParaRPr lang="en-US" dirty="0">
              <a:latin typeface="Constantia"/>
              <a:cs typeface="Segoe UI"/>
            </a:endParaRPr>
          </a:p>
          <a:p>
            <a:endParaRPr lang="en-US" dirty="0">
              <a:latin typeface="Constantia"/>
              <a:cs typeface="Segoe UI"/>
            </a:endParaRPr>
          </a:p>
          <a:p>
            <a:endParaRPr lang="en-US" dirty="0">
              <a:latin typeface="Constantia"/>
              <a:cs typeface="Segoe UI"/>
            </a:endParaRPr>
          </a:p>
          <a:p>
            <a:endParaRPr lang="en-US" dirty="0">
              <a:latin typeface="Constantia"/>
              <a:cs typeface="Segoe UI"/>
            </a:endParaRPr>
          </a:p>
          <a:p>
            <a:endParaRPr lang="en-US">
              <a:latin typeface="Rockwell" panose="02060603020205020403"/>
              <a:cs typeface="Segoe UI"/>
            </a:endParaRPr>
          </a:p>
        </p:txBody>
      </p:sp>
      <p:sp>
        <p:nvSpPr>
          <p:cNvPr id="3" name="TextBox 1">
            <a:extLst>
              <a:ext uri="{FF2B5EF4-FFF2-40B4-BE49-F238E27FC236}">
                <a16:creationId xmlns:a16="http://schemas.microsoft.com/office/drawing/2014/main" id="{A3D407EC-A950-4E5C-9F06-13BF8151B695}"/>
              </a:ext>
            </a:extLst>
          </p:cNvPr>
          <p:cNvSpPr txBox="1"/>
          <p:nvPr/>
        </p:nvSpPr>
        <p:spPr>
          <a:xfrm>
            <a:off x="7034212" y="5617368"/>
            <a:ext cx="5600699"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latin typeface="Arial Black"/>
              </a:rPr>
              <a:t>THANK YOU...!!</a:t>
            </a:r>
            <a:r>
              <a:rPr lang="en-US" sz="3200" dirty="0">
                <a:latin typeface="Arial Black"/>
                <a:ea typeface="Cambria Math"/>
              </a:rPr>
              <a:t>​!</a:t>
            </a:r>
            <a:endParaRPr lang="en-US" sz="3200" dirty="0">
              <a:latin typeface="Arial Black"/>
            </a:endParaRPr>
          </a:p>
        </p:txBody>
      </p:sp>
    </p:spTree>
    <p:extLst>
      <p:ext uri="{BB962C8B-B14F-4D97-AF65-F5344CB8AC3E}">
        <p14:creationId xmlns:p14="http://schemas.microsoft.com/office/powerpoint/2010/main" val="306721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FA95E-35C9-4D0D-B97E-CDDD5242F12E}"/>
              </a:ext>
            </a:extLst>
          </p:cNvPr>
          <p:cNvSpPr txBox="1"/>
          <p:nvPr/>
        </p:nvSpPr>
        <p:spPr>
          <a:xfrm>
            <a:off x="831056" y="1152525"/>
            <a:ext cx="1038701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tantia"/>
                <a:cs typeface="Segoe UI"/>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p>
          <a:p>
            <a:endParaRPr lang="en-US" dirty="0">
              <a:latin typeface="Segoe UI"/>
              <a:cs typeface="Segoe UI"/>
            </a:endParaRPr>
          </a:p>
          <a:p>
            <a:r>
              <a:rPr lang="en-US" dirty="0">
                <a:latin typeface="Segoe UI"/>
                <a:cs typeface="Segoe UI"/>
              </a:rPr>
              <a:t>​</a:t>
            </a:r>
          </a:p>
        </p:txBody>
      </p:sp>
    </p:spTree>
    <p:extLst>
      <p:ext uri="{BB962C8B-B14F-4D97-AF65-F5344CB8AC3E}">
        <p14:creationId xmlns:p14="http://schemas.microsoft.com/office/powerpoint/2010/main" val="130359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D0924-483A-4ECA-B748-5BD5B16AD556}"/>
              </a:ext>
            </a:extLst>
          </p:cNvPr>
          <p:cNvSpPr txBox="1"/>
          <p:nvPr/>
        </p:nvSpPr>
        <p:spPr>
          <a:xfrm>
            <a:off x="723901" y="545306"/>
            <a:ext cx="10958510"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Black"/>
                <a:cs typeface="Segoe UI"/>
              </a:rPr>
              <a:t>EDA</a:t>
            </a:r>
            <a:endParaRPr lang="en-US" sz="2400">
              <a:latin typeface="Arial Black"/>
            </a:endParaRPr>
          </a:p>
          <a:p>
            <a:endParaRPr lang="en-US" dirty="0">
              <a:latin typeface="Segoe UI"/>
              <a:cs typeface="Segoe UI"/>
            </a:endParaRPr>
          </a:p>
          <a:p>
            <a:r>
              <a:rPr lang="en-US" dirty="0">
                <a:latin typeface="Constantia"/>
                <a:cs typeface="Segoe UI"/>
              </a:rPr>
              <a:t>We have done the following analysis of the dataset where we Imported necessary libraries so that we can work on datasets with the </a:t>
            </a:r>
            <a:r>
              <a:rPr lang="en-US" dirty="0" err="1">
                <a:latin typeface="Constantia"/>
                <a:cs typeface="Segoe UI"/>
              </a:rPr>
              <a:t>Jupyter</a:t>
            </a:r>
            <a:r>
              <a:rPr lang="en-US" dirty="0">
                <a:latin typeface="Constantia"/>
                <a:cs typeface="Segoe UI"/>
              </a:rPr>
              <a:t> notebook. </a:t>
            </a:r>
            <a:endParaRPr lang="en-US">
              <a:latin typeface="Constantia"/>
            </a:endParaRPr>
          </a:p>
          <a:p>
            <a:endParaRPr lang="en-US" dirty="0">
              <a:latin typeface="Constantia"/>
              <a:cs typeface="Segoe UI"/>
            </a:endParaRPr>
          </a:p>
          <a:p>
            <a:pPr algn="just"/>
            <a:r>
              <a:rPr lang="en-US" dirty="0">
                <a:ea typeface="+mn-lt"/>
                <a:cs typeface="+mn-lt"/>
              </a:rPr>
              <a:t>import </a:t>
            </a:r>
            <a:r>
              <a:rPr lang="en-US" dirty="0" err="1">
                <a:ea typeface="+mn-lt"/>
                <a:cs typeface="+mn-lt"/>
              </a:rPr>
              <a:t>numpy</a:t>
            </a:r>
            <a:r>
              <a:rPr lang="en-US" dirty="0">
                <a:ea typeface="+mn-lt"/>
                <a:cs typeface="+mn-lt"/>
              </a:rPr>
              <a:t> as np</a:t>
            </a:r>
          </a:p>
          <a:p>
            <a:pPr algn="just"/>
            <a:r>
              <a:rPr lang="en-US" dirty="0">
                <a:ea typeface="+mn-lt"/>
                <a:cs typeface="+mn-lt"/>
              </a:rPr>
              <a:t>import pandas as pd</a:t>
            </a:r>
          </a:p>
          <a:p>
            <a:pPr algn="just"/>
            <a:r>
              <a:rPr lang="en-US" dirty="0">
                <a:ea typeface="+mn-lt"/>
                <a:cs typeface="+mn-lt"/>
              </a:rPr>
              <a:t>import </a:t>
            </a:r>
            <a:r>
              <a:rPr lang="en-US" dirty="0" err="1">
                <a:ea typeface="+mn-lt"/>
                <a:cs typeface="+mn-lt"/>
              </a:rPr>
              <a:t>matplotlib.pyplot</a:t>
            </a:r>
            <a:r>
              <a:rPr lang="en-US" dirty="0">
                <a:ea typeface="+mn-lt"/>
                <a:cs typeface="+mn-lt"/>
              </a:rPr>
              <a:t> as </a:t>
            </a:r>
            <a:r>
              <a:rPr lang="en-US" dirty="0" err="1">
                <a:ea typeface="+mn-lt"/>
                <a:cs typeface="+mn-lt"/>
              </a:rPr>
              <a:t>plt</a:t>
            </a:r>
            <a:endParaRPr lang="en-US">
              <a:ea typeface="+mn-lt"/>
              <a:cs typeface="+mn-lt"/>
            </a:endParaRPr>
          </a:p>
          <a:p>
            <a:pPr algn="just"/>
            <a:r>
              <a:rPr lang="en-US" dirty="0">
                <a:ea typeface="+mn-lt"/>
                <a:cs typeface="+mn-lt"/>
              </a:rPr>
              <a:t>import seaborn as </a:t>
            </a:r>
            <a:r>
              <a:rPr lang="en-US" dirty="0" err="1">
                <a:ea typeface="+mn-lt"/>
                <a:cs typeface="+mn-lt"/>
              </a:rPr>
              <a:t>sns</a:t>
            </a:r>
            <a:endParaRPr lang="en-US">
              <a:ea typeface="+mn-lt"/>
              <a:cs typeface="+mn-lt"/>
            </a:endParaRPr>
          </a:p>
          <a:p>
            <a:pPr algn="just"/>
            <a:r>
              <a:rPr lang="en-US" dirty="0">
                <a:ea typeface="+mn-lt"/>
                <a:cs typeface="+mn-lt"/>
              </a:rPr>
              <a:t>import warnings</a:t>
            </a:r>
          </a:p>
          <a:p>
            <a:pPr algn="just"/>
            <a:r>
              <a:rPr lang="en-US" dirty="0" err="1">
                <a:ea typeface="+mn-lt"/>
                <a:cs typeface="+mn-lt"/>
              </a:rPr>
              <a:t>warnings.filterwarnings</a:t>
            </a:r>
            <a:r>
              <a:rPr lang="en-US" dirty="0">
                <a:ea typeface="+mn-lt"/>
                <a:cs typeface="+mn-lt"/>
              </a:rPr>
              <a:t>('ignore')</a:t>
            </a:r>
          </a:p>
          <a:p>
            <a:endParaRPr lang="en-US" dirty="0">
              <a:latin typeface="Segoe UI"/>
              <a:cs typeface="Segoe UI"/>
            </a:endParaRPr>
          </a:p>
          <a:p>
            <a:pPr algn="just"/>
            <a:r>
              <a:rPr lang="en-US" dirty="0">
                <a:latin typeface="Constantia"/>
                <a:cs typeface="Segoe UI"/>
              </a:rPr>
              <a:t>Data contains 1460 entries each having 81 variables. After reading the dataset I merged both train &amp; test files with concatenate method so that we can do the EDA easily.</a:t>
            </a:r>
          </a:p>
          <a:p>
            <a:pPr algn="just"/>
            <a:endParaRPr lang="en-US" dirty="0">
              <a:latin typeface="Constantia"/>
              <a:cs typeface="Segoe UI"/>
            </a:endParaRPr>
          </a:p>
          <a:p>
            <a:pPr algn="just"/>
            <a:r>
              <a:rPr lang="en-US" dirty="0">
                <a:ea typeface="+mn-lt"/>
                <a:cs typeface="+mn-lt"/>
              </a:rPr>
              <a:t>price = </a:t>
            </a:r>
            <a:r>
              <a:rPr lang="en-US" dirty="0" err="1">
                <a:ea typeface="+mn-lt"/>
                <a:cs typeface="+mn-lt"/>
              </a:rPr>
              <a:t>pd.concat</a:t>
            </a:r>
            <a:r>
              <a:rPr lang="en-US" dirty="0">
                <a:ea typeface="+mn-lt"/>
                <a:cs typeface="+mn-lt"/>
              </a:rPr>
              <a:t>([</a:t>
            </a:r>
            <a:r>
              <a:rPr lang="en-US" dirty="0" err="1">
                <a:ea typeface="+mn-lt"/>
                <a:cs typeface="+mn-lt"/>
              </a:rPr>
              <a:t>df</a:t>
            </a:r>
            <a:r>
              <a:rPr lang="en-US" dirty="0">
                <a:ea typeface="+mn-lt"/>
                <a:cs typeface="+mn-lt"/>
              </a:rPr>
              <a:t>, df1],</a:t>
            </a:r>
            <a:r>
              <a:rPr lang="en-US" dirty="0" err="1">
                <a:ea typeface="+mn-lt"/>
                <a:cs typeface="+mn-lt"/>
              </a:rPr>
              <a:t>ignore_index</a:t>
            </a:r>
            <a:r>
              <a:rPr lang="en-US" dirty="0">
                <a:ea typeface="+mn-lt"/>
                <a:cs typeface="+mn-lt"/>
              </a:rPr>
              <a:t>=True)</a:t>
            </a:r>
            <a:endParaRPr lang="en-US" dirty="0"/>
          </a:p>
          <a:p>
            <a:pPr algn="just"/>
            <a:endParaRPr lang="en-US" dirty="0">
              <a:latin typeface="Rockwell"/>
              <a:cs typeface="Segoe UI"/>
            </a:endParaRPr>
          </a:p>
          <a:p>
            <a:pPr algn="just"/>
            <a:r>
              <a:rPr lang="en-US" dirty="0">
                <a:latin typeface="Constantia"/>
                <a:cs typeface="Segoe UI"/>
              </a:rPr>
              <a:t>I checked the description of data with .info() method &amp; find null values contains in dataset</a:t>
            </a:r>
            <a:r>
              <a:rPr lang="en-US" dirty="0">
                <a:latin typeface="Constantia"/>
                <a:ea typeface="+mn-lt"/>
                <a:cs typeface="+mn-lt"/>
              </a:rPr>
              <a:t>. </a:t>
            </a:r>
          </a:p>
          <a:p>
            <a:pPr algn="just"/>
            <a:endParaRPr lang="en-US" dirty="0">
              <a:ea typeface="+mn-lt"/>
              <a:cs typeface="+mn-lt"/>
            </a:endParaRPr>
          </a:p>
          <a:p>
            <a:pPr algn="just"/>
            <a:r>
              <a:rPr lang="en-US" dirty="0">
                <a:ea typeface="+mn-lt"/>
                <a:cs typeface="+mn-lt"/>
              </a:rPr>
              <a:t>price.info()</a:t>
            </a:r>
            <a:endParaRPr lang="en-US" dirty="0"/>
          </a:p>
          <a:p>
            <a:pPr algn="just"/>
            <a:endParaRPr lang="en-US" dirty="0">
              <a:ea typeface="+mn-lt"/>
              <a:cs typeface="+mn-lt"/>
            </a:endParaRPr>
          </a:p>
          <a:p>
            <a:pPr algn="just"/>
            <a:endParaRPr lang="en-US" dirty="0"/>
          </a:p>
          <a:p>
            <a:pPr algn="just"/>
            <a:endParaRPr lang="en-US" dirty="0"/>
          </a:p>
        </p:txBody>
      </p:sp>
    </p:spTree>
    <p:extLst>
      <p:ext uri="{BB962C8B-B14F-4D97-AF65-F5344CB8AC3E}">
        <p14:creationId xmlns:p14="http://schemas.microsoft.com/office/powerpoint/2010/main" val="235273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280537-96C4-416B-AE48-789802291883}"/>
              </a:ext>
            </a:extLst>
          </p:cNvPr>
          <p:cNvSpPr txBox="1"/>
          <p:nvPr/>
        </p:nvSpPr>
        <p:spPr>
          <a:xfrm>
            <a:off x="866775" y="473868"/>
            <a:ext cx="1045844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Constantia"/>
                <a:cs typeface="Segoe UI"/>
              </a:rPr>
              <a:t>Found some null values so performed the task and convert or remove the Nan values with mean or some other values. </a:t>
            </a:r>
            <a:endParaRPr lang="en-US" dirty="0">
              <a:latin typeface="Constantia"/>
              <a:ea typeface="+mn-lt"/>
              <a:cs typeface="Segoe UI"/>
            </a:endParaRPr>
          </a:p>
          <a:p>
            <a:pPr algn="just"/>
            <a:endParaRPr lang="en-US" dirty="0">
              <a:latin typeface="Segoe UI"/>
              <a:ea typeface="+mn-lt"/>
              <a:cs typeface="Segoe UI"/>
            </a:endParaRPr>
          </a:p>
          <a:p>
            <a:pPr algn="just"/>
            <a:r>
              <a:rPr lang="en-US" dirty="0" err="1">
                <a:ea typeface="+mn-lt"/>
                <a:cs typeface="+mn-lt"/>
              </a:rPr>
              <a:t>price.isnull</a:t>
            </a:r>
            <a:r>
              <a:rPr lang="en-US" dirty="0">
                <a:ea typeface="+mn-lt"/>
                <a:cs typeface="+mn-lt"/>
              </a:rPr>
              <a:t>().sum()</a:t>
            </a:r>
          </a:p>
          <a:p>
            <a:pPr algn="just"/>
            <a:r>
              <a:rPr lang="en-US" dirty="0">
                <a:ea typeface="+mn-lt"/>
                <a:cs typeface="+mn-lt"/>
              </a:rPr>
              <a:t>price['</a:t>
            </a:r>
            <a:r>
              <a:rPr lang="en-US" dirty="0" err="1">
                <a:ea typeface="+mn-lt"/>
                <a:cs typeface="+mn-lt"/>
              </a:rPr>
              <a:t>LotFrontage</a:t>
            </a:r>
            <a:r>
              <a:rPr lang="en-US" dirty="0">
                <a:ea typeface="+mn-lt"/>
                <a:cs typeface="+mn-lt"/>
              </a:rPr>
              <a:t>'] = price['</a:t>
            </a:r>
            <a:r>
              <a:rPr lang="en-US" dirty="0" err="1">
                <a:ea typeface="+mn-lt"/>
                <a:cs typeface="+mn-lt"/>
              </a:rPr>
              <a:t>LotFrontage</a:t>
            </a:r>
            <a:r>
              <a:rPr lang="en-US" dirty="0">
                <a:ea typeface="+mn-lt"/>
                <a:cs typeface="+mn-lt"/>
              </a:rPr>
              <a:t>'].</a:t>
            </a:r>
            <a:r>
              <a:rPr lang="en-US" dirty="0" err="1">
                <a:ea typeface="+mn-lt"/>
                <a:cs typeface="+mn-lt"/>
              </a:rPr>
              <a:t>fillna</a:t>
            </a:r>
            <a:r>
              <a:rPr lang="en-US" dirty="0">
                <a:ea typeface="+mn-lt"/>
                <a:cs typeface="+mn-lt"/>
              </a:rPr>
              <a:t>(price['</a:t>
            </a:r>
            <a:r>
              <a:rPr lang="en-US" dirty="0" err="1">
                <a:ea typeface="+mn-lt"/>
                <a:cs typeface="+mn-lt"/>
              </a:rPr>
              <a:t>LotFrontage</a:t>
            </a:r>
            <a:r>
              <a:rPr lang="en-US" dirty="0">
                <a:ea typeface="+mn-lt"/>
                <a:cs typeface="+mn-lt"/>
              </a:rPr>
              <a:t>'].mean())</a:t>
            </a:r>
          </a:p>
          <a:p>
            <a:pPr algn="just"/>
            <a:r>
              <a:rPr lang="en-US" dirty="0">
                <a:ea typeface="+mn-lt"/>
                <a:cs typeface="+mn-lt"/>
              </a:rPr>
              <a:t>price['</a:t>
            </a:r>
            <a:r>
              <a:rPr lang="en-US" dirty="0" err="1">
                <a:ea typeface="+mn-lt"/>
                <a:cs typeface="+mn-lt"/>
              </a:rPr>
              <a:t>SalePrice</a:t>
            </a:r>
            <a:r>
              <a:rPr lang="en-US" dirty="0">
                <a:ea typeface="+mn-lt"/>
                <a:cs typeface="+mn-lt"/>
              </a:rPr>
              <a:t>'] = price['</a:t>
            </a:r>
            <a:r>
              <a:rPr lang="en-US" dirty="0" err="1">
                <a:ea typeface="+mn-lt"/>
                <a:cs typeface="+mn-lt"/>
              </a:rPr>
              <a:t>SalePrice</a:t>
            </a:r>
            <a:r>
              <a:rPr lang="en-US" dirty="0">
                <a:ea typeface="+mn-lt"/>
                <a:cs typeface="+mn-lt"/>
              </a:rPr>
              <a:t>'].</a:t>
            </a:r>
            <a:r>
              <a:rPr lang="en-US" dirty="0" err="1">
                <a:ea typeface="+mn-lt"/>
                <a:cs typeface="+mn-lt"/>
              </a:rPr>
              <a:t>fillna</a:t>
            </a:r>
            <a:r>
              <a:rPr lang="en-US" dirty="0">
                <a:ea typeface="+mn-lt"/>
                <a:cs typeface="+mn-lt"/>
              </a:rPr>
              <a:t>(price['</a:t>
            </a:r>
            <a:r>
              <a:rPr lang="en-US" dirty="0" err="1">
                <a:ea typeface="+mn-lt"/>
                <a:cs typeface="+mn-lt"/>
              </a:rPr>
              <a:t>SalePrice</a:t>
            </a:r>
            <a:r>
              <a:rPr lang="en-US" dirty="0">
                <a:ea typeface="+mn-lt"/>
                <a:cs typeface="+mn-lt"/>
              </a:rPr>
              <a:t>'].mean())</a:t>
            </a:r>
          </a:p>
          <a:p>
            <a:pPr algn="just"/>
            <a:r>
              <a:rPr lang="en-US" dirty="0">
                <a:ea typeface="+mn-lt"/>
                <a:cs typeface="+mn-lt"/>
              </a:rPr>
              <a:t>price['</a:t>
            </a:r>
            <a:r>
              <a:rPr lang="en-US" dirty="0" err="1">
                <a:ea typeface="+mn-lt"/>
                <a:cs typeface="+mn-lt"/>
              </a:rPr>
              <a:t>GarageYrBlt</a:t>
            </a:r>
            <a:r>
              <a:rPr lang="en-US" dirty="0">
                <a:ea typeface="+mn-lt"/>
                <a:cs typeface="+mn-lt"/>
              </a:rPr>
              <a:t>'] = price['</a:t>
            </a:r>
            <a:r>
              <a:rPr lang="en-US" dirty="0" err="1">
                <a:ea typeface="+mn-lt"/>
                <a:cs typeface="+mn-lt"/>
              </a:rPr>
              <a:t>GarageYrBlt</a:t>
            </a:r>
            <a:r>
              <a:rPr lang="en-US" dirty="0">
                <a:ea typeface="+mn-lt"/>
                <a:cs typeface="+mn-lt"/>
              </a:rPr>
              <a:t>'].</a:t>
            </a:r>
            <a:r>
              <a:rPr lang="en-US" dirty="0" err="1">
                <a:ea typeface="+mn-lt"/>
                <a:cs typeface="+mn-lt"/>
              </a:rPr>
              <a:t>fillna</a:t>
            </a:r>
            <a:r>
              <a:rPr lang="en-US" dirty="0">
                <a:ea typeface="+mn-lt"/>
                <a:cs typeface="+mn-lt"/>
              </a:rPr>
              <a:t>(price['</a:t>
            </a:r>
            <a:r>
              <a:rPr lang="en-US" dirty="0" err="1">
                <a:ea typeface="+mn-lt"/>
                <a:cs typeface="+mn-lt"/>
              </a:rPr>
              <a:t>GarageYrBlt</a:t>
            </a:r>
            <a:r>
              <a:rPr lang="en-US" dirty="0">
                <a:ea typeface="+mn-lt"/>
                <a:cs typeface="+mn-lt"/>
              </a:rPr>
              <a:t>'].mean())</a:t>
            </a:r>
          </a:p>
          <a:p>
            <a:pPr algn="just"/>
            <a:r>
              <a:rPr lang="en-US" dirty="0">
                <a:ea typeface="+mn-lt"/>
                <a:cs typeface="+mn-lt"/>
              </a:rPr>
              <a:t>price['</a:t>
            </a:r>
            <a:r>
              <a:rPr lang="en-US" dirty="0" err="1">
                <a:ea typeface="+mn-lt"/>
                <a:cs typeface="+mn-lt"/>
              </a:rPr>
              <a:t>MasVnrArea</a:t>
            </a:r>
            <a:r>
              <a:rPr lang="en-US" dirty="0">
                <a:ea typeface="+mn-lt"/>
                <a:cs typeface="+mn-lt"/>
              </a:rPr>
              <a:t>'] = price['</a:t>
            </a:r>
            <a:r>
              <a:rPr lang="en-US" dirty="0" err="1">
                <a:ea typeface="+mn-lt"/>
                <a:cs typeface="+mn-lt"/>
              </a:rPr>
              <a:t>MasVnrArea</a:t>
            </a:r>
            <a:r>
              <a:rPr lang="en-US" dirty="0">
                <a:ea typeface="+mn-lt"/>
                <a:cs typeface="+mn-lt"/>
              </a:rPr>
              <a:t>'].</a:t>
            </a:r>
            <a:r>
              <a:rPr lang="en-US" dirty="0" err="1">
                <a:ea typeface="+mn-lt"/>
                <a:cs typeface="+mn-lt"/>
              </a:rPr>
              <a:t>fillna</a:t>
            </a:r>
            <a:r>
              <a:rPr lang="en-US" dirty="0">
                <a:ea typeface="+mn-lt"/>
                <a:cs typeface="+mn-lt"/>
              </a:rPr>
              <a:t>(price['</a:t>
            </a:r>
            <a:r>
              <a:rPr lang="en-US" dirty="0" err="1">
                <a:ea typeface="+mn-lt"/>
                <a:cs typeface="+mn-lt"/>
              </a:rPr>
              <a:t>MasVnrArea</a:t>
            </a:r>
            <a:r>
              <a:rPr lang="en-US" dirty="0">
                <a:ea typeface="+mn-lt"/>
                <a:cs typeface="+mn-lt"/>
              </a:rPr>
              <a:t>'].mean())</a:t>
            </a:r>
          </a:p>
          <a:p>
            <a:pPr algn="just"/>
            <a:r>
              <a:rPr lang="en-US" dirty="0">
                <a:ea typeface="+mn-lt"/>
                <a:cs typeface="+mn-lt"/>
              </a:rPr>
              <a:t>price['Alley'] = price['Alley'].</a:t>
            </a:r>
            <a:r>
              <a:rPr lang="en-US" dirty="0" err="1">
                <a:ea typeface="+mn-lt"/>
                <a:cs typeface="+mn-lt"/>
              </a:rPr>
              <a:t>fillna</a:t>
            </a:r>
            <a:r>
              <a:rPr lang="en-US" dirty="0">
                <a:ea typeface="+mn-lt"/>
                <a:cs typeface="+mn-lt"/>
              </a:rPr>
              <a:t>('No alley access')</a:t>
            </a:r>
          </a:p>
          <a:p>
            <a:pPr algn="just"/>
            <a:r>
              <a:rPr lang="en-US" dirty="0">
                <a:ea typeface="+mn-lt"/>
                <a:cs typeface="+mn-lt"/>
              </a:rPr>
              <a:t>price['</a:t>
            </a:r>
            <a:r>
              <a:rPr lang="en-US" dirty="0" err="1">
                <a:ea typeface="+mn-lt"/>
                <a:cs typeface="+mn-lt"/>
              </a:rPr>
              <a:t>BsmtQual</a:t>
            </a:r>
            <a:r>
              <a:rPr lang="en-US" dirty="0">
                <a:ea typeface="+mn-lt"/>
                <a:cs typeface="+mn-lt"/>
              </a:rPr>
              <a:t>'] = price['</a:t>
            </a:r>
            <a:r>
              <a:rPr lang="en-US" dirty="0" err="1">
                <a:ea typeface="+mn-lt"/>
                <a:cs typeface="+mn-lt"/>
              </a:rPr>
              <a:t>BsmtQual</a:t>
            </a:r>
            <a:r>
              <a:rPr lang="en-US" dirty="0">
                <a:ea typeface="+mn-lt"/>
                <a:cs typeface="+mn-lt"/>
              </a:rPr>
              <a:t>'].</a:t>
            </a:r>
            <a:r>
              <a:rPr lang="en-US" dirty="0" err="1">
                <a:ea typeface="+mn-lt"/>
                <a:cs typeface="+mn-lt"/>
              </a:rPr>
              <a:t>fillna</a:t>
            </a:r>
            <a:r>
              <a:rPr lang="en-US" dirty="0">
                <a:ea typeface="+mn-lt"/>
                <a:cs typeface="+mn-lt"/>
              </a:rPr>
              <a:t>('No Basement')</a:t>
            </a:r>
          </a:p>
          <a:p>
            <a:pPr algn="just"/>
            <a:r>
              <a:rPr lang="en-US" dirty="0">
                <a:ea typeface="+mn-lt"/>
                <a:cs typeface="+mn-lt"/>
              </a:rPr>
              <a:t>price['</a:t>
            </a:r>
            <a:r>
              <a:rPr lang="en-US" dirty="0" err="1">
                <a:ea typeface="+mn-lt"/>
                <a:cs typeface="+mn-lt"/>
              </a:rPr>
              <a:t>BsmtCond</a:t>
            </a:r>
            <a:r>
              <a:rPr lang="en-US" dirty="0">
                <a:ea typeface="+mn-lt"/>
                <a:cs typeface="+mn-lt"/>
              </a:rPr>
              <a:t>'] = price['</a:t>
            </a:r>
            <a:r>
              <a:rPr lang="en-US" dirty="0" err="1">
                <a:ea typeface="+mn-lt"/>
                <a:cs typeface="+mn-lt"/>
              </a:rPr>
              <a:t>BsmtCond</a:t>
            </a:r>
            <a:r>
              <a:rPr lang="en-US" dirty="0">
                <a:ea typeface="+mn-lt"/>
                <a:cs typeface="+mn-lt"/>
              </a:rPr>
              <a:t>'].</a:t>
            </a:r>
            <a:r>
              <a:rPr lang="en-US" dirty="0" err="1">
                <a:ea typeface="+mn-lt"/>
                <a:cs typeface="+mn-lt"/>
              </a:rPr>
              <a:t>fillna</a:t>
            </a:r>
            <a:r>
              <a:rPr lang="en-US" dirty="0">
                <a:ea typeface="+mn-lt"/>
                <a:cs typeface="+mn-lt"/>
              </a:rPr>
              <a:t>('No Basement')</a:t>
            </a:r>
          </a:p>
          <a:p>
            <a:pPr algn="just"/>
            <a:r>
              <a:rPr lang="en-US" dirty="0">
                <a:ea typeface="+mn-lt"/>
                <a:cs typeface="+mn-lt"/>
              </a:rPr>
              <a:t>price['</a:t>
            </a:r>
            <a:r>
              <a:rPr lang="en-US" dirty="0" err="1">
                <a:ea typeface="+mn-lt"/>
                <a:cs typeface="+mn-lt"/>
              </a:rPr>
              <a:t>BsmtExposure</a:t>
            </a:r>
            <a:r>
              <a:rPr lang="en-US" dirty="0">
                <a:ea typeface="+mn-lt"/>
                <a:cs typeface="+mn-lt"/>
              </a:rPr>
              <a:t>'] = price['</a:t>
            </a:r>
            <a:r>
              <a:rPr lang="en-US" dirty="0" err="1">
                <a:ea typeface="+mn-lt"/>
                <a:cs typeface="+mn-lt"/>
              </a:rPr>
              <a:t>BsmtExposure</a:t>
            </a:r>
            <a:r>
              <a:rPr lang="en-US" dirty="0">
                <a:ea typeface="+mn-lt"/>
                <a:cs typeface="+mn-lt"/>
              </a:rPr>
              <a:t>'].</a:t>
            </a:r>
            <a:r>
              <a:rPr lang="en-US" dirty="0" err="1">
                <a:ea typeface="+mn-lt"/>
                <a:cs typeface="+mn-lt"/>
              </a:rPr>
              <a:t>fillna</a:t>
            </a:r>
            <a:r>
              <a:rPr lang="en-US" dirty="0">
                <a:ea typeface="+mn-lt"/>
                <a:cs typeface="+mn-lt"/>
              </a:rPr>
              <a:t>('No Basement')</a:t>
            </a:r>
          </a:p>
          <a:p>
            <a:pPr algn="just"/>
            <a:r>
              <a:rPr lang="en-US" dirty="0">
                <a:ea typeface="+mn-lt"/>
                <a:cs typeface="+mn-lt"/>
              </a:rPr>
              <a:t>price['BsmtFinType1'] = price['BsmtFinType1'].</a:t>
            </a:r>
            <a:r>
              <a:rPr lang="en-US" dirty="0" err="1">
                <a:ea typeface="+mn-lt"/>
                <a:cs typeface="+mn-lt"/>
              </a:rPr>
              <a:t>fillna</a:t>
            </a:r>
            <a:r>
              <a:rPr lang="en-US" dirty="0">
                <a:ea typeface="+mn-lt"/>
                <a:cs typeface="+mn-lt"/>
              </a:rPr>
              <a:t>('No Basement')</a:t>
            </a:r>
          </a:p>
          <a:p>
            <a:pPr algn="just"/>
            <a:r>
              <a:rPr lang="en-US" dirty="0">
                <a:ea typeface="+mn-lt"/>
                <a:cs typeface="+mn-lt"/>
              </a:rPr>
              <a:t>price['BsmtFinType2'] = price['BsmtFinType2'].</a:t>
            </a:r>
            <a:r>
              <a:rPr lang="en-US" dirty="0" err="1">
                <a:ea typeface="+mn-lt"/>
                <a:cs typeface="+mn-lt"/>
              </a:rPr>
              <a:t>fillna</a:t>
            </a:r>
            <a:r>
              <a:rPr lang="en-US" dirty="0">
                <a:ea typeface="+mn-lt"/>
                <a:cs typeface="+mn-lt"/>
              </a:rPr>
              <a:t>('No Basement')</a:t>
            </a:r>
          </a:p>
          <a:p>
            <a:pPr algn="just"/>
            <a:r>
              <a:rPr lang="en-US" dirty="0">
                <a:ea typeface="+mn-lt"/>
                <a:cs typeface="+mn-lt"/>
              </a:rPr>
              <a:t>price['</a:t>
            </a:r>
            <a:r>
              <a:rPr lang="en-US" dirty="0" err="1">
                <a:ea typeface="+mn-lt"/>
                <a:cs typeface="+mn-lt"/>
              </a:rPr>
              <a:t>FireplaceQu</a:t>
            </a:r>
            <a:r>
              <a:rPr lang="en-US" dirty="0">
                <a:ea typeface="+mn-lt"/>
                <a:cs typeface="+mn-lt"/>
              </a:rPr>
              <a:t>'] = price['</a:t>
            </a:r>
            <a:r>
              <a:rPr lang="en-US" dirty="0" err="1">
                <a:ea typeface="+mn-lt"/>
                <a:cs typeface="+mn-lt"/>
              </a:rPr>
              <a:t>FireplaceQu</a:t>
            </a:r>
            <a:r>
              <a:rPr lang="en-US" dirty="0">
                <a:ea typeface="+mn-lt"/>
                <a:cs typeface="+mn-lt"/>
              </a:rPr>
              <a:t>'].</a:t>
            </a:r>
            <a:r>
              <a:rPr lang="en-US" dirty="0" err="1">
                <a:ea typeface="+mn-lt"/>
                <a:cs typeface="+mn-lt"/>
              </a:rPr>
              <a:t>fillna</a:t>
            </a:r>
            <a:r>
              <a:rPr lang="en-US" dirty="0">
                <a:ea typeface="+mn-lt"/>
                <a:cs typeface="+mn-lt"/>
              </a:rPr>
              <a:t>('No Fireplace')</a:t>
            </a:r>
          </a:p>
          <a:p>
            <a:pPr algn="just"/>
            <a:r>
              <a:rPr lang="en-US" dirty="0">
                <a:ea typeface="+mn-lt"/>
                <a:cs typeface="+mn-lt"/>
              </a:rPr>
              <a:t>price['</a:t>
            </a:r>
            <a:r>
              <a:rPr lang="en-US" dirty="0" err="1">
                <a:ea typeface="+mn-lt"/>
                <a:cs typeface="+mn-lt"/>
              </a:rPr>
              <a:t>GarageType</a:t>
            </a:r>
            <a:r>
              <a:rPr lang="en-US" dirty="0">
                <a:ea typeface="+mn-lt"/>
                <a:cs typeface="+mn-lt"/>
              </a:rPr>
              <a:t>'] = price['</a:t>
            </a:r>
            <a:r>
              <a:rPr lang="en-US" dirty="0" err="1">
                <a:ea typeface="+mn-lt"/>
                <a:cs typeface="+mn-lt"/>
              </a:rPr>
              <a:t>GarageType</a:t>
            </a:r>
            <a:r>
              <a:rPr lang="en-US" dirty="0">
                <a:ea typeface="+mn-lt"/>
                <a:cs typeface="+mn-lt"/>
              </a:rPr>
              <a:t>'].</a:t>
            </a:r>
            <a:r>
              <a:rPr lang="en-US" dirty="0" err="1">
                <a:ea typeface="+mn-lt"/>
                <a:cs typeface="+mn-lt"/>
              </a:rPr>
              <a:t>fillna</a:t>
            </a:r>
            <a:r>
              <a:rPr lang="en-US" dirty="0">
                <a:ea typeface="+mn-lt"/>
                <a:cs typeface="+mn-lt"/>
              </a:rPr>
              <a:t>('No Garage')</a:t>
            </a:r>
          </a:p>
          <a:p>
            <a:pPr algn="just"/>
            <a:r>
              <a:rPr lang="en-US" dirty="0">
                <a:ea typeface="+mn-lt"/>
                <a:cs typeface="+mn-lt"/>
              </a:rPr>
              <a:t>price['</a:t>
            </a:r>
            <a:r>
              <a:rPr lang="en-US" dirty="0" err="1">
                <a:ea typeface="+mn-lt"/>
                <a:cs typeface="+mn-lt"/>
              </a:rPr>
              <a:t>GarageFinish</a:t>
            </a:r>
            <a:r>
              <a:rPr lang="en-US" dirty="0">
                <a:ea typeface="+mn-lt"/>
                <a:cs typeface="+mn-lt"/>
              </a:rPr>
              <a:t>'] = price['</a:t>
            </a:r>
            <a:r>
              <a:rPr lang="en-US" dirty="0" err="1">
                <a:ea typeface="+mn-lt"/>
                <a:cs typeface="+mn-lt"/>
              </a:rPr>
              <a:t>GarageFinish</a:t>
            </a:r>
            <a:r>
              <a:rPr lang="en-US" dirty="0">
                <a:ea typeface="+mn-lt"/>
                <a:cs typeface="+mn-lt"/>
              </a:rPr>
              <a:t>'].</a:t>
            </a:r>
            <a:r>
              <a:rPr lang="en-US" dirty="0" err="1">
                <a:ea typeface="+mn-lt"/>
                <a:cs typeface="+mn-lt"/>
              </a:rPr>
              <a:t>fillna</a:t>
            </a:r>
            <a:r>
              <a:rPr lang="en-US" dirty="0">
                <a:ea typeface="+mn-lt"/>
                <a:cs typeface="+mn-lt"/>
              </a:rPr>
              <a:t>('No Garage')</a:t>
            </a:r>
          </a:p>
          <a:p>
            <a:pPr algn="just"/>
            <a:r>
              <a:rPr lang="en-US" dirty="0">
                <a:ea typeface="+mn-lt"/>
                <a:cs typeface="+mn-lt"/>
              </a:rPr>
              <a:t>price['</a:t>
            </a:r>
            <a:r>
              <a:rPr lang="en-US" dirty="0" err="1">
                <a:ea typeface="+mn-lt"/>
                <a:cs typeface="+mn-lt"/>
              </a:rPr>
              <a:t>GarageQual</a:t>
            </a:r>
            <a:r>
              <a:rPr lang="en-US" dirty="0">
                <a:ea typeface="+mn-lt"/>
                <a:cs typeface="+mn-lt"/>
              </a:rPr>
              <a:t>'] = price['</a:t>
            </a:r>
            <a:r>
              <a:rPr lang="en-US" dirty="0" err="1">
                <a:ea typeface="+mn-lt"/>
                <a:cs typeface="+mn-lt"/>
              </a:rPr>
              <a:t>GarageQual</a:t>
            </a:r>
            <a:r>
              <a:rPr lang="en-US" dirty="0">
                <a:ea typeface="+mn-lt"/>
                <a:cs typeface="+mn-lt"/>
              </a:rPr>
              <a:t>'].</a:t>
            </a:r>
            <a:r>
              <a:rPr lang="en-US" dirty="0" err="1">
                <a:ea typeface="+mn-lt"/>
                <a:cs typeface="+mn-lt"/>
              </a:rPr>
              <a:t>fillna</a:t>
            </a:r>
            <a:r>
              <a:rPr lang="en-US" dirty="0">
                <a:ea typeface="+mn-lt"/>
                <a:cs typeface="+mn-lt"/>
              </a:rPr>
              <a:t>('No Garage')</a:t>
            </a:r>
          </a:p>
          <a:p>
            <a:pPr algn="just"/>
            <a:r>
              <a:rPr lang="en-US" dirty="0">
                <a:ea typeface="+mn-lt"/>
                <a:cs typeface="+mn-lt"/>
              </a:rPr>
              <a:t>price['</a:t>
            </a:r>
            <a:r>
              <a:rPr lang="en-US" dirty="0" err="1">
                <a:ea typeface="+mn-lt"/>
                <a:cs typeface="+mn-lt"/>
              </a:rPr>
              <a:t>GarageCond</a:t>
            </a:r>
            <a:r>
              <a:rPr lang="en-US" dirty="0">
                <a:ea typeface="+mn-lt"/>
                <a:cs typeface="+mn-lt"/>
              </a:rPr>
              <a:t>'] = price['</a:t>
            </a:r>
            <a:r>
              <a:rPr lang="en-US" dirty="0" err="1">
                <a:ea typeface="+mn-lt"/>
                <a:cs typeface="+mn-lt"/>
              </a:rPr>
              <a:t>GarageCond</a:t>
            </a:r>
            <a:r>
              <a:rPr lang="en-US" dirty="0">
                <a:ea typeface="+mn-lt"/>
                <a:cs typeface="+mn-lt"/>
              </a:rPr>
              <a:t>'].</a:t>
            </a:r>
            <a:r>
              <a:rPr lang="en-US" dirty="0" err="1">
                <a:ea typeface="+mn-lt"/>
                <a:cs typeface="+mn-lt"/>
              </a:rPr>
              <a:t>fillna</a:t>
            </a:r>
            <a:r>
              <a:rPr lang="en-US" dirty="0">
                <a:ea typeface="+mn-lt"/>
                <a:cs typeface="+mn-lt"/>
              </a:rPr>
              <a:t>('No Garage')</a:t>
            </a:r>
          </a:p>
          <a:p>
            <a:pPr algn="just"/>
            <a:r>
              <a:rPr lang="en-US" dirty="0">
                <a:ea typeface="+mn-lt"/>
                <a:cs typeface="+mn-lt"/>
              </a:rPr>
              <a:t>price['</a:t>
            </a:r>
            <a:r>
              <a:rPr lang="en-US" dirty="0" err="1">
                <a:ea typeface="+mn-lt"/>
                <a:cs typeface="+mn-lt"/>
              </a:rPr>
              <a:t>MasVnrType</a:t>
            </a:r>
            <a:r>
              <a:rPr lang="en-US" dirty="0">
                <a:ea typeface="+mn-lt"/>
                <a:cs typeface="+mn-lt"/>
              </a:rPr>
              <a:t>'] = price['</a:t>
            </a:r>
            <a:r>
              <a:rPr lang="en-US" dirty="0" err="1">
                <a:ea typeface="+mn-lt"/>
                <a:cs typeface="+mn-lt"/>
              </a:rPr>
              <a:t>MasVnrType</a:t>
            </a:r>
            <a:r>
              <a:rPr lang="en-US" dirty="0">
                <a:ea typeface="+mn-lt"/>
                <a:cs typeface="+mn-lt"/>
              </a:rPr>
              <a:t>'].</a:t>
            </a:r>
            <a:r>
              <a:rPr lang="en-US" dirty="0" err="1">
                <a:ea typeface="+mn-lt"/>
                <a:cs typeface="+mn-lt"/>
              </a:rPr>
              <a:t>fillna</a:t>
            </a:r>
            <a:r>
              <a:rPr lang="en-US" dirty="0">
                <a:ea typeface="+mn-lt"/>
                <a:cs typeface="+mn-lt"/>
              </a:rPr>
              <a:t>('None')</a:t>
            </a:r>
          </a:p>
          <a:p>
            <a:pPr algn="just"/>
            <a:r>
              <a:rPr lang="en-US" dirty="0">
                <a:ea typeface="+mn-lt"/>
                <a:cs typeface="+mn-lt"/>
              </a:rPr>
              <a:t>price['Electrical'] = price['Electrical'].</a:t>
            </a:r>
            <a:r>
              <a:rPr lang="en-US" dirty="0" err="1">
                <a:ea typeface="+mn-lt"/>
                <a:cs typeface="+mn-lt"/>
              </a:rPr>
              <a:t>fillna</a:t>
            </a:r>
            <a:r>
              <a:rPr lang="en-US" dirty="0">
                <a:ea typeface="+mn-lt"/>
                <a:cs typeface="+mn-lt"/>
              </a:rPr>
              <a:t>('Mixed')</a:t>
            </a:r>
            <a:endParaRPr lang="en-US" dirty="0">
              <a:latin typeface="Segoe UI"/>
              <a:cs typeface="Segoe UI"/>
            </a:endParaRPr>
          </a:p>
        </p:txBody>
      </p:sp>
    </p:spTree>
    <p:extLst>
      <p:ext uri="{BB962C8B-B14F-4D97-AF65-F5344CB8AC3E}">
        <p14:creationId xmlns:p14="http://schemas.microsoft.com/office/powerpoint/2010/main" val="109821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DA4630-DF8E-464D-B19C-52CA66DF163C}"/>
              </a:ext>
            </a:extLst>
          </p:cNvPr>
          <p:cNvSpPr txBox="1"/>
          <p:nvPr/>
        </p:nvSpPr>
        <p:spPr>
          <a:xfrm>
            <a:off x="783432" y="628650"/>
            <a:ext cx="10637043"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Constantia"/>
                <a:cs typeface="Segoe UI"/>
              </a:rPr>
              <a:t>I removed some unnecessary columns which was containing mostly Nan values only. Those are :​</a:t>
            </a:r>
          </a:p>
          <a:p>
            <a:pPr algn="just"/>
            <a:endParaRPr lang="en-US" dirty="0">
              <a:latin typeface="Segoe UI"/>
              <a:cs typeface="Segoe UI"/>
            </a:endParaRPr>
          </a:p>
          <a:p>
            <a:pPr algn="just"/>
            <a:r>
              <a:rPr lang="en-US" dirty="0">
                <a:cs typeface="Segoe UI"/>
              </a:rPr>
              <a:t>price1=</a:t>
            </a:r>
            <a:r>
              <a:rPr lang="en-US" dirty="0" err="1">
                <a:cs typeface="Segoe UI"/>
              </a:rPr>
              <a:t>price.drop</a:t>
            </a:r>
            <a:r>
              <a:rPr lang="en-US" dirty="0">
                <a:cs typeface="Segoe UI"/>
              </a:rPr>
              <a:t>(['Id','</a:t>
            </a:r>
            <a:r>
              <a:rPr lang="en-US" dirty="0" err="1">
                <a:cs typeface="Segoe UI"/>
              </a:rPr>
              <a:t>PoolQC</a:t>
            </a:r>
            <a:r>
              <a:rPr lang="en-US" dirty="0">
                <a:cs typeface="Segoe UI"/>
              </a:rPr>
              <a:t>','Fence','</a:t>
            </a:r>
            <a:r>
              <a:rPr lang="en-US" dirty="0" err="1">
                <a:cs typeface="Segoe UI"/>
              </a:rPr>
              <a:t>MiscFeature</a:t>
            </a:r>
            <a:r>
              <a:rPr lang="en-US" dirty="0">
                <a:cs typeface="Segoe UI"/>
              </a:rPr>
              <a:t>'],axis=1)​</a:t>
            </a:r>
            <a:endParaRPr lang="en-US" dirty="0"/>
          </a:p>
          <a:p>
            <a:r>
              <a:rPr lang="en-US" dirty="0">
                <a:cs typeface="Segoe UI"/>
              </a:rPr>
              <a:t>​</a:t>
            </a:r>
          </a:p>
          <a:p>
            <a:r>
              <a:rPr lang="en-US" dirty="0">
                <a:latin typeface="Constantia"/>
                <a:cs typeface="Segoe UI"/>
              </a:rPr>
              <a:t>To perform further task tried with conversion of String data into Integers for equalize the data type for process. ​​</a:t>
            </a:r>
          </a:p>
          <a:p>
            <a:r>
              <a:rPr lang="en-US" dirty="0">
                <a:latin typeface="Segoe UI"/>
                <a:cs typeface="Segoe UI"/>
              </a:rPr>
              <a:t>​​</a:t>
            </a:r>
          </a:p>
          <a:p>
            <a:pPr algn="just"/>
            <a:r>
              <a:rPr lang="en-US" dirty="0">
                <a:ea typeface="+mn-lt"/>
                <a:cs typeface="+mn-lt"/>
              </a:rPr>
              <a:t>from </a:t>
            </a:r>
            <a:r>
              <a:rPr lang="en-US" dirty="0" err="1">
                <a:ea typeface="+mn-lt"/>
                <a:cs typeface="+mn-lt"/>
              </a:rPr>
              <a:t>sklearn.preprocessing</a:t>
            </a:r>
            <a:r>
              <a:rPr lang="en-US" dirty="0">
                <a:ea typeface="+mn-lt"/>
                <a:cs typeface="+mn-lt"/>
              </a:rPr>
              <a:t> import </a:t>
            </a:r>
            <a:r>
              <a:rPr lang="en-US" dirty="0" err="1">
                <a:ea typeface="+mn-lt"/>
                <a:cs typeface="+mn-lt"/>
              </a:rPr>
              <a:t>LabelEncoder</a:t>
            </a:r>
            <a:endParaRPr lang="en-US" dirty="0" err="1"/>
          </a:p>
          <a:p>
            <a:pPr algn="just"/>
            <a:r>
              <a:rPr lang="en-US" dirty="0">
                <a:ea typeface="+mn-lt"/>
                <a:cs typeface="+mn-lt"/>
              </a:rPr>
              <a:t>LE=</a:t>
            </a:r>
            <a:r>
              <a:rPr lang="en-US" dirty="0" err="1">
                <a:ea typeface="+mn-lt"/>
                <a:cs typeface="+mn-lt"/>
              </a:rPr>
              <a:t>LabelEncoder</a:t>
            </a:r>
            <a:r>
              <a:rPr lang="en-US" dirty="0">
                <a:ea typeface="+mn-lt"/>
                <a:cs typeface="+mn-lt"/>
              </a:rPr>
              <a:t>()</a:t>
            </a:r>
            <a:endParaRPr lang="en-US" dirty="0"/>
          </a:p>
          <a:p>
            <a:endParaRPr lang="en-US" dirty="0">
              <a:latin typeface="Segoe UI"/>
              <a:cs typeface="Segoe UI"/>
            </a:endParaRPr>
          </a:p>
          <a:p>
            <a:r>
              <a:rPr lang="en-US" dirty="0">
                <a:latin typeface="Constantia"/>
                <a:cs typeface="Segoe UI"/>
              </a:rPr>
              <a:t>After .describe() done found the statistical description of data &amp; with the correlation among all the columns checked the correlation and found most of the data is positively correlated with each other. ​​</a:t>
            </a:r>
          </a:p>
          <a:p>
            <a:r>
              <a:rPr lang="en-US" dirty="0">
                <a:latin typeface="Segoe UI"/>
                <a:cs typeface="Segoe UI"/>
              </a:rPr>
              <a:t>​​</a:t>
            </a:r>
          </a:p>
          <a:p>
            <a:pPr algn="just"/>
            <a:r>
              <a:rPr lang="en-US" dirty="0">
                <a:ea typeface="+mn-lt"/>
                <a:cs typeface="+mn-lt"/>
              </a:rPr>
              <a:t>price1.describe()</a:t>
            </a:r>
            <a:endParaRPr lang="en-US" dirty="0"/>
          </a:p>
          <a:p>
            <a:pPr algn="just"/>
            <a:r>
              <a:rPr lang="en-US" dirty="0">
                <a:ea typeface="+mn-lt"/>
                <a:cs typeface="+mn-lt"/>
              </a:rPr>
              <a:t>price1.corr()</a:t>
            </a:r>
            <a:endParaRPr lang="en-US" dirty="0"/>
          </a:p>
          <a:p>
            <a:endParaRPr lang="en-US" dirty="0">
              <a:latin typeface="Segoe UI"/>
              <a:cs typeface="Segoe UI"/>
            </a:endParaRPr>
          </a:p>
          <a:p>
            <a:r>
              <a:rPr lang="en-US" dirty="0">
                <a:latin typeface="Constantia"/>
                <a:cs typeface="Segoe UI"/>
              </a:rPr>
              <a:t>In data visualization done the following visualizations : ​​</a:t>
            </a:r>
          </a:p>
          <a:p>
            <a:r>
              <a:rPr lang="en-US" dirty="0">
                <a:latin typeface="Segoe UI"/>
                <a:cs typeface="Segoe UI"/>
              </a:rPr>
              <a:t>​​</a:t>
            </a:r>
          </a:p>
        </p:txBody>
      </p:sp>
    </p:spTree>
    <p:extLst>
      <p:ext uri="{BB962C8B-B14F-4D97-AF65-F5344CB8AC3E}">
        <p14:creationId xmlns:p14="http://schemas.microsoft.com/office/powerpoint/2010/main" val="78844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33F734-5A51-435F-8D4D-50C9569E5C11}"/>
              </a:ext>
            </a:extLst>
          </p:cNvPr>
          <p:cNvSpPr txBox="1"/>
          <p:nvPr/>
        </p:nvSpPr>
        <p:spPr>
          <a:xfrm>
            <a:off x="700089" y="628650"/>
            <a:ext cx="10684667"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Black"/>
                <a:cs typeface="Segoe UI"/>
              </a:rPr>
              <a:t>VISUALIZATION </a:t>
            </a:r>
          </a:p>
          <a:p>
            <a:pPr algn="just"/>
            <a:endParaRPr lang="en-US" sz="2800" b="1" dirty="0">
              <a:latin typeface="Segoe UI"/>
              <a:cs typeface="Segoe UI"/>
            </a:endParaRPr>
          </a:p>
          <a:p>
            <a:pPr algn="just"/>
            <a:r>
              <a:rPr lang="en-US" dirty="0">
                <a:latin typeface="Constantia"/>
                <a:cs typeface="Segoe UI"/>
              </a:rPr>
              <a:t>First used Correlation Matrix for showing the correlation between all columns with Heatmap. </a:t>
            </a:r>
          </a:p>
          <a:p>
            <a:pPr algn="just"/>
            <a:r>
              <a:rPr lang="en-US" dirty="0">
                <a:latin typeface="Constantia"/>
                <a:cs typeface="Segoe UI"/>
              </a:rPr>
              <a:t>From the output of correlation matrix, we can see that it is symmetrical i.e. the bottom left is same as the top right. It is also observed that most of the variables are positively correlated with each other. </a:t>
            </a:r>
            <a:endParaRPr lang="en-US">
              <a:latin typeface="Constantia"/>
              <a:cs typeface="Segoe UI"/>
            </a:endParaRPr>
          </a:p>
          <a:p>
            <a:pPr algn="just"/>
            <a:endParaRPr lang="en-US" dirty="0">
              <a:latin typeface="Constantia"/>
              <a:ea typeface="+mn-lt"/>
              <a:cs typeface="+mn-lt"/>
            </a:endParaRPr>
          </a:p>
          <a:p>
            <a:pPr algn="just"/>
            <a:r>
              <a:rPr lang="en-US" dirty="0" err="1">
                <a:ea typeface="+mn-lt"/>
                <a:cs typeface="+mn-lt"/>
              </a:rPr>
              <a:t>corr_mat</a:t>
            </a:r>
            <a:r>
              <a:rPr lang="en-US" dirty="0">
                <a:ea typeface="+mn-lt"/>
                <a:cs typeface="+mn-lt"/>
              </a:rPr>
              <a:t>=price1.corr()</a:t>
            </a:r>
            <a:endParaRPr lang="en-US" dirty="0"/>
          </a:p>
          <a:p>
            <a:pPr algn="just"/>
            <a:r>
              <a:rPr lang="en-US" dirty="0">
                <a:ea typeface="+mn-lt"/>
                <a:cs typeface="+mn-lt"/>
              </a:rPr>
              <a:t># Size of the canvas</a:t>
            </a:r>
            <a:endParaRPr lang="en-US" dirty="0"/>
          </a:p>
          <a:p>
            <a:pPr algn="just"/>
            <a:r>
              <a:rPr lang="en-US" dirty="0" err="1">
                <a:ea typeface="+mn-lt"/>
                <a:cs typeface="+mn-lt"/>
              </a:rPr>
              <a:t>plt.figure</a:t>
            </a:r>
            <a:r>
              <a:rPr lang="en-US" dirty="0">
                <a:ea typeface="+mn-lt"/>
                <a:cs typeface="+mn-lt"/>
              </a:rPr>
              <a:t>(</a:t>
            </a:r>
            <a:r>
              <a:rPr lang="en-US" dirty="0" err="1">
                <a:ea typeface="+mn-lt"/>
                <a:cs typeface="+mn-lt"/>
              </a:rPr>
              <a:t>figsize</a:t>
            </a:r>
            <a:r>
              <a:rPr lang="en-US" dirty="0">
                <a:ea typeface="+mn-lt"/>
                <a:cs typeface="+mn-lt"/>
              </a:rPr>
              <a:t>=[50,20])</a:t>
            </a:r>
            <a:endParaRPr lang="en-US" dirty="0"/>
          </a:p>
          <a:p>
            <a:pPr algn="just"/>
            <a:r>
              <a:rPr lang="en-US" dirty="0">
                <a:ea typeface="+mn-lt"/>
                <a:cs typeface="+mn-lt"/>
              </a:rPr>
              <a:t>#Plot Correlation Matrix</a:t>
            </a:r>
            <a:endParaRPr lang="en-US" dirty="0"/>
          </a:p>
          <a:p>
            <a:pPr algn="just"/>
            <a:r>
              <a:rPr lang="en-US" dirty="0" err="1">
                <a:ea typeface="+mn-lt"/>
                <a:cs typeface="+mn-lt"/>
              </a:rPr>
              <a:t>sns.heatmap</a:t>
            </a:r>
            <a:r>
              <a:rPr lang="en-US" dirty="0">
                <a:ea typeface="+mn-lt"/>
                <a:cs typeface="+mn-lt"/>
              </a:rPr>
              <a:t>(</a:t>
            </a:r>
            <a:r>
              <a:rPr lang="en-US" dirty="0" err="1">
                <a:ea typeface="+mn-lt"/>
                <a:cs typeface="+mn-lt"/>
              </a:rPr>
              <a:t>corr_mat,annot</a:t>
            </a:r>
            <a:r>
              <a:rPr lang="en-US" dirty="0">
                <a:ea typeface="+mn-lt"/>
                <a:cs typeface="+mn-lt"/>
              </a:rPr>
              <a:t>=True) # </a:t>
            </a:r>
            <a:r>
              <a:rPr lang="en-US" dirty="0" err="1">
                <a:ea typeface="+mn-lt"/>
                <a:cs typeface="+mn-lt"/>
              </a:rPr>
              <a:t>annot</a:t>
            </a:r>
            <a:r>
              <a:rPr lang="en-US" dirty="0">
                <a:ea typeface="+mn-lt"/>
                <a:cs typeface="+mn-lt"/>
              </a:rPr>
              <a:t> </a:t>
            </a:r>
            <a:r>
              <a:rPr lang="en-US" dirty="0" err="1">
                <a:ea typeface="+mn-lt"/>
                <a:cs typeface="+mn-lt"/>
              </a:rPr>
              <a:t>represnts</a:t>
            </a:r>
            <a:r>
              <a:rPr lang="en-US" dirty="0">
                <a:ea typeface="+mn-lt"/>
                <a:cs typeface="+mn-lt"/>
              </a:rPr>
              <a:t> each value encoded in heatmap</a:t>
            </a:r>
            <a:endParaRPr lang="en-US" dirty="0"/>
          </a:p>
          <a:p>
            <a:pPr algn="just"/>
            <a:r>
              <a:rPr lang="en-US" dirty="0" err="1">
                <a:ea typeface="+mn-lt"/>
                <a:cs typeface="+mn-lt"/>
              </a:rPr>
              <a:t>plt.title</a:t>
            </a:r>
            <a:r>
              <a:rPr lang="en-US" dirty="0">
                <a:ea typeface="+mn-lt"/>
                <a:cs typeface="+mn-lt"/>
              </a:rPr>
              <a:t>('Correlation Matrix')</a:t>
            </a:r>
            <a:endParaRPr lang="en-US" dirty="0"/>
          </a:p>
          <a:p>
            <a:pPr algn="just"/>
            <a:r>
              <a:rPr lang="en-US" dirty="0" err="1">
                <a:ea typeface="+mn-lt"/>
                <a:cs typeface="+mn-lt"/>
              </a:rPr>
              <a:t>plt.show</a:t>
            </a:r>
            <a:r>
              <a:rPr lang="en-US" dirty="0">
                <a:ea typeface="+mn-lt"/>
                <a:cs typeface="+mn-lt"/>
              </a:rPr>
              <a:t>()</a:t>
            </a:r>
            <a:endParaRPr lang="en-US" dirty="0"/>
          </a:p>
          <a:p>
            <a:pPr algn="just"/>
            <a:endParaRPr lang="en-US" dirty="0">
              <a:ea typeface="+mn-lt"/>
              <a:cs typeface="+mn-lt"/>
            </a:endParaRPr>
          </a:p>
          <a:p>
            <a:pPr algn="just"/>
            <a:r>
              <a:rPr lang="en-US" dirty="0">
                <a:latin typeface="Constantia"/>
                <a:cs typeface="Segoe UI"/>
              </a:rPr>
              <a:t>The result of the Correlation Matrix is on following GitHub link. </a:t>
            </a:r>
            <a:endParaRPr lang="en-US">
              <a:latin typeface="Constantia"/>
              <a:cs typeface="Segoe UI"/>
            </a:endParaRPr>
          </a:p>
          <a:p>
            <a:pPr algn="just"/>
            <a:endParaRPr lang="en-US" dirty="0">
              <a:ea typeface="+mn-lt"/>
              <a:cs typeface="+mn-lt"/>
            </a:endParaRPr>
          </a:p>
          <a:p>
            <a:pPr algn="just"/>
            <a:r>
              <a:rPr lang="en-US" u="sng" dirty="0">
                <a:ea typeface="+mn-lt"/>
                <a:cs typeface="+mn-lt"/>
                <a:hlinkClick r:id="rId2"/>
              </a:rPr>
              <a:t>https://github.com/komalghatvilkar/Internship/blob/main/HOUSING:%20PRICE%20PREDICTION/correlation%20matrix.png</a:t>
            </a:r>
            <a:endParaRPr lang="en-US"/>
          </a:p>
          <a:p>
            <a:pPr algn="just"/>
            <a:endParaRPr lang="en-US" dirty="0">
              <a:latin typeface="Segoe UI"/>
              <a:cs typeface="Segoe UI"/>
            </a:endParaRPr>
          </a:p>
        </p:txBody>
      </p:sp>
    </p:spTree>
    <p:extLst>
      <p:ext uri="{BB962C8B-B14F-4D97-AF65-F5344CB8AC3E}">
        <p14:creationId xmlns:p14="http://schemas.microsoft.com/office/powerpoint/2010/main" val="2305636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2D1EA105-6B06-455C-A820-0A6659560312}"/>
              </a:ext>
            </a:extLst>
          </p:cNvPr>
          <p:cNvPicPr>
            <a:picLocks noChangeAspect="1"/>
          </p:cNvPicPr>
          <p:nvPr/>
        </p:nvPicPr>
        <p:blipFill>
          <a:blip r:embed="rId2"/>
          <a:stretch>
            <a:fillRect/>
          </a:stretch>
        </p:blipFill>
        <p:spPr>
          <a:xfrm>
            <a:off x="-2380" y="-1510"/>
            <a:ext cx="12196759" cy="6861020"/>
          </a:xfrm>
          <a:prstGeom prst="rect">
            <a:avLst/>
          </a:prstGeom>
        </p:spPr>
      </p:pic>
    </p:spTree>
    <p:extLst>
      <p:ext uri="{BB962C8B-B14F-4D97-AF65-F5344CB8AC3E}">
        <p14:creationId xmlns:p14="http://schemas.microsoft.com/office/powerpoint/2010/main" val="1455068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building&#10;&#10;Description automatically generated">
            <a:extLst>
              <a:ext uri="{FF2B5EF4-FFF2-40B4-BE49-F238E27FC236}">
                <a16:creationId xmlns:a16="http://schemas.microsoft.com/office/drawing/2014/main" id="{0E016F3C-BB6F-41EB-8F66-D829685BD9C3}"/>
              </a:ext>
            </a:extLst>
          </p:cNvPr>
          <p:cNvPicPr>
            <a:picLocks noChangeAspect="1"/>
          </p:cNvPicPr>
          <p:nvPr/>
        </p:nvPicPr>
        <p:blipFill>
          <a:blip r:embed="rId2"/>
          <a:stretch>
            <a:fillRect/>
          </a:stretch>
        </p:blipFill>
        <p:spPr>
          <a:xfrm>
            <a:off x="-2381" y="2065"/>
            <a:ext cx="12196761" cy="6853869"/>
          </a:xfrm>
          <a:prstGeom prst="rect">
            <a:avLst/>
          </a:prstGeom>
        </p:spPr>
      </p:pic>
    </p:spTree>
    <p:extLst>
      <p:ext uri="{BB962C8B-B14F-4D97-AF65-F5344CB8AC3E}">
        <p14:creationId xmlns:p14="http://schemas.microsoft.com/office/powerpoint/2010/main" val="2877465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Wood Type</vt:lpstr>
      <vt:lpstr>HOUSING: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361</cp:revision>
  <dcterms:created xsi:type="dcterms:W3CDTF">2022-03-12T11:08:54Z</dcterms:created>
  <dcterms:modified xsi:type="dcterms:W3CDTF">2022-03-12T20:11:19Z</dcterms:modified>
</cp:coreProperties>
</file>