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Default Extension="bmp" ContentType="image/bmp"/>
  <Override PartName="/ppt/slides/slide6.xml" ContentType="application/vnd.openxmlformats-officedocument.presentationml.slide+xml"/>
  <Override PartName="/ppt/slides/slide15.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presprops.xml" ContentType="application/vnd.openxmlformats-officedocument.presentationml.presProps+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s/slide18.xml" ContentType="application/vnd.openxmlformats-officedocument.presentationml.slide+xml"/>
  <Override PartName="/ppt/slidemasters/slidemaster1.xml" ContentType="application/vnd.openxmlformats-officedocument.presentationml.slideMaster+xml"/>
  <Override PartName="/ppt/revisioninfo.xml" ContentType="application/vnd.ms-powerpoint.revisioninfo+xml"/>
  <Override PartName="/ppt/slides/slide3.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19.xml" ContentType="application/vnd.openxmlformats-officedocument.presentationml.slide+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tablestyles.xml" ContentType="application/vnd.openxmlformats-officedocument.presentationml.tableStyles+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14.xml" ContentType="application/vnd.openxmlformats-officedocument.presentationml.notesSlide+xml"/>
  <Override PartName="/ppt/slides/slide5.xml" ContentType="application/vnd.openxmlformats-officedocument.presentationml.slid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67" r:id="rId4"/>
    <p:sldId id="268" r:id="rId5"/>
    <p:sldId id="271" r:id="rId6"/>
    <p:sldId id="270" r:id="rId7"/>
    <p:sldId id="269" r:id="rId8"/>
    <p:sldId id="272" r:id="rId9"/>
    <p:sldId id="274" r:id="rId10"/>
    <p:sldId id="275" r:id="rId11"/>
    <p:sldId id="276" r:id="rId12"/>
    <p:sldId id="277" r:id="rId13"/>
    <p:sldId id="278" r:id="rId14"/>
    <p:sldId id="279" r:id="rId15"/>
    <p:sldId id="280" r:id="rId16"/>
    <p:sldId id="281" r:id="rId17"/>
    <p:sldId id="297" r:id="rId18"/>
    <p:sldId id="290" r:id="rId19"/>
    <p:sldId id="286" r:id="rId20"/>
    <p:sldId id="300" r:id="rId21"/>
    <p:sldId id="299" r:id="rId22"/>
    <p:sldId id="30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160" userDrawn="1">
          <p15:clr>
            <a:srgbClr val="A4A3A4"/>
          </p15:clr>
        </p15:guide>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03F53-FD15-4742-B330-E5237DC97453}" v="879" dt="2022-02-09T07:10:12.221"/>
    <p1510:client id="{3B507737-A0B1-45C7-A717-ABBF4A898C13}" v="17" dt="2022-02-10T07:38:53.536"/>
    <p1510:client id="{69E9FDDB-209E-4C5E-86CF-DAC867933DDA}" v="4472" dt="2022-02-08T13:53:32.769"/>
    <p1510:client id="{7054320D-CD54-45D2-93B1-2F057152FC95}" v="3857" dt="2022-02-08T19:00:02.275"/>
    <p1510:client id="{76E8AA19-FCAA-48B7-ACBC-27FC12EC08B9}" v="230" dt="2022-02-13T08:23:00.137"/>
    <p1510:client id="{E0AE4654-C3AA-4614-8B6B-778FD8F8A0E4}" v="1270" dt="2022-02-08T19:43:59.346"/>
    <p1510:client id="{EEC9E80E-0A5B-49A4-A045-3DCDB7D69783}" v="817" dt="2022-02-09T18:13:34.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snapToGrid="0">
      <p:cViewPr>
        <p:scale>
          <a:sx n="1" d="2"/>
          <a:sy n="1" d="2"/>
        </p:scale>
        <p:origin x="-1464" y="-5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0613E39-AA1D-4601-B108-ABF364E8A7D6}"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9A5031C-242A-49F8-B0CE-745F43EE25F3}"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4CF2507-4E56-403B-8B1D-85B54926A879}"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ED96C48-3A4D-43BF-9789-7A211375E9A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F1FBE0D-5035-464A-8C03-6A84BBA6DB6D}"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776E9C6-6D48-44FB-AB9B-58E61E10376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F7D913D-2E64-4667-A5CD-3528A0D6E5BD}"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5041F9F-D932-4DF0-8321-59083036BFE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80F4022-63AE-4C92-B5F1-9A9089ADF968}"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37E7E06-5F03-4566-9EBE-C1E2E219E9E5}"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42ACB1E-4D38-43DF-803B-9E6F0CA33A69}"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17DF20F-D36A-40F4-BFA9-C94D039DE650}"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0883B9-CD32-476E-95FE-3C44543EA656}"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6D8FC13-6810-4358-B7F9-32A85E893979}"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4095A56-F52D-4898-9973-5ED5FBB64A59}"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F9B62D5-5F7D-411A-AA2B-107C3292D463}"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180B470-1C55-44F6-A399-CCF8892502AC}"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8F8B295-6ADA-4192-BB4D-640F3B3B7ACC}"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C767A80-6F55-44E3-B394-5B420E928996}"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360D5BD-0EA6-4DC6-BF79-0D10E4CAC935}"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8B93766-3846-4E70-A9A7-F1E565908706}"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noEditPoints="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p>
        </p:txBody>
      </p:sp>
      <p:sp>
        <p:nvSpPr>
          <p:cNvPr id="4" name="Date Placeholder 3"/>
          <p:cNvSpPr>
            <a:spLocks noGrp="1" noEditPoints="1"/>
          </p:cNvSpPr>
          <p:nvPr>
            <p:ph type="dt" sz="half" idx="10"/>
          </p:nvPr>
        </p:nvSpPr>
        <p:spPr>
          <a:xfrm>
            <a:off x="8932558" y="5870575"/>
            <a:ext cx="1600200" cy="377825"/>
          </a:xfrm>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a:xfrm>
            <a:off x="3962399" y="5870575"/>
            <a:ext cx="4893958" cy="377825"/>
          </a:xfrm>
        </p:spPr>
        <p:txBody>
          <a:bodyPr/>
          <a:lstStyle/>
          <a:p>
            <a:endParaRPr lang="en-US"/>
          </a:p>
        </p:txBody>
      </p:sp>
      <p:sp>
        <p:nvSpPr>
          <p:cNvPr id="6" name="Slide Number Placeholder 5"/>
          <p:cNvSpPr>
            <a:spLocks noGrp="1" noEditPoints="1"/>
          </p:cNvSpPr>
          <p:nvPr>
            <p:ph type="sldNum" sz="quarter" idx="12"/>
          </p:nvPr>
        </p:nvSpPr>
        <p:spPr>
          <a:xfrm>
            <a:off x="10608958" y="5870575"/>
            <a:ext cx="551167" cy="377825"/>
          </a:xfrm>
        </p:spPr>
        <p:txBody>
          <a:bodyPr/>
          <a:lstStyle/>
          <a:p>
            <a:fld id="{D57F1E4F-1CFF-5643-939E-217C01CDF565}" type="slidenum">
              <a:rPr lang="en-US" dirty="0"/>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noEditPoints="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p>
        </p:txBody>
      </p:sp>
      <p:sp>
        <p:nvSpPr>
          <p:cNvPr id="4" name="Text Placeholder 3"/>
          <p:cNvSpPr>
            <a:spLocks noGrp="1" noEditPoints="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noEditPoints="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a:solidFill>
                  <a:schemeClr val="tx1"/>
                </a:solidFill>
                <a:effectLst/>
              </a:rPr>
              <a:t>“</a:t>
            </a:r>
          </a:p>
        </p:txBody>
      </p:sp>
      <p:sp>
        <p:nvSpPr>
          <p:cNvPr id="2" name="Title 1"/>
          <p:cNvSpPr>
            <a:spLocks noGrp="1" noEditPoints="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noEditPoints="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noEditPoints="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a:solidFill>
                  <a:schemeClr val="tx1"/>
                </a:solidFill>
                <a:effectLst/>
              </a:rPr>
              <a:t>“</a:t>
            </a:r>
          </a:p>
        </p:txBody>
      </p:sp>
      <p:sp>
        <p:nvSpPr>
          <p:cNvPr id="16" name="Title 1"/>
          <p:cNvSpPr>
            <a:spLocks noGrp="1" noEditPoints="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noEditPoints="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noEditPoints="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a:r>
              <a:rPr lang="en-US"/>
              <a:t>Click to edit Master title style</a:t>
            </a:r>
          </a:p>
        </p:txBody>
      </p:sp>
      <p:sp>
        <p:nvSpPr>
          <p:cNvPr id="10" name="Text Placeholder 9"/>
          <p:cNvSpPr>
            <a:spLocks noGrp="1" noEditPoints="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noEditPoints="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3" name="Vertical Text Placeholder 2"/>
          <p:cNvSpPr>
            <a:spLocks noGrp="1" noEditPoints="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
        <p:nvSpPr>
          <p:cNvPr id="8" name="Title 1"/>
          <p:cNvSpPr>
            <a:spLocks noGrp="1" noEditPoints="1"/>
          </p:cNvSpPr>
          <p:nvPr>
            <p:ph type="title"/>
          </p:nvPr>
        </p:nvSpPr>
        <p:spPr>
          <a:xfrm>
            <a:off x="685801" y="609600"/>
            <a:ext cx="10131425" cy="1456267"/>
          </a:xfrm>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Vertical Title 1"/>
          <p:cNvSpPr>
            <a:spLocks noGrp="1" noEditPoints="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noEditPoints="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Text Placeholder 2"/>
          <p:cNvSpPr>
            <a:spLocks noGrp="1" noEditPoints="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Date Placeholder 1"/>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noEditPoints="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1"/>
          <a:srcRect/>
          <a:stretch>
            <a:fillRect/>
          </a:stretch>
        </p:blipFill>
        <p:spPr>
          <a:xfrm>
            <a:off x="0" y="0"/>
            <a:ext cx="12188825" cy="6856214"/>
          </a:xfrm>
          <a:prstGeom prst="rect">
            <a:avLst/>
          </a:prstGeom>
        </p:spPr>
      </p:pic>
      <p:sp>
        <p:nvSpPr>
          <p:cNvPr id="2" name="Title 1"/>
          <p:cNvSpPr>
            <a:spLocks noGrp="1" noEditPoints="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noEditPoints="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p>
        </p:txBody>
      </p:sp>
      <p:sp>
        <p:nvSpPr>
          <p:cNvPr id="4" name="Text Placeholder 3"/>
          <p:cNvSpPr>
            <a:spLocks noGrp="1" noEditPoints="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B61BEF0D-F0BB-DE4B-95CE-6DB70DBA9567}" type="datetimeFigureOut">
              <a:rPr lang="en-US" dirty="0"/>
              <a:t>2/13/2022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57F1E4F-1CFF-5643-939E-217C01CDF565}" type="slidenum">
              <a:rPr lang="en-US" dirty="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2/13/2022</a:t>
            </a:fld>
            <a:endParaRPr lang="en-US"/>
          </a:p>
        </p:txBody>
      </p:sp>
      <p:sp>
        <p:nvSpPr>
          <p:cNvPr id="5" name="Footer Placeholder 4"/>
          <p:cNvSpPr>
            <a:spLocks noGrp="1" noEditPoints="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noEditPoints="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itchFamily="34" charset="0"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itchFamily="34" charset="0"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itchFamily="34" charset="0"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itchFamily="34" charset="0"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itchFamily="34" charset="0"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itchFamily="34" charset="0"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itchFamily="34" charset="0"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itchFamily="34" charset="0"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itchFamily="34" charset="0"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2.bmp"/><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hyperlink" Target="https://github.com/komalghatvilkar/Internship/blob/main/Customer_Retention_Case_Study%20-%20Assignment%204/Customer%20Retention-Correlation%20Matrix.png" TargetMode="External"/><Relationship Id="rId2" Type="http://schemas.openxmlformats.org/officeDocument/2006/relationships/hyperlink" Target="https://github.com/komalghatvilkar/Internship/blob/main/Customer_Retention_Case_Study%20-%20Assignment%204/Customer%20Retention-Histogram.png" TargetMode="External"/><Relationship Id="rId3" Type="http://schemas.openxmlformats.org/officeDocument/2006/relationships/hyperlink" Target="https://github.com/komalghatvilkar/Internship/blob/main/Customer_Retention_Case_Study%20-%20Assignment%204/Customer%20Retention-%20Outliers%20In%20Data.png" TargetMode="External"/><Relationship Id="rId4" Type="http://schemas.openxmlformats.org/officeDocument/2006/relationships/hyperlink" Target="https://github.com/komalghatvilkar/Internship/blob/main/Customer_Retention_Case_Study%20-%20Assignment%204/Customer%20Retention-ROC%20Curve%20of%20Dataset.png&#8203;" TargetMode="External"/><Relationship Id="rId5" Type="http://schemas.openxmlformats.org/officeDocument/2006/relationships/hyperlink" Target="https://github.com/komalghatvilkar/Internship/blob/main/Customer_Retention_Case_Study%20-%20Assignment%204/Conclusion%20Data.JPG" TargetMode="External"/><Relationship Id="rId6" Type="http://schemas.openxmlformats.org/officeDocument/2006/relationships/slideLayout" Target="../slideLayouts/slideLayout7.xml"/><Relationship Id="rId7"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050131" y="726016"/>
            <a:ext cx="8840786" cy="992715"/>
          </a:xfrm>
        </p:spPr>
        <p:txBody>
          <a:bodyPr vert="horz" lIns="91440" tIns="45720" rIns="91440" bIns="45720" rtlCol="0" anchor="ctr">
            <a:normAutofit fontScale="90000"/>
          </a:bodyPr>
          <a:lstStyle/>
          <a:p>
            <a:pPr algn="ctr"/>
            <a:r>
              <a:rPr lang="en-US" sz="8000" b="1" dirty="0">
                <a:latin typeface="Courier New"/>
                <a:ea typeface="Cambria"/>
                <a:cs typeface="Courier New"/>
              </a:rPr>
              <a:t>Customer Retention</a:t>
            </a:r>
            <a:endParaRPr lang="en-US" sz="8000" dirty="0"/>
          </a:p>
        </p:txBody>
      </p:sp>
      <p:sp>
        <p:nvSpPr>
          <p:cNvPr id="3" name="Subtitle 2"/>
          <p:cNvSpPr>
            <a:spLocks noGrp="1" noEditPoints="1"/>
          </p:cNvSpPr>
          <p:nvPr>
            <p:ph type="subTitle" idx="1"/>
          </p:nvPr>
        </p:nvSpPr>
        <p:spPr>
          <a:xfrm>
            <a:off x="1247775" y="897200"/>
            <a:ext cx="7197726" cy="464874"/>
          </a:xfrm>
        </p:spPr>
        <p:txBody>
          <a:bodyPr>
            <a:normAutofit/>
          </a:bodyPr>
          <a:lstStyle/>
          <a:p>
            <a:r>
              <a:rPr lang="en-US" sz="2400">
                <a:latin typeface="Times"/>
                <a:cs typeface="Times"/>
              </a:rPr>
              <a:t>(Case Study)</a:t>
            </a:r>
          </a:p>
        </p:txBody>
      </p:sp>
      <p:pic>
        <p:nvPicPr>
          <p:cNvPr id="4" name="Picture 4" descr="Diagram  Description automatically generated"/>
          <p:cNvPicPr>
            <a:picLocks noChangeAspect="1"/>
          </p:cNvPicPr>
          <p:nvPr/>
        </p:nvPicPr>
        <p:blipFill>
          <a:blip r:embed="rId1"/>
          <a:srcRect/>
          <a:stretch>
            <a:fillRect/>
          </a:stretch>
        </p:blipFill>
        <p:spPr>
          <a:xfrm>
            <a:off x="2759870" y="2343693"/>
            <a:ext cx="9101134" cy="4194677"/>
          </a:xfrm>
          <a:prstGeom prst="rect">
            <a:avLst/>
          </a:prstGeom>
        </p:spPr>
      </p:pic>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000" y="685800"/>
            <a:ext cx="10655300" cy="2092881"/>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sz="2000" b="1" u="sng" dirty="0">
                <a:latin typeface="Courier New"/>
                <a:cs typeface="Calibri" panose="020F0502020204030204"/>
              </a:rPr>
              <a:t>2. Histogram of all dataset</a:t>
            </a:r>
            <a:r>
              <a:rPr lang="en-US" sz="2000" b="1" dirty="0">
                <a:latin typeface="Courier New"/>
                <a:cs typeface="Calibri" panose="020F0502020204030204"/>
              </a:rPr>
              <a:t> :</a:t>
            </a:r>
            <a:endParaRPr lang="en-US" sz="2000" b="1" dirty="0">
              <a:latin typeface="Courier New"/>
              <a:cs typeface="Courier New"/>
            </a:endParaRPr>
          </a:p>
          <a:p>
            <a:endParaRPr lang="en-US" sz="2000" b="1" u="sng" dirty="0">
              <a:latin typeface="Courier New"/>
              <a:cs typeface="Calibri" panose="020F0502020204030204"/>
            </a:endParaRPr>
          </a:p>
          <a:p>
            <a:r>
              <a:rPr lang="en-US" dirty="0">
                <a:latin typeface="Courier New"/>
                <a:cs typeface="Courier New"/>
              </a:rPr>
              <a:t>I plot Histogram for visualizing the data individually. </a:t>
            </a:r>
          </a:p>
          <a:p>
            <a:endParaRPr lang="en-US" dirty="0">
              <a:latin typeface="Courier New"/>
              <a:cs typeface="Calibri" panose="020F0502020204030204"/>
            </a:endParaRPr>
          </a:p>
          <a:p>
            <a:endParaRPr lang="en-US" dirty="0">
              <a:latin typeface="Courier New"/>
              <a:cs typeface="Calibri" panose="020F0502020204030204"/>
            </a:endParaRPr>
          </a:p>
          <a:p>
            <a:r>
              <a:rPr lang="en-US" dirty="0">
                <a:latin typeface="Courier New"/>
                <a:cs typeface="Calibri" panose="020F0502020204030204"/>
              </a:rPr>
              <a:t>Again as data has many columns so I am sharing the GitHub link of the result for clarity in the links slide.</a:t>
            </a: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A picture containing window  Description automatically generated"/>
          <p:cNvPicPr>
            <a:picLocks noChangeAspect="1"/>
          </p:cNvPicPr>
          <p:nvPr/>
        </p:nvPicPr>
        <p:blipFill>
          <a:blip r:embed="rId1"/>
          <a:srcRect/>
          <a:stretch>
            <a:fillRect/>
          </a:stretch>
        </p:blipFill>
        <p:spPr>
          <a:xfrm>
            <a:off x="179387" y="159065"/>
            <a:ext cx="11854656" cy="65112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1369" y="528638"/>
            <a:ext cx="6997700" cy="484748"/>
          </a:xfrm>
          <a:prstGeom prst="rect">
            <a:avLst/>
          </a:prstGeom>
          <a:noFill/>
        </p:spPr>
        <p:txBody>
          <a:bodyPr vertOverflow="overflow" horzOverflow="overflow" vert="horz" wrap="square" lIns="91440" tIns="45720" rIns="91440" bIns="45720" rtlCol="0" anchor="t">
            <a:prstTxWarp prst="textNoShape">
              <a:avLst/>
            </a:prstTxWarp>
            <a:spAutoFit/>
          </a:bodyPr>
          <a:lstStyle/>
          <a:p>
            <a:pPr algn="r"/>
            <a:r>
              <a:rPr lang="en-US" sz="3600">
                <a:latin typeface="Arial Black"/>
              </a:rPr>
              <a:t>ASSUMPTIONS</a:t>
            </a:r>
            <a:r>
              <a:rPr lang="en-US" sz="3600">
                <a:latin typeface="Arial Black"/>
                <a:cs typeface="Courier New"/>
              </a:rPr>
              <a:t>​</a:t>
            </a:r>
            <a:endParaRPr lang="en-US" sz="3600">
              <a:latin typeface="Arial Black"/>
            </a:endParaRPr>
          </a:p>
        </p:txBody>
      </p:sp>
      <p:sp>
        <p:nvSpPr>
          <p:cNvPr id="3" name="TextBox 2"/>
          <p:cNvSpPr txBox="1"/>
          <p:nvPr/>
        </p:nvSpPr>
        <p:spPr>
          <a:xfrm>
            <a:off x="623888" y="1466056"/>
            <a:ext cx="11008517" cy="3600986"/>
          </a:xfrm>
          <a:prstGeom prst="rect">
            <a:avLst/>
          </a:prstGeom>
          <a:noFill/>
        </p:spPr>
        <p:txBody>
          <a:bodyPr vertOverflow="overflow" horzOverflow="overflow" vert="horz" wrap="square" lIns="91440" tIns="45720" rIns="91440" bIns="45720" rtlCol="0" anchor="t">
            <a:prstTxWarp prst="textNoShape">
              <a:avLst/>
            </a:prstTxWarp>
            <a:spAutoFit/>
          </a:bodyPr>
          <a:lstStyle/>
          <a:p>
            <a:pPr algn="just"/>
            <a:r>
              <a:rPr lang="en-US">
                <a:latin typeface="Courier New"/>
                <a:cs typeface="Courier New"/>
              </a:rPr>
              <a:t>As per my  knowledge &amp; understanding  :</a:t>
            </a:r>
          </a:p>
          <a:p>
            <a:pPr algn="just"/>
            <a:endParaRPr lang="en-US">
              <a:latin typeface="Courier New"/>
              <a:cs typeface="Courier New"/>
            </a:endParaRPr>
          </a:p>
          <a:p>
            <a:pPr marL="285750" indent="-285750" algn="just">
              <a:buFont typeface="Wingdings"/>
              <a:buChar char="ü"/>
            </a:pPr>
            <a:r>
              <a:rPr lang="en-US">
                <a:latin typeface="Courier New"/>
                <a:cs typeface="Courier New"/>
              </a:rPr>
              <a:t>I found that all the features or variables are important for analysis so I have not removed anything.</a:t>
            </a:r>
          </a:p>
          <a:p>
            <a:pPr algn="just"/>
            <a:endParaRPr lang="en-US">
              <a:latin typeface="Courier New"/>
              <a:cs typeface="Courier New"/>
            </a:endParaRPr>
          </a:p>
          <a:p>
            <a:pPr marL="285750" indent="-285750" algn="just">
              <a:buFont typeface="Wingdings"/>
              <a:buChar char="ü"/>
            </a:pPr>
            <a:r>
              <a:rPr lang="en-US">
                <a:latin typeface="Courier New"/>
                <a:cs typeface="Courier New"/>
              </a:rPr>
              <a:t>There were no null values found which was good.</a:t>
            </a:r>
          </a:p>
          <a:p>
            <a:pPr algn="just"/>
            <a:endParaRPr lang="en-US">
              <a:latin typeface="Courier New"/>
              <a:ea typeface="+mn-lt"/>
              <a:cs typeface="Courier New"/>
            </a:endParaRPr>
          </a:p>
          <a:p>
            <a:pPr marL="285750" indent="-285750" algn="just">
              <a:buFont typeface="Wingdings"/>
              <a:buChar char="ü"/>
            </a:pPr>
            <a:r>
              <a:rPr lang="en-US">
                <a:latin typeface="Courier New"/>
                <a:ea typeface="+mn-lt"/>
                <a:cs typeface="Courier New"/>
              </a:rPr>
              <a:t>There were some columns with strings so I encoded them with label encoder for balance the data type for further process.</a:t>
            </a:r>
          </a:p>
          <a:p>
            <a:pPr algn="just"/>
            <a:endParaRPr lang="en-US">
              <a:latin typeface="Courier New"/>
              <a:ea typeface="+mn-lt"/>
              <a:cs typeface="Courier New"/>
            </a:endParaRPr>
          </a:p>
          <a:p>
            <a:pPr marL="285750" indent="-285750" algn="just">
              <a:buFont typeface="Wingdings"/>
              <a:buChar char="ü"/>
            </a:pPr>
            <a:r>
              <a:rPr lang="en-US">
                <a:latin typeface="Courier New"/>
                <a:ea typeface="+mn-lt"/>
                <a:cs typeface="Courier New"/>
              </a:rPr>
              <a:t>From the output of correlation matrix, we can see that it is symmetrical i.e. the bottom left is same as the top right. It is also observed that most of the variables are positively correlated with each other.</a:t>
            </a:r>
            <a:endParaRPr lang="en-US">
              <a:latin typeface="Courier New"/>
              <a:cs typeface="Courier New"/>
            </a:endParaRPr>
          </a:p>
          <a:p>
            <a:pPr algn="just"/>
            <a:endParaRPr lang="en-US">
              <a:latin typeface="Courier New"/>
              <a:cs typeface="Courier New"/>
            </a:endParaRPr>
          </a:p>
          <a:p>
            <a:pPr marL="285750" indent="-285750" algn="just">
              <a:buFont typeface="Wingdings"/>
              <a:buChar char="ü"/>
            </a:pPr>
            <a:r>
              <a:rPr lang="en-US">
                <a:latin typeface="Courier New"/>
                <a:cs typeface="Courier New"/>
              </a:rPr>
              <a:t>The Histogram shows that each variable distributed differently and as we can see the data has categorical values, histogram is better visualization graph to show the distribution.</a:t>
            </a:r>
          </a:p>
          <a:p>
            <a:pPr algn="just"/>
            <a:endParaRPr lang="en-US">
              <a:latin typeface="Courier New"/>
              <a:cs typeface="Courier New"/>
            </a:endParaRPr>
          </a:p>
          <a:p>
            <a:pPr algn="just"/>
            <a:endParaRPr lang="en-US">
              <a:latin typeface="Courier New"/>
              <a:cs typeface="Courier New"/>
            </a:endParaRP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3463" y="348456"/>
            <a:ext cx="2743200" cy="484748"/>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sz="3600" b="1">
                <a:latin typeface="Arial Black"/>
              </a:rPr>
              <a:t>Analysis</a:t>
            </a:r>
          </a:p>
        </p:txBody>
      </p:sp>
      <p:sp>
        <p:nvSpPr>
          <p:cNvPr id="4" name="TextBox 3"/>
          <p:cNvSpPr txBox="1"/>
          <p:nvPr/>
        </p:nvSpPr>
        <p:spPr>
          <a:xfrm>
            <a:off x="757238" y="1571625"/>
            <a:ext cx="11102974" cy="276999"/>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a:solidFill>
                  <a:srgbClr val="FFFFFF"/>
                </a:solidFill>
                <a:latin typeface="Courier New"/>
                <a:cs typeface="Courier New"/>
              </a:rPr>
              <a:t>Analysis consists of inspecting, cleansing, transforming, and modeling data.</a:t>
            </a:r>
          </a:p>
        </p:txBody>
      </p:sp>
      <p:sp>
        <p:nvSpPr>
          <p:cNvPr id="5" name="TextBox 4"/>
          <p:cNvSpPr txBox="1"/>
          <p:nvPr/>
        </p:nvSpPr>
        <p:spPr>
          <a:xfrm>
            <a:off x="872331" y="2500312"/>
            <a:ext cx="10693400" cy="1289777"/>
          </a:xfrm>
          <a:prstGeom prst="rect">
            <a:avLst/>
          </a:prstGeom>
          <a:noFill/>
        </p:spPr>
        <p:txBody>
          <a:bodyPr vertOverflow="overflow" horzOverflow="overflow" vert="horz" wrap="square" lIns="91440" tIns="45720" rIns="91440" bIns="45720" rtlCol="0" anchor="t">
            <a:prstTxWarp prst="textNoShape">
              <a:avLst/>
            </a:prstTxWarp>
            <a:spAutoFit/>
          </a:bodyPr>
          <a:lstStyle/>
          <a:p>
            <a:pPr marL="285750" indent="-285750" algn="just">
              <a:lnSpc>
                <a:spcPct val="150000"/>
              </a:lnSpc>
              <a:buFont typeface="Arial" pitchFamily="34" charset="0" panose="020B0604020202020204"/>
              <a:buChar char="•"/>
            </a:pPr>
            <a:r>
              <a:rPr lang="en-US">
                <a:latin typeface="Courier New"/>
                <a:cs typeface="Courier New"/>
              </a:rPr>
              <a:t>Firstly I split the data into x &amp; y</a:t>
            </a:r>
            <a:endParaRPr lang="en-US">
              <a:cs typeface="Calibri" panose="020F0502020204030204"/>
            </a:endParaRPr>
          </a:p>
          <a:p>
            <a:pPr marL="285750" indent="-285750" algn="just">
              <a:lnSpc>
                <a:spcPct val="150000"/>
              </a:lnSpc>
              <a:buFont typeface="Arial" pitchFamily="34" charset="0" panose="020B0604020202020204"/>
              <a:buChar char="•"/>
            </a:pPr>
            <a:r>
              <a:rPr lang="en-US">
                <a:latin typeface="Courier New"/>
                <a:cs typeface="Courier New"/>
              </a:rPr>
              <a:t>Then checked and removed the skewness of the data</a:t>
            </a:r>
          </a:p>
          <a:p>
            <a:pPr marL="285750" indent="-285750" algn="just">
              <a:lnSpc>
                <a:spcPct val="150000"/>
              </a:lnSpc>
              <a:buFont typeface="Arial" pitchFamily="34" charset="0" panose="020B0604020202020204"/>
              <a:buChar char="•"/>
            </a:pPr>
            <a:r>
              <a:rPr lang="en-US">
                <a:latin typeface="Courier New"/>
                <a:cs typeface="Courier New"/>
              </a:rPr>
              <a:t>After that checked the outliers if any, I found very less so I didn't remove the outliers</a:t>
            </a:r>
          </a:p>
          <a:p>
            <a:pPr marL="285750" indent="-285750" algn="just">
              <a:lnSpc>
                <a:spcPct val="150000"/>
              </a:lnSpc>
              <a:buFont typeface="Arial" pitchFamily="34" charset="0" panose="020B0604020202020204"/>
              <a:buChar char="•"/>
            </a:pPr>
            <a:r>
              <a:rPr lang="en-US">
                <a:latin typeface="Courier New"/>
                <a:ea typeface="+mn-lt"/>
                <a:cs typeface="Courier New"/>
              </a:rPr>
              <a:t>I used boxplot to check the outliers in dataset</a:t>
            </a: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4" name="Picture 4" descr="Chart, histogram  Description automatically generated"/>
          <p:cNvPicPr>
            <a:picLocks noChangeAspect="1"/>
          </p:cNvPicPr>
          <p:nvPr/>
        </p:nvPicPr>
        <p:blipFill>
          <a:blip r:embed="rId1"/>
          <a:srcRect/>
          <a:stretch>
            <a:fillRect/>
          </a:stretch>
        </p:blipFill>
        <p:spPr>
          <a:xfrm>
            <a:off x="114774" y="81511"/>
            <a:ext cx="11936731" cy="6730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slow" advClick="0" advTm="400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506" y="816768"/>
            <a:ext cx="11214893" cy="5632311"/>
          </a:xfrm>
          <a:prstGeom prst="rect">
            <a:avLst/>
          </a:prstGeom>
          <a:noFill/>
        </p:spPr>
        <p:txBody>
          <a:bodyPr vertOverflow="overflow" horzOverflow="overflow" vert="horz" wrap="square" lIns="91440" tIns="45720" rIns="91440" bIns="45720" rtlCol="0" anchor="t">
            <a:prstTxWarp prst="textNoShape">
              <a:avLst/>
            </a:prstTxWarp>
            <a:spAutoFit/>
          </a:bodyPr>
          <a:lstStyle/>
          <a:p>
            <a:pPr marL="285750" indent="-285750" algn="just">
              <a:buFont typeface="Arial" pitchFamily="34" charset="0" panose="020B0604020202020204"/>
              <a:buChar char="•"/>
            </a:pPr>
            <a:r>
              <a:rPr lang="en-US" dirty="0">
                <a:latin typeface="Courier New"/>
                <a:ea typeface="+mn-lt"/>
                <a:cs typeface="+mn-lt"/>
              </a:rPr>
              <a:t>After checking the outliers I did the Train Test Split and find the best accuracy &amp; random state :- The result shown is Best accuracy is 1.0 on </a:t>
            </a:r>
            <a:r>
              <a:rPr lang="en-US" dirty="0" err="1">
                <a:latin typeface="Courier New"/>
                <a:ea typeface="+mn-lt"/>
                <a:cs typeface="+mn-lt"/>
              </a:rPr>
              <a:t>Random_state</a:t>
            </a:r>
            <a:r>
              <a:rPr lang="en-US" dirty="0">
                <a:latin typeface="Courier New"/>
                <a:ea typeface="+mn-lt"/>
                <a:cs typeface="+mn-lt"/>
              </a:rPr>
              <a:t> 0</a:t>
            </a:r>
          </a:p>
          <a:p>
            <a:pPr algn="just"/>
            <a:endParaRPr lang="en-US">
              <a:latin typeface="Courier New"/>
              <a:ea typeface="+mn-lt"/>
              <a:cs typeface="+mn-lt"/>
            </a:endParaRPr>
          </a:p>
          <a:p>
            <a:pPr marL="285750" indent="-285750" algn="just">
              <a:buFont typeface="Arial" pitchFamily="34" charset="0" panose="020B0604020202020204"/>
              <a:buChar char="•"/>
            </a:pPr>
            <a:r>
              <a:rPr lang="en-US" dirty="0">
                <a:latin typeface="Courier New"/>
                <a:ea typeface="+mn-lt"/>
                <a:cs typeface="+mn-lt"/>
              </a:rPr>
              <a:t>Then perform the model building and I tried to use best possible model building techniques :</a:t>
            </a:r>
            <a:endParaRPr lang="en-US" dirty="0">
              <a:cs typeface="Calibri" panose="020F0502020204030204"/>
            </a:endParaRPr>
          </a:p>
          <a:p>
            <a:pPr algn="just"/>
            <a:endParaRPr lang="en-US">
              <a:latin typeface="Courier New"/>
              <a:cs typeface="Calibri" panose="020F0502020204030204"/>
            </a:endParaRPr>
          </a:p>
          <a:p>
            <a:pPr algn="just"/>
            <a:r>
              <a:rPr lang="en-US" dirty="0">
                <a:latin typeface="Courier New"/>
                <a:ea typeface="+mn-lt"/>
                <a:cs typeface="+mn-lt"/>
              </a:rPr>
              <a:t>- Logistic Regression model :- The Accuracy is 100.0</a:t>
            </a:r>
          </a:p>
          <a:p>
            <a:pPr algn="just"/>
            <a:r>
              <a:rPr lang="en-US" dirty="0">
                <a:latin typeface="Courier New"/>
                <a:ea typeface="+mn-lt"/>
                <a:cs typeface="+mn-lt"/>
              </a:rPr>
              <a:t>- Decision Tree Classifier :- The Accuracy is </a:t>
            </a:r>
            <a:r>
              <a:rPr lang="en-US" dirty="0">
                <a:latin typeface="Courier New"/>
                <a:ea typeface="+mn-lt"/>
                <a:cs typeface="Courier New"/>
              </a:rPr>
              <a:t>100.0</a:t>
            </a:r>
          </a:p>
          <a:p>
            <a:pPr algn="just"/>
            <a:r>
              <a:rPr lang="en-US" dirty="0">
                <a:latin typeface="Courier New"/>
                <a:ea typeface="+mn-lt"/>
                <a:cs typeface="+mn-lt"/>
              </a:rPr>
              <a:t>- Random Forest Classifier :- The Accuracy is </a:t>
            </a:r>
            <a:r>
              <a:rPr lang="en-US" dirty="0">
                <a:latin typeface="Courier New"/>
                <a:ea typeface="+mn-lt"/>
                <a:cs typeface="Courier New"/>
              </a:rPr>
              <a:t>100.0</a:t>
            </a:r>
          </a:p>
          <a:p>
            <a:pPr algn="just"/>
            <a:r>
              <a:rPr lang="en-US" dirty="0">
                <a:latin typeface="Courier New"/>
                <a:ea typeface="+mn-lt"/>
                <a:cs typeface="+mn-lt"/>
              </a:rPr>
              <a:t>- SVC (Support Vector Classifier) :- The Accuracy is </a:t>
            </a:r>
            <a:r>
              <a:rPr lang="en-US" dirty="0">
                <a:latin typeface="Courier New"/>
                <a:ea typeface="+mn-lt"/>
                <a:cs typeface="Courier New"/>
              </a:rPr>
              <a:t>100.0</a:t>
            </a:r>
          </a:p>
          <a:p>
            <a:pPr algn="just"/>
            <a:endParaRPr lang="en-US" dirty="0">
              <a:latin typeface="Courier New"/>
              <a:cs typeface="Courier New"/>
            </a:endParaRPr>
          </a:p>
          <a:p>
            <a:pPr marL="285750" indent="-285750" algn="just">
              <a:buFont typeface="Arial" pitchFamily="34" charset="0" panose="020B0604020202020204"/>
              <a:buChar char="•"/>
            </a:pPr>
            <a:r>
              <a:rPr lang="en-US" dirty="0">
                <a:latin typeface="Courier New"/>
                <a:cs typeface="Calibri" panose="020F0502020204030204"/>
              </a:rPr>
              <a:t>Next I did </a:t>
            </a:r>
            <a:r>
              <a:rPr lang="en-US" dirty="0">
                <a:latin typeface="Courier New"/>
                <a:ea typeface="+mn-lt"/>
                <a:cs typeface="+mn-lt"/>
              </a:rPr>
              <a:t>Cross Validation for all the models I used &amp; it shows the output :</a:t>
            </a:r>
            <a:endParaRPr lang="en-US" dirty="0">
              <a:latin typeface="Courier New"/>
              <a:cs typeface="Calibri" panose="020F0502020204030204"/>
            </a:endParaRPr>
          </a:p>
          <a:p>
            <a:pPr algn="just"/>
            <a:endParaRPr lang="en-US" dirty="0">
              <a:latin typeface="Courier New"/>
              <a:ea typeface="+mn-lt"/>
              <a:cs typeface="+mn-lt"/>
            </a:endParaRPr>
          </a:p>
          <a:p>
            <a:r>
              <a:rPr lang="en-US" dirty="0">
                <a:latin typeface="Courier New"/>
                <a:ea typeface="+mn-lt"/>
                <a:cs typeface="+mn-lt"/>
              </a:rPr>
              <a:t>- Cross Validation Score Of Logistic Regression Model : 1.0 </a:t>
            </a:r>
          </a:p>
          <a:p>
            <a:r>
              <a:rPr lang="en-US" dirty="0">
                <a:latin typeface="Courier New"/>
                <a:ea typeface="+mn-lt"/>
                <a:cs typeface="+mn-lt"/>
              </a:rPr>
              <a:t>- Cross Validation Score Of Decision Tree Model : 1.0 </a:t>
            </a:r>
          </a:p>
          <a:p>
            <a:r>
              <a:rPr lang="en-US" dirty="0">
                <a:latin typeface="Courier New"/>
                <a:ea typeface="+mn-lt"/>
                <a:cs typeface="+mn-lt"/>
              </a:rPr>
              <a:t>- Cross Validation Score Of Random Forest Model : 1.0 </a:t>
            </a:r>
          </a:p>
          <a:p>
            <a:r>
              <a:rPr lang="en-US" dirty="0">
                <a:latin typeface="Courier New"/>
                <a:ea typeface="+mn-lt"/>
                <a:cs typeface="+mn-lt"/>
              </a:rPr>
              <a:t>- Cross Validation Score Of SVC Model : 1.0</a:t>
            </a:r>
          </a:p>
          <a:p>
            <a:pPr algn="just"/>
            <a:endParaRPr lang="en-US">
              <a:latin typeface="Courier New"/>
              <a:cs typeface="Calibri" panose="020F0502020204030204"/>
            </a:endParaRPr>
          </a:p>
          <a:p>
            <a:pPr algn="just"/>
            <a:endParaRPr lang="en-US">
              <a:latin typeface="Courier New"/>
              <a:cs typeface="Calibri" panose="020F0502020204030204"/>
            </a:endParaRP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69" y="1259681"/>
            <a:ext cx="10863261" cy="923330"/>
          </a:xfrm>
          <a:prstGeom prst="rect">
            <a:avLst/>
          </a:prstGeom>
          <a:noFill/>
        </p:spPr>
        <p:txBody>
          <a:bodyPr vertOverflow="overflow" horzOverflow="overflow" vert="horz" wrap="square" lIns="91440" tIns="45720" rIns="91440" bIns="45720" rtlCol="0" anchor="t">
            <a:prstTxWarp prst="textNoShape">
              <a:avLst/>
            </a:prstTxWarp>
            <a:spAutoFit/>
          </a:bodyPr>
          <a:lstStyle/>
          <a:p>
            <a:pPr marL="285750" indent="-285750">
              <a:buFont typeface="Arial" pitchFamily="34" charset="0" panose="020B0604020202020204"/>
              <a:buChar char="•"/>
            </a:pPr>
            <a:r>
              <a:rPr lang="en-US" dirty="0">
                <a:latin typeface="Courier New"/>
                <a:cs typeface="Arial" pitchFamily="34" charset="0" panose="020B0604020202020204"/>
              </a:rPr>
              <a:t>Then with the Hyperparameter Optimization Technique </a:t>
            </a:r>
            <a:r>
              <a:rPr lang="en-US" b="1" dirty="0">
                <a:latin typeface="Courier New"/>
                <a:cs typeface="Arial" pitchFamily="34" charset="0" panose="020B0604020202020204"/>
              </a:rPr>
              <a:t>'</a:t>
            </a:r>
            <a:r>
              <a:rPr lang="en-US" dirty="0" err="1">
                <a:latin typeface="Courier New"/>
                <a:cs typeface="Arial" pitchFamily="34" charset="0" panose="020B0604020202020204"/>
              </a:rPr>
              <a:t>GridSearchCV</a:t>
            </a:r>
            <a:r>
              <a:rPr lang="en-US" dirty="0">
                <a:latin typeface="Courier New"/>
                <a:cs typeface="Arial" pitchFamily="34" charset="0" panose="020B0604020202020204"/>
              </a:rPr>
              <a:t>' fit the data in model​ :- The result is Grid Search CV 1.0</a:t>
            </a:r>
            <a:endParaRPr lang="en-US" dirty="0">
              <a:latin typeface="Calibri" panose="020F0502020204030204"/>
              <a:cs typeface="Calibri" panose="020F0502020204030204"/>
            </a:endParaRPr>
          </a:p>
          <a:p>
            <a:pPr marL="285750" indent="-285750" algn="just">
              <a:buFont typeface="Arial" pitchFamily="34" charset="0" panose="020B0604020202020204"/>
              <a:buChar char="•"/>
            </a:pPr>
            <a:r>
              <a:rPr lang="en-US" dirty="0">
                <a:latin typeface="Courier New"/>
                <a:cs typeface="Arial" pitchFamily="34" charset="0" panose="020B0604020202020204"/>
              </a:rPr>
              <a:t>​Finally, plotted the ROC AUC Curve  for the output​</a:t>
            </a:r>
          </a:p>
        </p:txBody>
      </p:sp>
    </p:spTree>
  </p:cSld>
  <p:clrMapOvr>
    <a:masterClrMapping/>
  </p:clrMapOvr>
  <p:transition spd="slow" advClick="0" advTm="4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sp>
        <p:nvSpPr>
          <p:cNvPr id="3" name="TextBox 2"/>
          <p:cNvSpPr txBox="1"/>
          <p:nvPr/>
        </p:nvSpPr>
        <p:spPr>
          <a:xfrm>
            <a:off x="1828800" y="3245600"/>
            <a:ext cx="8534400" cy="366801"/>
          </a:xfrm>
          <a:prstGeom prst="rect">
            <a:avLst/>
          </a:prstGeom>
          <a:noFill/>
        </p:spPr>
        <p:txBody>
          <a:bodyPr wrap="square" rtlCol="0">
            <a:spAutoFit/>
          </a:bodyPr>
          <a:lstStyle/>
          <a:p>
            <a:r>
              <a:rPr lang="en-US"/>
              <a:t> </a:t>
            </a:r>
          </a:p>
        </p:txBody>
      </p:sp>
      <p:pic>
        <p:nvPicPr>
          <p:cNvPr id="6" name="Picture 5"/>
          <p:cNvPicPr>
            <a:picLocks noChangeAspect="1"/>
          </p:cNvPicPr>
          <p:nvPr/>
        </p:nvPicPr>
        <p:blipFill>
          <a:blip r:embed="rId1"/>
          <a:srcRect/>
          <a:stretch>
            <a:fillRect/>
          </a:stretch>
        </p:blipFill>
        <p:spPr>
          <a:xfrm>
            <a:off x="0" y="0"/>
            <a:ext cx="12192000" cy="6858000"/>
          </a:xfrm>
          <a:prstGeom prst="rect">
            <a:avLst/>
          </a:prstGeom>
        </p:spPr>
      </p:pic>
    </p:spTree>
  </p:cSld>
  <p:clrMapOvr>
    <a:masterClrMapping/>
  </p:clrMapOvr>
  <p:transition spd="slow" advClick="0" advTm="4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735806"/>
            <a:ext cx="5195887" cy="484748"/>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sz="3600">
                <a:latin typeface="Arial Black"/>
                <a:cs typeface="Arial" pitchFamily="34" charset="0" panose="020B0604020202020204"/>
              </a:rPr>
              <a:t>CONCLUSION​</a:t>
            </a:r>
            <a:endParaRPr lang="en-US" sz="3600">
              <a:latin typeface="Arial Black"/>
            </a:endParaRPr>
          </a:p>
        </p:txBody>
      </p:sp>
      <p:sp>
        <p:nvSpPr>
          <p:cNvPr id="2" name="TextBox 1"/>
          <p:cNvSpPr txBox="1"/>
          <p:nvPr/>
        </p:nvSpPr>
        <p:spPr>
          <a:xfrm>
            <a:off x="759619" y="2224087"/>
            <a:ext cx="10684668" cy="923330"/>
          </a:xfrm>
          <a:prstGeom prst="rect">
            <a:avLst/>
          </a:prstGeom>
          <a:noFill/>
        </p:spPr>
        <p:txBody>
          <a:bodyPr vertOverflow="overflow" horzOverflow="overflow" vert="horz" wrap="square" lIns="91440" tIns="45720" rIns="91440" bIns="45720" rtlCol="0" anchor="t">
            <a:prstTxWarp prst="textNoShape">
              <a:avLst/>
            </a:prstTxWarp>
            <a:spAutoFit/>
          </a:bodyPr>
          <a:lstStyle/>
          <a:p>
            <a:pPr algn="just"/>
            <a:r>
              <a:rPr lang="en-US" dirty="0">
                <a:latin typeface="Courier New"/>
                <a:cs typeface="Courier New"/>
              </a:rPr>
              <a:t>Conclusion as per the results found those are all the models have same result for the dataset with 100% accuracy.</a:t>
            </a:r>
            <a:endParaRPr lang="en-US">
              <a:cs typeface="Calibri" panose="020F0502020204030204"/>
            </a:endParaRPr>
          </a:p>
          <a:p>
            <a:pPr algn="just"/>
            <a:r>
              <a:rPr lang="en-US" dirty="0">
                <a:latin typeface="Courier New"/>
                <a:cs typeface="Courier New"/>
              </a:rPr>
              <a:t>The final accuracy with GridSearchCV is 100%</a:t>
            </a: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3" name="Picture 3" descr="Table  Description automatically generated"/>
          <p:cNvPicPr>
            <a:picLocks noChangeAspect="1"/>
          </p:cNvPicPr>
          <p:nvPr/>
        </p:nvPicPr>
        <p:blipFill>
          <a:blip r:embed="rId1"/>
          <a:srcRect/>
          <a:stretch>
            <a:fillRect/>
          </a:stretch>
        </p:blipFill>
        <p:spPr>
          <a:xfrm>
            <a:off x="164308" y="145258"/>
            <a:ext cx="11899102" cy="655557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slow" advClick="0" advTm="4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053808" y="94402"/>
            <a:ext cx="8090815" cy="1456267"/>
          </a:xfrm>
        </p:spPr>
        <p:txBody>
          <a:bodyPr>
            <a:normAutofit/>
          </a:bodyPr>
          <a:lstStyle/>
          <a:p>
            <a:pPr algn="ctr"/>
            <a:r>
              <a:rPr lang="en-US" sz="4400">
                <a:latin typeface="Arial Black"/>
                <a:cs typeface="Calibri Light"/>
              </a:rPr>
              <a:t>Index</a:t>
            </a:r>
          </a:p>
        </p:txBody>
      </p:sp>
      <p:sp>
        <p:nvSpPr>
          <p:cNvPr id="3" name="Content Placeholder 2"/>
          <p:cNvSpPr>
            <a:spLocks noGrp="1" noEditPoints="1"/>
          </p:cNvSpPr>
          <p:nvPr>
            <p:ph sz="half" idx="1"/>
          </p:nvPr>
        </p:nvSpPr>
        <p:spPr>
          <a:xfrm>
            <a:off x="672886" y="1383143"/>
            <a:ext cx="10853208" cy="4788903"/>
          </a:xfrm>
        </p:spPr>
        <p:txBody>
          <a:bodyPr vert="horz" lIns="91440" tIns="45720" rIns="91440" bIns="45720" rtlCol="0" anchor="t">
            <a:noAutofit/>
          </a:bodyPr>
          <a:lstStyle/>
          <a:p>
            <a:pPr algn="ctr">
              <a:lnSpc>
                <a:spcPct val="150000"/>
              </a:lnSpc>
              <a:buFont typeface="Courier New"/>
              <a:buChar char="o"/>
            </a:pPr>
            <a:r>
              <a:rPr lang="en-US" sz="2200" dirty="0">
                <a:latin typeface="Courier New"/>
                <a:cs typeface="Courier New"/>
              </a:rPr>
              <a:t>Introduction</a:t>
            </a:r>
            <a:endParaRPr lang="en-US">
              <a:cs typeface="Calibri" panose="020F0502020204030204"/>
            </a:endParaRPr>
          </a:p>
          <a:p>
            <a:pPr algn="ctr">
              <a:lnSpc>
                <a:spcPct val="150000"/>
              </a:lnSpc>
              <a:buClr>
                <a:srgbClr val="FFFFFF"/>
              </a:buClr>
              <a:buFont typeface="Courier New"/>
              <a:buChar char="o"/>
            </a:pPr>
            <a:r>
              <a:rPr lang="en-US" sz="2200" dirty="0">
                <a:latin typeface="Courier New"/>
                <a:cs typeface="Courier New"/>
              </a:rPr>
              <a:t>Understanding Of Problem Statement</a:t>
            </a:r>
            <a:r>
              <a:rPr lang="en-US" sz="2200" dirty="0">
                <a:latin typeface="Courier New"/>
                <a:ea typeface="+mn-lt"/>
                <a:cs typeface="Courier New"/>
              </a:rPr>
              <a:t> </a:t>
            </a:r>
            <a:endParaRPr lang="en-US" sz="2200" dirty="0">
              <a:latin typeface="Courier New"/>
              <a:cs typeface="Courier New"/>
            </a:endParaRPr>
          </a:p>
          <a:p>
            <a:pPr algn="ctr">
              <a:lnSpc>
                <a:spcPct val="150000"/>
              </a:lnSpc>
              <a:buClr>
                <a:srgbClr val="FFFFFF"/>
              </a:buClr>
              <a:buFont typeface="Courier New"/>
              <a:buChar char="o"/>
            </a:pPr>
            <a:r>
              <a:rPr lang="en-US" sz="2200" dirty="0">
                <a:latin typeface="Courier New"/>
                <a:ea typeface="+mn-lt"/>
                <a:cs typeface="Courier New"/>
              </a:rPr>
              <a:t>EDA </a:t>
            </a:r>
          </a:p>
          <a:p>
            <a:pPr algn="ctr">
              <a:lnSpc>
                <a:spcPct val="150000"/>
              </a:lnSpc>
              <a:buClr>
                <a:srgbClr val="FFFFFF"/>
              </a:buClr>
              <a:buFont typeface="Courier New"/>
              <a:buChar char="o"/>
            </a:pPr>
            <a:r>
              <a:rPr lang="en-US" sz="2200" dirty="0">
                <a:latin typeface="Courier New"/>
                <a:ea typeface="+mn-lt"/>
                <a:cs typeface="Courier New"/>
              </a:rPr>
              <a:t>Visualizations </a:t>
            </a:r>
          </a:p>
          <a:p>
            <a:pPr algn="ctr">
              <a:lnSpc>
                <a:spcPct val="150000"/>
              </a:lnSpc>
              <a:buClr>
                <a:srgbClr val="FFFFFF"/>
              </a:buClr>
              <a:buFont typeface="Courier New"/>
              <a:buChar char="o"/>
            </a:pPr>
            <a:r>
              <a:rPr lang="en-US" sz="2200" dirty="0">
                <a:latin typeface="Courier New"/>
                <a:ea typeface="+mn-lt"/>
                <a:cs typeface="Courier New"/>
              </a:rPr>
              <a:t> Assumptions</a:t>
            </a:r>
            <a:endParaRPr lang="en-US" sz="2200" dirty="0">
              <a:latin typeface="Courier New"/>
              <a:cs typeface="Courier New"/>
            </a:endParaRPr>
          </a:p>
          <a:p>
            <a:pPr algn="ctr">
              <a:lnSpc>
                <a:spcPct val="150000"/>
              </a:lnSpc>
              <a:buClr>
                <a:srgbClr val="FFFFFF"/>
              </a:buClr>
              <a:buFont typeface="Courier New"/>
              <a:buChar char="o"/>
            </a:pPr>
            <a:r>
              <a:rPr lang="en-US" sz="2200" dirty="0">
                <a:latin typeface="Courier New"/>
                <a:ea typeface="+mn-lt"/>
                <a:cs typeface="Courier New"/>
              </a:rPr>
              <a:t> Analysis</a:t>
            </a:r>
          </a:p>
          <a:p>
            <a:pPr algn="ctr">
              <a:lnSpc>
                <a:spcPct val="150000"/>
              </a:lnSpc>
              <a:buClr>
                <a:srgbClr val="FFFFFF"/>
              </a:buClr>
              <a:buFont typeface="Courier New"/>
              <a:buChar char="o"/>
            </a:pPr>
            <a:r>
              <a:rPr lang="en-US" sz="2200" dirty="0">
                <a:latin typeface="Courier New"/>
                <a:ea typeface="+mn-lt"/>
                <a:cs typeface="Courier New"/>
              </a:rPr>
              <a:t>Conclusion</a:t>
            </a:r>
          </a:p>
          <a:p>
            <a:pPr algn="ctr">
              <a:lnSpc>
                <a:spcPct val="150000"/>
              </a:lnSpc>
              <a:buClr>
                <a:srgbClr val="FFFFFF"/>
              </a:buClr>
              <a:buFont typeface="Courier New"/>
              <a:buChar char="o"/>
            </a:pPr>
            <a:r>
              <a:rPr lang="en-US" sz="2200" dirty="0">
                <a:latin typeface="Courier New"/>
                <a:cs typeface="Courier New"/>
              </a:rPr>
              <a:t>Links For Reference</a:t>
            </a:r>
          </a:p>
        </p:txBody>
      </p:sp>
    </p:spTree>
  </p:cSld>
  <p:clrMapOvr>
    <a:masterClrMapping/>
  </p:clrMapOvr>
  <p:transition spd="slow" advClick="0" advTm="4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994" y="366711"/>
            <a:ext cx="6410323" cy="484748"/>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sz="3600" b="1">
                <a:latin typeface="Arial Black"/>
                <a:cs typeface="Calibri" panose="020F0502020204030204"/>
              </a:rPr>
              <a:t>LINKS FOR REFERENCE</a:t>
            </a:r>
          </a:p>
        </p:txBody>
      </p:sp>
      <p:sp>
        <p:nvSpPr>
          <p:cNvPr id="6" name="TextBox 5"/>
          <p:cNvSpPr txBox="1"/>
          <p:nvPr/>
        </p:nvSpPr>
        <p:spPr>
          <a:xfrm>
            <a:off x="997746" y="1164431"/>
            <a:ext cx="11363322" cy="5335042"/>
          </a:xfrm>
          <a:prstGeom prst="rect">
            <a:avLst/>
          </a:prstGeom>
          <a:noFill/>
        </p:spPr>
        <p:txBody>
          <a:bodyPr vertOverflow="overflow" horzOverflow="overflow" vert="horz" wrap="square" lIns="91440" tIns="45720" rIns="91440" bIns="45720" rtlCol="0" anchor="t">
            <a:prstTxWarp prst="textNoShape">
              <a:avLst/>
            </a:prstTxWarp>
            <a:spAutoFit/>
          </a:bodyPr>
          <a:lstStyle/>
          <a:p>
            <a:pPr marL="342900" indent="-342900" algn="just">
              <a:buFont typeface="Arial" pitchFamily="34" charset="0" panose="020B0604020202020204"/>
              <a:buChar char="•"/>
            </a:pPr>
            <a:r>
              <a:rPr lang="en-US" sz="2000" b="1" dirty="0">
                <a:latin typeface="Courier New"/>
                <a:cs typeface="Calibri" panose="020F0502020204030204"/>
              </a:rPr>
              <a:t>Correlation Matrix - </a:t>
            </a:r>
            <a:endParaRPr lang="en-US" sz="2000" b="1" dirty="0">
              <a:latin typeface="Courier New"/>
              <a:cs typeface="Courier New"/>
            </a:endParaRPr>
          </a:p>
          <a:p>
            <a:pPr algn="just"/>
            <a:r>
              <a:rPr lang="en-US" dirty="0">
                <a:hlinkClick r:id="rId1"/>
              </a:rPr>
              <a:t>https://github.com/komalghatvilkar/Internship/blob/main/Customer_Retention_Case_Study%20-%20Assignment%204/Customer%20Retention-Correlation%20Matrix.png</a:t>
            </a:r>
            <a:endParaRPr lang="en-US" dirty="0">
              <a:cs typeface="Calibri" panose="020F0502020204030204"/>
              <a:hlinkClick r:id="rId1"/>
            </a:endParaRPr>
          </a:p>
          <a:p>
            <a:pPr algn="just"/>
            <a:endParaRPr lang="en-US" dirty="0">
              <a:cs typeface="Calibri" panose="020F0502020204030204"/>
            </a:endParaRPr>
          </a:p>
          <a:p>
            <a:pPr marL="285750" indent="-285750" algn="just">
              <a:buFont typeface="Arial,Sans-Serif"/>
              <a:buChar char="•"/>
            </a:pPr>
            <a:r>
              <a:rPr lang="en-US" b="1" dirty="0">
                <a:latin typeface="Courier New"/>
                <a:cs typeface="Courier New"/>
              </a:rPr>
              <a:t>Visualization : Histogram - </a:t>
            </a:r>
            <a:endParaRPr lang="en-US" dirty="0">
              <a:ea typeface="+mn-lt"/>
              <a:cs typeface="+mn-lt"/>
            </a:endParaRPr>
          </a:p>
          <a:p>
            <a:pPr algn="just"/>
            <a:r>
              <a:rPr lang="en-US" dirty="0">
                <a:ea typeface="+mn-lt"/>
                <a:cs typeface="+mn-lt"/>
                <a:hlinkClick r:id="rId2"/>
              </a:rPr>
              <a:t>https://github.com/komalghatvilkar/Internship/blob/main/Customer_Retention_Case_Study%20-%20Assignment%204/Customer%20Retention-Histogram.png</a:t>
            </a:r>
          </a:p>
          <a:p>
            <a:pPr algn="just"/>
            <a:endParaRPr lang="en-US" dirty="0">
              <a:cs typeface="Calibri" panose="020F0502020204030204"/>
            </a:endParaRPr>
          </a:p>
          <a:p>
            <a:pPr marL="342900" indent="-342900" algn="just">
              <a:buFont typeface="Arial,Sans-Serif"/>
              <a:buChar char="•"/>
            </a:pPr>
            <a:r>
              <a:rPr lang="en-US" b="1" dirty="0">
                <a:latin typeface="Courier New"/>
                <a:cs typeface="Courier New"/>
              </a:rPr>
              <a:t>Outliers : Boxplot -</a:t>
            </a:r>
            <a:endParaRPr lang="en-US" dirty="0">
              <a:ea typeface="+mn-lt"/>
              <a:cs typeface="+mn-lt"/>
            </a:endParaRPr>
          </a:p>
          <a:p>
            <a:r>
              <a:rPr lang="en-US" u="sng" dirty="0">
                <a:ea typeface="+mn-lt"/>
                <a:cs typeface="+mn-lt"/>
                <a:hlinkClick r:id="rId3"/>
              </a:rPr>
              <a:t>https://github.com/komalghatvilkar/Internship/blob/main/Customer_Retention_Case_Study%20-%20Assignment%204/Customer%20Retention-%20Outliers%20In%20Data.png</a:t>
            </a:r>
            <a:endParaRPr lang="en-US"/>
          </a:p>
          <a:p>
            <a:pPr algn="just"/>
            <a:endParaRPr lang="en-US" dirty="0">
              <a:latin typeface="Calibri" panose="020F0502020204030204"/>
              <a:cs typeface="Calibri" panose="020F0502020204030204"/>
            </a:endParaRPr>
          </a:p>
          <a:p>
            <a:pPr marL="342900" indent="-342900" algn="just">
              <a:buFont typeface="Arial,Sans-Serif"/>
              <a:buChar char="•"/>
            </a:pPr>
            <a:r>
              <a:rPr lang="en-US" b="1" dirty="0">
                <a:latin typeface="Courier New"/>
                <a:cs typeface="Courier New"/>
              </a:rPr>
              <a:t>ROC Curve - </a:t>
            </a:r>
            <a:endParaRPr lang="en-US" dirty="0">
              <a:ea typeface="+mn-lt"/>
              <a:cs typeface="+mn-lt"/>
            </a:endParaRPr>
          </a:p>
          <a:p>
            <a:pPr algn="just"/>
            <a:r>
              <a:rPr lang="en-US" dirty="0">
                <a:latin typeface="Calibri" panose="020F0502020204030204"/>
                <a:cs typeface="Calibri" panose="020F0502020204030204"/>
                <a:hlinkClick r:id="rId4"/>
              </a:rPr>
              <a:t>https://github.com/komalghatvilkar/Internship/blob/main/Customer_Retention_Case_Study%20-%20Assignment%204/Customer%20Retention-ROC%20Curve%20of%20Dataset.png​</a:t>
            </a:r>
            <a:endParaRPr lang="en-US" dirty="0">
              <a:latin typeface="Calibri" panose="020F0502020204030204"/>
              <a:cs typeface="Calibri" panose="020F0502020204030204"/>
            </a:endParaRPr>
          </a:p>
          <a:p>
            <a:pPr algn="just"/>
            <a:endParaRPr lang="en-US" dirty="0">
              <a:latin typeface="Calibri" panose="020F0502020204030204"/>
              <a:cs typeface="Calibri" panose="020F0502020204030204"/>
            </a:endParaRPr>
          </a:p>
          <a:p>
            <a:pPr marL="285750" indent="-285750" algn="just">
              <a:buFont typeface="Arial" pitchFamily="34" charset="0" panose="020B0604020202020204"/>
              <a:buChar char="•"/>
            </a:pPr>
            <a:r>
              <a:rPr lang="en-US" b="1" dirty="0">
                <a:latin typeface="Courier New"/>
                <a:cs typeface="Courier New"/>
              </a:rPr>
              <a:t>Conclusion -</a:t>
            </a:r>
          </a:p>
          <a:p>
            <a:r>
              <a:rPr lang="en-US" u="sng" dirty="0">
                <a:ea typeface="+mn-lt"/>
                <a:cs typeface="+mn-lt"/>
                <a:hlinkClick r:id="rId5"/>
              </a:rPr>
              <a:t>https://github.com/komalghatvilkar/Internship/blob/main/Customer_Retention_Case_Study%20-%20Assignment%204/Conclusion%20Data.JPG</a:t>
            </a:r>
            <a:endParaRPr lang="en-US"/>
          </a:p>
        </p:txBody>
      </p:sp>
    </p:spTree>
  </p:cSld>
  <p:clrMapOvr>
    <a:masterClrMapping/>
  </p:clrMapOvr>
  <p:transition spd="slow" advClick="0" advTm="4000">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1"/>
          <a:srcRect/>
          <a:stretch>
            <a:fillRect/>
          </a:stretch>
        </p:blipFill>
        <p:spPr>
          <a:xfrm>
            <a:off x="-2379" y="-1427"/>
            <a:ext cx="12196760" cy="6860855"/>
          </a:xfrm>
          <a:prstGeom prst="rect">
            <a:avLst/>
          </a:prstGeom>
        </p:spPr>
      </p:pic>
      <p:sp>
        <p:nvSpPr>
          <p:cNvPr id="2" name="TextBox 1"/>
          <p:cNvSpPr txBox="1"/>
          <p:nvPr/>
        </p:nvSpPr>
        <p:spPr>
          <a:xfrm>
            <a:off x="7712870" y="4057650"/>
            <a:ext cx="3921916" cy="1569660"/>
          </a:xfrm>
          <a:prstGeom prst="rect">
            <a:avLst/>
          </a:prstGeom>
          <a:noFill/>
        </p:spPr>
        <p:txBody>
          <a:bodyPr vert="horz" wrap="square" lIns="91440" tIns="45720" rIns="91440" bIns="45720" rtlCol="0" anchor="t">
            <a:prstTxWarp prst="textNoShape">
              <a:avLst/>
            </a:prstTxWarp>
            <a:spAutoFit/>
          </a:bodyPr>
          <a:lstStyle>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800" b="1" dirty="0">
                <a:latin typeface="Courier New"/>
                <a:cs typeface="Courier New"/>
              </a:rPr>
              <a:t>Thank You....!!!</a:t>
            </a: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723005" y="330476"/>
            <a:ext cx="10131425" cy="1456267"/>
          </a:xfrm>
        </p:spPr>
        <p:txBody>
          <a:bodyPr/>
          <a:lstStyle/>
          <a:p>
            <a:pPr>
              <a:lnSpc>
                <a:spcPct val="160000"/>
              </a:lnSpc>
              <a:spcBef>
                <a:spcPts val="0"/>
              </a:spcBef>
              <a:spcAft>
                <a:spcPts val="1000"/>
              </a:spcAft>
            </a:pPr>
            <a:r>
              <a:rPr lang="en-US">
                <a:latin typeface="Arial Black"/>
                <a:cs typeface="Courier New"/>
              </a:rPr>
              <a:t>Introduction</a:t>
            </a:r>
            <a:endParaRPr lang="en-US">
              <a:latin typeface="Arial Black"/>
              <a:ea typeface="+mj-lt"/>
              <a:cs typeface="+mj-lt"/>
            </a:endParaRPr>
          </a:p>
          <a:p>
            <a:endParaRPr lang="en-US">
              <a:latin typeface="Arial Black"/>
              <a:cs typeface="Calibri Light"/>
            </a:endParaRPr>
          </a:p>
        </p:txBody>
      </p:sp>
      <p:sp>
        <p:nvSpPr>
          <p:cNvPr id="3" name="Content Placeholder 2"/>
          <p:cNvSpPr>
            <a:spLocks noGrp="1" noEditPoints="1"/>
          </p:cNvSpPr>
          <p:nvPr>
            <p:ph idx="1"/>
          </p:nvPr>
        </p:nvSpPr>
        <p:spPr>
          <a:xfrm>
            <a:off x="600984" y="1201567"/>
            <a:ext cx="10996940" cy="4847742"/>
          </a:xfrm>
        </p:spPr>
        <p:txBody>
          <a:bodyPr vert="horz" lIns="91440" tIns="45720" rIns="91440" bIns="45720" rtlCol="0" anchor="t">
            <a:noAutofit/>
          </a:bodyPr>
          <a:lstStyle/>
          <a:p>
            <a:pPr marL="0" indent="0" algn="just">
              <a:lnSpc>
                <a:spcPct val="120000"/>
              </a:lnSpc>
              <a:buNone/>
            </a:pPr>
            <a:r>
              <a:rPr lang="en-US" sz="1500">
                <a:latin typeface="Courier New"/>
                <a:ea typeface="+mn-lt"/>
                <a:cs typeface="Courier New"/>
              </a:rPr>
              <a:t>    </a:t>
            </a:r>
            <a:r>
              <a:rPr lang="en-US" sz="1550">
                <a:latin typeface="Courier New"/>
                <a:ea typeface="+mn-lt"/>
                <a:cs typeface="Courier New"/>
              </a:rPr>
              <a:t>              Customer retention is one of the main relationship marketing objectives. Currently the perception and application of customer retention is significantly valuable for companies &amp; for that different strategies are used like Go all in on Email Marketing, Nurture your Customers on Social Media Channels, Offer Personalized Customer Experience, Have SOPs in Place to Improve Customer Satisfaction, Create Valuable Content to Engage Customers, Offer a Customer Loyalty Program, Leverage User-Generated Content, Showcase your Brand’s Story and Values.</a:t>
            </a:r>
            <a:endParaRPr lang="en-US" sz="1550">
              <a:latin typeface="Courier New"/>
              <a:cs typeface="Courier New"/>
            </a:endParaRPr>
          </a:p>
          <a:p>
            <a:pPr marL="0" indent="0" algn="just">
              <a:lnSpc>
                <a:spcPct val="120000"/>
              </a:lnSpc>
              <a:buNone/>
            </a:pPr>
            <a:r>
              <a:rPr lang="en-US" sz="1550">
                <a:latin typeface="Courier New"/>
                <a:ea typeface="+mn-lt"/>
                <a:cs typeface="Courier New"/>
              </a:rPr>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a:t>
            </a:r>
          </a:p>
          <a:p>
            <a:pPr marL="0" indent="0" algn="just">
              <a:lnSpc>
                <a:spcPct val="120000"/>
              </a:lnSpc>
              <a:buNone/>
            </a:pPr>
            <a:r>
              <a:rPr lang="en-US" sz="1550">
                <a:latin typeface="Courier New"/>
                <a:ea typeface="+mn-lt"/>
                <a:cs typeface="Courier New"/>
              </a:rPr>
              <a:t>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a:t>
            </a:r>
          </a:p>
          <a:p>
            <a:pPr marL="0" indent="0" algn="just">
              <a:lnSpc>
                <a:spcPct val="120000"/>
              </a:lnSpc>
              <a:buNone/>
            </a:pPr>
            <a:endParaRPr lang="en-US" sz="1550">
              <a:latin typeface="Courier New"/>
              <a:ea typeface="+mn-lt"/>
              <a:cs typeface="Courier New"/>
            </a:endParaRPr>
          </a:p>
          <a:p>
            <a:pPr marL="0" indent="0" algn="just">
              <a:lnSpc>
                <a:spcPct val="120000"/>
              </a:lnSpc>
              <a:buNone/>
            </a:pPr>
            <a:endParaRPr lang="en-US" sz="1550">
              <a:latin typeface="Courier New"/>
              <a:ea typeface="+mn-lt"/>
              <a:cs typeface="Courier New"/>
            </a:endParaRPr>
          </a:p>
        </p:txBody>
      </p:sp>
    </p:spTree>
  </p:cSld>
  <p:clrMapOvr>
    <a:masterClrMapping/>
  </p:clrMapOvr>
  <p:transition spd="slow" advClick="0" advTm="4000">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6" name="Picture 6" descr="Diagram  Description automatically generated"/>
          <p:cNvPicPr>
            <a:picLocks noChangeAspect="1"/>
          </p:cNvPicPr>
          <p:nvPr/>
        </p:nvPicPr>
        <p:blipFill>
          <a:blip r:embed="rId1"/>
          <a:srcRect/>
          <a:stretch>
            <a:fillRect/>
          </a:stretch>
        </p:blipFill>
        <p:spPr>
          <a:xfrm>
            <a:off x="164307" y="152373"/>
            <a:ext cx="11875292" cy="6541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645" y="620127"/>
            <a:ext cx="11995796" cy="661173"/>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sz="3600">
                <a:solidFill>
                  <a:srgbClr val="FFFFFF"/>
                </a:solidFill>
                <a:latin typeface="Arial Black"/>
              </a:rPr>
              <a:t>UNDERSTANDING OF PROBLEM STATEMENT</a:t>
            </a:r>
            <a:endParaRPr lang="en-US" sz="3600">
              <a:latin typeface="Arial Black"/>
            </a:endParaRPr>
          </a:p>
        </p:txBody>
      </p:sp>
      <p:sp>
        <p:nvSpPr>
          <p:cNvPr id="3" name="TextBox 2"/>
          <p:cNvSpPr txBox="1"/>
          <p:nvPr/>
        </p:nvSpPr>
        <p:spPr>
          <a:xfrm>
            <a:off x="562747" y="1139192"/>
            <a:ext cx="11179311" cy="2898679"/>
          </a:xfrm>
          <a:prstGeom prst="rect">
            <a:avLst/>
          </a:prstGeom>
          <a:noFill/>
        </p:spPr>
        <p:txBody>
          <a:bodyPr vertOverflow="overflow" horzOverflow="overflow" vert="horz" wrap="square" lIns="91440" tIns="45720" rIns="91440" bIns="45720" rtlCol="0" anchor="t">
            <a:prstTxWarp prst="textNoShape">
              <a:avLst/>
            </a:prstTxWarp>
            <a:spAutoFit/>
          </a:bodyPr>
          <a:lstStyle/>
          <a:p>
            <a:pPr algn="just"/>
            <a:endParaRPr lang="en-US" b="1">
              <a:latin typeface="Courier New"/>
              <a:cs typeface="Arial" pitchFamily="34" charset="0" panose="020B0604020202020204"/>
            </a:endParaRPr>
          </a:p>
          <a:p>
            <a:pPr algn="just"/>
            <a:r>
              <a:rPr lang="en-US" sz="1600" b="1">
                <a:latin typeface="Courier New"/>
                <a:cs typeface="Arial" pitchFamily="34" charset="0" panose="020B0604020202020204"/>
              </a:rPr>
              <a:t>*** E-retail factors for customer activation and retention: A case study from Indian e-commerce customers</a:t>
            </a:r>
          </a:p>
          <a:p>
            <a:pPr algn="just">
              <a:lnSpc>
                <a:spcPct val="150000"/>
              </a:lnSpc>
              <a:spcBef>
                <a:spcPct val="0"/>
              </a:spcBef>
            </a:pPr>
            <a:r>
              <a:rPr lang="en-US">
                <a:latin typeface="Courier New"/>
                <a:cs typeface="Arial" pitchFamily="34" charset="0" panose="020B0604020202020204"/>
              </a:rPr>
              <a:t>              </a:t>
            </a:r>
            <a:r>
              <a:rPr lang="en-US" sz="1550">
                <a:latin typeface="Courier New"/>
                <a:cs typeface="Arial" pitchFamily="34" charset="0" panose="020B0604020202020204"/>
              </a:rPr>
              <a:t>The problem statement contains the survey of different question answers from customers about their satisfaction levels and experience with different websites/applications &amp; overall purchase.</a:t>
            </a:r>
          </a:p>
          <a:p>
            <a:pPr algn="just">
              <a:lnSpc>
                <a:spcPct val="150000"/>
              </a:lnSpc>
              <a:spcBef>
                <a:spcPct val="0"/>
              </a:spcBef>
            </a:pPr>
            <a:r>
              <a:rPr lang="en-US" sz="1550">
                <a:latin typeface="Courier New"/>
                <a:cs typeface="Arial" pitchFamily="34" charset="0" panose="020B0604020202020204"/>
              </a:rPr>
              <a:t>The main purpose of this is to know about the Customer retention/Repeat purchase intention.</a:t>
            </a:r>
          </a:p>
          <a:p>
            <a:pPr algn="just">
              <a:lnSpc>
                <a:spcPct val="150000"/>
              </a:lnSpc>
              <a:spcBef>
                <a:spcPct val="0"/>
              </a:spcBef>
            </a:pPr>
            <a:r>
              <a:rPr lang="en-US" sz="1550">
                <a:latin typeface="Courier New"/>
                <a:cs typeface="Arial" pitchFamily="34" charset="0" panose="020B0604020202020204"/>
              </a:rPr>
              <a:t>The combination of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algn="just">
              <a:lnSpc>
                <a:spcPct val="150000"/>
              </a:lnSpc>
              <a:spcBef>
                <a:spcPct val="0"/>
              </a:spcBef>
            </a:pPr>
            <a:r>
              <a:rPr lang="en-US" sz="1550">
                <a:latin typeface="Courier New"/>
                <a:cs typeface="Arial" pitchFamily="34" charset="0" panose="020B0604020202020204"/>
              </a:rPr>
              <a:t>The total number of columns are 71 in the given dataset with 269 rows.</a:t>
            </a:r>
          </a:p>
          <a:p>
            <a:pPr algn="just">
              <a:lnSpc>
                <a:spcPct val="150000"/>
              </a:lnSpc>
              <a:spcBef>
                <a:spcPct val="0"/>
              </a:spcBef>
            </a:pPr>
            <a:r>
              <a:rPr lang="en-US" sz="1550">
                <a:latin typeface="Courier New"/>
                <a:cs typeface="Arial" pitchFamily="34" charset="0" panose="020B0604020202020204"/>
              </a:rPr>
              <a:t>We need to do the research &amp; find out whether the e-commerce businesses are fulfilling the needs of customers and maintaining/creating the trust.</a:t>
            </a: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Diagram  Description automatically generated"/>
          <p:cNvPicPr>
            <a:picLocks noChangeAspect="1"/>
          </p:cNvPicPr>
          <p:nvPr/>
        </p:nvPicPr>
        <p:blipFill>
          <a:blip r:embed="rId1"/>
          <a:srcRect/>
          <a:stretch>
            <a:fillRect/>
          </a:stretch>
        </p:blipFill>
        <p:spPr>
          <a:xfrm>
            <a:off x="176213" y="173465"/>
            <a:ext cx="11827668" cy="64991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0095" y="462344"/>
            <a:ext cx="2743200" cy="484748"/>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sz="3600">
                <a:latin typeface="Arial Black"/>
              </a:rPr>
              <a:t>EDA</a:t>
            </a:r>
          </a:p>
        </p:txBody>
      </p:sp>
      <p:sp>
        <p:nvSpPr>
          <p:cNvPr id="4" name="TextBox 3"/>
          <p:cNvSpPr txBox="1"/>
          <p:nvPr/>
        </p:nvSpPr>
        <p:spPr>
          <a:xfrm>
            <a:off x="698500" y="1117600"/>
            <a:ext cx="10782300" cy="692497"/>
          </a:xfrm>
          <a:prstGeom prst="rect">
            <a:avLst/>
          </a:prstGeom>
          <a:noFill/>
        </p:spPr>
        <p:txBody>
          <a:bodyPr vertOverflow="overflow" horzOverflow="overflow" vert="horz" wrap="square" lIns="91440" tIns="45720" rIns="91440" bIns="45720" rtlCol="0" anchor="t">
            <a:prstTxWarp prst="textNoShape">
              <a:avLst/>
            </a:prstTxWarp>
            <a:spAutoFit/>
          </a:bodyPr>
          <a:lstStyle/>
          <a:p>
            <a:pPr algn="just"/>
            <a:r>
              <a:rPr lang="en-US">
                <a:solidFill>
                  <a:srgbClr val="FFFFFF"/>
                </a:solidFill>
                <a:latin typeface="Courier New"/>
                <a:ea typeface="Lato"/>
                <a:cs typeface="Courier New"/>
              </a:rPr>
              <a:t>             Exploratory Data Analysis or EDA is used to take insights from the data. Data Scientists and Analysts try to find different patterns, relations, and anomalies in the data using some statistical graphs and other visualization techniques. </a:t>
            </a:r>
          </a:p>
        </p:txBody>
      </p:sp>
      <p:sp>
        <p:nvSpPr>
          <p:cNvPr id="5" name="TextBox 4"/>
          <p:cNvSpPr txBox="1"/>
          <p:nvPr/>
        </p:nvSpPr>
        <p:spPr>
          <a:xfrm>
            <a:off x="633412" y="2405063"/>
            <a:ext cx="11257756" cy="1615827"/>
          </a:xfrm>
          <a:prstGeom prst="rect">
            <a:avLst/>
          </a:prstGeom>
          <a:noFill/>
        </p:spPr>
        <p:txBody>
          <a:bodyPr vertOverflow="overflow" horzOverflow="overflow" vert="horz" wrap="square" lIns="91440" tIns="45720" rIns="91440" bIns="45720" rtlCol="0" anchor="t">
            <a:prstTxWarp prst="textNoShape">
              <a:avLst/>
            </a:prstTxWarp>
            <a:spAutoFit/>
          </a:bodyPr>
          <a:lstStyle/>
          <a:p>
            <a:pPr algn="just"/>
            <a:r>
              <a:rPr lang="en-US">
                <a:solidFill>
                  <a:srgbClr val="FFFFFF"/>
                </a:solidFill>
                <a:latin typeface="Courier New"/>
                <a:ea typeface="Lato"/>
                <a:cs typeface="Courier New"/>
              </a:rPr>
              <a:t>We have done the following analysis of the dataset :-</a:t>
            </a:r>
          </a:p>
          <a:p>
            <a:pPr algn="just"/>
            <a:endParaRPr lang="en-US">
              <a:solidFill>
                <a:srgbClr val="FFFFFF"/>
              </a:solidFill>
              <a:latin typeface="Courier New"/>
              <a:ea typeface="Lato"/>
              <a:cs typeface="Courier New"/>
            </a:endParaRPr>
          </a:p>
          <a:p>
            <a:pPr algn="just"/>
            <a:r>
              <a:rPr lang="en-US" sz="2000" b="1">
                <a:solidFill>
                  <a:srgbClr val="FFFFFF"/>
                </a:solidFill>
                <a:latin typeface="Courier New"/>
                <a:ea typeface="Lato"/>
                <a:cs typeface="Courier New"/>
              </a:rPr>
              <a:t>1. Import libraries and load dataset</a:t>
            </a:r>
            <a:endParaRPr lang="en-US" sz="2000" b="1">
              <a:latin typeface="Courier New"/>
              <a:ea typeface="Lato"/>
              <a:cs typeface="Courier New"/>
            </a:endParaRPr>
          </a:p>
          <a:p>
            <a:pPr algn="just"/>
            <a:r>
              <a:rPr lang="en-US" sz="2000" b="1">
                <a:latin typeface="Courier New"/>
                <a:ea typeface="Lato"/>
                <a:cs typeface="Courier New"/>
              </a:rPr>
              <a:t>2. Converted the Strings into Integers for further process</a:t>
            </a:r>
          </a:p>
          <a:p>
            <a:pPr algn="just"/>
            <a:r>
              <a:rPr lang="en-US" sz="2000" b="1">
                <a:latin typeface="Courier New"/>
                <a:ea typeface="Lato"/>
                <a:cs typeface="Courier New"/>
              </a:rPr>
              <a:t>3. Checked for missing values</a:t>
            </a:r>
          </a:p>
          <a:p>
            <a:pPr algn="just"/>
            <a:r>
              <a:rPr lang="en-US" sz="2000" b="1">
                <a:latin typeface="Courier New"/>
                <a:ea typeface="Lato"/>
                <a:cs typeface="Courier New"/>
              </a:rPr>
              <a:t>4. Checked the correlation among all the columns – statistical</a:t>
            </a:r>
          </a:p>
          <a:p>
            <a:pPr algn="just"/>
            <a:endParaRPr lang="en-US">
              <a:cs typeface="Calibri" panose="020F0502020204030204"/>
            </a:endParaRP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922463"/>
            <a:ext cx="10680700" cy="2585323"/>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a:ea typeface="+mn-lt"/>
                <a:cs typeface="+mn-lt"/>
              </a:rPr>
              <a:t>                                  </a:t>
            </a:r>
            <a:r>
              <a:rPr lang="en-US">
                <a:latin typeface="Courier New"/>
                <a:ea typeface="+mn-lt"/>
                <a:cs typeface="+mn-lt"/>
              </a:rPr>
              <a:t>          Data visualization is defined as a Graphical Representation that contains the information and the data.</a:t>
            </a:r>
            <a:endParaRPr lang="en-US">
              <a:latin typeface="Courier New"/>
              <a:cs typeface="Courier New"/>
            </a:endParaRPr>
          </a:p>
          <a:p>
            <a:endParaRPr lang="en-US">
              <a:latin typeface="Courier New"/>
              <a:ea typeface="+mn-lt"/>
              <a:cs typeface="+mn-lt"/>
            </a:endParaRPr>
          </a:p>
          <a:p>
            <a:r>
              <a:rPr lang="en-US">
                <a:latin typeface="Courier New"/>
                <a:ea typeface="+mn-lt"/>
                <a:cs typeface="+mn-lt"/>
              </a:rPr>
              <a:t>Following are the visualizations I made :</a:t>
            </a:r>
          </a:p>
          <a:p>
            <a:endParaRPr lang="en-US">
              <a:latin typeface="Courier New"/>
              <a:ea typeface="+mn-lt"/>
              <a:cs typeface="+mn-lt"/>
            </a:endParaRPr>
          </a:p>
          <a:p>
            <a:r>
              <a:rPr lang="en-US" sz="2000" b="1" u="sng">
                <a:latin typeface="Courier New"/>
                <a:ea typeface="+mn-lt"/>
                <a:cs typeface="+mn-lt"/>
              </a:rPr>
              <a:t>1. Correlation Matrix</a:t>
            </a:r>
            <a:r>
              <a:rPr lang="en-US" sz="2000" b="1">
                <a:latin typeface="Courier New"/>
                <a:ea typeface="+mn-lt"/>
                <a:cs typeface="+mn-lt"/>
              </a:rPr>
              <a:t> :</a:t>
            </a:r>
            <a:endParaRPr lang="en-US" sz="2000" b="1">
              <a:latin typeface="Courier New"/>
              <a:cs typeface="Calibri" panose="020F0502020204030204"/>
            </a:endParaRPr>
          </a:p>
          <a:p>
            <a:endParaRPr lang="en-US">
              <a:latin typeface="Courier New"/>
              <a:ea typeface="+mn-lt"/>
              <a:cs typeface="+mn-lt"/>
            </a:endParaRPr>
          </a:p>
          <a:p>
            <a:r>
              <a:rPr lang="en-US">
                <a:latin typeface="Courier New"/>
                <a:ea typeface="+mn-lt"/>
                <a:cs typeface="+mn-lt"/>
              </a:rPr>
              <a:t>I used Heatmap for showing the Correlation between the variables.</a:t>
            </a:r>
            <a:endParaRPr lang="en-US">
              <a:latin typeface="Courier New"/>
              <a:cs typeface="Courier New"/>
            </a:endParaRPr>
          </a:p>
          <a:p>
            <a:endParaRPr lang="en-US">
              <a:latin typeface="Courier New"/>
              <a:cs typeface="Calibri" panose="020F0502020204030204"/>
            </a:endParaRPr>
          </a:p>
          <a:p>
            <a:r>
              <a:rPr lang="en-US">
                <a:latin typeface="Courier New"/>
                <a:cs typeface="Calibri" panose="020F0502020204030204"/>
              </a:rPr>
              <a:t>The result of the Correlation Matrix is on next slide. As it's very huge and can't see the numbers and data easily I am sharing the link of GitHub where I have stored the result of this.</a:t>
            </a:r>
            <a:endParaRPr lang="en-US">
              <a:latin typeface="Courier New"/>
              <a:cs typeface="Courier New"/>
            </a:endParaRPr>
          </a:p>
          <a:p>
            <a:endParaRPr lang="en-US">
              <a:latin typeface="Courier New"/>
              <a:cs typeface="Calibri" panose="020F0502020204030204"/>
            </a:endParaRPr>
          </a:p>
        </p:txBody>
      </p:sp>
      <p:sp>
        <p:nvSpPr>
          <p:cNvPr id="4" name="TextBox 3"/>
          <p:cNvSpPr txBox="1"/>
          <p:nvPr/>
        </p:nvSpPr>
        <p:spPr>
          <a:xfrm>
            <a:off x="2247900" y="787400"/>
            <a:ext cx="5017293" cy="484748"/>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sz="3600">
                <a:latin typeface="Arial Black"/>
                <a:cs typeface="Arial" pitchFamily="34" charset="0" panose="020B0604020202020204"/>
              </a:rPr>
              <a:t>VISUALIZATIONS​</a:t>
            </a:r>
            <a:endParaRPr lang="en-US" sz="3600">
              <a:latin typeface="Arial Black"/>
            </a:endParaRPr>
          </a:p>
        </p:txBody>
      </p:sp>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A picture containing nature, bright  Description automatically generated"/>
          <p:cNvPicPr>
            <a:picLocks noChangeAspect="1"/>
          </p:cNvPicPr>
          <p:nvPr/>
        </p:nvPicPr>
        <p:blipFill>
          <a:blip r:embed="rId1"/>
          <a:srcRect/>
          <a:stretch>
            <a:fillRect/>
          </a:stretch>
        </p:blipFill>
        <p:spPr>
          <a:xfrm>
            <a:off x="185738" y="156579"/>
            <a:ext cx="11837193" cy="655039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6</TotalTime>
  <Words>210</Words>
  <Application>Microsoft Office PowerPoint</Application>
  <PresentationFormat>Custom</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Celestial</vt:lpstr>
      <vt:lpstr>Customer Retention</vt:lpstr>
      <vt:lpstr>Index</vt:lpstr>
      <vt:lpstr>Introduction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563</cp:revision>
  <dcterms:created xsi:type="dcterms:W3CDTF">2022-02-08T06:31:40Z</dcterms:created>
  <dcterms:modified xsi:type="dcterms:W3CDTF">2022-02-13T09:38:45Z</dcterms:modified>
</cp:coreProperties>
</file>