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revisioninfo.xml" ContentType="application/vnd.ms-powerpoint.revisioninfo+xml"/>
  <Override PartName="/ppt/slidemasters/slidemaster1.xml" ContentType="application/vnd.openxmlformats-officedocument.presentationml.slideMaster+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layouts/slidelayout8.xml" ContentType="application/vnd.openxmlformats-officedocument.presentationml.slideLayout+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s/slide18.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9.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8" r:id="rId4"/>
    <p:sldId id="259" r:id="rId5"/>
    <p:sldId id="260" r:id="rId6"/>
    <p:sldId id="261" r:id="rId7"/>
    <p:sldId id="262" r:id="rId8"/>
    <p:sldId id="270" r:id="rId9"/>
    <p:sldId id="263" r:id="rId10"/>
    <p:sldId id="271" r:id="rId11"/>
    <p:sldId id="272" r:id="rId12"/>
    <p:sldId id="267" r:id="rId13"/>
    <p:sldId id="264" r:id="rId14"/>
    <p:sldId id="273" r:id="rId15"/>
    <p:sldId id="265" r:id="rId16"/>
    <p:sldId id="266" r:id="rId17"/>
    <p:sldId id="268" r:id="rId18"/>
    <p:sldId id="274" r:id="rId19"/>
    <p:sldId id="269"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7AB6A7-F66E-4EFF-A843-F20F32EA408D}" v="805" dt="2022-03-31T20:26:55.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B387E24-66BC-434C-87F1-75B3A639D3AF}"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7011020-D7B6-41CD-BCE5-1F97759C5DD3}"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61FBE88-F897-4C6B-95D7-191E99150533}"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75B0234-B6F9-4AA1-9598-3DDAEE26A3B5}"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82B4132-7A11-42ED-ACA7-02338B643BE2}"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AA85D55-2D6F-41BB-B82F-04F331ED25EB}"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D265E4D-2224-4F12-B902-7ED23CB4AB96}"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29993AC-5841-4465-86EB-BA3750F2132F}"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E003796-D804-4326-84C1-3A91B527471F}"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CBB264A-3F08-4E9F-AB3A-B5F23DA3625C}"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B45AA2E-7C89-48F8-B9E3-B8B2AF37D125}"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4939040-A91B-400C-BA07-1E22A5B034C0}"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72962EB-5D8F-4414-AFE1-CB6E4C5973F8}"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14A9603-2257-4528-8257-8609241CF3E2}"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5F35788-4CF5-454E-9578-F2A21EEB1B94}"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CEC2E84-92C9-4450-9727-15F2443C8CE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8E77629-B434-467B-A45D-3C589C9B7949}"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BC03AEC-A484-4929-AE63-178DDE76F6D3}"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2F3BE68-0DDA-425F-99C4-D3B947FE9763}"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1"/>
          <a:srcRect/>
          <a:stretch>
            <a:fillRect/>
          </a:stretch>
        </p:blipFill>
        <p:spPr>
          <a:xfrm>
            <a:off x="0" y="4375150"/>
            <a:ext cx="12192000" cy="2482850"/>
          </a:xfrm>
          <a:prstGeom prst="rect">
            <a:avLst/>
          </a:prstGeom>
        </p:spPr>
      </p:pic>
      <p:sp>
        <p:nvSpPr>
          <p:cNvPr id="2" name="Title 1"/>
          <p:cNvSpPr>
            <a:spLocks noGrp="1" noEditPoints="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noEditPoints="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a:xfrm>
            <a:off x="7909561" y="4314328"/>
            <a:ext cx="2910840" cy="374642"/>
          </a:xfrm>
        </p:spPr>
        <p:txBody>
          <a:bodyPr/>
          <a:lstStyle/>
          <a:p>
            <a:fld id="{48A87A34-81AB-432B-8DAE-1953F412C126}" type="datetimeFigureOut">
              <a:rPr lang="en-US" dirty="0"/>
              <a:t>4/3/2022</a:t>
            </a:fld>
            <a:endParaRPr lang="en-US" dirty="0"/>
          </a:p>
        </p:txBody>
      </p:sp>
      <p:sp>
        <p:nvSpPr>
          <p:cNvPr id="5" name="Footer Placeholder 4"/>
          <p:cNvSpPr>
            <a:spLocks noGrp="1" noEditPoints="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noEditPoints="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1"/>
          <a:srcRect/>
          <a:stretch>
            <a:fillRect/>
          </a:stretch>
        </p:blipFill>
        <p:spPr>
          <a:xfrm>
            <a:off x="0" y="4375150"/>
            <a:ext cx="12192000" cy="2482850"/>
          </a:xfrm>
          <a:prstGeom prst="rect">
            <a:avLst/>
          </a:prstGeom>
        </p:spPr>
      </p:pic>
      <p:sp>
        <p:nvSpPr>
          <p:cNvPr id="2" name="Title 1"/>
          <p:cNvSpPr>
            <a:spLocks noGrp="1" noEditPoints="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noEditPoints="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7814452" y="381000"/>
            <a:ext cx="2910840" cy="365125"/>
          </a:xfrm>
        </p:spPr>
        <p:txBody>
          <a:bodyPr/>
          <a:lstStyle>
            <a:lvl1pPr algn="r"/>
          </a:lstStyle>
          <a:p>
            <a:fld id="{48A87A34-81AB-432B-8DAE-1953F412C126}" type="datetimeFigureOut">
              <a:rPr lang="en-US" dirty="0"/>
              <a:t>4/3/2022</a:t>
            </a:fld>
            <a:endParaRPr lang="en-US" dirty="0"/>
          </a:p>
        </p:txBody>
      </p:sp>
      <p:sp>
        <p:nvSpPr>
          <p:cNvPr id="6" name="Footer Placeholder 5"/>
          <p:cNvSpPr>
            <a:spLocks noGrp="1" noEditPoints="1"/>
          </p:cNvSpPr>
          <p:nvPr>
            <p:ph type="ftr" sz="quarter" idx="11"/>
          </p:nvPr>
        </p:nvSpPr>
        <p:spPr>
          <a:xfrm>
            <a:off x="685800" y="379941"/>
            <a:ext cx="6991492" cy="365125"/>
          </a:xfrm>
        </p:spPr>
        <p:txBody>
          <a:bodyPr/>
          <a:lstStyle/>
          <a:p>
            <a:endParaRPr lang="en-US" dirty="0"/>
          </a:p>
        </p:txBody>
      </p:sp>
      <p:sp>
        <p:nvSpPr>
          <p:cNvPr id="7" name="Slide Number Placeholder 6"/>
          <p:cNvSpPr>
            <a:spLocks noGrp="1" noEditPoints="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1"/>
          <a:srcRect/>
          <a:stretch>
            <a:fillRect/>
          </a:stretch>
        </p:blipFill>
        <p:spPr>
          <a:xfrm>
            <a:off x="0" y="4375150"/>
            <a:ext cx="12192000" cy="2482850"/>
          </a:xfrm>
          <a:prstGeom prst="rect">
            <a:avLst/>
          </a:prstGeom>
        </p:spPr>
      </p:pic>
      <p:sp>
        <p:nvSpPr>
          <p:cNvPr id="2" name="Title 1"/>
          <p:cNvSpPr>
            <a:spLocks noGrp="1" noEditPoints="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noEditPoints="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noEditPoints="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7814452" y="381000"/>
            <a:ext cx="2910840" cy="365125"/>
          </a:xfrm>
        </p:spPr>
        <p:txBody>
          <a:bodyPr/>
          <a:lstStyle>
            <a:lvl1pPr algn="r"/>
          </a:lstStyle>
          <a:p>
            <a:fld id="{48A87A34-81AB-432B-8DAE-1953F412C126}" type="datetimeFigureOut">
              <a:rPr lang="en-US" dirty="0"/>
              <a:t>4/3/2022</a:t>
            </a:fld>
            <a:endParaRPr lang="en-US" dirty="0"/>
          </a:p>
        </p:txBody>
      </p:sp>
      <p:sp>
        <p:nvSpPr>
          <p:cNvPr id="6" name="Footer Placeholder 5"/>
          <p:cNvSpPr>
            <a:spLocks noGrp="1" noEditPoints="1"/>
          </p:cNvSpPr>
          <p:nvPr>
            <p:ph type="ftr" sz="quarter" idx="11"/>
          </p:nvPr>
        </p:nvSpPr>
        <p:spPr>
          <a:xfrm>
            <a:off x="685800" y="379941"/>
            <a:ext cx="6991492" cy="365125"/>
          </a:xfrm>
        </p:spPr>
        <p:txBody>
          <a:bodyPr/>
          <a:lstStyle/>
          <a:p>
            <a:endParaRPr lang="en-US" dirty="0"/>
          </a:p>
        </p:txBody>
      </p:sp>
      <p:sp>
        <p:nvSpPr>
          <p:cNvPr id="7" name="Slide Number Placeholder 6"/>
          <p:cNvSpPr>
            <a:spLocks noGrp="1" noEditPoints="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1"/>
          <a:srcRect/>
          <a:stretch>
            <a:fillRect/>
          </a:stretch>
        </p:blipFill>
        <p:spPr>
          <a:xfrm>
            <a:off x="0" y="4375150"/>
            <a:ext cx="12192000" cy="2482850"/>
          </a:xfrm>
          <a:prstGeom prst="rect">
            <a:avLst/>
          </a:prstGeom>
        </p:spPr>
      </p:pic>
      <p:sp>
        <p:nvSpPr>
          <p:cNvPr id="2" name="Title 1"/>
          <p:cNvSpPr>
            <a:spLocks noGrp="1" noEditPoints="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noEditPoints="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7814452" y="378883"/>
            <a:ext cx="2910840" cy="365125"/>
          </a:xfrm>
        </p:spPr>
        <p:txBody>
          <a:bodyPr/>
          <a:lstStyle>
            <a:lvl1pPr algn="r"/>
          </a:lstStyle>
          <a:p>
            <a:fld id="{48A87A34-81AB-432B-8DAE-1953F412C126}" type="datetimeFigureOut">
              <a:rPr lang="en-US" dirty="0"/>
              <a:t>4/3/2022</a:t>
            </a:fld>
            <a:endParaRPr lang="en-US" dirty="0"/>
          </a:p>
        </p:txBody>
      </p:sp>
      <p:sp>
        <p:nvSpPr>
          <p:cNvPr id="6" name="Footer Placeholder 5"/>
          <p:cNvSpPr>
            <a:spLocks noGrp="1" noEditPoints="1"/>
          </p:cNvSpPr>
          <p:nvPr>
            <p:ph type="ftr" sz="quarter" idx="11"/>
          </p:nvPr>
        </p:nvSpPr>
        <p:spPr>
          <a:xfrm>
            <a:off x="685800" y="378883"/>
            <a:ext cx="6991492" cy="365125"/>
          </a:xfrm>
        </p:spPr>
        <p:txBody>
          <a:bodyPr/>
          <a:lstStyle/>
          <a:p>
            <a:endParaRPr lang="en-US" dirty="0"/>
          </a:p>
        </p:txBody>
      </p:sp>
      <p:sp>
        <p:nvSpPr>
          <p:cNvPr id="7" name="Slide Number Placeholder 6"/>
          <p:cNvSpPr>
            <a:spLocks noGrp="1" noEditPoints="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noEditPoints="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noEditPoints="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noEditPoints="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noEditPoints="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noEditPoints="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noEditPoints="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noEditPoints="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noEditPoints="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noEditPoints="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noEditPoints="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1" name="Text Placeholder 3"/>
          <p:cNvSpPr>
            <a:spLocks noGrp="1" noEditPoints="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noEditPoints="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noEditPoints="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4" name="Text Placeholder 3"/>
          <p:cNvSpPr>
            <a:spLocks noGrp="1" noEditPoints="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noEditPoints="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noEditPoints="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7" name="Text Placeholder 3"/>
          <p:cNvSpPr>
            <a:spLocks noGrp="1" noEditPoints="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1"/>
          <a:srcRect/>
          <a:stretch>
            <a:fillRect/>
          </a:stretch>
        </p:blipFill>
        <p:spPr>
          <a:xfrm>
            <a:off x="0" y="4375150"/>
            <a:ext cx="12192000" cy="2482850"/>
          </a:xfrm>
          <a:prstGeom prst="rect">
            <a:avLst/>
          </a:prstGeom>
        </p:spPr>
      </p:pic>
      <p:sp>
        <p:nvSpPr>
          <p:cNvPr id="2" name="Vertical Title 1"/>
          <p:cNvSpPr>
            <a:spLocks noGrp="1" noEditPoints="1"/>
          </p:cNvSpPr>
          <p:nvPr>
            <p:ph type="title" orient="vert"/>
          </p:nvPr>
        </p:nvSpPr>
        <p:spPr>
          <a:xfrm>
            <a:off x="9448800" y="745066"/>
            <a:ext cx="2057400" cy="3903133"/>
          </a:xfrm>
        </p:spPr>
        <p:txBody>
          <a:bodyPr vert="eaVert"/>
          <a:lstStyle>
            <a:lvl1pPr algn="l"/>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a:xfrm>
            <a:off x="7814452" y="379941"/>
            <a:ext cx="2910840" cy="365125"/>
          </a:xfrm>
        </p:spPr>
        <p:txBody>
          <a:bodyPr/>
          <a:lstStyle>
            <a:lvl1pPr algn="r"/>
          </a:lstStyle>
          <a:p>
            <a:fld id="{48A87A34-81AB-432B-8DAE-1953F412C126}" type="datetimeFigureOut">
              <a:rPr lang="en-US" dirty="0"/>
              <a:t>4/3/2022</a:t>
            </a:fld>
            <a:endParaRPr lang="en-US" dirty="0"/>
          </a:p>
        </p:txBody>
      </p:sp>
      <p:sp>
        <p:nvSpPr>
          <p:cNvPr id="5" name="Footer Placeholder 4"/>
          <p:cNvSpPr>
            <a:spLocks noGrp="1" noEditPoints="1"/>
          </p:cNvSpPr>
          <p:nvPr>
            <p:ph type="ftr" sz="quarter" idx="11"/>
          </p:nvPr>
        </p:nvSpPr>
        <p:spPr>
          <a:xfrm>
            <a:off x="685800" y="381000"/>
            <a:ext cx="6991492" cy="365125"/>
          </a:xfrm>
        </p:spPr>
        <p:txBody>
          <a:bodyPr/>
          <a:lstStyle/>
          <a:p>
            <a:endParaRPr lang="en-US" dirty="0"/>
          </a:p>
        </p:txBody>
      </p:sp>
      <p:sp>
        <p:nvSpPr>
          <p:cNvPr id="6" name="Slide Number Placeholder 5"/>
          <p:cNvSpPr>
            <a:spLocks noGrp="1" noEditPoints="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1"/>
          <a:srcRect/>
          <a:stretch>
            <a:fillRect/>
          </a:stretch>
        </p:blipFill>
        <p:spPr>
          <a:xfrm>
            <a:off x="0" y="4375150"/>
            <a:ext cx="12192000" cy="2482850"/>
          </a:xfrm>
          <a:prstGeom prst="rect">
            <a:avLst/>
          </a:prstGeom>
        </p:spPr>
      </p:pic>
      <p:sp>
        <p:nvSpPr>
          <p:cNvPr id="2" name="Title 1"/>
          <p:cNvSpPr>
            <a:spLocks noGrp="1" noEditPoints="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noEditPoints="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a:xfrm>
            <a:off x="7814452" y="381000"/>
            <a:ext cx="2910840" cy="365125"/>
          </a:xfrm>
        </p:spPr>
        <p:txBody>
          <a:bodyPr/>
          <a:lstStyle>
            <a:lvl1pPr algn="r"/>
          </a:lstStyle>
          <a:p>
            <a:fld id="{48A87A34-81AB-432B-8DAE-1953F412C126}" type="datetimeFigureOut">
              <a:rPr lang="en-US" dirty="0"/>
              <a:t>4/3/2022</a:t>
            </a:fld>
            <a:endParaRPr lang="en-US" dirty="0"/>
          </a:p>
        </p:txBody>
      </p:sp>
      <p:sp>
        <p:nvSpPr>
          <p:cNvPr id="5" name="Footer Placeholder 4"/>
          <p:cNvSpPr>
            <a:spLocks noGrp="1" noEditPoints="1"/>
          </p:cNvSpPr>
          <p:nvPr>
            <p:ph type="ftr" sz="quarter" idx="11"/>
          </p:nvPr>
        </p:nvSpPr>
        <p:spPr>
          <a:xfrm>
            <a:off x="685800" y="381001"/>
            <a:ext cx="6991492" cy="364065"/>
          </a:xfrm>
        </p:spPr>
        <p:txBody>
          <a:bodyPr/>
          <a:lstStyle/>
          <a:p>
            <a:endParaRPr lang="en-US" dirty="0"/>
          </a:p>
        </p:txBody>
      </p:sp>
      <p:sp>
        <p:nvSpPr>
          <p:cNvPr id="6" name="Slide Number Placeholder 5"/>
          <p:cNvSpPr>
            <a:spLocks noGrp="1" noEditPoints="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8" name="Footer Placeholder 7"/>
          <p:cNvSpPr>
            <a:spLocks noGrp="1" noEditPoints="1"/>
          </p:cNvSpPr>
          <p:nvPr>
            <p:ph type="ftr" sz="quarter" idx="11"/>
          </p:nvPr>
        </p:nvSpPr>
        <p:spPr/>
        <p:txBody>
          <a:bodyPr/>
          <a:lstStyle/>
          <a:p>
            <a:endParaRPr lang="en-US" dirty="0"/>
          </a:p>
        </p:txBody>
      </p:sp>
      <p:sp>
        <p:nvSpPr>
          <p:cNvPr id="9" name="Slide Number Placeholder 8"/>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3" name="Footer Placeholder 2"/>
          <p:cNvSpPr>
            <a:spLocks noGrp="1" noEditPoints="1"/>
          </p:cNvSpPr>
          <p:nvPr>
            <p:ph type="ftr" sz="quarter" idx="11"/>
          </p:nvPr>
        </p:nvSpPr>
        <p:spPr/>
        <p:txBody>
          <a:bodyPr/>
          <a:lstStyle/>
          <a:p>
            <a:endParaRPr lang="en-US" dirty="0"/>
          </a:p>
        </p:txBody>
      </p:sp>
      <p:sp>
        <p:nvSpPr>
          <p:cNvPr id="4" name="Slide Number Placeholder 3"/>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noEditPoints="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48A87A34-81AB-432B-8DAE-1953F412C126}" type="datetimeFigureOut">
              <a:rPr lang="en-US" dirty="0"/>
              <a:t>4/3/2022</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
          <a:srcRect/>
          <a:stretch>
            <a:fillRect/>
          </a:stretch>
        </p:blipFill>
        <p:spPr>
          <a:xfrm>
            <a:off x="0" y="0"/>
            <a:ext cx="12192000" cy="1441450"/>
          </a:xfrm>
          <a:prstGeom prst="rect">
            <a:avLst/>
          </a:prstGeom>
        </p:spPr>
      </p:pic>
      <p:sp>
        <p:nvSpPr>
          <p:cNvPr id="2" name="Title Placeholder 1"/>
          <p:cNvSpPr>
            <a:spLocks noGrp="1" noEditPoints="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4/3/2022</a:t>
            </a:fld>
            <a:endParaRPr lang="en-US" dirty="0"/>
          </a:p>
        </p:txBody>
      </p:sp>
      <p:sp>
        <p:nvSpPr>
          <p:cNvPr id="5" name="Footer Placeholder 4"/>
          <p:cNvSpPr>
            <a:spLocks noGrp="1" noEditPoints="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noEditPoints="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hyperlink" Target="https://github.com/komalghatvilkar/Internship/blob/main/Car%20Price%20Prediction%20Project/Outliers.png" TargetMode="External"/><Relationship Id="rId2" Type="http://schemas.openxmlformats.org/officeDocument/2006/relationships/slideLayout" Target="../slideLayouts/slideLayout7.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hyperlink" Target="https://github.com/komalghatvilkar/Internship/blob/main/Car%20Price%20Prediction%20Project/Regression%20plot.png" TargetMode="External"/><Relationship Id="rId2" Type="http://schemas.openxmlformats.org/officeDocument/2006/relationships/hyperlink" Target="https://github.com/komalghatvilkar/Internship/blob/main/Car%20Price%20Prediction%20Project/Car%20Price%20Prediction%20-%20Data%20Collection.ipynb" TargetMode="External"/><Relationship Id="rId3" Type="http://schemas.openxmlformats.org/officeDocument/2006/relationships/hyperlink" Target="https://github.com/komalghatvilkar/Internship/blob/main/Car%20Price%20Prediction%20Project/Car%20Price%20Prediction%20Project.ipynb" TargetMode="External"/><Relationship Id="rId4" Type="http://schemas.openxmlformats.org/officeDocument/2006/relationships/slideLayout" Target="../slideLayouts/slideLayout7.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github.com/komalghatvilkar/Internship/blob/main/Car%20Price%20Prediction%20Project/Correlation%20Matrix.png" TargetMode="External"/><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hyperlink" Target="https://github.com/komalghatvilkar/Internship/blob/main/Car%20Price%20Prediction%20Project/Density%20Plot.png" TargetMode="External"/><Relationship Id="rId2" Type="http://schemas.openxmlformats.org/officeDocument/2006/relationships/hyperlink" Target="https://github.com/komalghatvilkar/Internship/blob/main/Car%20Price%20Prediction%20Project/Histogram.png" TargetMode="External"/><Relationship Id="rId3" Type="http://schemas.openxmlformats.org/officeDocument/2006/relationships/slideLayout" Target="../slideLayouts/slideLayout7.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pPr algn="ctr"/>
            <a:r>
              <a:rPr lang="en-US" dirty="0"/>
              <a:t>Car Price Prediction</a:t>
            </a:r>
          </a:p>
        </p:txBody>
      </p:sp>
      <p:sp>
        <p:nvSpPr>
          <p:cNvPr id="3" name="Subtitle 2"/>
          <p:cNvSpPr>
            <a:spLocks noGrp="1" noEditPoints="1"/>
          </p:cNvSpPr>
          <p:nvPr>
            <p:ph type="subTitle" idx="1"/>
          </p:nvPr>
        </p:nvSpPr>
        <p:spPr>
          <a:xfrm>
            <a:off x="1133475" y="4096544"/>
            <a:ext cx="9448800" cy="685800"/>
          </a:xfrm>
        </p:spPr>
        <p:txBody>
          <a:bodyPr vert="horz" lIns="91440" tIns="45720" rIns="91440" bIns="45720" rtlCol="0" anchor="t">
            <a:normAutofit fontScale="92500" lnSpcReduction="10000"/>
          </a:bodyPr>
          <a:lstStyle/>
          <a:p>
            <a:pPr algn="ctr"/>
            <a:r>
              <a:rPr lang="en-US" dirty="0">
                <a:ea typeface="+mn-lt"/>
                <a:cs typeface="+mn-lt"/>
              </a:rPr>
              <a:t>Project by:</a:t>
            </a:r>
            <a:endParaRPr lang="en-US" dirty="0"/>
          </a:p>
          <a:p>
            <a:pPr algn="ctr"/>
            <a:r>
              <a:rPr lang="en-US" b="1" dirty="0">
                <a:ea typeface="+mn-lt"/>
                <a:cs typeface="+mn-lt"/>
              </a:rPr>
              <a:t>Komal Vijay </a:t>
            </a:r>
            <a:r>
              <a:rPr lang="en-US" b="1" dirty="0" err="1">
                <a:ea typeface="+mn-lt"/>
                <a:cs typeface="+mn-lt"/>
              </a:rPr>
              <a:t>Ghatvilkar</a:t>
            </a:r>
            <a:endParaRPr lang="en-US" dirty="0" err="1"/>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descr="Graphical user interface  Description automatically generated"/>
          <p:cNvPicPr>
            <a:picLocks noChangeAspect="1"/>
          </p:cNvPicPr>
          <p:nvPr/>
        </p:nvPicPr>
        <p:blipFill>
          <a:blip r:embed="rId1"/>
          <a:srcRect/>
          <a:stretch>
            <a:fillRect/>
          </a:stretch>
        </p:blipFill>
        <p:spPr>
          <a:xfrm>
            <a:off x="-2381" y="-3779"/>
            <a:ext cx="12196762" cy="68655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88" y="473868"/>
            <a:ext cx="10279855" cy="6186309"/>
          </a:xfrm>
          <a:prstGeom prst="rect">
            <a:avLst/>
          </a:prstGeom>
          <a:noFill/>
        </p:spPr>
        <p:txBody>
          <a:bodyPr vertOverflow="overflow" horzOverflow="overflow" vert="horz" wrap="square" lIns="91440" tIns="45720" rIns="91440" bIns="45720" rtlCol="0" anchor="t">
            <a:prstTxWarp prst="textNoShape">
              <a:avLst/>
            </a:prstTxWarp>
            <a:spAutoFit/>
          </a:bodyPr>
          <a:lstStyle/>
          <a:p>
            <a:pPr algn="ctr"/>
            <a:r>
              <a:rPr lang="en-US" b="1" dirty="0">
                <a:latin typeface="Javanese Text" charset="0"/>
                <a:cs typeface="Segoe UI"/>
              </a:rPr>
              <a:t>MODEL BUILDING &amp; CONCLUSION​</a:t>
            </a:r>
            <a:endParaRPr lang="en-US"/>
          </a:p>
          <a:p>
            <a:r>
              <a:rPr lang="en-US" dirty="0">
                <a:latin typeface="Javanese Text" charset="0"/>
                <a:cs typeface="Segoe UI"/>
              </a:rPr>
              <a:t>​</a:t>
            </a:r>
          </a:p>
          <a:p>
            <a:r>
              <a:rPr lang="en-US" dirty="0">
                <a:latin typeface="Javanese Text" charset="0"/>
                <a:cs typeface="Segoe UI"/>
              </a:rPr>
              <a:t>Then I checked the skewness of the data. After that checked the outliers if any, found many so tried to  remove the outliers. I used boxplot to check the outliers in dataset. ​</a:t>
            </a:r>
          </a:p>
          <a:p>
            <a:r>
              <a:rPr lang="en-US" dirty="0">
                <a:latin typeface="Javanese Text" charset="0"/>
                <a:cs typeface="Segoe UI"/>
              </a:rPr>
              <a:t>- # Checking </a:t>
            </a:r>
            <a:r>
              <a:rPr lang="en-US" dirty="0" err="1">
                <a:latin typeface="Javanese Text" charset="0"/>
                <a:cs typeface="Segoe UI"/>
              </a:rPr>
              <a:t>Skweness</a:t>
            </a:r>
            <a:r>
              <a:rPr lang="en-US" dirty="0">
                <a:latin typeface="Javanese Text" charset="0"/>
                <a:cs typeface="Segoe UI"/>
              </a:rPr>
              <a:t>​</a:t>
            </a:r>
          </a:p>
          <a:p>
            <a:r>
              <a:rPr lang="en-US" dirty="0">
                <a:latin typeface="Javanese Text" charset="0"/>
                <a:cs typeface="Segoe UI"/>
              </a:rPr>
              <a:t>- </a:t>
            </a:r>
            <a:r>
              <a:rPr lang="en-US" dirty="0" err="1">
                <a:latin typeface="Javanese Text" charset="0"/>
                <a:cs typeface="Segoe UI"/>
              </a:rPr>
              <a:t>df.skew</a:t>
            </a:r>
            <a:r>
              <a:rPr lang="en-US" dirty="0">
                <a:latin typeface="Javanese Text" charset="0"/>
                <a:cs typeface="Segoe UI"/>
              </a:rPr>
              <a:t>().</a:t>
            </a:r>
            <a:r>
              <a:rPr lang="en-US" dirty="0" err="1">
                <a:latin typeface="Javanese Text" charset="0"/>
                <a:cs typeface="Segoe UI"/>
              </a:rPr>
              <a:t>sort_values</a:t>
            </a:r>
            <a:r>
              <a:rPr lang="en-US" dirty="0">
                <a:latin typeface="Javanese Text" charset="0"/>
                <a:cs typeface="Segoe UI"/>
              </a:rPr>
              <a:t>(ascending=False) # For descending​</a:t>
            </a:r>
          </a:p>
          <a:p>
            <a:r>
              <a:rPr lang="en-US" dirty="0">
                <a:latin typeface="Javanese Text" charset="0"/>
                <a:cs typeface="Segoe UI"/>
              </a:rPr>
              <a:t>- # Checking Outliers in data​</a:t>
            </a:r>
          </a:p>
          <a:p>
            <a:r>
              <a:rPr lang="en-US" dirty="0">
                <a:latin typeface="Javanese Text" charset="0"/>
                <a:cs typeface="Segoe UI"/>
              </a:rPr>
              <a:t>- # Plot boxplot​</a:t>
            </a:r>
          </a:p>
          <a:p>
            <a:r>
              <a:rPr lang="en-US" dirty="0">
                <a:latin typeface="Javanese Text" charset="0"/>
                <a:cs typeface="Segoe UI"/>
              </a:rPr>
              <a:t>- </a:t>
            </a:r>
            <a:r>
              <a:rPr lang="en-US" dirty="0" err="1">
                <a:latin typeface="Javanese Text" charset="0"/>
                <a:cs typeface="Segoe UI"/>
              </a:rPr>
              <a:t>df.boxplot</a:t>
            </a:r>
            <a:r>
              <a:rPr lang="en-US" dirty="0">
                <a:latin typeface="Javanese Text" charset="0"/>
                <a:cs typeface="Segoe UI"/>
              </a:rPr>
              <a:t>(</a:t>
            </a:r>
            <a:r>
              <a:rPr lang="en-US" dirty="0" err="1">
                <a:latin typeface="Javanese Text" charset="0"/>
                <a:cs typeface="Segoe UI"/>
              </a:rPr>
              <a:t>figsize</a:t>
            </a:r>
            <a:r>
              <a:rPr lang="en-US" dirty="0">
                <a:latin typeface="Javanese Text" charset="0"/>
                <a:cs typeface="Segoe UI"/>
              </a:rPr>
              <a:t>=[10,10])​</a:t>
            </a:r>
          </a:p>
          <a:p>
            <a:r>
              <a:rPr lang="en-US" dirty="0">
                <a:latin typeface="Javanese Text" charset="0"/>
                <a:cs typeface="Segoe UI"/>
              </a:rPr>
              <a:t>- </a:t>
            </a:r>
            <a:r>
              <a:rPr lang="en-US" dirty="0" err="1">
                <a:latin typeface="Javanese Text" charset="0"/>
                <a:cs typeface="Segoe UI"/>
              </a:rPr>
              <a:t>plt.subplots_adjust</a:t>
            </a:r>
            <a:r>
              <a:rPr lang="en-US" dirty="0">
                <a:latin typeface="Javanese Text" charset="0"/>
                <a:cs typeface="Segoe UI"/>
              </a:rPr>
              <a:t>(bottom=0.25)​</a:t>
            </a:r>
          </a:p>
          <a:p>
            <a:r>
              <a:rPr lang="en-US" dirty="0">
                <a:latin typeface="Javanese Text" charset="0"/>
                <a:cs typeface="Segoe UI"/>
              </a:rPr>
              <a:t>- </a:t>
            </a:r>
            <a:r>
              <a:rPr lang="en-US" dirty="0" err="1">
                <a:latin typeface="Javanese Text" charset="0"/>
                <a:cs typeface="Segoe UI"/>
              </a:rPr>
              <a:t>plt.show</a:t>
            </a:r>
            <a:r>
              <a:rPr lang="en-US" dirty="0">
                <a:latin typeface="Javanese Text" charset="0"/>
                <a:cs typeface="Segoe UI"/>
              </a:rPr>
              <a:t>()​</a:t>
            </a:r>
          </a:p>
          <a:p>
            <a:r>
              <a:rPr lang="en-US" dirty="0">
                <a:latin typeface="Javanese Text" charset="0"/>
                <a:cs typeface="Segoe UI"/>
              </a:rPr>
              <a:t>- from </a:t>
            </a:r>
            <a:r>
              <a:rPr lang="en-US" dirty="0" err="1">
                <a:latin typeface="Javanese Text" charset="0"/>
                <a:cs typeface="Segoe UI"/>
              </a:rPr>
              <a:t>scipy.stats</a:t>
            </a:r>
            <a:r>
              <a:rPr lang="en-US" dirty="0">
                <a:latin typeface="Javanese Text" charset="0"/>
                <a:cs typeface="Segoe UI"/>
              </a:rPr>
              <a:t> import </a:t>
            </a:r>
            <a:r>
              <a:rPr lang="en-US" dirty="0" err="1">
                <a:latin typeface="Javanese Text" charset="0"/>
                <a:cs typeface="Segoe UI"/>
              </a:rPr>
              <a:t>zscore</a:t>
            </a:r>
            <a:r>
              <a:rPr lang="en-US" dirty="0">
                <a:latin typeface="Javanese Text" charset="0"/>
                <a:cs typeface="Segoe UI"/>
              </a:rPr>
              <a:t>​</a:t>
            </a:r>
          </a:p>
          <a:p>
            <a:r>
              <a:rPr lang="en-US" dirty="0">
                <a:latin typeface="Javanese Text" charset="0"/>
                <a:cs typeface="Segoe UI"/>
              </a:rPr>
              <a:t>- z=</a:t>
            </a:r>
            <a:r>
              <a:rPr lang="en-US" dirty="0" err="1">
                <a:latin typeface="Javanese Text" charset="0"/>
                <a:cs typeface="Segoe UI"/>
              </a:rPr>
              <a:t>np.abs</a:t>
            </a:r>
            <a:r>
              <a:rPr lang="en-US" dirty="0">
                <a:latin typeface="Javanese Text" charset="0"/>
                <a:cs typeface="Segoe UI"/>
              </a:rPr>
              <a:t>(</a:t>
            </a:r>
            <a:r>
              <a:rPr lang="en-US" dirty="0" err="1">
                <a:latin typeface="Javanese Text" charset="0"/>
                <a:cs typeface="Segoe UI"/>
              </a:rPr>
              <a:t>zscore</a:t>
            </a:r>
            <a:r>
              <a:rPr lang="en-US" dirty="0">
                <a:latin typeface="Javanese Text" charset="0"/>
                <a:cs typeface="Segoe UI"/>
              </a:rPr>
              <a:t>(</a:t>
            </a:r>
            <a:r>
              <a:rPr lang="en-US" dirty="0" err="1">
                <a:latin typeface="Javanese Text" charset="0"/>
                <a:cs typeface="Segoe UI"/>
              </a:rPr>
              <a:t>df</a:t>
            </a:r>
            <a:r>
              <a:rPr lang="en-US" dirty="0">
                <a:latin typeface="Javanese Text" charset="0"/>
                <a:cs typeface="Segoe UI"/>
              </a:rPr>
              <a:t>))​</a:t>
            </a:r>
          </a:p>
          <a:p>
            <a:r>
              <a:rPr lang="en-US" dirty="0">
                <a:latin typeface="Javanese Text" charset="0"/>
                <a:cs typeface="Segoe UI"/>
              </a:rPr>
              <a:t>- </a:t>
            </a:r>
            <a:r>
              <a:rPr lang="en-US" dirty="0" err="1">
                <a:latin typeface="Javanese Text" charset="0"/>
                <a:cs typeface="Segoe UI"/>
              </a:rPr>
              <a:t>z.shape</a:t>
            </a:r>
            <a:r>
              <a:rPr lang="en-US" dirty="0">
                <a:latin typeface="Javanese Text" charset="0"/>
                <a:cs typeface="Segoe UI"/>
              </a:rPr>
              <a:t>​</a:t>
            </a:r>
          </a:p>
          <a:p>
            <a:r>
              <a:rPr lang="en-US" dirty="0">
                <a:latin typeface="Javanese Text" charset="0"/>
                <a:cs typeface="Segoe UI"/>
              </a:rPr>
              <a:t>- threshold=2.5​</a:t>
            </a:r>
          </a:p>
          <a:p>
            <a:r>
              <a:rPr lang="en-US" dirty="0">
                <a:latin typeface="Javanese Text" charset="0"/>
                <a:cs typeface="Segoe UI"/>
              </a:rPr>
              <a:t>- print(</a:t>
            </a:r>
            <a:r>
              <a:rPr lang="en-US" dirty="0" err="1">
                <a:latin typeface="Javanese Text" charset="0"/>
                <a:cs typeface="Segoe UI"/>
              </a:rPr>
              <a:t>np.where</a:t>
            </a:r>
            <a:r>
              <a:rPr lang="en-US" dirty="0">
                <a:latin typeface="Javanese Text" charset="0"/>
                <a:cs typeface="Segoe UI"/>
              </a:rPr>
              <a:t>(z&gt;2.5))​</a:t>
            </a:r>
          </a:p>
          <a:p>
            <a:r>
              <a:rPr lang="en-US" dirty="0">
                <a:latin typeface="Javanese Text" charset="0"/>
                <a:cs typeface="Segoe UI"/>
              </a:rPr>
              <a:t> </a:t>
            </a:r>
            <a:r>
              <a:rPr lang="en-US" dirty="0" err="1">
                <a:latin typeface="Javanese Text" charset="0"/>
                <a:cs typeface="Segoe UI"/>
              </a:rPr>
              <a:t>df_new</a:t>
            </a:r>
            <a:r>
              <a:rPr lang="en-US" dirty="0">
                <a:latin typeface="Javanese Text" charset="0"/>
                <a:cs typeface="Segoe UI"/>
              </a:rPr>
              <a:t>=</a:t>
            </a:r>
            <a:r>
              <a:rPr lang="en-US" dirty="0" err="1">
                <a:latin typeface="Javanese Text" charset="0"/>
                <a:cs typeface="Segoe UI"/>
              </a:rPr>
              <a:t>df</a:t>
            </a:r>
            <a:r>
              <a:rPr lang="en-US" dirty="0">
                <a:latin typeface="Javanese Text" charset="0"/>
                <a:cs typeface="Segoe UI"/>
              </a:rPr>
              <a:t>[(z&lt;2.5).all(axis=1)]</a:t>
            </a:r>
            <a:endParaRPr lang="en-US" dirty="0">
              <a:ea typeface="+mn-lt"/>
              <a:cs typeface="+mn-lt"/>
            </a:endParaRPr>
          </a:p>
          <a:p>
            <a:r>
              <a:rPr lang="en-US" dirty="0">
                <a:latin typeface="Javanese Text" charset="0"/>
                <a:cs typeface="Segoe UI"/>
              </a:rPr>
              <a:t>- print(</a:t>
            </a:r>
            <a:r>
              <a:rPr lang="en-US" dirty="0" err="1">
                <a:latin typeface="Javanese Text" charset="0"/>
                <a:cs typeface="Segoe UI"/>
              </a:rPr>
              <a:t>df.shape</a:t>
            </a:r>
            <a:r>
              <a:rPr lang="en-US" dirty="0">
                <a:latin typeface="Javanese Text" charset="0"/>
                <a:cs typeface="Segoe UI"/>
              </a:rPr>
              <a:t>)</a:t>
            </a:r>
            <a:endParaRPr lang="en-US" dirty="0">
              <a:ea typeface="+mn-lt"/>
              <a:cs typeface="+mn-lt"/>
            </a:endParaRPr>
          </a:p>
          <a:p>
            <a:r>
              <a:rPr lang="en-US" dirty="0">
                <a:latin typeface="Javanese Text" charset="0"/>
                <a:cs typeface="Segoe UI"/>
              </a:rPr>
              <a:t>- print(</a:t>
            </a:r>
            <a:r>
              <a:rPr lang="en-US" dirty="0" err="1">
                <a:latin typeface="Javanese Text" charset="0"/>
                <a:cs typeface="Segoe UI"/>
              </a:rPr>
              <a:t>df_new.shape</a:t>
            </a:r>
            <a:r>
              <a:rPr lang="en-US" dirty="0">
                <a:latin typeface="Javanese Text" charset="0"/>
                <a:cs typeface="Segoe UI"/>
              </a:rPr>
              <a:t>)</a:t>
            </a:r>
            <a:endParaRPr lang="en-US" dirty="0">
              <a:latin typeface="Century Gothic" panose="020B0502020202020204"/>
              <a:cs typeface="Segoe UI"/>
            </a:endParaRPr>
          </a:p>
          <a:p>
            <a:r>
              <a:rPr lang="en-US" dirty="0">
                <a:latin typeface="Javanese Text" charset="0"/>
                <a:cs typeface="Segoe UI"/>
              </a:rPr>
              <a:t>- # % data loss</a:t>
            </a:r>
            <a:endParaRPr lang="en-US" dirty="0">
              <a:ea typeface="+mn-lt"/>
              <a:cs typeface="+mn-lt"/>
            </a:endParaRPr>
          </a:p>
          <a:p>
            <a:r>
              <a:rPr lang="en-US" dirty="0">
                <a:latin typeface="Javanese Text" charset="0"/>
                <a:cs typeface="Segoe UI"/>
              </a:rPr>
              <a:t>- </a:t>
            </a:r>
            <a:r>
              <a:rPr lang="en-US" dirty="0" err="1">
                <a:latin typeface="Javanese Text" charset="0"/>
                <a:cs typeface="Segoe UI"/>
              </a:rPr>
              <a:t>loss_percent</a:t>
            </a:r>
            <a:r>
              <a:rPr lang="en-US" dirty="0">
                <a:latin typeface="Javanese Text" charset="0"/>
                <a:cs typeface="Segoe UI"/>
              </a:rPr>
              <a:t>=(5765-5162)/5765*100</a:t>
            </a:r>
            <a:endParaRPr lang="en-US" dirty="0">
              <a:ea typeface="+mn-lt"/>
              <a:cs typeface="+mn-lt"/>
            </a:endParaRPr>
          </a:p>
          <a:p>
            <a:r>
              <a:rPr lang="en-US" dirty="0">
                <a:latin typeface="Javanese Text" charset="0"/>
                <a:cs typeface="Segoe UI"/>
              </a:rPr>
              <a:t>- print(</a:t>
            </a:r>
            <a:r>
              <a:rPr lang="en-US" dirty="0" err="1">
                <a:latin typeface="Javanese Text" charset="0"/>
                <a:cs typeface="Segoe UI"/>
              </a:rPr>
              <a:t>loss_percent</a:t>
            </a:r>
            <a:r>
              <a:rPr lang="en-US" dirty="0">
                <a:latin typeface="Javanese Text" charset="0"/>
                <a:cs typeface="Segoe UI"/>
              </a:rPr>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028" y="248244"/>
            <a:ext cx="11448108" cy="7059433"/>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dirty="0">
                <a:latin typeface="Javanese Text" charset="0"/>
              </a:rPr>
              <a:t>- # Checking Outliers in data</a:t>
            </a:r>
          </a:p>
          <a:p>
            <a:r>
              <a:rPr lang="en-US" dirty="0">
                <a:latin typeface="Javanese Text" charset="0"/>
              </a:rPr>
              <a:t>- # Plot boxplot</a:t>
            </a:r>
          </a:p>
          <a:p>
            <a:r>
              <a:rPr lang="en-US" dirty="0">
                <a:latin typeface="Javanese Text" charset="0"/>
              </a:rPr>
              <a:t>- </a:t>
            </a:r>
            <a:r>
              <a:rPr lang="en-US" dirty="0" err="1">
                <a:latin typeface="Javanese Text" charset="0"/>
              </a:rPr>
              <a:t>df_new.boxplot</a:t>
            </a:r>
            <a:r>
              <a:rPr lang="en-US" dirty="0">
                <a:latin typeface="Javanese Text" charset="0"/>
              </a:rPr>
              <a:t>(</a:t>
            </a:r>
            <a:r>
              <a:rPr lang="en-US" dirty="0" err="1">
                <a:latin typeface="Javanese Text" charset="0"/>
              </a:rPr>
              <a:t>figsize</a:t>
            </a:r>
            <a:r>
              <a:rPr lang="en-US" dirty="0">
                <a:latin typeface="Javanese Text" charset="0"/>
              </a:rPr>
              <a:t>=[20,15])</a:t>
            </a:r>
          </a:p>
          <a:p>
            <a:r>
              <a:rPr lang="en-US" dirty="0">
                <a:latin typeface="Javanese Text" charset="0"/>
              </a:rPr>
              <a:t>- </a:t>
            </a:r>
            <a:r>
              <a:rPr lang="en-US" dirty="0" err="1">
                <a:latin typeface="Javanese Text" charset="0"/>
              </a:rPr>
              <a:t>plt.subplots_adjust</a:t>
            </a:r>
            <a:r>
              <a:rPr lang="en-US" dirty="0">
                <a:latin typeface="Javanese Text" charset="0"/>
              </a:rPr>
              <a:t>(bottom=0.25)</a:t>
            </a:r>
          </a:p>
          <a:p>
            <a:r>
              <a:rPr lang="en-US" dirty="0">
                <a:latin typeface="Javanese Text" charset="0"/>
              </a:rPr>
              <a:t>- </a:t>
            </a:r>
            <a:r>
              <a:rPr lang="en-US" dirty="0" err="1">
                <a:latin typeface="Javanese Text" charset="0"/>
              </a:rPr>
              <a:t>plt.show</a:t>
            </a:r>
            <a:r>
              <a:rPr lang="en-US" dirty="0">
                <a:latin typeface="Javanese Text" charset="0"/>
              </a:rPr>
              <a:t>()</a:t>
            </a:r>
          </a:p>
          <a:p>
            <a:endParaRPr lang="en-US" dirty="0">
              <a:latin typeface="Javanese Text" charset="0"/>
              <a:ea typeface="+mn-lt"/>
              <a:cs typeface="+mn-lt"/>
            </a:endParaRPr>
          </a:p>
          <a:p>
            <a:r>
              <a:rPr lang="en-US" dirty="0">
                <a:latin typeface="Javanese Text" charset="0"/>
                <a:ea typeface="+mn-lt"/>
                <a:cs typeface="+mn-lt"/>
              </a:rPr>
              <a:t>The result of the Boxplot is on following GitHub link.</a:t>
            </a:r>
            <a:endParaRPr lang="en-US" dirty="0">
              <a:latin typeface="Javanese Text" charset="0"/>
            </a:endParaRPr>
          </a:p>
          <a:p>
            <a:r>
              <a:rPr lang="en-US" sz="1800" b="0" i="0" u="sng" strike="noStrike">
                <a:solidFill>
                  <a:schemeClr val="hlink"/>
                </a:solidFill>
                <a:latin typeface="Cambria Math" charset="0"/>
                <a:ea typeface="+mn-lt"/>
                <a:cs typeface="+mn-cs"/>
                <a:hlinkClick r:id="rId1"/>
              </a:rPr>
              <a:t>https://github.com/komalghatvilkar/Internship/blob/main/Car%20Price%20Prediction%20Project/Outliers.png</a:t>
            </a:r>
            <a:endParaRPr lang="en-US" sz="1800" b="0" i="0" u="sng" strike="noStrike">
              <a:solidFill>
                <a:schemeClr val="hlink"/>
              </a:solidFill>
              <a:latin typeface="Cambria Math" charset="0"/>
              <a:ea typeface="+mn-lt"/>
              <a:cs typeface="+mn-cs"/>
            </a:endParaRPr>
          </a:p>
          <a:p>
            <a:endParaRPr lang="en-US" dirty="0">
              <a:latin typeface="Javanese Text" charset="0"/>
              <a:ea typeface="+mn-lt"/>
              <a:cs typeface="+mn-lt"/>
            </a:endParaRPr>
          </a:p>
          <a:p>
            <a:r>
              <a:rPr lang="en-US" dirty="0">
                <a:latin typeface="Javanese Text" charset="0"/>
                <a:ea typeface="+mn-lt"/>
                <a:cs typeface="+mn-lt"/>
              </a:rPr>
              <a:t>After checking the outliers We split the data into x &amp; y. I have taken the output as the column “Price Of Car” because our problem statement is to find the actual prices of cars. </a:t>
            </a:r>
            <a:endParaRPr lang="en-US">
              <a:latin typeface="Javanese Text" charset="0"/>
            </a:endParaRPr>
          </a:p>
          <a:p>
            <a:r>
              <a:rPr lang="en-US" dirty="0">
                <a:latin typeface="Javanese Text" charset="0"/>
                <a:ea typeface="+mn-lt"/>
                <a:cs typeface="+mn-lt"/>
              </a:rPr>
              <a:t>    -    x=</a:t>
            </a:r>
            <a:r>
              <a:rPr lang="en-US" dirty="0" err="1">
                <a:latin typeface="Javanese Text" charset="0"/>
                <a:ea typeface="+mn-lt"/>
                <a:cs typeface="+mn-lt"/>
              </a:rPr>
              <a:t>df_new.drop</a:t>
            </a:r>
            <a:r>
              <a:rPr lang="en-US" dirty="0">
                <a:latin typeface="Javanese Text" charset="0"/>
                <a:ea typeface="+mn-lt"/>
                <a:cs typeface="+mn-lt"/>
              </a:rPr>
              <a:t>(['Price Of Car'],axis=1)</a:t>
            </a:r>
            <a:endParaRPr lang="en-US" dirty="0">
              <a:latin typeface="Javanese Text" charset="0"/>
            </a:endParaRPr>
          </a:p>
          <a:p>
            <a:r>
              <a:rPr lang="en-US" dirty="0">
                <a:latin typeface="Javanese Text" charset="0"/>
                <a:ea typeface="+mn-lt"/>
                <a:cs typeface="+mn-lt"/>
              </a:rPr>
              <a:t>    -    y=</a:t>
            </a:r>
            <a:r>
              <a:rPr lang="en-US" dirty="0" err="1">
                <a:latin typeface="Javanese Text" charset="0"/>
                <a:ea typeface="+mn-lt"/>
                <a:cs typeface="+mn-lt"/>
              </a:rPr>
              <a:t>df_new</a:t>
            </a:r>
            <a:r>
              <a:rPr lang="en-US" dirty="0">
                <a:latin typeface="Javanese Text" charset="0"/>
                <a:ea typeface="+mn-lt"/>
                <a:cs typeface="+mn-lt"/>
              </a:rPr>
              <a:t>['Price Of Car']</a:t>
            </a:r>
            <a:endParaRPr lang="en-US" dirty="0">
              <a:latin typeface="Javanese Text" charset="0"/>
            </a:endParaRPr>
          </a:p>
          <a:p>
            <a:r>
              <a:rPr lang="en-US" dirty="0">
                <a:latin typeface="Javanese Text" charset="0"/>
              </a:rPr>
              <a:t>And then did the Train Test Split and find the best accuracy &amp; random state which gives me the following results :- </a:t>
            </a:r>
            <a:endParaRPr lang="en-US" dirty="0">
              <a:ea typeface="+mn-lt"/>
              <a:cs typeface="+mn-lt"/>
            </a:endParaRPr>
          </a:p>
          <a:p>
            <a:r>
              <a:rPr lang="en-US" dirty="0">
                <a:latin typeface="Javanese Text" charset="0"/>
              </a:rPr>
              <a:t>- # Training process</a:t>
            </a:r>
            <a:endParaRPr lang="en-US" dirty="0">
              <a:ea typeface="+mn-lt"/>
              <a:cs typeface="+mn-lt"/>
            </a:endParaRPr>
          </a:p>
          <a:p>
            <a:r>
              <a:rPr lang="en-US" dirty="0">
                <a:latin typeface="Javanese Text" charset="0"/>
              </a:rPr>
              <a:t>- # Min-max scaler</a:t>
            </a:r>
            <a:endParaRPr lang="en-US" dirty="0">
              <a:ea typeface="+mn-lt"/>
              <a:cs typeface="+mn-lt"/>
            </a:endParaRPr>
          </a:p>
          <a:p>
            <a:r>
              <a:rPr lang="en-US" dirty="0">
                <a:latin typeface="Javanese Text" charset="0"/>
              </a:rPr>
              <a:t>- from </a:t>
            </a:r>
            <a:r>
              <a:rPr lang="en-US" dirty="0" err="1">
                <a:latin typeface="Javanese Text" charset="0"/>
              </a:rPr>
              <a:t>sklearn.preprocessing</a:t>
            </a:r>
            <a:r>
              <a:rPr lang="en-US" dirty="0">
                <a:latin typeface="Javanese Text" charset="0"/>
              </a:rPr>
              <a:t> import </a:t>
            </a:r>
            <a:r>
              <a:rPr lang="en-US" dirty="0" err="1">
                <a:latin typeface="Javanese Text" charset="0"/>
              </a:rPr>
              <a:t>MinMaxScaler</a:t>
            </a:r>
            <a:endParaRPr lang="en-US" dirty="0" err="1">
              <a:ea typeface="+mn-lt"/>
              <a:cs typeface="+mn-lt"/>
            </a:endParaRPr>
          </a:p>
          <a:p>
            <a:r>
              <a:rPr lang="en-US" dirty="0">
                <a:latin typeface="Javanese Text" charset="0"/>
              </a:rPr>
              <a:t>- mms=</a:t>
            </a:r>
            <a:r>
              <a:rPr lang="en-US" dirty="0" err="1">
                <a:latin typeface="Javanese Text" charset="0"/>
              </a:rPr>
              <a:t>MinMaxScaler</a:t>
            </a:r>
            <a:r>
              <a:rPr lang="en-US" dirty="0">
                <a:latin typeface="Javanese Text" charset="0"/>
              </a:rPr>
              <a:t>()</a:t>
            </a:r>
            <a:endParaRPr lang="en-US" dirty="0">
              <a:ea typeface="+mn-lt"/>
              <a:cs typeface="+mn-lt"/>
            </a:endParaRPr>
          </a:p>
          <a:p>
            <a:r>
              <a:rPr lang="en-US" dirty="0">
                <a:latin typeface="Javanese Text" charset="0"/>
              </a:rPr>
              <a:t>- from </a:t>
            </a:r>
            <a:r>
              <a:rPr lang="en-US" dirty="0" err="1">
                <a:latin typeface="Javanese Text" charset="0"/>
              </a:rPr>
              <a:t>sklearn.linear_model</a:t>
            </a:r>
            <a:r>
              <a:rPr lang="en-US" dirty="0">
                <a:latin typeface="Javanese Text" charset="0"/>
              </a:rPr>
              <a:t> import </a:t>
            </a:r>
            <a:r>
              <a:rPr lang="en-US" dirty="0" err="1">
                <a:latin typeface="Javanese Text" charset="0"/>
              </a:rPr>
              <a:t>LinearRegression</a:t>
            </a:r>
            <a:endParaRPr lang="en-US" dirty="0" err="1">
              <a:ea typeface="+mn-lt"/>
              <a:cs typeface="+mn-lt"/>
            </a:endParaRPr>
          </a:p>
          <a:p>
            <a:r>
              <a:rPr lang="en-US" dirty="0">
                <a:latin typeface="Javanese Text" charset="0"/>
              </a:rPr>
              <a:t>- </a:t>
            </a:r>
            <a:r>
              <a:rPr lang="en-US" dirty="0" err="1">
                <a:latin typeface="Javanese Text" charset="0"/>
              </a:rPr>
              <a:t>lr</a:t>
            </a:r>
            <a:r>
              <a:rPr lang="en-US" dirty="0">
                <a:latin typeface="Javanese Text" charset="0"/>
              </a:rPr>
              <a:t>=</a:t>
            </a:r>
            <a:r>
              <a:rPr lang="en-US" dirty="0" err="1">
                <a:latin typeface="Javanese Text" charset="0"/>
              </a:rPr>
              <a:t>LinearRegression</a:t>
            </a:r>
            <a:r>
              <a:rPr lang="en-US" dirty="0">
                <a:latin typeface="Javanese Text" charset="0"/>
              </a:rPr>
              <a:t>()</a:t>
            </a:r>
            <a:endParaRPr lang="en-US" dirty="0">
              <a:ea typeface="+mn-lt"/>
              <a:cs typeface="+mn-lt"/>
            </a:endParaRPr>
          </a:p>
          <a:p>
            <a:r>
              <a:rPr lang="en-US" dirty="0">
                <a:latin typeface="Javanese Text" charset="0"/>
              </a:rPr>
              <a:t>- from </a:t>
            </a:r>
            <a:r>
              <a:rPr lang="en-US" dirty="0" err="1">
                <a:latin typeface="Javanese Text" charset="0"/>
              </a:rPr>
              <a:t>sklearn.metrics</a:t>
            </a:r>
            <a:r>
              <a:rPr lang="en-US" dirty="0">
                <a:latin typeface="Javanese Text" charset="0"/>
              </a:rPr>
              <a:t> import r2_score</a:t>
            </a:r>
            <a:endParaRPr lang="en-US" dirty="0">
              <a:ea typeface="+mn-lt"/>
              <a:cs typeface="+mn-lt"/>
            </a:endParaRPr>
          </a:p>
          <a:p>
            <a:r>
              <a:rPr lang="en-US" dirty="0">
                <a:latin typeface="Javanese Text" charset="0"/>
              </a:rPr>
              <a:t>- from </a:t>
            </a:r>
            <a:r>
              <a:rPr lang="en-US" dirty="0" err="1">
                <a:latin typeface="Javanese Text" charset="0"/>
              </a:rPr>
              <a:t>sklearn.model_selection</a:t>
            </a:r>
            <a:r>
              <a:rPr lang="en-US" dirty="0">
                <a:latin typeface="Javanese Text" charset="0"/>
              </a:rPr>
              <a:t> import </a:t>
            </a:r>
            <a:r>
              <a:rPr lang="en-US" dirty="0" err="1">
                <a:latin typeface="Javanese Text" charset="0"/>
              </a:rPr>
              <a:t>train_test_split</a:t>
            </a:r>
            <a:endParaRPr lang="en-US" dirty="0" err="1"/>
          </a:p>
          <a:p>
            <a:endParaRPr lang="en-US" dirty="0">
              <a:latin typeface="Javanese Text" charset="0"/>
            </a:endParaRPr>
          </a:p>
          <a:p>
            <a:endParaRPr lang="en-US">
              <a:latin typeface="Javanese Tex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descr="Chart  Description automatically generated"/>
          <p:cNvPicPr>
            <a:picLocks noChangeAspect="1"/>
          </p:cNvPicPr>
          <p:nvPr/>
        </p:nvPicPr>
        <p:blipFill>
          <a:blip r:embed="rId1"/>
          <a:srcRect/>
          <a:stretch>
            <a:fillRect/>
          </a:stretch>
        </p:blipFill>
        <p:spPr>
          <a:xfrm>
            <a:off x="-2381" y="-1636"/>
            <a:ext cx="12196762" cy="68612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963" y="509587"/>
            <a:ext cx="10625136" cy="6186309"/>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dirty="0">
                <a:latin typeface="Javanese Text" charset="0"/>
              </a:rPr>
              <a:t>- for </a:t>
            </a:r>
            <a:r>
              <a:rPr lang="en-US" dirty="0" err="1">
                <a:latin typeface="Javanese Text" charset="0"/>
              </a:rPr>
              <a:t>i</a:t>
            </a:r>
            <a:r>
              <a:rPr lang="en-US" dirty="0">
                <a:latin typeface="Javanese Text" charset="0"/>
              </a:rPr>
              <a:t> in range(0,100):</a:t>
            </a:r>
          </a:p>
          <a:p>
            <a:r>
              <a:rPr lang="en-US" dirty="0">
                <a:latin typeface="Javanese Text" charset="0"/>
              </a:rPr>
              <a:t>-         </a:t>
            </a:r>
            <a:r>
              <a:rPr lang="en-US" dirty="0" err="1">
                <a:latin typeface="Javanese Text" charset="0"/>
              </a:rPr>
              <a:t>x_train,x_test,y_train,y_test</a:t>
            </a:r>
            <a:r>
              <a:rPr lang="en-US" dirty="0">
                <a:latin typeface="Javanese Text" charset="0"/>
              </a:rPr>
              <a:t>=</a:t>
            </a:r>
            <a:r>
              <a:rPr lang="en-US" dirty="0" err="1">
                <a:latin typeface="Javanese Text" charset="0"/>
              </a:rPr>
              <a:t>train_test_split</a:t>
            </a:r>
            <a:r>
              <a:rPr lang="en-US" dirty="0">
                <a:latin typeface="Javanese Text" charset="0"/>
              </a:rPr>
              <a:t>(</a:t>
            </a:r>
            <a:r>
              <a:rPr lang="en-US" dirty="0" err="1">
                <a:latin typeface="Javanese Text" charset="0"/>
              </a:rPr>
              <a:t>x,y,test_size</a:t>
            </a:r>
            <a:r>
              <a:rPr lang="en-US" dirty="0">
                <a:latin typeface="Javanese Text" charset="0"/>
              </a:rPr>
              <a:t>=.20,random_state=</a:t>
            </a:r>
            <a:r>
              <a:rPr lang="en-US" dirty="0" err="1">
                <a:latin typeface="Javanese Text" charset="0"/>
              </a:rPr>
              <a:t>i</a:t>
            </a:r>
            <a:r>
              <a:rPr lang="en-US" dirty="0">
                <a:latin typeface="Javanese Text" charset="0"/>
              </a:rPr>
              <a:t>)</a:t>
            </a:r>
          </a:p>
          <a:p>
            <a:r>
              <a:rPr lang="en-US" dirty="0">
                <a:latin typeface="Javanese Text" charset="0"/>
              </a:rPr>
              <a:t>-         </a:t>
            </a:r>
            <a:r>
              <a:rPr lang="en-US" dirty="0" err="1">
                <a:latin typeface="Javanese Text" charset="0"/>
              </a:rPr>
              <a:t>lr.fit</a:t>
            </a:r>
            <a:r>
              <a:rPr lang="en-US" dirty="0">
                <a:latin typeface="Javanese Text" charset="0"/>
              </a:rPr>
              <a:t>(</a:t>
            </a:r>
            <a:r>
              <a:rPr lang="en-US" dirty="0" err="1">
                <a:latin typeface="Javanese Text" charset="0"/>
              </a:rPr>
              <a:t>x_train,y_train</a:t>
            </a:r>
            <a:r>
              <a:rPr lang="en-US" dirty="0">
                <a:latin typeface="Javanese Text" charset="0"/>
              </a:rPr>
              <a:t>) # Fitting the data will train the model</a:t>
            </a:r>
          </a:p>
          <a:p>
            <a:r>
              <a:rPr lang="en-US" dirty="0">
                <a:latin typeface="Javanese Text" charset="0"/>
              </a:rPr>
              <a:t>-         </a:t>
            </a:r>
            <a:r>
              <a:rPr lang="en-US" dirty="0" err="1">
                <a:latin typeface="Javanese Text" charset="0"/>
              </a:rPr>
              <a:t>pred_train</a:t>
            </a:r>
            <a:r>
              <a:rPr lang="en-US" dirty="0">
                <a:latin typeface="Javanese Text" charset="0"/>
              </a:rPr>
              <a:t>=</a:t>
            </a:r>
            <a:r>
              <a:rPr lang="en-US" dirty="0" err="1">
                <a:latin typeface="Javanese Text" charset="0"/>
              </a:rPr>
              <a:t>lr.predict</a:t>
            </a:r>
            <a:r>
              <a:rPr lang="en-US" dirty="0">
                <a:latin typeface="Javanese Text" charset="0"/>
              </a:rPr>
              <a:t>(</a:t>
            </a:r>
            <a:r>
              <a:rPr lang="en-US" dirty="0" err="1">
                <a:latin typeface="Javanese Text" charset="0"/>
              </a:rPr>
              <a:t>x_train</a:t>
            </a:r>
            <a:r>
              <a:rPr lang="en-US" dirty="0">
                <a:latin typeface="Javanese Text" charset="0"/>
              </a:rPr>
              <a:t>) # Predicting the data # Predicted </a:t>
            </a:r>
            <a:r>
              <a:rPr lang="en-US" dirty="0" err="1">
                <a:latin typeface="Javanese Text" charset="0"/>
              </a:rPr>
              <a:t>traget</a:t>
            </a:r>
            <a:r>
              <a:rPr lang="en-US" dirty="0">
                <a:latin typeface="Javanese Text" charset="0"/>
              </a:rPr>
              <a:t> variable</a:t>
            </a:r>
          </a:p>
          <a:p>
            <a:r>
              <a:rPr lang="en-US" dirty="0">
                <a:latin typeface="Javanese Text" charset="0"/>
              </a:rPr>
              <a:t>-         </a:t>
            </a:r>
            <a:r>
              <a:rPr lang="en-US" dirty="0" err="1">
                <a:latin typeface="Javanese Text" charset="0"/>
              </a:rPr>
              <a:t>pred_test</a:t>
            </a:r>
            <a:r>
              <a:rPr lang="en-US" dirty="0">
                <a:latin typeface="Javanese Text" charset="0"/>
              </a:rPr>
              <a:t>=</a:t>
            </a:r>
            <a:r>
              <a:rPr lang="en-US" dirty="0" err="1">
                <a:latin typeface="Javanese Text" charset="0"/>
              </a:rPr>
              <a:t>lr.predict</a:t>
            </a:r>
            <a:r>
              <a:rPr lang="en-US" dirty="0">
                <a:latin typeface="Javanese Text" charset="0"/>
              </a:rPr>
              <a:t>(</a:t>
            </a:r>
            <a:r>
              <a:rPr lang="en-US" dirty="0" err="1">
                <a:latin typeface="Javanese Text" charset="0"/>
              </a:rPr>
              <a:t>x_test</a:t>
            </a:r>
            <a:r>
              <a:rPr lang="en-US" dirty="0">
                <a:latin typeface="Javanese Text" charset="0"/>
              </a:rPr>
              <a:t>)</a:t>
            </a:r>
          </a:p>
          <a:p>
            <a:r>
              <a:rPr lang="en-US" dirty="0">
                <a:latin typeface="Javanese Text" charset="0"/>
              </a:rPr>
              <a:t>-         print(</a:t>
            </a:r>
            <a:r>
              <a:rPr lang="en-US" dirty="0" err="1">
                <a:latin typeface="Javanese Text" charset="0"/>
              </a:rPr>
              <a:t>f'At</a:t>
            </a:r>
            <a:r>
              <a:rPr lang="en-US" dirty="0">
                <a:latin typeface="Javanese Text" charset="0"/>
              </a:rPr>
              <a:t> Random State {</a:t>
            </a:r>
            <a:r>
              <a:rPr lang="en-US" dirty="0" err="1">
                <a:latin typeface="Javanese Text" charset="0"/>
              </a:rPr>
              <a:t>i</a:t>
            </a:r>
            <a:r>
              <a:rPr lang="en-US" dirty="0">
                <a:latin typeface="Javanese Text" charset="0"/>
              </a:rPr>
              <a:t>}, the training accuracy is :- {r2_score(</a:t>
            </a:r>
            <a:r>
              <a:rPr lang="en-US" dirty="0" err="1">
                <a:latin typeface="Javanese Text" charset="0"/>
              </a:rPr>
              <a:t>y_train,pred_train</a:t>
            </a:r>
            <a:r>
              <a:rPr lang="en-US" dirty="0">
                <a:latin typeface="Javanese Text" charset="0"/>
              </a:rPr>
              <a:t>)}')</a:t>
            </a:r>
          </a:p>
          <a:p>
            <a:r>
              <a:rPr lang="en-US" dirty="0">
                <a:latin typeface="Javanese Text" charset="0"/>
              </a:rPr>
              <a:t>-         print(</a:t>
            </a:r>
            <a:r>
              <a:rPr lang="en-US" dirty="0" err="1">
                <a:latin typeface="Javanese Text" charset="0"/>
              </a:rPr>
              <a:t>f'At</a:t>
            </a:r>
            <a:r>
              <a:rPr lang="en-US" dirty="0">
                <a:latin typeface="Javanese Text" charset="0"/>
              </a:rPr>
              <a:t> Random State {</a:t>
            </a:r>
            <a:r>
              <a:rPr lang="en-US" dirty="0" err="1">
                <a:latin typeface="Javanese Text" charset="0"/>
              </a:rPr>
              <a:t>i</a:t>
            </a:r>
            <a:r>
              <a:rPr lang="en-US" dirty="0">
                <a:latin typeface="Javanese Text" charset="0"/>
              </a:rPr>
              <a:t>}, the training accuracy is :- {r2_score(</a:t>
            </a:r>
            <a:r>
              <a:rPr lang="en-US" dirty="0" err="1">
                <a:latin typeface="Javanese Text" charset="0"/>
              </a:rPr>
              <a:t>y_test,pred_test</a:t>
            </a:r>
            <a:r>
              <a:rPr lang="en-US" dirty="0">
                <a:latin typeface="Javanese Text" charset="0"/>
              </a:rPr>
              <a:t>)}')</a:t>
            </a:r>
          </a:p>
          <a:p>
            <a:r>
              <a:rPr lang="en-US" dirty="0">
                <a:latin typeface="Javanese Text" charset="0"/>
              </a:rPr>
              <a:t>-         print("\n")</a:t>
            </a:r>
          </a:p>
          <a:p>
            <a:endParaRPr lang="en-US" dirty="0">
              <a:latin typeface="Javanese Text" charset="0"/>
              <a:ea typeface="+mn-lt"/>
              <a:cs typeface="+mn-lt"/>
            </a:endParaRPr>
          </a:p>
          <a:p>
            <a:pPr algn="just"/>
            <a:r>
              <a:rPr lang="en-US" dirty="0">
                <a:latin typeface="Javanese Text" charset="0"/>
                <a:ea typeface="+mn-lt"/>
                <a:cs typeface="+mn-lt"/>
              </a:rPr>
              <a:t>At Random State 97, the training accuracy is :- 0.9999999965034685 At Random State 97, the training accuracy is :- 0.9999999964589724 </a:t>
            </a:r>
            <a:endParaRPr lang="en-US">
              <a:latin typeface="Javanese Text" charset="0"/>
              <a:ea typeface="+mn-lt"/>
              <a:cs typeface="+mn-lt"/>
            </a:endParaRPr>
          </a:p>
          <a:p>
            <a:pPr algn="just"/>
            <a:r>
              <a:rPr lang="en-US" dirty="0">
                <a:latin typeface="Javanese Text" charset="0"/>
                <a:ea typeface="+mn-lt"/>
                <a:cs typeface="+mn-lt"/>
              </a:rPr>
              <a:t>At Random State 98, the training accuracy is :- 0.9999999964836568 At Random State 98, the training accuracy is :- 0.9999999965404449 </a:t>
            </a:r>
            <a:endParaRPr lang="en-US">
              <a:latin typeface="Javanese Text" charset="0"/>
            </a:endParaRPr>
          </a:p>
          <a:p>
            <a:pPr algn="just"/>
            <a:r>
              <a:rPr lang="en-US" dirty="0">
                <a:latin typeface="Javanese Text" charset="0"/>
                <a:ea typeface="+mn-lt"/>
                <a:cs typeface="+mn-lt"/>
              </a:rPr>
              <a:t>At Random State 99, the training accuracy is :- 0.9999999964487212 At Random State 99, the training accuracy is :- 0.9999999966792197</a:t>
            </a:r>
            <a:endParaRPr lang="en-US">
              <a:latin typeface="Javanese Text" charset="0"/>
            </a:endParaRPr>
          </a:p>
          <a:p>
            <a:pPr algn="just"/>
            <a:endParaRPr lang="en-US" dirty="0">
              <a:latin typeface="Javanese Text" charset="0"/>
              <a:ea typeface="+mn-lt"/>
              <a:cs typeface="+mn-lt"/>
            </a:endParaRPr>
          </a:p>
          <a:p>
            <a:pPr algn="just"/>
            <a:r>
              <a:rPr lang="en-US" dirty="0">
                <a:latin typeface="Javanese Text" charset="0"/>
                <a:ea typeface="+mn-lt"/>
                <a:cs typeface="+mn-lt"/>
              </a:rPr>
              <a:t>With the best suitable model building for regression dataset that is Linear Regression performed The task.</a:t>
            </a:r>
            <a:endParaRPr lang="en-US">
              <a:latin typeface="Javanese Text" charset="0"/>
            </a:endParaRPr>
          </a:p>
          <a:p>
            <a:pPr algn="just"/>
            <a:r>
              <a:rPr lang="en-US" dirty="0">
                <a:latin typeface="Javanese Text" charset="0"/>
                <a:ea typeface="+mn-lt"/>
                <a:cs typeface="+mn-lt"/>
              </a:rPr>
              <a:t>Next did Cross Validation with “</a:t>
            </a:r>
            <a:r>
              <a:rPr lang="en-US" dirty="0" err="1">
                <a:latin typeface="Javanese Text" charset="0"/>
                <a:ea typeface="+mn-lt"/>
                <a:cs typeface="+mn-lt"/>
              </a:rPr>
              <a:t>cross_val_score</a:t>
            </a:r>
            <a:r>
              <a:rPr lang="en-US" dirty="0">
                <a:latin typeface="Javanese Text" charset="0"/>
                <a:ea typeface="+mn-lt"/>
                <a:cs typeface="+mn-lt"/>
              </a:rPr>
              <a:t>” for the models used &amp; it shows the output :-</a:t>
            </a:r>
          </a:p>
          <a:p>
            <a:pPr algn="just"/>
            <a:r>
              <a:rPr lang="en-US" dirty="0">
                <a:ea typeface="+mn-lt"/>
                <a:cs typeface="+mn-lt"/>
              </a:rPr>
              <a:t>   </a:t>
            </a:r>
            <a:r>
              <a:rPr lang="en-US" dirty="0">
                <a:latin typeface="Javanese Text" charset="0"/>
                <a:ea typeface="+mn-lt"/>
                <a:cs typeface="+mn-lt"/>
              </a:rPr>
              <a:t> -    # Cross Validation</a:t>
            </a:r>
            <a:endParaRPr lang="en-US" dirty="0">
              <a:latin typeface="Javanese Text" charset="0"/>
            </a:endParaRPr>
          </a:p>
          <a:p>
            <a:pPr algn="just"/>
            <a:r>
              <a:rPr lang="en-US" dirty="0">
                <a:latin typeface="Javanese Text" charset="0"/>
                <a:ea typeface="+mn-lt"/>
                <a:cs typeface="+mn-lt"/>
              </a:rPr>
              <a:t>    -    </a:t>
            </a:r>
            <a:r>
              <a:rPr lang="en-US" dirty="0" err="1">
                <a:latin typeface="Javanese Text" charset="0"/>
                <a:ea typeface="+mn-lt"/>
                <a:cs typeface="+mn-lt"/>
              </a:rPr>
              <a:t>Train_accuracy</a:t>
            </a:r>
            <a:r>
              <a:rPr lang="en-US" dirty="0">
                <a:latin typeface="Javanese Text" charset="0"/>
                <a:ea typeface="+mn-lt"/>
                <a:cs typeface="+mn-lt"/>
              </a:rPr>
              <a:t> = r2_score(</a:t>
            </a:r>
            <a:r>
              <a:rPr lang="en-US" dirty="0" err="1">
                <a:latin typeface="Javanese Text" charset="0"/>
                <a:ea typeface="+mn-lt"/>
                <a:cs typeface="+mn-lt"/>
              </a:rPr>
              <a:t>y_train,pred_train</a:t>
            </a:r>
            <a:r>
              <a:rPr lang="en-US" dirty="0">
                <a:latin typeface="Javanese Text" charset="0"/>
                <a:ea typeface="+mn-lt"/>
                <a:cs typeface="+mn-lt"/>
              </a:rPr>
              <a:t>)</a:t>
            </a:r>
            <a:endParaRPr lang="en-US" dirty="0">
              <a:latin typeface="Javanese Text" charset="0"/>
            </a:endParaRPr>
          </a:p>
          <a:p>
            <a:pPr algn="just"/>
            <a:endParaRPr lang="en-US" dirty="0">
              <a:latin typeface="Javanese Text"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869" y="450056"/>
            <a:ext cx="10589416" cy="6186309"/>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dirty="0">
                <a:latin typeface="Javanese Text" charset="0"/>
              </a:rPr>
              <a:t>- </a:t>
            </a:r>
            <a:r>
              <a:rPr lang="en-US" dirty="0" err="1">
                <a:latin typeface="Javanese Text" charset="0"/>
              </a:rPr>
              <a:t>Test_accuracy</a:t>
            </a:r>
            <a:r>
              <a:rPr lang="en-US" dirty="0">
                <a:latin typeface="Javanese Text" charset="0"/>
              </a:rPr>
              <a:t> = r2_score(</a:t>
            </a:r>
            <a:r>
              <a:rPr lang="en-US" dirty="0" err="1">
                <a:latin typeface="Javanese Text" charset="0"/>
              </a:rPr>
              <a:t>y_test,pred_test</a:t>
            </a:r>
            <a:r>
              <a:rPr lang="en-US" dirty="0">
                <a:latin typeface="Javanese Text" charset="0"/>
              </a:rPr>
              <a:t>)</a:t>
            </a:r>
          </a:p>
          <a:p>
            <a:r>
              <a:rPr lang="en-US" dirty="0">
                <a:latin typeface="Javanese Text" charset="0"/>
              </a:rPr>
              <a:t>- from </a:t>
            </a:r>
            <a:r>
              <a:rPr lang="en-US" dirty="0" err="1">
                <a:latin typeface="Javanese Text" charset="0"/>
              </a:rPr>
              <a:t>sklearn.model_selection</a:t>
            </a:r>
            <a:r>
              <a:rPr lang="en-US" dirty="0">
                <a:latin typeface="Javanese Text" charset="0"/>
              </a:rPr>
              <a:t> import </a:t>
            </a:r>
            <a:r>
              <a:rPr lang="en-US" dirty="0" err="1">
                <a:latin typeface="Javanese Text" charset="0"/>
              </a:rPr>
              <a:t>cross_val_score</a:t>
            </a:r>
            <a:endParaRPr lang="en-US">
              <a:latin typeface="Javanese Text" charset="0"/>
            </a:endParaRPr>
          </a:p>
          <a:p>
            <a:r>
              <a:rPr lang="en-US" dirty="0">
                <a:latin typeface="Javanese Text" charset="0"/>
              </a:rPr>
              <a:t>- for j in range(5,20):</a:t>
            </a:r>
          </a:p>
          <a:p>
            <a:r>
              <a:rPr lang="en-US" dirty="0">
                <a:latin typeface="Javanese Text" charset="0"/>
              </a:rPr>
              <a:t>-     </a:t>
            </a:r>
            <a:r>
              <a:rPr lang="en-US" dirty="0" err="1">
                <a:latin typeface="Javanese Text" charset="0"/>
              </a:rPr>
              <a:t>cv_score</a:t>
            </a:r>
            <a:r>
              <a:rPr lang="en-US" dirty="0">
                <a:latin typeface="Javanese Text" charset="0"/>
              </a:rPr>
              <a:t>=</a:t>
            </a:r>
            <a:r>
              <a:rPr lang="en-US" dirty="0" err="1">
                <a:latin typeface="Javanese Text" charset="0"/>
              </a:rPr>
              <a:t>cross_val_score</a:t>
            </a:r>
            <a:r>
              <a:rPr lang="en-US" dirty="0">
                <a:latin typeface="Javanese Text" charset="0"/>
              </a:rPr>
              <a:t>(</a:t>
            </a:r>
            <a:r>
              <a:rPr lang="en-US" dirty="0" err="1">
                <a:latin typeface="Javanese Text" charset="0"/>
              </a:rPr>
              <a:t>lr,x,y,cv</a:t>
            </a:r>
            <a:r>
              <a:rPr lang="en-US" dirty="0">
                <a:latin typeface="Javanese Text" charset="0"/>
              </a:rPr>
              <a:t>=j)</a:t>
            </a:r>
          </a:p>
          <a:p>
            <a:r>
              <a:rPr lang="en-US" dirty="0">
                <a:latin typeface="Javanese Text" charset="0"/>
              </a:rPr>
              <a:t>-     </a:t>
            </a:r>
            <a:r>
              <a:rPr lang="en-US" dirty="0" err="1">
                <a:latin typeface="Javanese Text" charset="0"/>
              </a:rPr>
              <a:t>cv_mean</a:t>
            </a:r>
            <a:r>
              <a:rPr lang="en-US" dirty="0">
                <a:latin typeface="Javanese Text" charset="0"/>
              </a:rPr>
              <a:t>=</a:t>
            </a:r>
            <a:r>
              <a:rPr lang="en-US" dirty="0" err="1">
                <a:latin typeface="Javanese Text" charset="0"/>
              </a:rPr>
              <a:t>cv_score.mean</a:t>
            </a:r>
            <a:r>
              <a:rPr lang="en-US" dirty="0">
                <a:latin typeface="Javanese Text" charset="0"/>
              </a:rPr>
              <a:t>()</a:t>
            </a:r>
          </a:p>
          <a:p>
            <a:r>
              <a:rPr lang="en-US" dirty="0">
                <a:latin typeface="Javanese Text" charset="0"/>
              </a:rPr>
              <a:t>-     print(</a:t>
            </a:r>
            <a:r>
              <a:rPr lang="en-US" dirty="0" err="1">
                <a:latin typeface="Javanese Text" charset="0"/>
              </a:rPr>
              <a:t>f'At</a:t>
            </a:r>
            <a:r>
              <a:rPr lang="en-US" dirty="0">
                <a:latin typeface="Javanese Text" charset="0"/>
              </a:rPr>
              <a:t> cross fold {j} the cv score is  {</a:t>
            </a:r>
            <a:r>
              <a:rPr lang="en-US" dirty="0" err="1">
                <a:latin typeface="Javanese Text" charset="0"/>
              </a:rPr>
              <a:t>cv_mean</a:t>
            </a:r>
            <a:r>
              <a:rPr lang="en-US" dirty="0">
                <a:latin typeface="Javanese Text" charset="0"/>
              </a:rPr>
              <a:t>} and accuracy score for training is {</a:t>
            </a:r>
            <a:r>
              <a:rPr lang="en-US" dirty="0" err="1">
                <a:latin typeface="Javanese Text" charset="0"/>
              </a:rPr>
              <a:t>Train_accuracy</a:t>
            </a:r>
            <a:r>
              <a:rPr lang="en-US" dirty="0">
                <a:latin typeface="Javanese Text" charset="0"/>
              </a:rPr>
              <a:t>} and accuracy score for testing is {</a:t>
            </a:r>
            <a:r>
              <a:rPr lang="en-US" dirty="0" err="1">
                <a:latin typeface="Javanese Text" charset="0"/>
              </a:rPr>
              <a:t>Test_accuracy</a:t>
            </a:r>
            <a:r>
              <a:rPr lang="en-US" dirty="0">
                <a:latin typeface="Javanese Text" charset="0"/>
              </a:rPr>
              <a:t>}')</a:t>
            </a:r>
          </a:p>
          <a:p>
            <a:r>
              <a:rPr lang="en-US" dirty="0">
                <a:latin typeface="Javanese Text" charset="0"/>
              </a:rPr>
              <a:t>-     print('\n')</a:t>
            </a:r>
          </a:p>
          <a:p>
            <a:r>
              <a:rPr lang="en-US" dirty="0">
                <a:latin typeface="Javanese Text" charset="0"/>
              </a:rPr>
              <a:t>At cross fold 17 the cv score is 0.9999999957436349 and accuracy score for training is 0.9999999964487212 and accuracy score for testing is 0.9999999966792197 </a:t>
            </a:r>
          </a:p>
          <a:p>
            <a:r>
              <a:rPr lang="en-US" dirty="0">
                <a:latin typeface="Javanese Text" charset="0"/>
              </a:rPr>
              <a:t>At cross fold 18 the cv score is 0.9999999957911245 and accuracy score for training is 0.9999999964487212 and accuracy score for testing is 0.9999999966792197 </a:t>
            </a:r>
          </a:p>
          <a:p>
            <a:r>
              <a:rPr lang="en-US" dirty="0">
                <a:latin typeface="Javanese Text" charset="0"/>
              </a:rPr>
              <a:t>At cross fold 19 the cv score is 0.9999999957019833 and accuracy score for training is 0.9999999964487212 and accuracy score for testing is 0.9999999966792197</a:t>
            </a:r>
          </a:p>
          <a:p>
            <a:r>
              <a:rPr lang="en-US" dirty="0">
                <a:latin typeface="Javanese Text" charset="0"/>
              </a:rPr>
              <a:t>Then with the </a:t>
            </a:r>
            <a:r>
              <a:rPr lang="en-US" dirty="0" err="1">
                <a:latin typeface="Javanese Text" charset="0"/>
              </a:rPr>
              <a:t>matplotlib.pyplot</a:t>
            </a:r>
            <a:r>
              <a:rPr lang="en-US" dirty="0">
                <a:latin typeface="Javanese Text" charset="0"/>
              </a:rPr>
              <a:t> showed the distribution of data &amp; the result shows best fit line &amp; relationship between two variables.</a:t>
            </a:r>
          </a:p>
          <a:p>
            <a:r>
              <a:rPr lang="en-US" dirty="0">
                <a:latin typeface="Javanese Text" charset="0"/>
              </a:rPr>
              <a:t>- import </a:t>
            </a:r>
            <a:r>
              <a:rPr lang="en-US" dirty="0" err="1">
                <a:latin typeface="Javanese Text" charset="0"/>
              </a:rPr>
              <a:t>matplotlib.pyplot</a:t>
            </a:r>
            <a:r>
              <a:rPr lang="en-US" dirty="0">
                <a:latin typeface="Javanese Text" charset="0"/>
              </a:rPr>
              <a:t> as </a:t>
            </a:r>
            <a:r>
              <a:rPr lang="en-US" dirty="0" err="1">
                <a:latin typeface="Javanese Text" charset="0"/>
              </a:rPr>
              <a:t>plt</a:t>
            </a:r>
            <a:endParaRPr lang="en-US">
              <a:latin typeface="Javanese Text" charset="0"/>
            </a:endParaRPr>
          </a:p>
          <a:p>
            <a:r>
              <a:rPr lang="en-US" dirty="0">
                <a:latin typeface="Javanese Text" charset="0"/>
              </a:rPr>
              <a:t>- </a:t>
            </a:r>
            <a:r>
              <a:rPr lang="en-US" dirty="0" err="1">
                <a:latin typeface="Javanese Text" charset="0"/>
              </a:rPr>
              <a:t>plt.figure</a:t>
            </a:r>
            <a:r>
              <a:rPr lang="en-US" dirty="0">
                <a:latin typeface="Javanese Text" charset="0"/>
              </a:rPr>
              <a:t>(</a:t>
            </a:r>
            <a:r>
              <a:rPr lang="en-US" dirty="0" err="1">
                <a:latin typeface="Javanese Text" charset="0"/>
              </a:rPr>
              <a:t>figsize</a:t>
            </a:r>
            <a:r>
              <a:rPr lang="en-US" dirty="0">
                <a:latin typeface="Javanese Text" charset="0"/>
              </a:rPr>
              <a:t>=(8,6))</a:t>
            </a:r>
          </a:p>
          <a:p>
            <a:r>
              <a:rPr lang="en-US" dirty="0">
                <a:latin typeface="Javanese Text" charset="0"/>
              </a:rPr>
              <a:t>- </a:t>
            </a:r>
            <a:r>
              <a:rPr lang="en-US" dirty="0" err="1">
                <a:latin typeface="Javanese Text" charset="0"/>
              </a:rPr>
              <a:t>plt.scatter</a:t>
            </a:r>
            <a:r>
              <a:rPr lang="en-US" dirty="0">
                <a:latin typeface="Javanese Text" charset="0"/>
              </a:rPr>
              <a:t>(x=</a:t>
            </a:r>
            <a:r>
              <a:rPr lang="en-US" dirty="0" err="1">
                <a:latin typeface="Javanese Text" charset="0"/>
              </a:rPr>
              <a:t>y_test,y</a:t>
            </a:r>
            <a:r>
              <a:rPr lang="en-US" dirty="0">
                <a:latin typeface="Javanese Text" charset="0"/>
              </a:rPr>
              <a:t>=</a:t>
            </a:r>
            <a:r>
              <a:rPr lang="en-US" dirty="0" err="1">
                <a:latin typeface="Javanese Text" charset="0"/>
              </a:rPr>
              <a:t>pred_test,color</a:t>
            </a:r>
            <a:r>
              <a:rPr lang="en-US" dirty="0">
                <a:latin typeface="Javanese Text" charset="0"/>
              </a:rPr>
              <a:t>='blue')</a:t>
            </a:r>
          </a:p>
          <a:p>
            <a:r>
              <a:rPr lang="en-US" dirty="0">
                <a:latin typeface="Javanese Text" charset="0"/>
              </a:rPr>
              <a:t>- </a:t>
            </a:r>
            <a:r>
              <a:rPr lang="en-US" dirty="0" err="1">
                <a:latin typeface="Javanese Text" charset="0"/>
              </a:rPr>
              <a:t>plt.plot</a:t>
            </a:r>
            <a:r>
              <a:rPr lang="en-US" dirty="0">
                <a:latin typeface="Javanese Text" charset="0"/>
              </a:rPr>
              <a:t>(</a:t>
            </a:r>
            <a:r>
              <a:rPr lang="en-US" dirty="0" err="1">
                <a:latin typeface="Javanese Text" charset="0"/>
              </a:rPr>
              <a:t>y_test,y_test,color</a:t>
            </a:r>
            <a:r>
              <a:rPr lang="en-US" dirty="0">
                <a:latin typeface="Javanese Text" charset="0"/>
              </a:rPr>
              <a:t>='yellow')</a:t>
            </a:r>
          </a:p>
          <a:p>
            <a:r>
              <a:rPr lang="en-US" dirty="0">
                <a:latin typeface="Javanese Text" charset="0"/>
              </a:rPr>
              <a:t>- </a:t>
            </a:r>
            <a:r>
              <a:rPr lang="en-US" dirty="0" err="1">
                <a:latin typeface="Javanese Text" charset="0"/>
              </a:rPr>
              <a:t>plt.xlabel</a:t>
            </a:r>
            <a:r>
              <a:rPr lang="en-US" dirty="0">
                <a:latin typeface="Javanese Text" charset="0"/>
              </a:rPr>
              <a:t>('Actual price', </a:t>
            </a:r>
            <a:r>
              <a:rPr lang="en-US" dirty="0" err="1">
                <a:latin typeface="Javanese Text" charset="0"/>
              </a:rPr>
              <a:t>fontsize</a:t>
            </a:r>
            <a:r>
              <a:rPr lang="en-US" dirty="0">
                <a:latin typeface="Javanese Text" charset="0"/>
              </a:rPr>
              <a:t>=14)</a:t>
            </a:r>
          </a:p>
          <a:p>
            <a:r>
              <a:rPr lang="en-US" dirty="0">
                <a:ea typeface="+mn-lt"/>
                <a:cs typeface="+mn-lt"/>
              </a:rPr>
              <a:t>    -   </a:t>
            </a:r>
            <a:r>
              <a:rPr lang="en-US" dirty="0">
                <a:latin typeface="Javanese Text" charset="0"/>
              </a:rPr>
              <a:t> </a:t>
            </a:r>
            <a:r>
              <a:rPr lang="en-US" dirty="0" err="1">
                <a:latin typeface="Javanese Text" charset="0"/>
              </a:rPr>
              <a:t>plt.ylabel</a:t>
            </a:r>
            <a:r>
              <a:rPr lang="en-US" dirty="0">
                <a:latin typeface="Javanese Text" charset="0"/>
              </a:rPr>
              <a:t>('Predicted price', </a:t>
            </a:r>
            <a:r>
              <a:rPr lang="en-US" dirty="0" err="1">
                <a:latin typeface="Javanese Text" charset="0"/>
              </a:rPr>
              <a:t>fontsize</a:t>
            </a:r>
            <a:r>
              <a:rPr lang="en-US" dirty="0">
                <a:latin typeface="Javanese Text" charset="0"/>
              </a:rPr>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182" y="414337"/>
            <a:ext cx="10827540" cy="7017306"/>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dirty="0">
                <a:latin typeface="Javanese Text" charset="0"/>
              </a:rPr>
              <a:t>- </a:t>
            </a:r>
            <a:r>
              <a:rPr lang="en-US" dirty="0" err="1">
                <a:latin typeface="Javanese Text" charset="0"/>
              </a:rPr>
              <a:t>plt.title</a:t>
            </a:r>
            <a:r>
              <a:rPr lang="en-US" dirty="0">
                <a:latin typeface="Javanese Text" charset="0"/>
              </a:rPr>
              <a:t>('Linear Regression', </a:t>
            </a:r>
            <a:r>
              <a:rPr lang="en-US" dirty="0" err="1">
                <a:latin typeface="Javanese Text" charset="0"/>
              </a:rPr>
              <a:t>fontsize</a:t>
            </a:r>
            <a:r>
              <a:rPr lang="en-US" dirty="0">
                <a:latin typeface="Javanese Text" charset="0"/>
              </a:rPr>
              <a:t>=18)</a:t>
            </a:r>
          </a:p>
          <a:p>
            <a:r>
              <a:rPr lang="en-US" dirty="0">
                <a:latin typeface="Javanese Text" charset="0"/>
              </a:rPr>
              <a:t>- </a:t>
            </a:r>
            <a:r>
              <a:rPr lang="en-US" dirty="0" err="1">
                <a:latin typeface="Javanese Text" charset="0"/>
              </a:rPr>
              <a:t>plt.show</a:t>
            </a:r>
            <a:r>
              <a:rPr lang="en-US" dirty="0">
                <a:latin typeface="Javanese Text" charset="0"/>
              </a:rPr>
              <a:t>()</a:t>
            </a:r>
          </a:p>
          <a:p>
            <a:r>
              <a:rPr lang="en-US" dirty="0">
                <a:latin typeface="Javanese Text" charset="0"/>
              </a:rPr>
              <a:t>Then checked the regularization with </a:t>
            </a:r>
            <a:r>
              <a:rPr lang="en-US" dirty="0" err="1">
                <a:latin typeface="Javanese Text" charset="0"/>
              </a:rPr>
              <a:t>GridSearchCV</a:t>
            </a:r>
            <a:r>
              <a:rPr lang="en-US" dirty="0">
                <a:latin typeface="Javanese Text" charset="0"/>
              </a:rPr>
              <a:t>  &amp; With Lasso technique to perform regularization in order to enhance the prediction accuracy and interpretability of the resulting statistical model and found </a:t>
            </a:r>
          </a:p>
          <a:p>
            <a:r>
              <a:rPr lang="en-US" dirty="0">
                <a:latin typeface="Javanese Text" charset="0"/>
              </a:rPr>
              <a:t>- # Regularization</a:t>
            </a:r>
          </a:p>
          <a:p>
            <a:r>
              <a:rPr lang="en-US" dirty="0">
                <a:latin typeface="Javanese Text" charset="0"/>
              </a:rPr>
              <a:t>- from </a:t>
            </a:r>
            <a:r>
              <a:rPr lang="en-US" dirty="0" err="1">
                <a:latin typeface="Javanese Text" charset="0"/>
              </a:rPr>
              <a:t>sklearn.model_selection</a:t>
            </a:r>
            <a:r>
              <a:rPr lang="en-US" dirty="0">
                <a:latin typeface="Javanese Text" charset="0"/>
              </a:rPr>
              <a:t> import </a:t>
            </a:r>
            <a:r>
              <a:rPr lang="en-US" dirty="0" err="1">
                <a:latin typeface="Javanese Text" charset="0"/>
              </a:rPr>
              <a:t>GridSearchCV</a:t>
            </a:r>
            <a:endParaRPr lang="en-US">
              <a:latin typeface="Javanese Text" charset="0"/>
            </a:endParaRPr>
          </a:p>
          <a:p>
            <a:r>
              <a:rPr lang="en-US" dirty="0">
                <a:latin typeface="Javanese Text" charset="0"/>
              </a:rPr>
              <a:t>- from </a:t>
            </a:r>
            <a:r>
              <a:rPr lang="en-US" dirty="0" err="1">
                <a:latin typeface="Javanese Text" charset="0"/>
              </a:rPr>
              <a:t>sklearn.model_selection</a:t>
            </a:r>
            <a:r>
              <a:rPr lang="en-US" dirty="0">
                <a:latin typeface="Javanese Text" charset="0"/>
              </a:rPr>
              <a:t> import </a:t>
            </a:r>
            <a:r>
              <a:rPr lang="en-US" dirty="0" err="1">
                <a:latin typeface="Javanese Text" charset="0"/>
              </a:rPr>
              <a:t>cross_val_score</a:t>
            </a:r>
            <a:endParaRPr lang="en-US">
              <a:latin typeface="Javanese Text" charset="0"/>
            </a:endParaRPr>
          </a:p>
          <a:p>
            <a:r>
              <a:rPr lang="en-US" dirty="0">
                <a:latin typeface="Javanese Text" charset="0"/>
              </a:rPr>
              <a:t>- from </a:t>
            </a:r>
            <a:r>
              <a:rPr lang="en-US" dirty="0" err="1">
                <a:latin typeface="Javanese Text" charset="0"/>
              </a:rPr>
              <a:t>sklearn.linear_model</a:t>
            </a:r>
            <a:r>
              <a:rPr lang="en-US" dirty="0">
                <a:latin typeface="Javanese Text" charset="0"/>
              </a:rPr>
              <a:t> import Lasso</a:t>
            </a:r>
          </a:p>
          <a:p>
            <a:r>
              <a:rPr lang="en-US" dirty="0">
                <a:latin typeface="Javanese Text" charset="0"/>
              </a:rPr>
              <a:t>- parameters={'alpha':[.0001,.001,.01,.1,1,10],'</a:t>
            </a:r>
            <a:r>
              <a:rPr lang="en-US" dirty="0" err="1">
                <a:latin typeface="Javanese Text" charset="0"/>
              </a:rPr>
              <a:t>random_state':list</a:t>
            </a:r>
            <a:r>
              <a:rPr lang="en-US" dirty="0">
                <a:latin typeface="Javanese Text" charset="0"/>
              </a:rPr>
              <a:t>(range(0,20))}</a:t>
            </a:r>
          </a:p>
          <a:p>
            <a:r>
              <a:rPr lang="en-US" dirty="0">
                <a:latin typeface="Javanese Text" charset="0"/>
                <a:ea typeface="+mn-lt"/>
                <a:cs typeface="+mn-lt"/>
              </a:rPr>
              <a:t>-    ls=Lasso()</a:t>
            </a:r>
            <a:endParaRPr lang="en-US" dirty="0">
              <a:latin typeface="Javanese Text" charset="0"/>
            </a:endParaRPr>
          </a:p>
          <a:p>
            <a:r>
              <a:rPr lang="en-US" dirty="0">
                <a:latin typeface="Javanese Text" charset="0"/>
                <a:ea typeface="+mn-lt"/>
                <a:cs typeface="+mn-lt"/>
              </a:rPr>
              <a:t>-    </a:t>
            </a:r>
            <a:r>
              <a:rPr lang="en-US" dirty="0" err="1">
                <a:latin typeface="Javanese Text" charset="0"/>
                <a:ea typeface="+mn-lt"/>
                <a:cs typeface="+mn-lt"/>
              </a:rPr>
              <a:t>clf</a:t>
            </a:r>
            <a:r>
              <a:rPr lang="en-US" dirty="0">
                <a:latin typeface="Javanese Text" charset="0"/>
                <a:ea typeface="+mn-lt"/>
                <a:cs typeface="+mn-lt"/>
              </a:rPr>
              <a:t>=</a:t>
            </a:r>
            <a:r>
              <a:rPr lang="en-US" dirty="0" err="1">
                <a:latin typeface="Javanese Text" charset="0"/>
                <a:ea typeface="+mn-lt"/>
                <a:cs typeface="+mn-lt"/>
              </a:rPr>
              <a:t>GridSearchCV</a:t>
            </a:r>
            <a:r>
              <a:rPr lang="en-US" dirty="0">
                <a:latin typeface="Javanese Text" charset="0"/>
                <a:ea typeface="+mn-lt"/>
                <a:cs typeface="+mn-lt"/>
              </a:rPr>
              <a:t>(</a:t>
            </a:r>
            <a:r>
              <a:rPr lang="en-US" dirty="0" err="1">
                <a:latin typeface="Javanese Text" charset="0"/>
                <a:ea typeface="+mn-lt"/>
                <a:cs typeface="+mn-lt"/>
              </a:rPr>
              <a:t>ls,parameters</a:t>
            </a:r>
            <a:r>
              <a:rPr lang="en-US" dirty="0">
                <a:latin typeface="Javanese Text" charset="0"/>
                <a:ea typeface="+mn-lt"/>
                <a:cs typeface="+mn-lt"/>
              </a:rPr>
              <a:t>)</a:t>
            </a:r>
            <a:endParaRPr lang="en-US" dirty="0">
              <a:latin typeface="Javanese Text" charset="0"/>
            </a:endParaRPr>
          </a:p>
          <a:p>
            <a:r>
              <a:rPr lang="en-US" dirty="0">
                <a:latin typeface="Javanese Text" charset="0"/>
                <a:ea typeface="+mn-lt"/>
                <a:cs typeface="+mn-lt"/>
              </a:rPr>
              <a:t>-    </a:t>
            </a:r>
            <a:r>
              <a:rPr lang="en-US" dirty="0" err="1">
                <a:latin typeface="Javanese Text" charset="0"/>
                <a:ea typeface="+mn-lt"/>
                <a:cs typeface="+mn-lt"/>
              </a:rPr>
              <a:t>clf.fit</a:t>
            </a:r>
            <a:r>
              <a:rPr lang="en-US" dirty="0">
                <a:latin typeface="Javanese Text" charset="0"/>
                <a:ea typeface="+mn-lt"/>
                <a:cs typeface="+mn-lt"/>
              </a:rPr>
              <a:t>(</a:t>
            </a:r>
            <a:r>
              <a:rPr lang="en-US" dirty="0" err="1">
                <a:latin typeface="Javanese Text" charset="0"/>
                <a:ea typeface="+mn-lt"/>
                <a:cs typeface="+mn-lt"/>
              </a:rPr>
              <a:t>x_train,y_train</a:t>
            </a:r>
            <a:r>
              <a:rPr lang="en-US" dirty="0">
                <a:latin typeface="Javanese Text" charset="0"/>
                <a:ea typeface="+mn-lt"/>
                <a:cs typeface="+mn-lt"/>
              </a:rPr>
              <a:t>)</a:t>
            </a:r>
            <a:endParaRPr lang="en-US" dirty="0">
              <a:latin typeface="Javanese Text" charset="0"/>
            </a:endParaRPr>
          </a:p>
          <a:p>
            <a:r>
              <a:rPr lang="en-US" dirty="0">
                <a:latin typeface="Javanese Text" charset="0"/>
                <a:ea typeface="+mn-lt"/>
                <a:cs typeface="+mn-lt"/>
              </a:rPr>
              <a:t>-    print(</a:t>
            </a:r>
            <a:r>
              <a:rPr lang="en-US" dirty="0" err="1">
                <a:latin typeface="Javanese Text" charset="0"/>
                <a:ea typeface="+mn-lt"/>
                <a:cs typeface="+mn-lt"/>
              </a:rPr>
              <a:t>clf.best_params</a:t>
            </a:r>
            <a:r>
              <a:rPr lang="en-US" dirty="0">
                <a:latin typeface="Javanese Text" charset="0"/>
                <a:ea typeface="+mn-lt"/>
                <a:cs typeface="+mn-lt"/>
              </a:rPr>
              <a:t>_)</a:t>
            </a:r>
            <a:endParaRPr lang="en-US" dirty="0">
              <a:latin typeface="Javanese Text" charset="0"/>
            </a:endParaRPr>
          </a:p>
          <a:p>
            <a:r>
              <a:rPr lang="en-US" dirty="0">
                <a:latin typeface="Javanese Text" charset="0"/>
                <a:ea typeface="+mn-lt"/>
                <a:cs typeface="+mn-lt"/>
              </a:rPr>
              <a:t>-    ls=Lasso(alpha=10,random_state=0)</a:t>
            </a:r>
            <a:endParaRPr lang="en-US" dirty="0">
              <a:latin typeface="Javanese Text" charset="0"/>
            </a:endParaRPr>
          </a:p>
          <a:p>
            <a:r>
              <a:rPr lang="en-US" dirty="0">
                <a:latin typeface="Javanese Text" charset="0"/>
                <a:ea typeface="+mn-lt"/>
                <a:cs typeface="+mn-lt"/>
              </a:rPr>
              <a:t>-    </a:t>
            </a:r>
            <a:r>
              <a:rPr lang="en-US" dirty="0" err="1">
                <a:latin typeface="Javanese Text" charset="0"/>
                <a:ea typeface="+mn-lt"/>
                <a:cs typeface="+mn-lt"/>
              </a:rPr>
              <a:t>ls.fit</a:t>
            </a:r>
            <a:r>
              <a:rPr lang="en-US" dirty="0">
                <a:latin typeface="Javanese Text" charset="0"/>
                <a:ea typeface="+mn-lt"/>
                <a:cs typeface="+mn-lt"/>
              </a:rPr>
              <a:t>(</a:t>
            </a:r>
            <a:r>
              <a:rPr lang="en-US" dirty="0" err="1">
                <a:latin typeface="Javanese Text" charset="0"/>
                <a:ea typeface="+mn-lt"/>
                <a:cs typeface="+mn-lt"/>
              </a:rPr>
              <a:t>x_train,y_train</a:t>
            </a:r>
            <a:r>
              <a:rPr lang="en-US" dirty="0">
                <a:latin typeface="Javanese Text" charset="0"/>
                <a:ea typeface="+mn-lt"/>
                <a:cs typeface="+mn-lt"/>
              </a:rPr>
              <a:t>)</a:t>
            </a:r>
            <a:endParaRPr lang="en-US" dirty="0">
              <a:latin typeface="Javanese Text" charset="0"/>
            </a:endParaRPr>
          </a:p>
          <a:p>
            <a:r>
              <a:rPr lang="en-US" dirty="0">
                <a:latin typeface="Javanese Text" charset="0"/>
                <a:ea typeface="+mn-lt"/>
                <a:cs typeface="+mn-lt"/>
              </a:rPr>
              <a:t>-    </a:t>
            </a:r>
            <a:r>
              <a:rPr lang="en-US" dirty="0" err="1">
                <a:latin typeface="Javanese Text" charset="0"/>
                <a:ea typeface="+mn-lt"/>
                <a:cs typeface="+mn-lt"/>
              </a:rPr>
              <a:t>ls.score</a:t>
            </a:r>
            <a:r>
              <a:rPr lang="en-US" dirty="0">
                <a:latin typeface="Javanese Text" charset="0"/>
                <a:ea typeface="+mn-lt"/>
                <a:cs typeface="+mn-lt"/>
              </a:rPr>
              <a:t>(</a:t>
            </a:r>
            <a:r>
              <a:rPr lang="en-US" dirty="0" err="1">
                <a:latin typeface="Javanese Text" charset="0"/>
                <a:ea typeface="+mn-lt"/>
                <a:cs typeface="+mn-lt"/>
              </a:rPr>
              <a:t>x_train,y_train</a:t>
            </a:r>
            <a:r>
              <a:rPr lang="en-US" dirty="0">
                <a:latin typeface="Javanese Text" charset="0"/>
                <a:ea typeface="+mn-lt"/>
                <a:cs typeface="+mn-lt"/>
              </a:rPr>
              <a:t>)</a:t>
            </a:r>
            <a:endParaRPr lang="en-US">
              <a:latin typeface="Javanese Text" charset="0"/>
            </a:endParaRPr>
          </a:p>
          <a:p>
            <a:r>
              <a:rPr lang="en-US" dirty="0">
                <a:latin typeface="Javanese Text" charset="0"/>
                <a:ea typeface="+mn-lt"/>
                <a:cs typeface="+mn-lt"/>
              </a:rPr>
              <a:t>-    </a:t>
            </a:r>
            <a:r>
              <a:rPr lang="en-US" dirty="0" err="1">
                <a:latin typeface="Javanese Text" charset="0"/>
                <a:ea typeface="+mn-lt"/>
                <a:cs typeface="+mn-lt"/>
              </a:rPr>
              <a:t>pred_ls</a:t>
            </a:r>
            <a:r>
              <a:rPr lang="en-US" dirty="0">
                <a:latin typeface="Javanese Text" charset="0"/>
                <a:ea typeface="+mn-lt"/>
                <a:cs typeface="+mn-lt"/>
              </a:rPr>
              <a:t>=</a:t>
            </a:r>
            <a:r>
              <a:rPr lang="en-US" dirty="0" err="1">
                <a:latin typeface="Javanese Text" charset="0"/>
                <a:ea typeface="+mn-lt"/>
                <a:cs typeface="+mn-lt"/>
              </a:rPr>
              <a:t>ls.predict</a:t>
            </a:r>
            <a:r>
              <a:rPr lang="en-US" dirty="0">
                <a:latin typeface="Javanese Text" charset="0"/>
                <a:ea typeface="+mn-lt"/>
                <a:cs typeface="+mn-lt"/>
              </a:rPr>
              <a:t>(</a:t>
            </a:r>
            <a:r>
              <a:rPr lang="en-US" dirty="0" err="1">
                <a:latin typeface="Javanese Text" charset="0"/>
                <a:ea typeface="+mn-lt"/>
                <a:cs typeface="+mn-lt"/>
              </a:rPr>
              <a:t>x_test</a:t>
            </a:r>
            <a:r>
              <a:rPr lang="en-US" dirty="0">
                <a:latin typeface="Javanese Text" charset="0"/>
                <a:ea typeface="+mn-lt"/>
                <a:cs typeface="+mn-lt"/>
              </a:rPr>
              <a:t>)</a:t>
            </a:r>
            <a:endParaRPr lang="en-US">
              <a:latin typeface="Javanese Text" charset="0"/>
            </a:endParaRPr>
          </a:p>
          <a:p>
            <a:r>
              <a:rPr lang="en-US" dirty="0">
                <a:latin typeface="Javanese Text" charset="0"/>
                <a:ea typeface="+mn-lt"/>
                <a:cs typeface="+mn-lt"/>
              </a:rPr>
              <a:t>-    </a:t>
            </a:r>
            <a:r>
              <a:rPr lang="en-US" dirty="0" err="1">
                <a:latin typeface="Javanese Text" charset="0"/>
                <a:ea typeface="+mn-lt"/>
                <a:cs typeface="+mn-lt"/>
              </a:rPr>
              <a:t>lss</a:t>
            </a:r>
            <a:r>
              <a:rPr lang="en-US" dirty="0">
                <a:latin typeface="Javanese Text" charset="0"/>
                <a:ea typeface="+mn-lt"/>
                <a:cs typeface="+mn-lt"/>
              </a:rPr>
              <a:t>=r2_score(</a:t>
            </a:r>
            <a:r>
              <a:rPr lang="en-US" dirty="0" err="1">
                <a:latin typeface="Javanese Text" charset="0"/>
                <a:ea typeface="+mn-lt"/>
                <a:cs typeface="+mn-lt"/>
              </a:rPr>
              <a:t>y_test,pred_ls</a:t>
            </a:r>
            <a:r>
              <a:rPr lang="en-US" dirty="0">
                <a:latin typeface="Javanese Text" charset="0"/>
                <a:ea typeface="+mn-lt"/>
                <a:cs typeface="+mn-lt"/>
              </a:rPr>
              <a:t>)</a:t>
            </a:r>
            <a:endParaRPr lang="en-US">
              <a:latin typeface="Javanese Text" charset="0"/>
            </a:endParaRPr>
          </a:p>
          <a:p>
            <a:r>
              <a:rPr lang="en-US" dirty="0">
                <a:latin typeface="Javanese Text" charset="0"/>
                <a:ea typeface="+mn-lt"/>
                <a:cs typeface="+mn-lt"/>
              </a:rPr>
              <a:t>-    </a:t>
            </a:r>
            <a:r>
              <a:rPr lang="en-US" dirty="0" err="1">
                <a:latin typeface="Javanese Text" charset="0"/>
                <a:ea typeface="+mn-lt"/>
                <a:cs typeface="+mn-lt"/>
              </a:rPr>
              <a:t>Lss</a:t>
            </a:r>
            <a:endParaRPr lang="en-US">
              <a:latin typeface="Javanese Text" charset="0"/>
              <a:ea typeface="+mn-lt"/>
              <a:cs typeface="+mn-lt"/>
            </a:endParaRPr>
          </a:p>
          <a:p>
            <a:r>
              <a:rPr lang="en-US" dirty="0">
                <a:latin typeface="Javanese Text" charset="0"/>
                <a:ea typeface="+mn-lt"/>
                <a:cs typeface="+mn-lt"/>
              </a:rPr>
              <a:t>-    </a:t>
            </a:r>
            <a:r>
              <a:rPr lang="en-US" dirty="0" err="1">
                <a:latin typeface="Javanese Text" charset="0"/>
                <a:ea typeface="+mn-lt"/>
                <a:cs typeface="+mn-lt"/>
              </a:rPr>
              <a:t>cv_score</a:t>
            </a:r>
            <a:r>
              <a:rPr lang="en-US" dirty="0">
                <a:latin typeface="Javanese Text" charset="0"/>
                <a:ea typeface="+mn-lt"/>
                <a:cs typeface="+mn-lt"/>
              </a:rPr>
              <a:t>=</a:t>
            </a:r>
            <a:r>
              <a:rPr lang="en-US" dirty="0" err="1">
                <a:latin typeface="Javanese Text" charset="0"/>
                <a:ea typeface="+mn-lt"/>
                <a:cs typeface="+mn-lt"/>
              </a:rPr>
              <a:t>cross_val_score</a:t>
            </a:r>
            <a:r>
              <a:rPr lang="en-US" dirty="0">
                <a:latin typeface="Javanese Text" charset="0"/>
                <a:ea typeface="+mn-lt"/>
                <a:cs typeface="+mn-lt"/>
              </a:rPr>
              <a:t>(</a:t>
            </a:r>
            <a:r>
              <a:rPr lang="en-US" dirty="0" err="1">
                <a:latin typeface="Javanese Text" charset="0"/>
                <a:ea typeface="+mn-lt"/>
                <a:cs typeface="+mn-lt"/>
              </a:rPr>
              <a:t>ls,x,y,cv</a:t>
            </a:r>
            <a:r>
              <a:rPr lang="en-US" dirty="0">
                <a:latin typeface="Javanese Text" charset="0"/>
                <a:ea typeface="+mn-lt"/>
                <a:cs typeface="+mn-lt"/>
              </a:rPr>
              <a:t>=5)</a:t>
            </a:r>
            <a:endParaRPr lang="en-US" dirty="0">
              <a:latin typeface="Javanese Text" charset="0"/>
            </a:endParaRPr>
          </a:p>
          <a:p>
            <a:r>
              <a:rPr lang="en-US" dirty="0">
                <a:latin typeface="Javanese Text" charset="0"/>
                <a:ea typeface="+mn-lt"/>
                <a:cs typeface="+mn-lt"/>
              </a:rPr>
              <a:t>-    </a:t>
            </a:r>
            <a:r>
              <a:rPr lang="en-US" dirty="0" err="1">
                <a:latin typeface="Javanese Text" charset="0"/>
                <a:ea typeface="+mn-lt"/>
                <a:cs typeface="+mn-lt"/>
              </a:rPr>
              <a:t>cv_mean</a:t>
            </a:r>
            <a:r>
              <a:rPr lang="en-US" dirty="0">
                <a:latin typeface="Javanese Text" charset="0"/>
                <a:ea typeface="+mn-lt"/>
                <a:cs typeface="+mn-lt"/>
              </a:rPr>
              <a:t>=</a:t>
            </a:r>
            <a:r>
              <a:rPr lang="en-US" dirty="0" err="1">
                <a:latin typeface="Javanese Text" charset="0"/>
                <a:ea typeface="+mn-lt"/>
                <a:cs typeface="+mn-lt"/>
              </a:rPr>
              <a:t>cv_score.mean</a:t>
            </a:r>
            <a:r>
              <a:rPr lang="en-US" dirty="0">
                <a:latin typeface="Javanese Text" charset="0"/>
                <a:ea typeface="+mn-lt"/>
                <a:cs typeface="+mn-lt"/>
              </a:rPr>
              <a:t>()</a:t>
            </a:r>
            <a:endParaRPr lang="en-US" dirty="0">
              <a:latin typeface="Javanese Text" charset="0"/>
            </a:endParaRPr>
          </a:p>
          <a:p>
            <a:r>
              <a:rPr lang="en-US" dirty="0">
                <a:latin typeface="Javanese Text" charset="0"/>
                <a:ea typeface="+mn-lt"/>
                <a:cs typeface="+mn-lt"/>
              </a:rPr>
              <a:t>-    </a:t>
            </a:r>
            <a:r>
              <a:rPr lang="en-US" dirty="0" err="1">
                <a:latin typeface="Javanese Text" charset="0"/>
                <a:ea typeface="+mn-lt"/>
                <a:cs typeface="+mn-lt"/>
              </a:rPr>
              <a:t>cv_mean</a:t>
            </a:r>
            <a:r>
              <a:rPr lang="en-US" dirty="0">
                <a:latin typeface="Javanese Text" charset="0"/>
                <a:ea typeface="+mn-lt"/>
                <a:cs typeface="+mn-lt"/>
              </a:rPr>
              <a:t>*100</a:t>
            </a:r>
            <a:endParaRPr lang="en-US" dirty="0">
              <a:latin typeface="Javanese Text" charset="0"/>
            </a:endParaRPr>
          </a:p>
          <a:p>
            <a:endParaRPr lang="en-US" dirty="0">
              <a:latin typeface="Javanese Text" charset="0"/>
            </a:endParaRPr>
          </a:p>
          <a:p>
            <a:endParaRPr lang="en-US" dirty="0">
              <a:latin typeface="Javanese Text" charset="0"/>
            </a:endParaRPr>
          </a:p>
          <a:p>
            <a:endParaRPr lang="en-US">
              <a:latin typeface="Javanese Text"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descr="Chart, line chart  Description automatically generated"/>
          <p:cNvPicPr>
            <a:picLocks noChangeAspect="1"/>
          </p:cNvPicPr>
          <p:nvPr/>
        </p:nvPicPr>
        <p:blipFill>
          <a:blip r:embed="rId1"/>
          <a:srcRect/>
          <a:stretch>
            <a:fillRect/>
          </a:stretch>
        </p:blipFill>
        <p:spPr>
          <a:xfrm>
            <a:off x="-2381" y="2068"/>
            <a:ext cx="12196762" cy="68538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559" y="473869"/>
            <a:ext cx="11066059" cy="6381503"/>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dirty="0">
                <a:latin typeface="Javanese Text" charset="0"/>
              </a:rPr>
              <a:t>With </a:t>
            </a:r>
            <a:r>
              <a:rPr lang="en-US" dirty="0" err="1">
                <a:latin typeface="Javanese Text" charset="0"/>
              </a:rPr>
              <a:t>AdaBoostRegressor</a:t>
            </a:r>
            <a:r>
              <a:rPr lang="en-US" dirty="0">
                <a:latin typeface="Javanese Text" charset="0"/>
              </a:rPr>
              <a:t> assemble technique to achieve best accuracy of dataset.</a:t>
            </a:r>
          </a:p>
          <a:p>
            <a:r>
              <a:rPr lang="en-US" dirty="0">
                <a:latin typeface="Javanese Text" charset="0"/>
              </a:rPr>
              <a:t>- # Ensemble Technique</a:t>
            </a:r>
          </a:p>
          <a:p>
            <a:r>
              <a:rPr lang="en-US" dirty="0">
                <a:latin typeface="Javanese Text" charset="0"/>
              </a:rPr>
              <a:t>- from </a:t>
            </a:r>
            <a:r>
              <a:rPr lang="en-US" dirty="0" err="1">
                <a:latin typeface="Javanese Text" charset="0"/>
              </a:rPr>
              <a:t>sklearn.ensemble</a:t>
            </a:r>
            <a:r>
              <a:rPr lang="en-US" dirty="0">
                <a:latin typeface="Javanese Text" charset="0"/>
              </a:rPr>
              <a:t> import </a:t>
            </a:r>
            <a:r>
              <a:rPr lang="en-US" dirty="0" err="1">
                <a:latin typeface="Javanese Text" charset="0"/>
              </a:rPr>
              <a:t>AdaBoostRegressor</a:t>
            </a:r>
          </a:p>
          <a:p>
            <a:r>
              <a:rPr lang="en-US" dirty="0">
                <a:latin typeface="Javanese Text" charset="0"/>
              </a:rPr>
              <a:t>- AD = </a:t>
            </a:r>
            <a:r>
              <a:rPr lang="en-US" dirty="0" err="1">
                <a:latin typeface="Javanese Text" charset="0"/>
              </a:rPr>
              <a:t>AdaBoostRegressor</a:t>
            </a:r>
            <a:r>
              <a:rPr lang="en-US" dirty="0">
                <a:latin typeface="Javanese Text" charset="0"/>
              </a:rPr>
              <a:t>()</a:t>
            </a:r>
          </a:p>
          <a:p>
            <a:r>
              <a:rPr lang="en-US" dirty="0">
                <a:latin typeface="Javanese Text" charset="0"/>
              </a:rPr>
              <a:t>- </a:t>
            </a:r>
            <a:r>
              <a:rPr lang="en-US" dirty="0" err="1">
                <a:latin typeface="Javanese Text" charset="0"/>
              </a:rPr>
              <a:t>AD.fit</a:t>
            </a:r>
            <a:r>
              <a:rPr lang="en-US" dirty="0">
                <a:latin typeface="Javanese Text" charset="0"/>
              </a:rPr>
              <a:t>(</a:t>
            </a:r>
            <a:r>
              <a:rPr lang="en-US" dirty="0" err="1">
                <a:latin typeface="Javanese Text" charset="0"/>
              </a:rPr>
              <a:t>x_train,y_train</a:t>
            </a:r>
            <a:r>
              <a:rPr lang="en-US" dirty="0">
                <a:latin typeface="Javanese Text" charset="0"/>
              </a:rPr>
              <a:t>)</a:t>
            </a:r>
          </a:p>
          <a:p>
            <a:r>
              <a:rPr lang="en-US" dirty="0">
                <a:latin typeface="Javanese Text" charset="0"/>
              </a:rPr>
              <a:t>- </a:t>
            </a:r>
            <a:r>
              <a:rPr lang="en-US" dirty="0" err="1">
                <a:latin typeface="Javanese Text" charset="0"/>
              </a:rPr>
              <a:t>AD.score</a:t>
            </a:r>
            <a:r>
              <a:rPr lang="en-US" dirty="0">
                <a:latin typeface="Javanese Text" charset="0"/>
              </a:rPr>
              <a:t>(</a:t>
            </a:r>
            <a:r>
              <a:rPr lang="en-US" dirty="0" err="1">
                <a:latin typeface="Javanese Text" charset="0"/>
              </a:rPr>
              <a:t>x_test,y_test</a:t>
            </a:r>
            <a:r>
              <a:rPr lang="en-US" dirty="0">
                <a:latin typeface="Javanese Text" charset="0"/>
              </a:rPr>
              <a:t>)</a:t>
            </a:r>
          </a:p>
          <a:p>
            <a:r>
              <a:rPr lang="en-US" dirty="0">
                <a:latin typeface="Javanese Text" charset="0"/>
              </a:rPr>
              <a:t>Finally came to the Conclusion as per the results found those are the model is showing the exact result for the dataset with 99% accuracy. </a:t>
            </a:r>
          </a:p>
          <a:p>
            <a:r>
              <a:rPr lang="en-US" dirty="0">
                <a:latin typeface="Javanese Text" charset="0"/>
              </a:rPr>
              <a:t>Please find the GitHub links for </a:t>
            </a:r>
            <a:r>
              <a:rPr lang="en-US" dirty="0" err="1">
                <a:latin typeface="Javanese Text" charset="0"/>
              </a:rPr>
              <a:t>Pyplot</a:t>
            </a:r>
            <a:r>
              <a:rPr lang="en-US" dirty="0">
                <a:latin typeface="Javanese Text" charset="0"/>
              </a:rPr>
              <a:t> of Linear regression to refer.</a:t>
            </a:r>
          </a:p>
          <a:p>
            <a:r>
              <a:rPr lang="en-US" sz="1800" b="0" i="0" u="sng" strike="noStrike">
                <a:solidFill>
                  <a:schemeClr val="hlink"/>
                </a:solidFill>
                <a:latin typeface="Cambria Math" charset="0"/>
                <a:ea typeface="+mn-lt"/>
                <a:cs typeface="+mn-cs"/>
                <a:hlinkClick r:id="rId1"/>
              </a:rPr>
              <a:t>https://github.com/komalghatvilkar/Internship/blob/main/Car%20Price%20Prediction%20Project/Regression%20plot.png</a:t>
            </a:r>
            <a:endParaRPr lang="en-US" sz="1800" b="0" i="0" u="sng" strike="noStrike">
              <a:solidFill>
                <a:schemeClr val="hlink"/>
              </a:solidFill>
              <a:latin typeface="Cambria Math" charset="0"/>
              <a:ea typeface="+mn-lt"/>
              <a:cs typeface="+mn-cs"/>
            </a:endParaRPr>
          </a:p>
          <a:p>
            <a:endParaRPr lang="en-US" sz="1800" b="0" i="0" u="sng" strike="noStrike">
              <a:solidFill>
                <a:schemeClr val="tx1"/>
              </a:solidFill>
              <a:latin typeface="Cambria Math" charset="0"/>
              <a:ea typeface="+mn-lt"/>
              <a:cs typeface="+mn-cs"/>
            </a:endParaRPr>
          </a:p>
          <a:p>
            <a:pPr marL="-285750" marR="-336550" indent="0" algn="just">
              <a:lnSpc>
                <a:spcPct val="100000"/>
              </a:lnSpc>
              <a:spcBef>
                <a:spcPts val="0"/>
              </a:spcBef>
              <a:spcAft>
                <a:spcPts val="0"/>
              </a:spcAft>
            </a:pPr>
            <a:r>
              <a:rPr lang="en-US" sz="1800" b="0" i="0" u="none" strike="noStrike">
                <a:solidFill>
                  <a:schemeClr val="tx1"/>
                </a:solidFill>
                <a:latin typeface="Javanese Text" charset="0"/>
                <a:ea typeface="+mn-lt"/>
                <a:cs typeface="+mn-cs"/>
              </a:rPr>
              <a:t>Please find the GitHub links for Jupyter Notebook Solution of web scraping of data collected to refer.​ </a:t>
            </a:r>
          </a:p>
          <a:p>
            <a:pPr marL="0" marR="0" indent="0" algn="l">
              <a:lnSpc>
                <a:spcPct val="107916"/>
              </a:lnSpc>
              <a:spcBef>
                <a:spcPts val="0"/>
              </a:spcBef>
              <a:spcAft>
                <a:spcPts val="800"/>
              </a:spcAft>
            </a:pPr>
            <a:r>
              <a:rPr lang="en-US" sz="1800" b="0" i="0" u="sng" strike="noStrike">
                <a:solidFill>
                  <a:schemeClr val="hlink"/>
                </a:solidFill>
                <a:latin typeface="Cambria Math" charset="0"/>
                <a:ea typeface="+mn-lt"/>
                <a:cs typeface="+mn-cs"/>
                <a:hlinkClick r:id="rId2"/>
              </a:rPr>
              <a:t>https://github.com/komalghatvilkar/Internship/blob/main/Car%20Price%20Prediction%20Project/Car%20Price%20Prediction%20-%20Data%20Collection.ipynb</a:t>
            </a:r>
            <a:endParaRPr lang="en-US" sz="1800" b="0" i="0" u="sng" strike="noStrike">
              <a:solidFill>
                <a:schemeClr val="hlink"/>
              </a:solidFill>
              <a:latin typeface="Cambria Math" charset="0"/>
              <a:ea typeface="+mn-lt"/>
              <a:cs typeface="+mn-cs"/>
            </a:endParaRPr>
          </a:p>
          <a:p>
            <a:endParaRPr lang="en-US" dirty="0">
              <a:latin typeface="Javanese Text" charset="0"/>
            </a:endParaRPr>
          </a:p>
          <a:p>
            <a:r>
              <a:rPr lang="en-US" dirty="0">
                <a:latin typeface="Javanese Text" charset="0"/>
              </a:rPr>
              <a:t>Please find the GitHub links for </a:t>
            </a:r>
            <a:r>
              <a:rPr lang="en-US" dirty="0" err="1">
                <a:latin typeface="Javanese Text" charset="0"/>
              </a:rPr>
              <a:t>Jupyter</a:t>
            </a:r>
            <a:r>
              <a:rPr lang="en-US" dirty="0">
                <a:latin typeface="Javanese Text" charset="0"/>
              </a:rPr>
              <a:t> Notebook Solution of dataset to refer.​ </a:t>
            </a:r>
          </a:p>
          <a:p>
            <a:r>
              <a:rPr lang="en-US" sz="1800" b="0" i="0" u="sng" strike="noStrike">
                <a:solidFill>
                  <a:schemeClr val="hlink"/>
                </a:solidFill>
                <a:latin typeface="Cambria Math" charset="0"/>
                <a:ea typeface="+mn-lt"/>
                <a:cs typeface="+mn-cs"/>
                <a:hlinkClick r:id="rId3"/>
              </a:rPr>
              <a:t>https://github.com/komalghatvilkar/Internship/blob/main/Car%20Price%20Prediction%20Project/Car%20Price%20Prediction%20Project.ipynb</a:t>
            </a:r>
            <a:endParaRPr lang="en-US" sz="1800" b="0" i="0" u="sng" strike="noStrike">
              <a:solidFill>
                <a:schemeClr val="hlink"/>
              </a:solidFill>
              <a:latin typeface="Cambria Math" charset="0"/>
              <a:ea typeface="+mn-lt"/>
              <a:cs typeface="+mn-cs"/>
            </a:endParaRPr>
          </a:p>
          <a:p>
            <a:endParaRPr lang="en-US" sz="1800" b="0" i="0" u="sng" strike="noStrike">
              <a:solidFill>
                <a:schemeClr val="hlink"/>
              </a:solidFill>
              <a:latin typeface="Cambria Math" charset="0"/>
              <a:ea typeface="+mn-lt"/>
              <a:cs typeface="+mn-cs"/>
            </a:endParaRPr>
          </a:p>
          <a:p>
            <a:pPr algn="just"/>
            <a:r>
              <a:rPr lang="en-US" dirty="0">
                <a:latin typeface="Javanese Text" charset="0"/>
                <a:ea typeface="+mn-lt"/>
                <a:cs typeface="+mn-lt"/>
              </a:rPr>
              <a:t>The results shows that the dataset is correct 99% &amp; we can proceed with the data accordingly.</a:t>
            </a:r>
            <a:endParaRPr lang="en-US" dirty="0">
              <a:latin typeface="Javanese Text" charset="0"/>
            </a:endParaRPr>
          </a:p>
          <a:p>
            <a:endParaRPr lang="en-US">
              <a:latin typeface="Javanese Text"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0150" y="1712119"/>
            <a:ext cx="10253208" cy="4120412"/>
          </a:xfrm>
          <a:prstGeom prst="rect">
            <a:avLst/>
          </a:prstGeom>
          <a:noFill/>
        </p:spPr>
        <p:txBody>
          <a:bodyPr vertOverflow="overflow" horzOverflow="overflow" vert="horz" wrap="square" lIns="91440" tIns="45720" rIns="91440" bIns="45720" rtlCol="0" anchor="t">
            <a:prstTxWarp prst="textNoShape">
              <a:avLst/>
            </a:prstTxWarp>
            <a:spAutoFit/>
          </a:bodyPr>
          <a:lstStyle/>
          <a:p>
            <a:pPr algn="ctr"/>
            <a:r>
              <a:rPr lang="en-US" sz="2000" b="1" dirty="0">
                <a:latin typeface="Arial Black"/>
              </a:rPr>
              <a:t>ACKNOWLEDGMENT</a:t>
            </a:r>
          </a:p>
          <a:p>
            <a:pPr algn="ctr"/>
            <a:endParaRPr lang="en-US" b="1" dirty="0">
              <a:latin typeface="Arial Black"/>
              <a:cs typeface="Segoe UI"/>
            </a:endParaRPr>
          </a:p>
          <a:p>
            <a:endParaRPr lang="en-US">
              <a:latin typeface="Segoe UI"/>
              <a:cs typeface="Segoe UI"/>
            </a:endParaRPr>
          </a:p>
          <a:p>
            <a:pPr algn="just"/>
            <a:r>
              <a:rPr lang="en-US" dirty="0">
                <a:latin typeface="Javanese Text" charset="0"/>
              </a:rPr>
              <a:t>The success &amp; outcome of this project were possible by the guidance and support from </a:t>
            </a:r>
            <a:r>
              <a:rPr lang="en-US" dirty="0" err="1">
                <a:latin typeface="Javanese Text" charset="0"/>
              </a:rPr>
              <a:t>FlipRobo</a:t>
            </a:r>
            <a:r>
              <a:rPr lang="en-US" dirty="0">
                <a:latin typeface="Javanese Text" charset="0"/>
              </a:rPr>
              <a:t>. </a:t>
            </a:r>
          </a:p>
          <a:p>
            <a:pPr algn="just"/>
            <a:endParaRPr lang="en-US" dirty="0">
              <a:latin typeface="Javanese Text" charset="0"/>
            </a:endParaRPr>
          </a:p>
          <a:p>
            <a:pPr algn="just"/>
            <a:r>
              <a:rPr lang="en-US" dirty="0">
                <a:latin typeface="Javanese Text" charset="0"/>
              </a:rPr>
              <a:t>It was not possible to done without research from different machine learning sites on Google.</a:t>
            </a:r>
            <a:endParaRPr lang="en-US" dirty="0"/>
          </a:p>
          <a:p>
            <a:pPr algn="just"/>
            <a:endParaRPr lang="en-US" dirty="0">
              <a:latin typeface="Javanese Text" charset="0"/>
            </a:endParaRPr>
          </a:p>
          <a:p>
            <a:pPr algn="just"/>
            <a:r>
              <a:rPr lang="en-US" dirty="0">
                <a:latin typeface="Javanese Text" charset="0"/>
              </a:rPr>
              <a:t>I referred </a:t>
            </a:r>
            <a:r>
              <a:rPr lang="en-US" dirty="0" err="1">
                <a:latin typeface="Javanese Text" charset="0"/>
              </a:rPr>
              <a:t>DataTrained</a:t>
            </a:r>
            <a:r>
              <a:rPr lang="en-US" dirty="0">
                <a:latin typeface="Javanese Text" charset="0"/>
              </a:rPr>
              <a:t> material for more information that helped me completion of the project. </a:t>
            </a:r>
            <a:endParaRPr lang="en-US"/>
          </a:p>
          <a:p>
            <a:pPr algn="just"/>
            <a:endParaRPr lang="en-US" dirty="0">
              <a:latin typeface="Javanese Text" charset="0"/>
            </a:endParaRPr>
          </a:p>
          <a:p>
            <a:pPr algn="just"/>
            <a:endParaRPr lang="en-US" dirty="0">
              <a:latin typeface="Javanese Text" charset="0"/>
            </a:endParaRPr>
          </a:p>
          <a:p>
            <a:pPr algn="just"/>
            <a:endParaRPr lang="en-US" dirty="0">
              <a:latin typeface="Javanese Text" charset="0"/>
            </a:endParaRPr>
          </a:p>
          <a:p>
            <a:pPr algn="just"/>
            <a:endParaRPr lang="en-US" dirty="0">
              <a:latin typeface="Javanese Text" charset="0"/>
            </a:endParaRPr>
          </a:p>
          <a:p>
            <a:pPr algn="just"/>
            <a:r>
              <a:rPr lang="en-US" dirty="0">
                <a:latin typeface="Javanese Text" charset="0"/>
              </a:rPr>
              <a:t>                                                                                                                     </a:t>
            </a:r>
            <a:r>
              <a:rPr lang="en-US" sz="2800" dirty="0">
                <a:latin typeface="Javanese Text" charset="0"/>
              </a:rPr>
              <a:t>Thank You........!!!</a:t>
            </a:r>
            <a:endParaRPr lang="en-US" sz="2000" dirty="0"/>
          </a:p>
          <a:p>
            <a:endParaRPr lang="en-US">
              <a:latin typeface="Segoe UI"/>
              <a:cs typeface="Segoe U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244" y="616744"/>
            <a:ext cx="10565604" cy="5909310"/>
          </a:xfrm>
          <a:prstGeom prst="rect">
            <a:avLst/>
          </a:prstGeom>
          <a:noFill/>
        </p:spPr>
        <p:txBody>
          <a:bodyPr vertOverflow="overflow" horzOverflow="overflow" vert="horz" wrap="square" lIns="91440" tIns="45720" rIns="91440" bIns="45720" rtlCol="0" anchor="t">
            <a:prstTxWarp prst="textNoShape">
              <a:avLst/>
            </a:prstTxWarp>
            <a:spAutoFit/>
          </a:bodyPr>
          <a:lstStyle/>
          <a:p>
            <a:pPr algn="ctr"/>
            <a:r>
              <a:rPr lang="en-US" b="1" dirty="0">
                <a:latin typeface="Javanese Text" charset="0"/>
              </a:rPr>
              <a:t>INTRODUCTION</a:t>
            </a:r>
            <a:endParaRPr lang="en-US"/>
          </a:p>
          <a:p>
            <a:pPr algn="just"/>
            <a:endParaRPr lang="en-US" b="1" dirty="0">
              <a:latin typeface="Javanese Text" charset="0"/>
            </a:endParaRPr>
          </a:p>
          <a:p>
            <a:pPr algn="just"/>
            <a:r>
              <a:rPr lang="en-US" b="1" dirty="0">
                <a:latin typeface="Javanese Text" charset="0"/>
              </a:rPr>
              <a:t>T</a:t>
            </a:r>
            <a:r>
              <a:rPr lang="en-US" dirty="0">
                <a:latin typeface="Javanese Text" charset="0"/>
              </a:rPr>
              <a:t>he price of a new cars in the industry is fixed by the manufacturer with some additional costs incurred by the Government in the form of taxes. So, customers buying a new car can be assured of the money they invest to be worthy. But, due to the increased prices of new cars and the financial incapability of the customers to buy them, Used Car sales are on a global increase. Therefore, there is a need for a Used Car Price Prediction system which effectively determines the worthiness of the car using a variety of features. </a:t>
            </a:r>
            <a:endParaRPr lang="en-US"/>
          </a:p>
          <a:p>
            <a:pPr algn="just"/>
            <a:r>
              <a:rPr lang="en-US" dirty="0">
                <a:latin typeface="Javanese Text" charset="0"/>
              </a:rPr>
              <a:t>Existing System includes a process where a seller decides a price randomly and buyer has no idea about the car and </a:t>
            </a:r>
            <a:r>
              <a:rPr lang="en-US" dirty="0" err="1">
                <a:latin typeface="Javanese Text" charset="0"/>
              </a:rPr>
              <a:t>it’s</a:t>
            </a:r>
            <a:r>
              <a:rPr lang="en-US" dirty="0">
                <a:latin typeface="Javanese Text" charset="0"/>
              </a:rPr>
              <a:t> value in the present day scenario. In fact, seller also has no idea about the car’s existing value or the price he/she should be selling the car at. </a:t>
            </a:r>
          </a:p>
          <a:p>
            <a:pPr algn="just"/>
            <a:r>
              <a:rPr lang="en-US" dirty="0">
                <a:latin typeface="Javanese Text" charset="0"/>
              </a:rPr>
              <a:t>To overcome this problem we have developed a model which will be highly effective. Regression Algorithms are used to predict the actual price a car rather than the price range of a car. </a:t>
            </a:r>
          </a:p>
          <a:p>
            <a:pPr algn="just"/>
            <a:r>
              <a:rPr lang="en-US" dirty="0">
                <a:latin typeface="Javanese Text" charset="0"/>
              </a:rPr>
              <a:t>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in order to make informed purchases. We implement and evaluate various learning methods on a dataset consisting of the sale prices of different makes and models . Depending on various parameters we will determine the price of the car. Regression Algorithms are used because they provide us with continuous value as an output and not a categorized value because of which it will be possible to predict the actual price a car rather than the price range of a car.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432" y="330994"/>
            <a:ext cx="10898980" cy="6524863"/>
          </a:xfrm>
          <a:prstGeom prst="rect">
            <a:avLst/>
          </a:prstGeom>
          <a:noFill/>
        </p:spPr>
        <p:txBody>
          <a:bodyPr vertOverflow="overflow" horzOverflow="overflow" vert="horz" wrap="square" lIns="91440" tIns="45720" rIns="91440" bIns="45720" rtlCol="0" anchor="t">
            <a:prstTxWarp prst="textNoShape">
              <a:avLst/>
            </a:prstTxWarp>
            <a:spAutoFit/>
          </a:bodyPr>
          <a:lstStyle/>
          <a:p>
            <a:pPr algn="ctr"/>
            <a:r>
              <a:rPr lang="en-US" sz="2000" b="1" dirty="0">
                <a:latin typeface="Javanese Text" charset="0"/>
              </a:rPr>
              <a:t>EDA</a:t>
            </a:r>
            <a:endParaRPr lang="en-US"/>
          </a:p>
          <a:p>
            <a:pPr algn="ctr"/>
            <a:endParaRPr lang="en-US" sz="2000" b="1" dirty="0">
              <a:latin typeface="Javanese Text" charset="0"/>
            </a:endParaRPr>
          </a:p>
          <a:p>
            <a:r>
              <a:rPr lang="en-US" dirty="0">
                <a:latin typeface="Javanese Text" charset="0"/>
              </a:rPr>
              <a:t>I have collected the data from one of the sites Cars24 which deals in car selling and purchasing activities for all over India.</a:t>
            </a:r>
          </a:p>
          <a:p>
            <a:r>
              <a:rPr lang="en-US" dirty="0">
                <a:latin typeface="Javanese Text" charset="0"/>
              </a:rPr>
              <a:t>We have done the following analysis of the dataset where we Imported necessary libraries so that we can work on datasets with the </a:t>
            </a:r>
            <a:r>
              <a:rPr lang="en-US" dirty="0" err="1">
                <a:latin typeface="Javanese Text" charset="0"/>
              </a:rPr>
              <a:t>Jupyter</a:t>
            </a:r>
            <a:r>
              <a:rPr lang="en-US" dirty="0">
                <a:latin typeface="Javanese Text" charset="0"/>
              </a:rPr>
              <a:t> notebook. </a:t>
            </a:r>
          </a:p>
          <a:p>
            <a:r>
              <a:rPr lang="en-US" dirty="0">
                <a:latin typeface="Javanese Text" charset="0"/>
              </a:rPr>
              <a:t>- import </a:t>
            </a:r>
            <a:r>
              <a:rPr lang="en-US" dirty="0" err="1">
                <a:latin typeface="Javanese Text" charset="0"/>
              </a:rPr>
              <a:t>numpy</a:t>
            </a:r>
            <a:r>
              <a:rPr lang="en-US" dirty="0">
                <a:latin typeface="Javanese Text" charset="0"/>
              </a:rPr>
              <a:t> as np</a:t>
            </a:r>
          </a:p>
          <a:p>
            <a:r>
              <a:rPr lang="en-US" dirty="0">
                <a:latin typeface="Javanese Text" charset="0"/>
              </a:rPr>
              <a:t>- import pandas as pd</a:t>
            </a:r>
          </a:p>
          <a:p>
            <a:r>
              <a:rPr lang="en-US" dirty="0">
                <a:latin typeface="Javanese Text" charset="0"/>
              </a:rPr>
              <a:t>- import </a:t>
            </a:r>
            <a:r>
              <a:rPr lang="en-US" dirty="0" err="1">
                <a:latin typeface="Javanese Text" charset="0"/>
              </a:rPr>
              <a:t>matplotlib.pyplot</a:t>
            </a:r>
            <a:r>
              <a:rPr lang="en-US" dirty="0">
                <a:latin typeface="Javanese Text" charset="0"/>
              </a:rPr>
              <a:t> as </a:t>
            </a:r>
            <a:r>
              <a:rPr lang="en-US" dirty="0" err="1">
                <a:latin typeface="Javanese Text" charset="0"/>
              </a:rPr>
              <a:t>plt</a:t>
            </a:r>
            <a:endParaRPr lang="en-US">
              <a:latin typeface="Javanese Text" charset="0"/>
            </a:endParaRPr>
          </a:p>
          <a:p>
            <a:r>
              <a:rPr lang="en-US" dirty="0">
                <a:latin typeface="Javanese Text" charset="0"/>
              </a:rPr>
              <a:t>- import seaborn as </a:t>
            </a:r>
            <a:r>
              <a:rPr lang="en-US" dirty="0" err="1">
                <a:latin typeface="Javanese Text" charset="0"/>
              </a:rPr>
              <a:t>sns</a:t>
            </a:r>
            <a:endParaRPr lang="en-US">
              <a:latin typeface="Javanese Text" charset="0"/>
            </a:endParaRPr>
          </a:p>
          <a:p>
            <a:r>
              <a:rPr lang="en-US" dirty="0">
                <a:latin typeface="Javanese Text" charset="0"/>
              </a:rPr>
              <a:t>- import warnings</a:t>
            </a:r>
          </a:p>
          <a:p>
            <a:r>
              <a:rPr lang="en-US" dirty="0">
                <a:latin typeface="Javanese Text" charset="0"/>
              </a:rPr>
              <a:t>- </a:t>
            </a:r>
            <a:r>
              <a:rPr lang="en-US" dirty="0" err="1">
                <a:latin typeface="Javanese Text" charset="0"/>
              </a:rPr>
              <a:t>warnings.filterwarnings</a:t>
            </a:r>
            <a:r>
              <a:rPr lang="en-US" dirty="0">
                <a:latin typeface="Javanese Text" charset="0"/>
              </a:rPr>
              <a:t>('ignore')</a:t>
            </a:r>
          </a:p>
          <a:p>
            <a:endParaRPr lang="en-US" dirty="0">
              <a:latin typeface="Javanese Text" charset="0"/>
            </a:endParaRPr>
          </a:p>
          <a:p>
            <a:r>
              <a:rPr lang="en-US" dirty="0">
                <a:latin typeface="Javanese Text" charset="0"/>
              </a:rPr>
              <a:t>Data contains 5765 entries each having 11 variables. After reading the dataset I proceed with the EDA. </a:t>
            </a:r>
          </a:p>
          <a:p>
            <a:r>
              <a:rPr lang="en-US" dirty="0">
                <a:latin typeface="Javanese Text" charset="0"/>
              </a:rPr>
              <a:t>- </a:t>
            </a:r>
            <a:r>
              <a:rPr lang="en-US" dirty="0" err="1">
                <a:latin typeface="Javanese Text" charset="0"/>
              </a:rPr>
              <a:t>df</a:t>
            </a:r>
            <a:r>
              <a:rPr lang="en-US" dirty="0">
                <a:latin typeface="Javanese Text" charset="0"/>
              </a:rPr>
              <a:t>=</a:t>
            </a:r>
            <a:r>
              <a:rPr lang="en-US" dirty="0" err="1">
                <a:latin typeface="Javanese Text" charset="0"/>
              </a:rPr>
              <a:t>pd.read_excel</a:t>
            </a:r>
            <a:r>
              <a:rPr lang="en-US" dirty="0">
                <a:latin typeface="Javanese Text" charset="0"/>
              </a:rPr>
              <a:t>(</a:t>
            </a:r>
            <a:r>
              <a:rPr lang="en-US" dirty="0" err="1">
                <a:latin typeface="Javanese Text" charset="0"/>
              </a:rPr>
              <a:t>r'C</a:t>
            </a:r>
            <a:r>
              <a:rPr lang="en-US" dirty="0">
                <a:latin typeface="Javanese Text" charset="0"/>
              </a:rPr>
              <a:t>:\Users\HP\Desktop\CarPricePredictionData.xlsx')</a:t>
            </a:r>
          </a:p>
          <a:p>
            <a:endParaRPr lang="en-US" dirty="0">
              <a:latin typeface="Javanese Text" charset="0"/>
            </a:endParaRPr>
          </a:p>
          <a:p>
            <a:r>
              <a:rPr lang="en-US" dirty="0">
                <a:latin typeface="Javanese Text" charset="0"/>
              </a:rPr>
              <a:t>I checked the description of data with .info() method  &amp; find null values contains in dataset. </a:t>
            </a:r>
          </a:p>
          <a:p>
            <a:r>
              <a:rPr lang="en-US" dirty="0">
                <a:latin typeface="Javanese Text" charset="0"/>
              </a:rPr>
              <a:t>- df.info()</a:t>
            </a:r>
          </a:p>
          <a:p>
            <a:r>
              <a:rPr lang="en-US" dirty="0">
                <a:latin typeface="Javanese Text" charset="0"/>
              </a:rPr>
              <a:t>- </a:t>
            </a:r>
            <a:r>
              <a:rPr lang="en-US" dirty="0" err="1">
                <a:latin typeface="Javanese Text" charset="0"/>
              </a:rPr>
              <a:t>df.isnull</a:t>
            </a:r>
            <a:r>
              <a:rPr lang="en-US" dirty="0">
                <a:latin typeface="Javanese Text" charset="0"/>
              </a:rPr>
              <a:t>().sum()</a:t>
            </a:r>
          </a:p>
          <a:p>
            <a:endParaRPr lang="en-US" dirty="0">
              <a:latin typeface="Javanese Text" charset="0"/>
            </a:endParaRPr>
          </a:p>
          <a:p>
            <a:r>
              <a:rPr lang="en-US" dirty="0">
                <a:latin typeface="Javanese Text" charset="0"/>
              </a:rPr>
              <a:t>I removed unwanted or unnecessary columns to perform further tasks.</a:t>
            </a:r>
          </a:p>
          <a:p>
            <a:r>
              <a:rPr lang="en-US" dirty="0">
                <a:latin typeface="Javanese Text" charset="0"/>
              </a:rPr>
              <a:t>- </a:t>
            </a:r>
            <a:r>
              <a:rPr lang="en-US" dirty="0" err="1">
                <a:latin typeface="Javanese Text" charset="0"/>
              </a:rPr>
              <a:t>df</a:t>
            </a:r>
            <a:r>
              <a:rPr lang="en-US" dirty="0">
                <a:latin typeface="Javanese Text" charset="0"/>
              </a:rPr>
              <a:t>=</a:t>
            </a:r>
            <a:r>
              <a:rPr lang="en-US" dirty="0" err="1">
                <a:latin typeface="Javanese Text" charset="0"/>
              </a:rPr>
              <a:t>df.drop</a:t>
            </a:r>
            <a:r>
              <a:rPr lang="en-US" dirty="0">
                <a:latin typeface="Javanese Text" charset="0"/>
              </a:rPr>
              <a:t>(['Unnamed: 0','Downpayment'],axis=1)</a:t>
            </a:r>
          </a:p>
          <a:p>
            <a:endParaRPr lang="en-US" dirty="0">
              <a:latin typeface="Javanese Text"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149" y="521494"/>
            <a:ext cx="10744199" cy="6186309"/>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dirty="0">
                <a:latin typeface="Javanese Text" charset="0"/>
              </a:rPr>
              <a:t>To perform further task tried with conversion of String data into Integers for equalize the data type for process with </a:t>
            </a:r>
            <a:r>
              <a:rPr lang="en-US" dirty="0" err="1">
                <a:latin typeface="Javanese Text" charset="0"/>
              </a:rPr>
              <a:t>LabelEncoder</a:t>
            </a:r>
            <a:r>
              <a:rPr lang="en-US" dirty="0">
                <a:latin typeface="Javanese Text" charset="0"/>
              </a:rPr>
              <a:t>.</a:t>
            </a:r>
          </a:p>
          <a:p>
            <a:r>
              <a:rPr lang="en-US" dirty="0">
                <a:latin typeface="Javanese Text" charset="0"/>
              </a:rPr>
              <a:t>- from </a:t>
            </a:r>
            <a:r>
              <a:rPr lang="en-US" dirty="0" err="1">
                <a:latin typeface="Javanese Text" charset="0"/>
              </a:rPr>
              <a:t>sklearn.preprocessing</a:t>
            </a:r>
            <a:r>
              <a:rPr lang="en-US" dirty="0">
                <a:latin typeface="Javanese Text" charset="0"/>
              </a:rPr>
              <a:t> import </a:t>
            </a:r>
            <a:r>
              <a:rPr lang="en-US" dirty="0" err="1">
                <a:latin typeface="Javanese Text" charset="0"/>
              </a:rPr>
              <a:t>LabelEncoder</a:t>
            </a:r>
            <a:endParaRPr lang="en-US">
              <a:latin typeface="Javanese Text" charset="0"/>
            </a:endParaRPr>
          </a:p>
          <a:p>
            <a:r>
              <a:rPr lang="en-US" dirty="0">
                <a:latin typeface="Javanese Text" charset="0"/>
              </a:rPr>
              <a:t>- LE=</a:t>
            </a:r>
            <a:r>
              <a:rPr lang="en-US" dirty="0" err="1">
                <a:latin typeface="Javanese Text" charset="0"/>
              </a:rPr>
              <a:t>LabelEncoder</a:t>
            </a:r>
            <a:r>
              <a:rPr lang="en-US" dirty="0">
                <a:latin typeface="Javanese Text" charset="0"/>
              </a:rPr>
              <a:t>()</a:t>
            </a:r>
          </a:p>
          <a:p>
            <a:r>
              <a:rPr lang="en-US" dirty="0">
                <a:latin typeface="Javanese Text" charset="0"/>
              </a:rPr>
              <a:t>- </a:t>
            </a:r>
            <a:r>
              <a:rPr lang="en-US" dirty="0" err="1">
                <a:latin typeface="Javanese Text" charset="0"/>
              </a:rPr>
              <a:t>df</a:t>
            </a:r>
            <a:r>
              <a:rPr lang="en-US" dirty="0">
                <a:latin typeface="Javanese Text" charset="0"/>
              </a:rPr>
              <a:t>['Brand']=</a:t>
            </a:r>
            <a:r>
              <a:rPr lang="en-US" dirty="0" err="1">
                <a:latin typeface="Javanese Text" charset="0"/>
              </a:rPr>
              <a:t>LE.fit_transform</a:t>
            </a:r>
            <a:r>
              <a:rPr lang="en-US" dirty="0">
                <a:latin typeface="Javanese Text" charset="0"/>
              </a:rPr>
              <a:t>(</a:t>
            </a:r>
            <a:r>
              <a:rPr lang="en-US" dirty="0" err="1">
                <a:latin typeface="Javanese Text" charset="0"/>
              </a:rPr>
              <a:t>df</a:t>
            </a:r>
            <a:r>
              <a:rPr lang="en-US" dirty="0">
                <a:latin typeface="Javanese Text" charset="0"/>
              </a:rPr>
              <a:t>['Brand'])</a:t>
            </a:r>
          </a:p>
          <a:p>
            <a:r>
              <a:rPr lang="en-US" dirty="0">
                <a:latin typeface="Javanese Text" charset="0"/>
              </a:rPr>
              <a:t>- </a:t>
            </a:r>
            <a:r>
              <a:rPr lang="en-US" dirty="0" err="1">
                <a:latin typeface="Javanese Text" charset="0"/>
              </a:rPr>
              <a:t>df</a:t>
            </a:r>
            <a:r>
              <a:rPr lang="en-US" dirty="0">
                <a:latin typeface="Javanese Text" charset="0"/>
              </a:rPr>
              <a:t>['Model']=</a:t>
            </a:r>
            <a:r>
              <a:rPr lang="en-US" dirty="0" err="1">
                <a:latin typeface="Javanese Text" charset="0"/>
              </a:rPr>
              <a:t>LE.fit_transform</a:t>
            </a:r>
            <a:r>
              <a:rPr lang="en-US" dirty="0">
                <a:latin typeface="Javanese Text" charset="0"/>
              </a:rPr>
              <a:t>(</a:t>
            </a:r>
            <a:r>
              <a:rPr lang="en-US" dirty="0" err="1">
                <a:latin typeface="Javanese Text" charset="0"/>
              </a:rPr>
              <a:t>df</a:t>
            </a:r>
            <a:r>
              <a:rPr lang="en-US" dirty="0">
                <a:latin typeface="Javanese Text" charset="0"/>
              </a:rPr>
              <a:t>['Model'])</a:t>
            </a:r>
          </a:p>
          <a:p>
            <a:r>
              <a:rPr lang="en-US" dirty="0">
                <a:latin typeface="Javanese Text" charset="0"/>
              </a:rPr>
              <a:t>- </a:t>
            </a:r>
            <a:r>
              <a:rPr lang="en-US" dirty="0" err="1">
                <a:latin typeface="Javanese Text" charset="0"/>
              </a:rPr>
              <a:t>df</a:t>
            </a:r>
            <a:r>
              <a:rPr lang="en-US" dirty="0">
                <a:latin typeface="Javanese Text" charset="0"/>
              </a:rPr>
              <a:t>['Transmission']=</a:t>
            </a:r>
            <a:r>
              <a:rPr lang="en-US" dirty="0" err="1">
                <a:latin typeface="Javanese Text" charset="0"/>
              </a:rPr>
              <a:t>LE.fit_transform</a:t>
            </a:r>
            <a:r>
              <a:rPr lang="en-US" dirty="0">
                <a:latin typeface="Javanese Text" charset="0"/>
              </a:rPr>
              <a:t>(</a:t>
            </a:r>
            <a:r>
              <a:rPr lang="en-US" dirty="0" err="1">
                <a:latin typeface="Javanese Text" charset="0"/>
              </a:rPr>
              <a:t>df</a:t>
            </a:r>
            <a:r>
              <a:rPr lang="en-US" dirty="0">
                <a:latin typeface="Javanese Text" charset="0"/>
              </a:rPr>
              <a:t>['Transmission'])</a:t>
            </a:r>
          </a:p>
          <a:p>
            <a:r>
              <a:rPr lang="en-US" dirty="0">
                <a:latin typeface="Javanese Text" charset="0"/>
              </a:rPr>
              <a:t>- </a:t>
            </a:r>
            <a:r>
              <a:rPr lang="en-US" dirty="0" err="1">
                <a:latin typeface="Javanese Text" charset="0"/>
              </a:rPr>
              <a:t>df</a:t>
            </a:r>
            <a:r>
              <a:rPr lang="en-US" dirty="0">
                <a:latin typeface="Javanese Text" charset="0"/>
              </a:rPr>
              <a:t>['Owner']=</a:t>
            </a:r>
            <a:r>
              <a:rPr lang="en-US" dirty="0" err="1">
                <a:latin typeface="Javanese Text" charset="0"/>
              </a:rPr>
              <a:t>LE.fit_transform</a:t>
            </a:r>
            <a:r>
              <a:rPr lang="en-US" dirty="0">
                <a:latin typeface="Javanese Text" charset="0"/>
              </a:rPr>
              <a:t>(</a:t>
            </a:r>
            <a:r>
              <a:rPr lang="en-US" dirty="0" err="1">
                <a:latin typeface="Javanese Text" charset="0"/>
              </a:rPr>
              <a:t>df</a:t>
            </a:r>
            <a:r>
              <a:rPr lang="en-US" dirty="0">
                <a:latin typeface="Javanese Text" charset="0"/>
              </a:rPr>
              <a:t>['Owner'])</a:t>
            </a:r>
          </a:p>
          <a:p>
            <a:r>
              <a:rPr lang="en-US" dirty="0">
                <a:latin typeface="Javanese Text" charset="0"/>
              </a:rPr>
              <a:t>- </a:t>
            </a:r>
            <a:r>
              <a:rPr lang="en-US" dirty="0" err="1">
                <a:latin typeface="Javanese Text" charset="0"/>
              </a:rPr>
              <a:t>df</a:t>
            </a:r>
            <a:r>
              <a:rPr lang="en-US" dirty="0">
                <a:latin typeface="Javanese Text" charset="0"/>
              </a:rPr>
              <a:t>['</a:t>
            </a:r>
            <a:r>
              <a:rPr lang="en-US" dirty="0" err="1">
                <a:latin typeface="Javanese Text" charset="0"/>
              </a:rPr>
              <a:t>Feul</a:t>
            </a:r>
            <a:r>
              <a:rPr lang="en-US" dirty="0">
                <a:latin typeface="Javanese Text" charset="0"/>
              </a:rPr>
              <a:t>']=</a:t>
            </a:r>
            <a:r>
              <a:rPr lang="en-US" dirty="0" err="1">
                <a:latin typeface="Javanese Text" charset="0"/>
              </a:rPr>
              <a:t>LE.fit_transform</a:t>
            </a:r>
            <a:r>
              <a:rPr lang="en-US" dirty="0">
                <a:latin typeface="Javanese Text" charset="0"/>
              </a:rPr>
              <a:t>(</a:t>
            </a:r>
            <a:r>
              <a:rPr lang="en-US" dirty="0" err="1">
                <a:latin typeface="Javanese Text" charset="0"/>
              </a:rPr>
              <a:t>df</a:t>
            </a:r>
            <a:r>
              <a:rPr lang="en-US" dirty="0">
                <a:latin typeface="Javanese Text" charset="0"/>
              </a:rPr>
              <a:t>['</a:t>
            </a:r>
            <a:r>
              <a:rPr lang="en-US" dirty="0" err="1">
                <a:latin typeface="Javanese Text" charset="0"/>
              </a:rPr>
              <a:t>Feul</a:t>
            </a:r>
            <a:r>
              <a:rPr lang="en-US" dirty="0">
                <a:latin typeface="Javanese Text" charset="0"/>
              </a:rPr>
              <a:t>'])</a:t>
            </a:r>
          </a:p>
          <a:p>
            <a:r>
              <a:rPr lang="en-US" dirty="0">
                <a:latin typeface="Javanese Text" charset="0"/>
              </a:rPr>
              <a:t>- </a:t>
            </a:r>
            <a:r>
              <a:rPr lang="en-US" dirty="0" err="1">
                <a:latin typeface="Javanese Text" charset="0"/>
              </a:rPr>
              <a:t>df</a:t>
            </a:r>
            <a:r>
              <a:rPr lang="en-US" dirty="0">
                <a:latin typeface="Javanese Text" charset="0"/>
              </a:rPr>
              <a:t>['Location']=</a:t>
            </a:r>
            <a:r>
              <a:rPr lang="en-US" dirty="0" err="1">
                <a:latin typeface="Javanese Text" charset="0"/>
              </a:rPr>
              <a:t>LE.fit_transform</a:t>
            </a:r>
            <a:r>
              <a:rPr lang="en-US" dirty="0">
                <a:latin typeface="Javanese Text" charset="0"/>
              </a:rPr>
              <a:t>(</a:t>
            </a:r>
            <a:r>
              <a:rPr lang="en-US" dirty="0" err="1">
                <a:latin typeface="Javanese Text" charset="0"/>
              </a:rPr>
              <a:t>df</a:t>
            </a:r>
            <a:r>
              <a:rPr lang="en-US" dirty="0">
                <a:latin typeface="Javanese Text" charset="0"/>
              </a:rPr>
              <a:t>['Location'])</a:t>
            </a:r>
          </a:p>
          <a:p>
            <a:endParaRPr lang="en-US">
              <a:latin typeface="Javanese Text" charset="0"/>
            </a:endParaRPr>
          </a:p>
          <a:p>
            <a:r>
              <a:rPr lang="en-US" dirty="0">
                <a:latin typeface="Javanese Text" charset="0"/>
              </a:rPr>
              <a:t>After that I removed unwanted strings from some of the columns and converted them into Integer as showing below.</a:t>
            </a:r>
          </a:p>
          <a:p>
            <a:r>
              <a:rPr lang="en-US" dirty="0">
                <a:latin typeface="Javanese Text" charset="0"/>
              </a:rPr>
              <a:t>- </a:t>
            </a:r>
            <a:r>
              <a:rPr lang="en-US" dirty="0" err="1">
                <a:latin typeface="Javanese Text" charset="0"/>
              </a:rPr>
              <a:t>df</a:t>
            </a:r>
            <a:r>
              <a:rPr lang="en-US" dirty="0">
                <a:latin typeface="Javanese Text" charset="0"/>
              </a:rPr>
              <a:t>["Kilometers Drive Till Now"]=</a:t>
            </a:r>
            <a:r>
              <a:rPr lang="en-US" dirty="0" err="1">
                <a:latin typeface="Javanese Text" charset="0"/>
              </a:rPr>
              <a:t>df</a:t>
            </a:r>
            <a:r>
              <a:rPr lang="en-US" dirty="0">
                <a:latin typeface="Javanese Text" charset="0"/>
              </a:rPr>
              <a:t>["Kilometers Drive Till Now"].</a:t>
            </a:r>
            <a:r>
              <a:rPr lang="en-US" dirty="0" err="1">
                <a:latin typeface="Javanese Text" charset="0"/>
              </a:rPr>
              <a:t>str.replace</a:t>
            </a:r>
            <a:r>
              <a:rPr lang="en-US" dirty="0">
                <a:latin typeface="Javanese Text" charset="0"/>
              </a:rPr>
              <a:t>(" km","")</a:t>
            </a:r>
          </a:p>
          <a:p>
            <a:r>
              <a:rPr lang="en-US" dirty="0">
                <a:latin typeface="Javanese Text" charset="0"/>
              </a:rPr>
              <a:t>- </a:t>
            </a:r>
            <a:r>
              <a:rPr lang="en-US" dirty="0" err="1">
                <a:latin typeface="Javanese Text" charset="0"/>
              </a:rPr>
              <a:t>df</a:t>
            </a:r>
            <a:r>
              <a:rPr lang="en-US" dirty="0">
                <a:latin typeface="Javanese Text" charset="0"/>
              </a:rPr>
              <a:t>["EMI"]=</a:t>
            </a:r>
            <a:r>
              <a:rPr lang="en-US" dirty="0" err="1">
                <a:latin typeface="Javanese Text" charset="0"/>
              </a:rPr>
              <a:t>df</a:t>
            </a:r>
            <a:r>
              <a:rPr lang="en-US" dirty="0">
                <a:latin typeface="Javanese Text" charset="0"/>
              </a:rPr>
              <a:t>["EMI"].</a:t>
            </a:r>
            <a:r>
              <a:rPr lang="en-US" dirty="0" err="1">
                <a:latin typeface="Javanese Text" charset="0"/>
              </a:rPr>
              <a:t>str.replace</a:t>
            </a:r>
            <a:r>
              <a:rPr lang="en-US" dirty="0">
                <a:latin typeface="Javanese Text" charset="0"/>
              </a:rPr>
              <a:t>("/month","")</a:t>
            </a:r>
          </a:p>
          <a:p>
            <a:r>
              <a:rPr lang="en-US" dirty="0">
                <a:latin typeface="Javanese Text" charset="0"/>
              </a:rPr>
              <a:t>- </a:t>
            </a:r>
            <a:r>
              <a:rPr lang="en-US" dirty="0" err="1">
                <a:latin typeface="Javanese Text" charset="0"/>
              </a:rPr>
              <a:t>df</a:t>
            </a:r>
            <a:r>
              <a:rPr lang="en-US" dirty="0">
                <a:latin typeface="Javanese Text" charset="0"/>
              </a:rPr>
              <a:t>["EMI"]=</a:t>
            </a:r>
            <a:r>
              <a:rPr lang="en-US" dirty="0" err="1">
                <a:latin typeface="Javanese Text" charset="0"/>
              </a:rPr>
              <a:t>df</a:t>
            </a:r>
            <a:r>
              <a:rPr lang="en-US" dirty="0">
                <a:latin typeface="Javanese Text" charset="0"/>
              </a:rPr>
              <a:t>["EMI"].</a:t>
            </a:r>
            <a:r>
              <a:rPr lang="en-US" dirty="0" err="1">
                <a:latin typeface="Javanese Text" charset="0"/>
              </a:rPr>
              <a:t>str.replace</a:t>
            </a:r>
            <a:r>
              <a:rPr lang="en-US" dirty="0">
                <a:latin typeface="Javanese Text" charset="0"/>
              </a:rPr>
              <a:t>(",","")</a:t>
            </a:r>
          </a:p>
          <a:p>
            <a:r>
              <a:rPr lang="en-US" dirty="0">
                <a:latin typeface="Javanese Text" charset="0"/>
              </a:rPr>
              <a:t>- </a:t>
            </a:r>
            <a:r>
              <a:rPr lang="en-US" dirty="0" err="1">
                <a:latin typeface="Javanese Text" charset="0"/>
              </a:rPr>
              <a:t>df</a:t>
            </a:r>
            <a:r>
              <a:rPr lang="en-US" dirty="0">
                <a:latin typeface="Javanese Text" charset="0"/>
              </a:rPr>
              <a:t>["Price Of Car"]=</a:t>
            </a:r>
            <a:r>
              <a:rPr lang="en-US" dirty="0" err="1">
                <a:latin typeface="Javanese Text" charset="0"/>
              </a:rPr>
              <a:t>df</a:t>
            </a:r>
            <a:r>
              <a:rPr lang="en-US" dirty="0">
                <a:latin typeface="Javanese Text" charset="0"/>
              </a:rPr>
              <a:t>["Price Of Car"].</a:t>
            </a:r>
            <a:r>
              <a:rPr lang="en-US" dirty="0" err="1">
                <a:latin typeface="Javanese Text" charset="0"/>
              </a:rPr>
              <a:t>str.replace</a:t>
            </a:r>
            <a:r>
              <a:rPr lang="en-US" dirty="0">
                <a:latin typeface="Javanese Text" charset="0"/>
              </a:rPr>
              <a:t>(",","")</a:t>
            </a:r>
          </a:p>
          <a:p>
            <a:r>
              <a:rPr lang="en-US" dirty="0">
                <a:latin typeface="Javanese Text" charset="0"/>
              </a:rPr>
              <a:t>- </a:t>
            </a:r>
            <a:r>
              <a:rPr lang="en-US" dirty="0" err="1">
                <a:latin typeface="Javanese Text" charset="0"/>
              </a:rPr>
              <a:t>df</a:t>
            </a:r>
            <a:r>
              <a:rPr lang="en-US" dirty="0">
                <a:latin typeface="Javanese Text" charset="0"/>
              </a:rPr>
              <a:t>["Kilometers Drive Till Now"]=</a:t>
            </a:r>
            <a:r>
              <a:rPr lang="en-US" dirty="0" err="1">
                <a:latin typeface="Javanese Text" charset="0"/>
              </a:rPr>
              <a:t>df</a:t>
            </a:r>
            <a:r>
              <a:rPr lang="en-US" dirty="0">
                <a:latin typeface="Javanese Text" charset="0"/>
              </a:rPr>
              <a:t>["Kilometers Drive Till Now"].</a:t>
            </a:r>
            <a:r>
              <a:rPr lang="en-US" dirty="0" err="1">
                <a:latin typeface="Javanese Text" charset="0"/>
              </a:rPr>
              <a:t>str.replace</a:t>
            </a:r>
            <a:r>
              <a:rPr lang="en-US" dirty="0">
                <a:latin typeface="Javanese Text" charset="0"/>
              </a:rPr>
              <a:t>(",","")</a:t>
            </a:r>
          </a:p>
          <a:p>
            <a:r>
              <a:rPr lang="en-US" dirty="0">
                <a:latin typeface="Javanese Text" charset="0"/>
              </a:rPr>
              <a:t>- </a:t>
            </a:r>
            <a:r>
              <a:rPr lang="en-US" dirty="0" err="1">
                <a:latin typeface="Javanese Text" charset="0"/>
              </a:rPr>
              <a:t>df</a:t>
            </a:r>
            <a:r>
              <a:rPr lang="en-US" dirty="0">
                <a:latin typeface="Javanese Text" charset="0"/>
              </a:rPr>
              <a:t>['Kilometers Drive Till Now']=</a:t>
            </a:r>
            <a:r>
              <a:rPr lang="en-US" dirty="0" err="1">
                <a:latin typeface="Javanese Text" charset="0"/>
              </a:rPr>
              <a:t>df</a:t>
            </a:r>
            <a:r>
              <a:rPr lang="en-US" dirty="0">
                <a:latin typeface="Javanese Text" charset="0"/>
              </a:rPr>
              <a:t>['Kilometers Drive Till Now'].</a:t>
            </a:r>
            <a:r>
              <a:rPr lang="en-US" dirty="0" err="1">
                <a:latin typeface="Javanese Text" charset="0"/>
              </a:rPr>
              <a:t>astype</a:t>
            </a:r>
            <a:r>
              <a:rPr lang="en-US" dirty="0">
                <a:latin typeface="Javanese Text" charset="0"/>
              </a:rPr>
              <a:t>(str).</a:t>
            </a:r>
            <a:r>
              <a:rPr lang="en-US" dirty="0" err="1">
                <a:latin typeface="Javanese Text" charset="0"/>
              </a:rPr>
              <a:t>astype</a:t>
            </a:r>
            <a:r>
              <a:rPr lang="en-US" dirty="0">
                <a:latin typeface="Javanese Text" charset="0"/>
              </a:rPr>
              <a:t>(int)</a:t>
            </a:r>
          </a:p>
          <a:p>
            <a:r>
              <a:rPr lang="en-US" dirty="0">
                <a:latin typeface="Javanese Text" charset="0"/>
              </a:rPr>
              <a:t>- </a:t>
            </a:r>
            <a:r>
              <a:rPr lang="en-US" dirty="0" err="1">
                <a:latin typeface="Javanese Text" charset="0"/>
              </a:rPr>
              <a:t>df</a:t>
            </a:r>
            <a:r>
              <a:rPr lang="en-US" dirty="0">
                <a:latin typeface="Javanese Text" charset="0"/>
              </a:rPr>
              <a:t>['EMI']=</a:t>
            </a:r>
            <a:r>
              <a:rPr lang="en-US" dirty="0" err="1">
                <a:latin typeface="Javanese Text" charset="0"/>
              </a:rPr>
              <a:t>df</a:t>
            </a:r>
            <a:r>
              <a:rPr lang="en-US" dirty="0">
                <a:latin typeface="Javanese Text" charset="0"/>
              </a:rPr>
              <a:t>['EMI'].</a:t>
            </a:r>
            <a:r>
              <a:rPr lang="en-US" dirty="0" err="1">
                <a:latin typeface="Javanese Text" charset="0"/>
              </a:rPr>
              <a:t>astype</a:t>
            </a:r>
            <a:r>
              <a:rPr lang="en-US" dirty="0">
                <a:latin typeface="Javanese Text" charset="0"/>
              </a:rPr>
              <a:t>(str).</a:t>
            </a:r>
            <a:r>
              <a:rPr lang="en-US" dirty="0" err="1">
                <a:latin typeface="Javanese Text" charset="0"/>
              </a:rPr>
              <a:t>astype</a:t>
            </a:r>
            <a:r>
              <a:rPr lang="en-US" dirty="0">
                <a:latin typeface="Javanese Text" charset="0"/>
              </a:rPr>
              <a:t>(int)</a:t>
            </a:r>
          </a:p>
          <a:p>
            <a:r>
              <a:rPr lang="en-US" dirty="0">
                <a:latin typeface="Javanese Text" charset="0"/>
              </a:rPr>
              <a:t>- </a:t>
            </a:r>
            <a:r>
              <a:rPr lang="en-US" dirty="0" err="1">
                <a:latin typeface="Javanese Text" charset="0"/>
              </a:rPr>
              <a:t>df</a:t>
            </a:r>
            <a:r>
              <a:rPr lang="en-US" dirty="0">
                <a:latin typeface="Javanese Text" charset="0"/>
              </a:rPr>
              <a:t>['Price Of Car']=</a:t>
            </a:r>
            <a:r>
              <a:rPr lang="en-US" dirty="0" err="1">
                <a:latin typeface="Javanese Text" charset="0"/>
              </a:rPr>
              <a:t>df</a:t>
            </a:r>
            <a:r>
              <a:rPr lang="en-US" dirty="0">
                <a:latin typeface="Javanese Text" charset="0"/>
              </a:rPr>
              <a:t>['Price Of Car'].</a:t>
            </a:r>
            <a:r>
              <a:rPr lang="en-US" dirty="0" err="1">
                <a:latin typeface="Javanese Text" charset="0"/>
              </a:rPr>
              <a:t>astype</a:t>
            </a:r>
            <a:r>
              <a:rPr lang="en-US" dirty="0">
                <a:latin typeface="Javanese Text" charset="0"/>
              </a:rPr>
              <a:t>(str).</a:t>
            </a:r>
            <a:r>
              <a:rPr lang="en-US" dirty="0" err="1">
                <a:latin typeface="Javanese Text" charset="0"/>
              </a:rPr>
              <a:t>astype</a:t>
            </a:r>
            <a:r>
              <a:rPr lang="en-US" dirty="0">
                <a:latin typeface="Javanese Text" charset="0"/>
              </a:rPr>
              <a:t>(int)</a:t>
            </a:r>
          </a:p>
          <a:p>
            <a:endParaRPr lang="en-US" dirty="0">
              <a:latin typeface="Javanese Text"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6307" y="1581150"/>
            <a:ext cx="10458449" cy="2585323"/>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a:latin typeface="Javanese Text" charset="0"/>
              </a:rPr>
              <a:t>Found some null values so performed the task and convert or remove the Nan values with mean.</a:t>
            </a:r>
          </a:p>
          <a:p>
            <a:r>
              <a:rPr lang="en-US">
                <a:latin typeface="Javanese Text" charset="0"/>
              </a:rPr>
              <a:t>- df['Transmission']=df['Transmission'].fillna(df['Transmission'].mean())</a:t>
            </a:r>
          </a:p>
          <a:p>
            <a:endParaRPr lang="en-US">
              <a:latin typeface="Javanese Text" charset="0"/>
            </a:endParaRPr>
          </a:p>
          <a:p>
            <a:r>
              <a:rPr lang="en-US">
                <a:latin typeface="Javanese Text" charset="0"/>
              </a:rPr>
              <a:t>After .describe() done found the statistical  description of data &amp; with the correlation among all the columns checked the correlation and found some of the data is positively correlated and some is negatively correlated with each other. </a:t>
            </a:r>
          </a:p>
          <a:p>
            <a:r>
              <a:rPr lang="en-US">
                <a:latin typeface="Javanese Text" charset="0"/>
              </a:rPr>
              <a:t>- df.describe()</a:t>
            </a:r>
          </a:p>
          <a:p>
            <a:r>
              <a:rPr lang="en-US">
                <a:latin typeface="Javanese Text" charset="0"/>
              </a:rPr>
              <a:t>- df.corr()</a:t>
            </a:r>
          </a:p>
          <a:p>
            <a:endParaRPr lang="en-US">
              <a:latin typeface="Javanese Text"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174" y="286247"/>
            <a:ext cx="11123653" cy="6571753"/>
          </a:xfrm>
          <a:prstGeom prst="rect">
            <a:avLst/>
          </a:prstGeom>
          <a:noFill/>
        </p:spPr>
        <p:txBody>
          <a:bodyPr vertOverflow="overflow" horzOverflow="overflow" vert="horz" wrap="square" lIns="91440" tIns="45720" rIns="91440" bIns="45720" rtlCol="0" anchor="t">
            <a:prstTxWarp prst="textNoShape">
              <a:avLst/>
            </a:prstTxWarp>
            <a:spAutoFit/>
          </a:bodyPr>
          <a:lstStyle/>
          <a:p>
            <a:pPr algn="ctr"/>
            <a:r>
              <a:rPr lang="en-US" sz="2000" b="1" dirty="0">
                <a:latin typeface="Javanese Text" charset="0"/>
              </a:rPr>
              <a:t>VISUALIZATION</a:t>
            </a:r>
            <a:endParaRPr lang="en-US"/>
          </a:p>
          <a:p>
            <a:pPr algn="ctr"/>
            <a:endParaRPr lang="en-US" sz="2000" b="1" dirty="0">
              <a:latin typeface="Javanese Text" charset="0"/>
            </a:endParaRPr>
          </a:p>
          <a:p>
            <a:r>
              <a:rPr lang="en-US" dirty="0">
                <a:latin typeface="Javanese Text" charset="0"/>
              </a:rPr>
              <a:t>In data visualization done the following visualizations : </a:t>
            </a:r>
            <a:endParaRPr lang="en-US" dirty="0"/>
          </a:p>
          <a:p>
            <a:r>
              <a:rPr lang="en-US" dirty="0">
                <a:latin typeface="Javanese Text" charset="0"/>
              </a:rPr>
              <a:t>First used Correlation Matrix for showing the correlation between all columns with Heatmap.</a:t>
            </a:r>
          </a:p>
          <a:p>
            <a:r>
              <a:rPr lang="en-US" dirty="0">
                <a:latin typeface="Javanese Text" charset="0"/>
              </a:rPr>
              <a:t>From the output of correlation matrix, we can see that it is symmetrical i.e. the bottom left is same as the top right. </a:t>
            </a:r>
          </a:p>
          <a:p>
            <a:r>
              <a:rPr lang="en-US" dirty="0">
                <a:latin typeface="Javanese Text" charset="0"/>
              </a:rPr>
              <a:t>- </a:t>
            </a:r>
            <a:r>
              <a:rPr lang="en-US" dirty="0" err="1">
                <a:latin typeface="Javanese Text" charset="0"/>
              </a:rPr>
              <a:t>corr_mat</a:t>
            </a:r>
            <a:r>
              <a:rPr lang="en-US" dirty="0">
                <a:latin typeface="Javanese Text" charset="0"/>
              </a:rPr>
              <a:t>=</a:t>
            </a:r>
            <a:r>
              <a:rPr lang="en-US" dirty="0" err="1">
                <a:latin typeface="Javanese Text" charset="0"/>
              </a:rPr>
              <a:t>df.corr</a:t>
            </a:r>
            <a:r>
              <a:rPr lang="en-US" dirty="0">
                <a:latin typeface="Javanese Text" charset="0"/>
              </a:rPr>
              <a:t>()</a:t>
            </a:r>
          </a:p>
          <a:p>
            <a:r>
              <a:rPr lang="en-US" dirty="0">
                <a:latin typeface="Javanese Text" charset="0"/>
              </a:rPr>
              <a:t>- # Size of the canvas</a:t>
            </a:r>
          </a:p>
          <a:p>
            <a:r>
              <a:rPr lang="en-US" dirty="0">
                <a:latin typeface="Javanese Text" charset="0"/>
              </a:rPr>
              <a:t>- </a:t>
            </a:r>
            <a:r>
              <a:rPr lang="en-US" dirty="0" err="1">
                <a:latin typeface="Javanese Text" charset="0"/>
              </a:rPr>
              <a:t>plt.figure</a:t>
            </a:r>
            <a:r>
              <a:rPr lang="en-US" dirty="0">
                <a:latin typeface="Javanese Text" charset="0"/>
              </a:rPr>
              <a:t>(</a:t>
            </a:r>
            <a:r>
              <a:rPr lang="en-US" dirty="0" err="1">
                <a:latin typeface="Javanese Text" charset="0"/>
              </a:rPr>
              <a:t>figsize</a:t>
            </a:r>
            <a:r>
              <a:rPr lang="en-US" dirty="0">
                <a:latin typeface="Javanese Text" charset="0"/>
              </a:rPr>
              <a:t>=[20,20])</a:t>
            </a:r>
          </a:p>
          <a:p>
            <a:r>
              <a:rPr lang="en-US" dirty="0">
                <a:latin typeface="Javanese Text" charset="0"/>
              </a:rPr>
              <a:t>- #Plot Correlation Matrix</a:t>
            </a:r>
          </a:p>
          <a:p>
            <a:r>
              <a:rPr lang="en-US" dirty="0">
                <a:latin typeface="Javanese Text" charset="0"/>
              </a:rPr>
              <a:t>- </a:t>
            </a:r>
            <a:r>
              <a:rPr lang="en-US" dirty="0" err="1">
                <a:latin typeface="Javanese Text" charset="0"/>
              </a:rPr>
              <a:t>sns.heatmap</a:t>
            </a:r>
            <a:r>
              <a:rPr lang="en-US" dirty="0">
                <a:latin typeface="Javanese Text" charset="0"/>
              </a:rPr>
              <a:t>(</a:t>
            </a:r>
            <a:r>
              <a:rPr lang="en-US" dirty="0" err="1">
                <a:latin typeface="Javanese Text" charset="0"/>
              </a:rPr>
              <a:t>corr_mat,annot</a:t>
            </a:r>
            <a:r>
              <a:rPr lang="en-US" dirty="0">
                <a:latin typeface="Javanese Text" charset="0"/>
              </a:rPr>
              <a:t>=True) # </a:t>
            </a:r>
            <a:r>
              <a:rPr lang="en-US" dirty="0" err="1">
                <a:latin typeface="Javanese Text" charset="0"/>
              </a:rPr>
              <a:t>annot</a:t>
            </a:r>
            <a:r>
              <a:rPr lang="en-US" dirty="0">
                <a:latin typeface="Javanese Text" charset="0"/>
              </a:rPr>
              <a:t> </a:t>
            </a:r>
            <a:r>
              <a:rPr lang="en-US" dirty="0" err="1">
                <a:latin typeface="Javanese Text" charset="0"/>
              </a:rPr>
              <a:t>represnts</a:t>
            </a:r>
            <a:r>
              <a:rPr lang="en-US" dirty="0">
                <a:latin typeface="Javanese Text" charset="0"/>
              </a:rPr>
              <a:t> each value encoded in heatmap</a:t>
            </a:r>
          </a:p>
          <a:p>
            <a:r>
              <a:rPr lang="en-US" dirty="0">
                <a:latin typeface="Javanese Text" charset="0"/>
              </a:rPr>
              <a:t>- </a:t>
            </a:r>
            <a:r>
              <a:rPr lang="en-US" dirty="0" err="1">
                <a:latin typeface="Javanese Text" charset="0"/>
              </a:rPr>
              <a:t>plt.title</a:t>
            </a:r>
            <a:r>
              <a:rPr lang="en-US" dirty="0">
                <a:latin typeface="Javanese Text" charset="0"/>
              </a:rPr>
              <a:t>('Correlation Matrix')</a:t>
            </a:r>
          </a:p>
          <a:p>
            <a:r>
              <a:rPr lang="en-US" dirty="0">
                <a:latin typeface="Javanese Text" charset="0"/>
              </a:rPr>
              <a:t>- </a:t>
            </a:r>
            <a:r>
              <a:rPr lang="en-US" dirty="0" err="1">
                <a:latin typeface="Javanese Text" charset="0"/>
              </a:rPr>
              <a:t>plt.show</a:t>
            </a:r>
            <a:r>
              <a:rPr lang="en-US" dirty="0">
                <a:latin typeface="Javanese Text" charset="0"/>
              </a:rPr>
              <a:t>()</a:t>
            </a:r>
          </a:p>
          <a:p>
            <a:endParaRPr lang="en-US">
              <a:latin typeface="Javanese Text" charset="0"/>
            </a:endParaRPr>
          </a:p>
          <a:p>
            <a:r>
              <a:rPr lang="en-US" dirty="0">
                <a:latin typeface="Javanese Text" charset="0"/>
              </a:rPr>
              <a:t>The result of the Correlation Matrix is on following GitHub link.</a:t>
            </a:r>
          </a:p>
          <a:p>
            <a:r>
              <a:rPr lang="en-US" sz="1800" b="0" i="0" u="sng" strike="noStrike">
                <a:solidFill>
                  <a:schemeClr val="hlink"/>
                </a:solidFill>
                <a:latin typeface="Cambria Math" charset="0"/>
                <a:ea typeface="+mn-lt"/>
                <a:cs typeface="+mn-cs"/>
                <a:hlinkClick r:id="rId1"/>
              </a:rPr>
              <a:t>https://github.com/komalghatvilkar/Internship/blob/main/Car%20Price%20Prediction%20Project/Correlation%20Matrix.png</a:t>
            </a:r>
            <a:endParaRPr lang="en-US" sz="1800" b="0" i="0" u="sng" strike="noStrike">
              <a:solidFill>
                <a:schemeClr val="hlink"/>
              </a:solidFill>
              <a:latin typeface="Cambria Math" charset="0"/>
              <a:ea typeface="+mn-lt"/>
              <a:cs typeface="+mn-cs"/>
            </a:endParaRPr>
          </a:p>
          <a:p>
            <a:endParaRPr lang="en-US" sz="1800" b="0" i="0" u="sng" strike="noStrike">
              <a:solidFill>
                <a:schemeClr val="hlink"/>
              </a:solidFill>
              <a:latin typeface="Cambria Math" charset="0"/>
              <a:ea typeface="+mn-lt"/>
              <a:cs typeface="+mn-cs"/>
            </a:endParaRPr>
          </a:p>
          <a:p>
            <a:r>
              <a:rPr lang="en-US" dirty="0">
                <a:latin typeface="Javanese Text" charset="0"/>
              </a:rPr>
              <a:t>Second, used Density plot &amp; Histogram both for all dataset for visualizing the data individually.</a:t>
            </a:r>
          </a:p>
          <a:p>
            <a:r>
              <a:rPr lang="en-US" dirty="0">
                <a:latin typeface="Javanese Text" charset="0"/>
              </a:rPr>
              <a:t>The visualization plot shows that each variable distributed differently and as we can see some data has categorical values, so used histogram also for better understanding to show the distribution.</a:t>
            </a:r>
          </a:p>
          <a:p>
            <a:r>
              <a:rPr lang="en-US" dirty="0">
                <a:latin typeface="Javanese Text" charset="0"/>
              </a:rPr>
              <a:t>- </a:t>
            </a:r>
            <a:r>
              <a:rPr lang="en-US" dirty="0" err="1">
                <a:latin typeface="Javanese Text" charset="0"/>
              </a:rPr>
              <a:t>df.plot</a:t>
            </a:r>
            <a:r>
              <a:rPr lang="en-US" dirty="0">
                <a:latin typeface="Javanese Text" charset="0"/>
              </a:rPr>
              <a:t>(kind='</a:t>
            </a:r>
            <a:r>
              <a:rPr lang="en-US" dirty="0" err="1">
                <a:latin typeface="Javanese Text" charset="0"/>
              </a:rPr>
              <a:t>density',subplots</a:t>
            </a:r>
            <a:r>
              <a:rPr lang="en-US" dirty="0">
                <a:latin typeface="Javanese Text" charset="0"/>
              </a:rPr>
              <a:t>=</a:t>
            </a:r>
            <a:r>
              <a:rPr lang="en-US" dirty="0" err="1">
                <a:latin typeface="Javanese Text" charset="0"/>
              </a:rPr>
              <a:t>True,layout</a:t>
            </a:r>
            <a:r>
              <a:rPr lang="en-US" dirty="0">
                <a:latin typeface="Javanese Text" charset="0"/>
              </a:rPr>
              <a:t>=(10,15),</a:t>
            </a:r>
            <a:r>
              <a:rPr lang="en-US" dirty="0" err="1">
                <a:latin typeface="Javanese Text" charset="0"/>
              </a:rPr>
              <a:t>sharex</a:t>
            </a:r>
            <a:r>
              <a:rPr lang="en-US" dirty="0">
                <a:latin typeface="Javanese Text" charset="0"/>
              </a:rPr>
              <a:t>=</a:t>
            </a:r>
            <a:r>
              <a:rPr lang="en-US" dirty="0" err="1">
                <a:latin typeface="Javanese Text" charset="0"/>
              </a:rPr>
              <a:t>False,fontsize</a:t>
            </a:r>
            <a:r>
              <a:rPr lang="en-US" dirty="0">
                <a:latin typeface="Javanese Text" charset="0"/>
              </a:rPr>
              <a:t>=1,figsize=(40,30))</a:t>
            </a:r>
          </a:p>
          <a:p>
            <a:r>
              <a:rPr lang="en-US" dirty="0">
                <a:latin typeface="Javanese Text" charset="0"/>
              </a:rPr>
              <a:t>- </a:t>
            </a:r>
            <a:r>
              <a:rPr lang="en-US" dirty="0" err="1">
                <a:latin typeface="Javanese Text" charset="0"/>
              </a:rPr>
              <a:t>plt.show</a:t>
            </a:r>
            <a:r>
              <a:rPr lang="en-US" dirty="0">
                <a:latin typeface="Javanese Text"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descr="Treemap chart  Description automatically generated"/>
          <p:cNvPicPr>
            <a:picLocks noChangeAspect="1"/>
          </p:cNvPicPr>
          <p:nvPr/>
        </p:nvPicPr>
        <p:blipFill>
          <a:blip r:embed="rId1"/>
          <a:srcRect/>
          <a:stretch>
            <a:fillRect/>
          </a:stretch>
        </p:blipFill>
        <p:spPr>
          <a:xfrm>
            <a:off x="-2380" y="12733"/>
            <a:ext cx="12196761" cy="6844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150" y="485775"/>
            <a:ext cx="10565605" cy="3089662"/>
          </a:xfrm>
          <a:prstGeom prst="rect">
            <a:avLst/>
          </a:prstGeom>
          <a:noFill/>
        </p:spPr>
        <p:txBody>
          <a:bodyPr vertOverflow="overflow" horzOverflow="overflow" vert="horz" wrap="square" lIns="91440" tIns="45720" rIns="91440" bIns="45720" rtlCol="0" anchor="t">
            <a:prstTxWarp prst="textNoShape">
              <a:avLst/>
            </a:prstTxWarp>
            <a:spAutoFit/>
          </a:bodyPr>
          <a:lstStyle/>
          <a:p>
            <a:r>
              <a:rPr lang="en-US" dirty="0">
                <a:latin typeface="Javanese Text" charset="0"/>
              </a:rPr>
              <a:t>- </a:t>
            </a:r>
            <a:r>
              <a:rPr lang="en-US" dirty="0" err="1">
                <a:latin typeface="Javanese Text" charset="0"/>
              </a:rPr>
              <a:t>df.hist</a:t>
            </a:r>
            <a:r>
              <a:rPr lang="en-US" dirty="0">
                <a:latin typeface="Javanese Text" charset="0"/>
              </a:rPr>
              <a:t>(bins=30,figsize=(40,40))</a:t>
            </a:r>
          </a:p>
          <a:p>
            <a:r>
              <a:rPr lang="en-US" dirty="0">
                <a:latin typeface="Javanese Text" charset="0"/>
              </a:rPr>
              <a:t>- </a:t>
            </a:r>
            <a:r>
              <a:rPr lang="en-US" dirty="0" err="1">
                <a:latin typeface="Javanese Text" charset="0"/>
              </a:rPr>
              <a:t>plt.show</a:t>
            </a:r>
            <a:r>
              <a:rPr lang="en-US" dirty="0">
                <a:latin typeface="Javanese Text" charset="0"/>
              </a:rPr>
              <a:t>()</a:t>
            </a:r>
          </a:p>
          <a:p>
            <a:endParaRPr lang="en-US">
              <a:latin typeface="Javanese Text" charset="0"/>
            </a:endParaRPr>
          </a:p>
          <a:p>
            <a:r>
              <a:rPr lang="en-US" dirty="0">
                <a:latin typeface="Javanese Text" charset="0"/>
              </a:rPr>
              <a:t>The result of the Density plot &amp; Histogram is on following GitHub link. </a:t>
            </a:r>
          </a:p>
          <a:p>
            <a:pPr marL="-285750" marR="-336550" indent="0" algn="just">
              <a:lnSpc>
                <a:spcPct val="100000"/>
              </a:lnSpc>
              <a:spcBef>
                <a:spcPts val="0"/>
              </a:spcBef>
              <a:spcAft>
                <a:spcPts val="0"/>
              </a:spcAft>
            </a:pPr>
            <a:r>
              <a:rPr lang="en-US" sz="1800" b="0" i="0" u="sng" strike="noStrike">
                <a:solidFill>
                  <a:schemeClr val="hlink"/>
                </a:solidFill>
                <a:latin typeface="Cambria Math" charset="0"/>
                <a:ea typeface="+mn-lt"/>
                <a:cs typeface="+mn-cs"/>
                <a:hlinkClick r:id="rId1"/>
              </a:rPr>
              <a:t>https://github.com/komalghatvilkar/Internship/blob/main/Car%20Price%20Prediction%20Project/Density%20Plot.png</a:t>
            </a:r>
            <a:endParaRPr lang="en-US" sz="1800" b="0" i="0" u="none" strike="noStrike">
              <a:solidFill>
                <a:srgbClr val="000000"/>
              </a:solidFill>
              <a:latin typeface="Cambria Math" charset="0"/>
              <a:ea typeface="+mn-lt"/>
              <a:cs typeface="+mn-cs"/>
            </a:endParaRPr>
          </a:p>
          <a:p>
            <a:pPr marL="-285750" marR="-336550" indent="0" algn="just">
              <a:lnSpc>
                <a:spcPct val="100000"/>
              </a:lnSpc>
              <a:spcBef>
                <a:spcPts val="0"/>
              </a:spcBef>
              <a:spcAft>
                <a:spcPts val="0"/>
              </a:spcAft>
            </a:pPr>
            <a:endParaRPr lang="en-US" sz="1800" b="0" i="0" u="none" strike="noStrike">
              <a:solidFill>
                <a:srgbClr val="000000"/>
              </a:solidFill>
              <a:latin typeface="Cambria Math" charset="0"/>
              <a:ea typeface="+mn-lt"/>
              <a:cs typeface="+mn-cs"/>
            </a:endParaRPr>
          </a:p>
          <a:p>
            <a:pPr marL="0" marR="0" indent="0" algn="l">
              <a:lnSpc>
                <a:spcPct val="107916"/>
              </a:lnSpc>
              <a:spcBef>
                <a:spcPts val="0"/>
              </a:spcBef>
              <a:spcAft>
                <a:spcPts val="800"/>
              </a:spcAft>
            </a:pPr>
            <a:r>
              <a:rPr lang="en-US" sz="1800" b="0" i="0" u="sng" strike="noStrike">
                <a:solidFill>
                  <a:schemeClr val="hlink"/>
                </a:solidFill>
                <a:latin typeface="Cambria Math" charset="0"/>
                <a:ea typeface="+mn-lt"/>
                <a:cs typeface="+mn-cs"/>
                <a:hlinkClick r:id="rId2"/>
              </a:rPr>
              <a:t>https://github.com/komalghatvilkar/Internship/blob/main/Car%20Price%20Prediction%20Project/Histogram.png</a:t>
            </a:r>
            <a:endParaRPr lang="en-US" dirty="0">
              <a:latin typeface="Javanese Text" charset="0"/>
            </a:endParaRPr>
          </a:p>
          <a:p>
            <a:endParaRPr lang="en-US" dirty="0">
              <a:latin typeface="Javanese Text"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381" y="1893416"/>
            <a:ext cx="12196762" cy="3952229"/>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297</cp:revision>
  <dcterms:created xsi:type="dcterms:W3CDTF">2022-03-31T15:53:17Z</dcterms:created>
  <dcterms:modified xsi:type="dcterms:W3CDTF">2022-04-02T23:18:13Z</dcterms:modified>
</cp:coreProperties>
</file>