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8" r:id="rId4"/>
    <p:sldId id="27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2" r:id="rId18"/>
    <p:sldId id="273" r:id="rId19"/>
    <p:sldId id="274" r:id="rId20"/>
    <p:sldId id="275" r:id="rId21"/>
    <p:sldId id="277" r:id="rId22"/>
    <p:sldId id="276" r:id="rId23"/>
    <p:sldId id="280" r:id="rId24"/>
    <p:sldId id="281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48" autoAdjust="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marker val="1"/>
        <c:axId val="71181056"/>
        <c:axId val="71182592"/>
      </c:lineChart>
      <c:catAx>
        <c:axId val="71181056"/>
        <c:scaling>
          <c:orientation val="minMax"/>
        </c:scaling>
        <c:axPos val="b"/>
        <c:tickLblPos val="nextTo"/>
        <c:crossAx val="71182592"/>
        <c:crosses val="autoZero"/>
        <c:auto val="1"/>
        <c:lblAlgn val="ctr"/>
        <c:lblOffset val="100"/>
      </c:catAx>
      <c:valAx>
        <c:axId val="71182592"/>
        <c:scaling>
          <c:orientation val="minMax"/>
        </c:scaling>
        <c:axPos val="l"/>
        <c:majorGridlines/>
        <c:numFmt formatCode="General" sourceLinked="1"/>
        <c:tickLblPos val="nextTo"/>
        <c:crossAx val="71181056"/>
        <c:crosses val="autoZero"/>
        <c:crossBetween val="between"/>
      </c:valAx>
    </c:plotArea>
    <c:legend>
      <c:legendPos val="r"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71207936"/>
        <c:axId val="71230208"/>
      </c:barChart>
      <c:catAx>
        <c:axId val="71207936"/>
        <c:scaling>
          <c:orientation val="minMax"/>
        </c:scaling>
        <c:axPos val="b"/>
        <c:tickLblPos val="nextTo"/>
        <c:crossAx val="71230208"/>
        <c:crosses val="autoZero"/>
        <c:auto val="1"/>
        <c:lblAlgn val="ctr"/>
        <c:lblOffset val="100"/>
      </c:catAx>
      <c:valAx>
        <c:axId val="71230208"/>
        <c:scaling>
          <c:orientation val="minMax"/>
        </c:scaling>
        <c:axPos val="l"/>
        <c:majorGridlines/>
        <c:numFmt formatCode="General" sourceLinked="1"/>
        <c:tickLblPos val="nextTo"/>
        <c:crossAx val="71207936"/>
        <c:crosses val="autoZero"/>
        <c:crossBetween val="between"/>
      </c:valAx>
    </c:plotArea>
    <c:legend>
      <c:legendPos val="r"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76461568"/>
        <c:axId val="76463104"/>
      </c:barChart>
      <c:catAx>
        <c:axId val="76461568"/>
        <c:scaling>
          <c:orientation val="minMax"/>
        </c:scaling>
        <c:axPos val="l"/>
        <c:tickLblPos val="nextTo"/>
        <c:crossAx val="76463104"/>
        <c:crosses val="autoZero"/>
        <c:auto val="1"/>
        <c:lblAlgn val="ctr"/>
        <c:lblOffset val="100"/>
      </c:catAx>
      <c:valAx>
        <c:axId val="76463104"/>
        <c:scaling>
          <c:orientation val="minMax"/>
        </c:scaling>
        <c:axPos val="b"/>
        <c:majorGridlines/>
        <c:numFmt formatCode="General" sourceLinked="1"/>
        <c:tickLblPos val="nextTo"/>
        <c:crossAx val="76461568"/>
        <c:crosses val="autoZero"/>
        <c:crossBetween val="between"/>
      </c:valAx>
    </c:plotArea>
    <c:legend>
      <c:legendPos val="r"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FDE0B-1609-427E-9E0B-DA30E5313653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A504B-CAC3-4076-988A-D5CCC0A4AB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852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4EC8-FFF0-4F6D-9D60-827F0F2A5EFD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4751D69-EA2C-4A90-AD9F-64DD83B1B4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30F2-70DF-4219-A5D6-795C39AAF650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D03D-2D7B-46B7-947D-5DE605C3B3B6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BFAD-5723-41A9-99E3-C523C78C4546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676400"/>
            <a:ext cx="7772400" cy="4191000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defRPr>
            </a:lvl1pPr>
            <a:lvl2pPr marL="777240" indent="-457200">
              <a:buFont typeface="+mj-lt"/>
              <a:buAutoNum type="arabicParenR"/>
              <a:defRPr i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2pPr>
            <a:lvl3pPr marL="1051560" indent="-457200">
              <a:buFont typeface="+mj-lt"/>
              <a:buAutoNum type="alphaUcPeriod"/>
              <a:defRPr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defRPr>
            </a:lvl3pPr>
            <a:lvl4pPr marL="1325880" indent="-457200">
              <a:buFont typeface="+mj-lt"/>
              <a:buAutoNum type="alphaLcParenR"/>
              <a:defRPr u="sng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defRPr>
            </a:lvl4pPr>
            <a:lvl5pPr marL="1657350" indent="-514350">
              <a:buFont typeface="+mj-lt"/>
              <a:buAutoNum type="romanLcPeriod"/>
              <a:defRPr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BFAD-5723-41A9-99E3-C523C78C4546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7543800" y="1066800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162801" y="2209800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en-US" b="1" baseline="0" dirty="0" smtClean="0">
                <a:latin typeface="Courier New" pitchFamily="49" charset="0"/>
                <a:cs typeface="Courier New" pitchFamily="49" charset="0"/>
              </a:rPr>
              <a:t> left side of slide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is all coming from layout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 descr="imagesCAS5JT0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0" y="4114800"/>
            <a:ext cx="1843088" cy="1226491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90600" y="1905000"/>
            <a:ext cx="49530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Border and Shadow : Layout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EB84-6282-48E3-8E1F-B5C52643B486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FD5-A3C3-4545-88D8-66F451809288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4751D69-EA2C-4A90-AD9F-64DD83B1B4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AF63-C026-477D-A1CB-0A526F667028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2085-FBF5-4B20-A480-7F34E2DD96C2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2F40-7AD7-4EF6-855A-18AA00FDE930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CA81-CF5B-4D07-B03A-46C4F1E00BF3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81000" y="304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Border and Shadow : Layout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 rot="1709481">
            <a:off x="4586863" y="1997502"/>
            <a:ext cx="518160" cy="51334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dist="38100" dir="15000000" algn="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 userDrawn="1"/>
        </p:nvSpPr>
        <p:spPr>
          <a:xfrm rot="19666219">
            <a:off x="2228572" y="1934330"/>
            <a:ext cx="544068" cy="513347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dist="38100" dir="15000000" algn="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 userDrawn="1"/>
        </p:nvSpPr>
        <p:spPr>
          <a:xfrm rot="19666219">
            <a:off x="2186368" y="4245968"/>
            <a:ext cx="689153" cy="682752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dist="38100" dir="15000000" algn="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rot="1709481">
            <a:off x="6611491" y="2077235"/>
            <a:ext cx="838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dist="38100" dir="15000000" algn="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629400" y="3124200"/>
            <a:ext cx="838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dist="38100" dir="15000000" algn="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4724400" y="3048000"/>
            <a:ext cx="518160" cy="51334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dist="38100" dir="15000000" algn="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 userDrawn="1"/>
        </p:nvSpPr>
        <p:spPr>
          <a:xfrm>
            <a:off x="2286000" y="2895600"/>
            <a:ext cx="544068" cy="513347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dist="38100" dir="6000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 userDrawn="1"/>
        </p:nvSpPr>
        <p:spPr>
          <a:xfrm>
            <a:off x="4648200" y="4191000"/>
            <a:ext cx="689153" cy="682752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dist="38100" dir="15000000" algn="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 userDrawn="1"/>
        </p:nvSpPr>
        <p:spPr>
          <a:xfrm>
            <a:off x="6781800" y="4267200"/>
            <a:ext cx="689153" cy="682752"/>
          </a:xfrm>
          <a:prstGeom prst="cube">
            <a:avLst/>
          </a:prstGeom>
          <a:ln>
            <a:noFill/>
          </a:ln>
          <a:effectLst>
            <a:outerShdw dist="2286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130485" y="144780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A436-4CEF-4730-906B-68350D359C94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C25E-AE81-4707-9554-7798CF2AD24A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4751D69-EA2C-4A90-AD9F-64DD83B1B4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7AABFAD-5723-41A9-99E3-C523C78C4546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4751D69-EA2C-4A90-AD9F-64DD83B1B4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010400" y="160020"/>
            <a:ext cx="1828800" cy="52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someone@somewhere.com?subject=Test%20Email%20from%20QuickOffice's%20QuickPoint" TargetMode="External"/><Relationship Id="rId2" Type="http://schemas.openxmlformats.org/officeDocument/2006/relationships/hyperlink" Target="http://en.wikipedia.org/wiki/Hyperlink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</a:rPr>
              <a:t>M S Office 2007 format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</a:rPr>
              <a:t>Basic</a:t>
            </a:r>
            <a:r>
              <a:rPr lang="en-US" dirty="0" smtClean="0"/>
              <a:t> Acceptance Test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3B11-42E9-4161-ABE3-429704471E07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Acceptance Test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Preset Shapes: Flow Chart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2F40-7AD7-4EF6-855A-18AA00FDE930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609600" y="15240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2057400" y="1524000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cision 7"/>
          <p:cNvSpPr/>
          <p:nvPr/>
        </p:nvSpPr>
        <p:spPr>
          <a:xfrm>
            <a:off x="3581400" y="1524000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/>
          <p:cNvSpPr/>
          <p:nvPr/>
        </p:nvSpPr>
        <p:spPr>
          <a:xfrm>
            <a:off x="4876800" y="1524000"/>
            <a:ext cx="914400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defined Process 9"/>
          <p:cNvSpPr/>
          <p:nvPr/>
        </p:nvSpPr>
        <p:spPr>
          <a:xfrm>
            <a:off x="6172200" y="1600200"/>
            <a:ext cx="914400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Internal Storage 10"/>
          <p:cNvSpPr/>
          <p:nvPr/>
        </p:nvSpPr>
        <p:spPr>
          <a:xfrm>
            <a:off x="7391400" y="1600200"/>
            <a:ext cx="612648" cy="61264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>
            <a:off x="609600" y="243840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ultidocument 12"/>
          <p:cNvSpPr/>
          <p:nvPr/>
        </p:nvSpPr>
        <p:spPr>
          <a:xfrm>
            <a:off x="1905000" y="2590800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Terminator 13"/>
          <p:cNvSpPr/>
          <p:nvPr/>
        </p:nvSpPr>
        <p:spPr>
          <a:xfrm>
            <a:off x="3581400" y="259080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eparation 14"/>
          <p:cNvSpPr/>
          <p:nvPr/>
        </p:nvSpPr>
        <p:spPr>
          <a:xfrm>
            <a:off x="5105400" y="2514600"/>
            <a:ext cx="1060704" cy="6126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anual Input 15"/>
          <p:cNvSpPr/>
          <p:nvPr/>
        </p:nvSpPr>
        <p:spPr>
          <a:xfrm>
            <a:off x="6629400" y="2667000"/>
            <a:ext cx="914400" cy="4572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nual Operation 16"/>
          <p:cNvSpPr/>
          <p:nvPr/>
        </p:nvSpPr>
        <p:spPr>
          <a:xfrm>
            <a:off x="8001000" y="2514600"/>
            <a:ext cx="914400" cy="61264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457200" y="3657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Off-page Connector 18"/>
          <p:cNvSpPr/>
          <p:nvPr/>
        </p:nvSpPr>
        <p:spPr>
          <a:xfrm>
            <a:off x="1676400" y="3657600"/>
            <a:ext cx="612648" cy="61264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ard 19"/>
          <p:cNvSpPr/>
          <p:nvPr/>
        </p:nvSpPr>
        <p:spPr>
          <a:xfrm>
            <a:off x="2667000" y="3657600"/>
            <a:ext cx="914400" cy="804672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unched Tape 20"/>
          <p:cNvSpPr/>
          <p:nvPr/>
        </p:nvSpPr>
        <p:spPr>
          <a:xfrm>
            <a:off x="4267200" y="3581400"/>
            <a:ext cx="914400" cy="804672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Summing Junction 21"/>
          <p:cNvSpPr/>
          <p:nvPr/>
        </p:nvSpPr>
        <p:spPr>
          <a:xfrm>
            <a:off x="5791200" y="3505200"/>
            <a:ext cx="612648" cy="61264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Or 22"/>
          <p:cNvSpPr/>
          <p:nvPr/>
        </p:nvSpPr>
        <p:spPr>
          <a:xfrm>
            <a:off x="6705600" y="3505200"/>
            <a:ext cx="612648" cy="61264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llate 23"/>
          <p:cNvSpPr/>
          <p:nvPr/>
        </p:nvSpPr>
        <p:spPr>
          <a:xfrm>
            <a:off x="7696200" y="3581400"/>
            <a:ext cx="457200" cy="914400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lowchart: Sort 24"/>
          <p:cNvSpPr/>
          <p:nvPr/>
        </p:nvSpPr>
        <p:spPr>
          <a:xfrm>
            <a:off x="609600" y="4724400"/>
            <a:ext cx="457200" cy="9144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Extract 25"/>
          <p:cNvSpPr/>
          <p:nvPr/>
        </p:nvSpPr>
        <p:spPr>
          <a:xfrm>
            <a:off x="1676400" y="49530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erge 26"/>
          <p:cNvSpPr/>
          <p:nvPr/>
        </p:nvSpPr>
        <p:spPr>
          <a:xfrm>
            <a:off x="2362200" y="4800600"/>
            <a:ext cx="685800" cy="6858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Stored Data 27"/>
          <p:cNvSpPr/>
          <p:nvPr/>
        </p:nvSpPr>
        <p:spPr>
          <a:xfrm>
            <a:off x="3581400" y="4953000"/>
            <a:ext cx="914400" cy="612648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elay 28"/>
          <p:cNvSpPr/>
          <p:nvPr/>
        </p:nvSpPr>
        <p:spPr>
          <a:xfrm>
            <a:off x="5029200" y="5105400"/>
            <a:ext cx="612648" cy="61264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Sequential Access Storage 29"/>
          <p:cNvSpPr/>
          <p:nvPr/>
        </p:nvSpPr>
        <p:spPr>
          <a:xfrm>
            <a:off x="5943600" y="4953000"/>
            <a:ext cx="612648" cy="612648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Magnetic Disk 30"/>
          <p:cNvSpPr/>
          <p:nvPr/>
        </p:nvSpPr>
        <p:spPr>
          <a:xfrm>
            <a:off x="6934200" y="495300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irect Access Storage 31"/>
          <p:cNvSpPr/>
          <p:nvPr/>
        </p:nvSpPr>
        <p:spPr>
          <a:xfrm>
            <a:off x="2971800" y="5791200"/>
            <a:ext cx="914400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isplay 32"/>
          <p:cNvSpPr/>
          <p:nvPr/>
        </p:nvSpPr>
        <p:spPr>
          <a:xfrm>
            <a:off x="4419600" y="5867400"/>
            <a:ext cx="914400" cy="61264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Preset Shapes: Stars &amp; Banners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2F40-7AD7-4EF6-855A-18AA00FDE930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Explosion 1 5"/>
          <p:cNvSpPr/>
          <p:nvPr/>
        </p:nvSpPr>
        <p:spPr>
          <a:xfrm>
            <a:off x="457200" y="1676400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xplosion 2 6"/>
          <p:cNvSpPr/>
          <p:nvPr/>
        </p:nvSpPr>
        <p:spPr>
          <a:xfrm>
            <a:off x="1600200" y="1981200"/>
            <a:ext cx="914400" cy="914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4-Point Star 7"/>
          <p:cNvSpPr/>
          <p:nvPr/>
        </p:nvSpPr>
        <p:spPr>
          <a:xfrm>
            <a:off x="2667000" y="2209800"/>
            <a:ext cx="914400" cy="9144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4038600" y="1981200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6-Point Star 9"/>
          <p:cNvSpPr/>
          <p:nvPr/>
        </p:nvSpPr>
        <p:spPr>
          <a:xfrm>
            <a:off x="5638800" y="1828800"/>
            <a:ext cx="914400" cy="91440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7-Point Star 10"/>
          <p:cNvSpPr/>
          <p:nvPr/>
        </p:nvSpPr>
        <p:spPr>
          <a:xfrm>
            <a:off x="7239000" y="2057400"/>
            <a:ext cx="914400" cy="914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8-Point Star 11"/>
          <p:cNvSpPr/>
          <p:nvPr/>
        </p:nvSpPr>
        <p:spPr>
          <a:xfrm>
            <a:off x="609600" y="2819400"/>
            <a:ext cx="914400" cy="91440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0-Point Star 12"/>
          <p:cNvSpPr/>
          <p:nvPr/>
        </p:nvSpPr>
        <p:spPr>
          <a:xfrm>
            <a:off x="1752600" y="2819400"/>
            <a:ext cx="914400" cy="9144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2-Point Star 13"/>
          <p:cNvSpPr/>
          <p:nvPr/>
        </p:nvSpPr>
        <p:spPr>
          <a:xfrm>
            <a:off x="3276600" y="3124200"/>
            <a:ext cx="914400" cy="914400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16-Point Star 14"/>
          <p:cNvSpPr/>
          <p:nvPr/>
        </p:nvSpPr>
        <p:spPr>
          <a:xfrm>
            <a:off x="4572000" y="3048000"/>
            <a:ext cx="914400" cy="914400"/>
          </a:xfrm>
          <a:prstGeom prst="star1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24-Point Star 16"/>
          <p:cNvSpPr/>
          <p:nvPr/>
        </p:nvSpPr>
        <p:spPr>
          <a:xfrm>
            <a:off x="5791200" y="3276600"/>
            <a:ext cx="914400" cy="914400"/>
          </a:xfrm>
          <a:prstGeom prst="star2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32-Point Star 17"/>
          <p:cNvSpPr/>
          <p:nvPr/>
        </p:nvSpPr>
        <p:spPr>
          <a:xfrm>
            <a:off x="7086600" y="3429000"/>
            <a:ext cx="914400" cy="914400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Ribbon 18"/>
          <p:cNvSpPr/>
          <p:nvPr/>
        </p:nvSpPr>
        <p:spPr>
          <a:xfrm>
            <a:off x="609600" y="4495800"/>
            <a:ext cx="1216152" cy="61264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Ribbon 19"/>
          <p:cNvSpPr/>
          <p:nvPr/>
        </p:nvSpPr>
        <p:spPr>
          <a:xfrm>
            <a:off x="2209800" y="4495800"/>
            <a:ext cx="1216152" cy="612648"/>
          </a:xfrm>
          <a:prstGeom prst="ribb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Up Ribbon 20"/>
          <p:cNvSpPr/>
          <p:nvPr/>
        </p:nvSpPr>
        <p:spPr>
          <a:xfrm>
            <a:off x="4114800" y="4495800"/>
            <a:ext cx="1216152" cy="758952"/>
          </a:xfrm>
          <a:prstGeom prst="ellipse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rved Down Ribbon 21"/>
          <p:cNvSpPr/>
          <p:nvPr/>
        </p:nvSpPr>
        <p:spPr>
          <a:xfrm>
            <a:off x="6019800" y="4724400"/>
            <a:ext cx="1216152" cy="758952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Vertical Scroll 22"/>
          <p:cNvSpPr/>
          <p:nvPr/>
        </p:nvSpPr>
        <p:spPr>
          <a:xfrm>
            <a:off x="7924800" y="3429000"/>
            <a:ext cx="1033272" cy="11430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orizontal Scroll 23"/>
          <p:cNvSpPr/>
          <p:nvPr/>
        </p:nvSpPr>
        <p:spPr>
          <a:xfrm>
            <a:off x="1295400" y="5181600"/>
            <a:ext cx="1143000" cy="10332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Wave 24"/>
          <p:cNvSpPr/>
          <p:nvPr/>
        </p:nvSpPr>
        <p:spPr>
          <a:xfrm>
            <a:off x="2895600" y="5410200"/>
            <a:ext cx="914400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uble Wave 25"/>
          <p:cNvSpPr/>
          <p:nvPr/>
        </p:nvSpPr>
        <p:spPr>
          <a:xfrm>
            <a:off x="4724400" y="5562600"/>
            <a:ext cx="914400" cy="914400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Preset Shapes: Callouts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2F40-7AD7-4EF6-855A-18AA00FDE930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533400" y="1676400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1828800" y="1752600"/>
            <a:ext cx="914400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/>
          <p:cNvSpPr/>
          <p:nvPr/>
        </p:nvSpPr>
        <p:spPr>
          <a:xfrm>
            <a:off x="2971800" y="2057400"/>
            <a:ext cx="914400" cy="61264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4267200" y="2286000"/>
            <a:ext cx="914400" cy="612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6096000" y="1524000"/>
            <a:ext cx="914400" cy="61264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2 10"/>
          <p:cNvSpPr/>
          <p:nvPr/>
        </p:nvSpPr>
        <p:spPr>
          <a:xfrm>
            <a:off x="7924800" y="1752600"/>
            <a:ext cx="914400" cy="612648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3 12"/>
          <p:cNvSpPr/>
          <p:nvPr/>
        </p:nvSpPr>
        <p:spPr>
          <a:xfrm>
            <a:off x="533400" y="2667000"/>
            <a:ext cx="914400" cy="612648"/>
          </a:xfrm>
          <a:prstGeom prst="border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Callout 1 (Accent Bar) 14"/>
          <p:cNvSpPr/>
          <p:nvPr/>
        </p:nvSpPr>
        <p:spPr>
          <a:xfrm>
            <a:off x="1905000" y="2667000"/>
            <a:ext cx="914400" cy="61264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Callout 2 (Accent Bar) 15"/>
          <p:cNvSpPr/>
          <p:nvPr/>
        </p:nvSpPr>
        <p:spPr>
          <a:xfrm>
            <a:off x="3124200" y="3048000"/>
            <a:ext cx="914400" cy="612648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3 (Accent Bar) 16"/>
          <p:cNvSpPr/>
          <p:nvPr/>
        </p:nvSpPr>
        <p:spPr>
          <a:xfrm>
            <a:off x="4724400" y="3048000"/>
            <a:ext cx="914400" cy="612648"/>
          </a:xfrm>
          <a:prstGeom prst="accent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(No Border) 17"/>
          <p:cNvSpPr/>
          <p:nvPr/>
        </p:nvSpPr>
        <p:spPr>
          <a:xfrm>
            <a:off x="6477000" y="3048000"/>
            <a:ext cx="914400" cy="612648"/>
          </a:xfrm>
          <a:prstGeom prst="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Callout 2 (No Border) 18"/>
          <p:cNvSpPr/>
          <p:nvPr/>
        </p:nvSpPr>
        <p:spPr>
          <a:xfrm>
            <a:off x="8077200" y="3124200"/>
            <a:ext cx="914400" cy="612648"/>
          </a:xfrm>
          <a:prstGeom prst="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Callout 3 (No Border) 19"/>
          <p:cNvSpPr/>
          <p:nvPr/>
        </p:nvSpPr>
        <p:spPr>
          <a:xfrm>
            <a:off x="304800" y="3886200"/>
            <a:ext cx="914400" cy="612648"/>
          </a:xfrm>
          <a:prstGeom prst="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1 (Border and Accent Bar) 20"/>
          <p:cNvSpPr/>
          <p:nvPr/>
        </p:nvSpPr>
        <p:spPr>
          <a:xfrm>
            <a:off x="1524000" y="4419600"/>
            <a:ext cx="914400" cy="612648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ne Callout 2 (Border and Accent Bar) 21"/>
          <p:cNvSpPr/>
          <p:nvPr/>
        </p:nvSpPr>
        <p:spPr>
          <a:xfrm>
            <a:off x="3429000" y="4572000"/>
            <a:ext cx="914400" cy="612648"/>
          </a:xfrm>
          <a:prstGeom prst="accent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ine Callout 3 (Border and Accent Bar) 22"/>
          <p:cNvSpPr/>
          <p:nvPr/>
        </p:nvSpPr>
        <p:spPr>
          <a:xfrm>
            <a:off x="5029200" y="4876800"/>
            <a:ext cx="914400" cy="612648"/>
          </a:xfrm>
          <a:prstGeom prst="accentBorder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Preset Shapes: Action Buttons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2F40-7AD7-4EF6-855A-18AA00FDE930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457200" y="1828800"/>
            <a:ext cx="1042416" cy="104241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Forward or Next 6">
            <a:hlinkClick r:id="" action="ppaction://hlinkshowjump?jump=nextslide" highlightClick="1"/>
          </p:cNvPr>
          <p:cNvSpPr/>
          <p:nvPr/>
        </p:nvSpPr>
        <p:spPr>
          <a:xfrm>
            <a:off x="1981200" y="1905000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Beginning 7">
            <a:hlinkClick r:id="" action="ppaction://hlinkshowjump?jump=firstslide" highlightClick="1"/>
          </p:cNvPr>
          <p:cNvSpPr/>
          <p:nvPr/>
        </p:nvSpPr>
        <p:spPr>
          <a:xfrm>
            <a:off x="3657600" y="1752600"/>
            <a:ext cx="1042416" cy="1042416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End 8">
            <a:hlinkClick r:id="" action="ppaction://hlinkshowjump?jump=lastslide" highlightClick="1"/>
          </p:cNvPr>
          <p:cNvSpPr/>
          <p:nvPr/>
        </p:nvSpPr>
        <p:spPr>
          <a:xfrm>
            <a:off x="5257800" y="1828800"/>
            <a:ext cx="1042416" cy="1042416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Home 9">
            <a:hlinkClick r:id="" action="ppaction://hlinkshowjump?jump=firstslide" highlightClick="1"/>
          </p:cNvPr>
          <p:cNvSpPr/>
          <p:nvPr/>
        </p:nvSpPr>
        <p:spPr>
          <a:xfrm>
            <a:off x="7391400" y="19050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Information 10">
            <a:hlinkClick r:id="" action="ppaction://noaction" highlightClick="1"/>
          </p:cNvPr>
          <p:cNvSpPr/>
          <p:nvPr/>
        </p:nvSpPr>
        <p:spPr>
          <a:xfrm>
            <a:off x="457200" y="3581400"/>
            <a:ext cx="1042416" cy="104241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Return 11">
            <a:hlinkClick r:id="" action="ppaction://hlinkshowjump?jump=lastslideviewed" highlightClick="1"/>
          </p:cNvPr>
          <p:cNvSpPr/>
          <p:nvPr/>
        </p:nvSpPr>
        <p:spPr>
          <a:xfrm>
            <a:off x="2057400" y="3962400"/>
            <a:ext cx="1042416" cy="104241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Movie 12">
            <a:hlinkClick r:id="" action="ppaction://noaction" highlightClick="1"/>
          </p:cNvPr>
          <p:cNvSpPr/>
          <p:nvPr/>
        </p:nvSpPr>
        <p:spPr>
          <a:xfrm>
            <a:off x="3810000" y="4038600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Movie 13">
            <a:hlinkClick r:id="" action="ppaction://noaction" highlightClick="1"/>
          </p:cNvPr>
          <p:cNvSpPr/>
          <p:nvPr/>
        </p:nvSpPr>
        <p:spPr>
          <a:xfrm>
            <a:off x="5410200" y="3962400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Document 14">
            <a:hlinkClick r:id="" action="ppaction://noaction" highlightClick="1"/>
          </p:cNvPr>
          <p:cNvSpPr/>
          <p:nvPr/>
        </p:nvSpPr>
        <p:spPr>
          <a:xfrm>
            <a:off x="7315200" y="3733800"/>
            <a:ext cx="1042416" cy="1042416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Sound 15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990600" y="5181600"/>
            <a:ext cx="1042416" cy="1042416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ction Button: Help 16">
            <a:hlinkClick r:id="" action="ppaction://noaction" highlightClick="1"/>
          </p:cNvPr>
          <p:cNvSpPr/>
          <p:nvPr/>
        </p:nvSpPr>
        <p:spPr>
          <a:xfrm>
            <a:off x="2667000" y="5410200"/>
            <a:ext cx="1042416" cy="104241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Custom 17">
            <a:hlinkClick r:id="" action="ppaction://noaction" highlightClick="1"/>
          </p:cNvPr>
          <p:cNvSpPr/>
          <p:nvPr/>
        </p:nvSpPr>
        <p:spPr>
          <a:xfrm>
            <a:off x="4648200" y="5486400"/>
            <a:ext cx="1042416" cy="104241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Image Formats: PNG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2F40-7AD7-4EF6-855A-18AA00FDE930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7" name="Picture 3" descr="C:\Documents and Settings\adminstrator\Desktop\All_Images_2007(2)\ppt\media\imag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547100" cy="438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Format: JPEG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2F40-7AD7-4EF6-855A-18AA00FDE930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 descr="C:\Documents and Settings\adminstrator\Desktop\All_Images_2007(2)\ppt\media\image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828800"/>
            <a:ext cx="4946650" cy="3578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Format: BMP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2F40-7AD7-4EF6-855A-18AA00FDE930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image6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600200"/>
            <a:ext cx="6172200" cy="4629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65" name="Picture 29" descr="C:\Documents and Settings\adminstrator\Desktop\EmfWmfAll\word\media\image7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7200" y="1638300"/>
            <a:ext cx="5688013" cy="3579813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Format: EMF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Format: WMF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2F40-7AD7-4EF6-855A-18AA00FDE930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098" name="Picture 2" descr="C:\Program Files\Microsoft Office\MEDIA\CAGCAT10\j008854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1943" y="3140964"/>
            <a:ext cx="4560113" cy="576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Format: gif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2F40-7AD7-4EF6-855A-18AA00FDE930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Sputnik-test-ico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1981200"/>
            <a:ext cx="33528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This is a Title &amp; Content Layout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6A27-FF42-4385-B0BC-BF06BDA3874E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1371600"/>
            <a:ext cx="3048000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Supported text formatting: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BOLD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ITALICS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u="sng" dirty="0" smtClean="0"/>
              <a:t>UNDERLINE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cap="small" dirty="0" smtClean="0"/>
              <a:t>small caps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cap="all" dirty="0" smtClean="0"/>
              <a:t>all </a:t>
            </a:r>
            <a:r>
              <a:rPr lang="en-US" cap="all" dirty="0" err="1" smtClean="0"/>
              <a:t>capS</a:t>
            </a:r>
            <a:endParaRPr lang="en-US" cap="all" dirty="0" smtClean="0"/>
          </a:p>
          <a:p>
            <a:endParaRPr lang="en-US" dirty="0"/>
          </a:p>
          <a:p>
            <a:r>
              <a:rPr lang="en-US" dirty="0" smtClean="0"/>
              <a:t>Supported Font faces: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Arial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Courier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New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Lucida Console" pitchFamily="49" charset="0"/>
              </a:rPr>
              <a:t>Lucida Console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Microsoft Sans Serif" pitchFamily="34" charset="0"/>
                <a:cs typeface="Microsoft Sans Serif" pitchFamily="34" charset="0"/>
              </a:rPr>
              <a:t>Microsoft Sans Serif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Times New Roman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Verdana" pitchFamily="34" charset="0"/>
              </a:rPr>
              <a:t>Verdana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856529" y="1384479"/>
            <a:ext cx="4906471" cy="240065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itchFamily="34" charset="0"/>
                <a:cs typeface="Arial" pitchFamily="34" charset="0"/>
              </a:rPr>
              <a:t>Also Supports other text formatting like: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Verdana" pitchFamily="34" charset="0"/>
                <a:cs typeface="Arial" pitchFamily="34" charset="0"/>
              </a:rPr>
              <a:t>Sub </a:t>
            </a:r>
            <a:r>
              <a:rPr lang="en-US" baseline="-25000" dirty="0" smtClean="0">
                <a:latin typeface="Verdana" pitchFamily="34" charset="0"/>
                <a:cs typeface="Arial" pitchFamily="34" charset="0"/>
              </a:rPr>
              <a:t>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Verdana" pitchFamily="34" charset="0"/>
                <a:cs typeface="Arial" pitchFamily="34" charset="0"/>
              </a:rPr>
              <a:t>Super </a:t>
            </a:r>
            <a:r>
              <a:rPr lang="en-US" baseline="30000" dirty="0" smtClean="0">
                <a:latin typeface="Verdana" pitchFamily="34" charset="0"/>
                <a:cs typeface="Arial" pitchFamily="34" charset="0"/>
              </a:rPr>
              <a:t>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Verdana" pitchFamily="34" charset="0"/>
                <a:cs typeface="Arial" pitchFamily="34" charset="0"/>
              </a:rPr>
              <a:t>Font Sizes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400" dirty="0" smtClean="0">
                <a:latin typeface="Verdana" pitchFamily="34" charset="0"/>
                <a:cs typeface="Arial" pitchFamily="34" charset="0"/>
              </a:rPr>
              <a:t>Font Size 4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800" dirty="0" smtClean="0">
                <a:latin typeface="Verdana" pitchFamily="34" charset="0"/>
                <a:cs typeface="Arial" pitchFamily="34" charset="0"/>
              </a:rPr>
              <a:t>Font Size 8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>
                <a:latin typeface="Verdana" pitchFamily="34" charset="0"/>
                <a:cs typeface="Arial" pitchFamily="34" charset="0"/>
              </a:rPr>
              <a:t>Font Size 16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Verdana" pitchFamily="34" charset="0"/>
                <a:cs typeface="Arial" pitchFamily="34" charset="0"/>
              </a:rPr>
              <a:t>Font Size 20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3000" dirty="0" smtClean="0">
                <a:latin typeface="Verdana" pitchFamily="34" charset="0"/>
                <a:cs typeface="Arial" pitchFamily="34" charset="0"/>
              </a:rPr>
              <a:t>Font Size 30</a:t>
            </a:r>
            <a:endParaRPr lang="en-US" sz="3000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0" y="3886200"/>
            <a:ext cx="4953000" cy="252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Verdana" pitchFamily="34" charset="0"/>
              </a:rPr>
              <a:t>This is a Paragraph with spacing of 6 Points and 1.5 points Line Spacing. This is a Paragraph with spacing of 6 Points and 1.5 points Line Spacing. This is a Paragraph with spacing of 6 Points and 1.5 points Line Spacing.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2F40-7AD7-4EF6-855A-18AA00FDE930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371600"/>
          <a:ext cx="4572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28575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4</a:t>
                      </a:r>
                      <a:endParaRPr lang="en-US" dirty="0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4724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Merged Cell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91200" y="2057400"/>
          <a:ext cx="2743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685800"/>
                <a:gridCol w="685800"/>
              </a:tblGrid>
              <a:tr h="33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2F40-7AD7-4EF6-855A-18AA00FDE930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1524000"/>
          <a:ext cx="7315200" cy="4724400"/>
        </p:xfrm>
        <a:graphic>
          <a:graphicData uri="http://schemas.openxmlformats.org/drawingml/2006/table">
            <a:tbl>
              <a:tblPr/>
              <a:tblGrid>
                <a:gridCol w="3606084"/>
                <a:gridCol w="3709116"/>
              </a:tblGrid>
              <a:tr h="1542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in each cell </a:t>
                      </a:r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should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be vertically </a:t>
                      </a:r>
                      <a:r>
                        <a:rPr lang="en-US" sz="14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bottom 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centre aligned in this entire table.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These are nested bullet-level 1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Same level as previous</a:t>
                      </a:r>
                    </a:p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Level 2</a:t>
                      </a:r>
                      <a:endParaRPr 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in each cell </a:t>
                      </a:r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should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be vertically </a:t>
                      </a:r>
                      <a:r>
                        <a:rPr lang="en-US" sz="14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bottom 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centre aligned in this entire table.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These are nested bullet-level 1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Same level as previous</a:t>
                      </a:r>
                    </a:p>
                    <a:p>
                      <a:pPr marL="1257300" marR="0" lvl="2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Level 2. Bullet size – 150%</a:t>
                      </a:r>
                      <a:endParaRPr 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itchFamily="18" charset="0"/>
                        <a:buChar char="€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in each cell </a:t>
                      </a:r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should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be vertically </a:t>
                      </a:r>
                      <a:r>
                        <a:rPr lang="en-US" sz="14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bottom 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centre aligned in this entire table.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itchFamily="18" charset="0"/>
                        <a:buChar char="€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These are nested bullet-level 1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itchFamily="18" charset="0"/>
                        <a:buChar char="€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Same level as previous</a:t>
                      </a:r>
                    </a:p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itchFamily="18" charset="0"/>
                        <a:buChar char="€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Level 2</a:t>
                      </a:r>
                      <a:endParaRPr 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in each cell </a:t>
                      </a:r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should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be vertically </a:t>
                      </a:r>
                      <a:r>
                        <a:rPr lang="en-US" sz="14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bottom 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centre aligned in this entire table.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These are nested bullet-level 1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Same level as previous</a:t>
                      </a:r>
                    </a:p>
                    <a:p>
                      <a:pPr marL="1257300" marR="0" lvl="2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Level 2</a:t>
                      </a:r>
                      <a:endParaRPr 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37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in each cell </a:t>
                      </a:r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should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be vertically </a:t>
                      </a:r>
                      <a:r>
                        <a:rPr lang="en-US" sz="14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bottom 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centre aligned in this entire table.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These are nested bullet-level 1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Same level as previous</a:t>
                      </a:r>
                    </a:p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Level 2</a:t>
                      </a:r>
                      <a:endParaRPr 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+mj-lt"/>
                        <a:buAutoNum type="alphaLcParenR" startAt="4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Bullet starts here at 4. V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ertically </a:t>
                      </a:r>
                      <a:r>
                        <a:rPr lang="en-US" sz="14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bottom 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centre alignment.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+mj-lt"/>
                        <a:buAutoNum type="alphaLcParenR" startAt="4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These are nested bullet-level 1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+mj-lt"/>
                        <a:buAutoNum type="alphaLcParenR" startAt="4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Same level as previous</a:t>
                      </a:r>
                    </a:p>
                    <a:p>
                      <a:pPr marL="1257300" marR="0" lvl="2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+mj-lt"/>
                        <a:buAutoNum type="alphaLcParenR" startAt="4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Level 2</a:t>
                      </a:r>
                      <a:endParaRPr 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2F40-7AD7-4EF6-855A-18AA00FDE930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2514600"/>
            <a:ext cx="1545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Hyperlink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eMail</a:t>
            </a:r>
            <a:r>
              <a:rPr lang="en-US" dirty="0" smtClean="0">
                <a:hlinkClick r:id="rId3"/>
              </a:rPr>
              <a:t> Hyperlink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EMF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2F40-7AD7-4EF6-855A-18AA00FDE930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2209800"/>
            <a:ext cx="929640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2163762"/>
          </a:xfrm>
        </p:spPr>
        <p:txBody>
          <a:bodyPr>
            <a:normAutofit/>
          </a:bodyPr>
          <a:lstStyle/>
          <a:p>
            <a:r>
              <a:rPr lang="en-US" smtClean="0"/>
              <a:t>Integrated : Shadow </a:t>
            </a:r>
            <a:r>
              <a:rPr lang="en-US" dirty="0" smtClean="0"/>
              <a:t>and border applied to rectangular and non-rectangular shapes - explicit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EB84-6282-48E3-8E1F-B5C52643B486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2362200"/>
            <a:ext cx="7772400" cy="381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62400" y="3352800"/>
            <a:ext cx="1322388" cy="849313"/>
          </a:xfrm>
          <a:prstGeom prst="rect">
            <a:avLst/>
          </a:prstGeom>
          <a:solidFill>
            <a:schemeClr val="accent1"/>
          </a:solidFill>
          <a:ln w="57150">
            <a:solidFill>
              <a:srgbClr val="008000"/>
            </a:solidFill>
            <a:prstDash val="sysDot"/>
            <a:miter lim="800000"/>
            <a:headEnd/>
            <a:tailEnd/>
          </a:ln>
          <a:effectLst>
            <a:outerShdw dist="378877" dir="13173580" algn="ctr" rotWithShape="0">
              <a:srgbClr val="3366FF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1371600" y="3352800"/>
            <a:ext cx="1203325" cy="990600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008000"/>
            </a:solidFill>
            <a:prstDash val="sysDot"/>
            <a:round/>
            <a:headEnd/>
            <a:tailEnd/>
          </a:ln>
          <a:effectLst>
            <a:outerShdw dist="378877" dir="13173580" algn="ctr" rotWithShape="0">
              <a:srgbClr val="3366FF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6553200" y="3124200"/>
            <a:ext cx="1143000" cy="990600"/>
          </a:xfrm>
          <a:prstGeom prst="bevel">
            <a:avLst>
              <a:gd name="adj" fmla="val 24199"/>
            </a:avLst>
          </a:prstGeom>
          <a:solidFill>
            <a:schemeClr val="accent1"/>
          </a:solidFill>
          <a:ln w="57150">
            <a:solidFill>
              <a:srgbClr val="008000"/>
            </a:solidFill>
            <a:prstDash val="sysDot"/>
            <a:miter lim="800000"/>
            <a:headEnd/>
            <a:tailEnd/>
          </a:ln>
          <a:effectLst>
            <a:outerShdw dist="378877" dir="1317358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1371600" y="5029200"/>
            <a:ext cx="1322388" cy="849313"/>
          </a:xfrm>
          <a:prstGeom prst="rect">
            <a:avLst/>
          </a:prstGeom>
          <a:solidFill>
            <a:schemeClr val="accent1"/>
          </a:solidFill>
          <a:ln w="57150">
            <a:solidFill>
              <a:srgbClr val="008000"/>
            </a:solidFill>
            <a:prstDash val="sysDot"/>
            <a:miter lim="800000"/>
            <a:headEnd/>
            <a:tailEnd/>
          </a:ln>
          <a:effectLst>
            <a:outerShdw dist="165588" dir="1274827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24" descr="Blue hills"/>
          <p:cNvSpPr>
            <a:spLocks noChangeArrowheads="1"/>
          </p:cNvSpPr>
          <p:nvPr/>
        </p:nvSpPr>
        <p:spPr bwMode="auto">
          <a:xfrm>
            <a:off x="4038600" y="4876800"/>
            <a:ext cx="1143000" cy="990600"/>
          </a:xfrm>
          <a:prstGeom prst="bevel">
            <a:avLst>
              <a:gd name="adj" fmla="val 24199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57150">
            <a:solidFill>
              <a:srgbClr val="008000"/>
            </a:solidFill>
            <a:prstDash val="sysDot"/>
            <a:miter lim="800000"/>
            <a:headEnd/>
            <a:tailEnd/>
          </a:ln>
          <a:effectLst>
            <a:outerShdw dist="107763" dir="13500000" algn="ctr" rotWithShape="0">
              <a:srgbClr val="FF66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25" descr="Suns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953000"/>
            <a:ext cx="1828800" cy="647700"/>
          </a:xfrm>
          <a:prstGeom prst="rect">
            <a:avLst/>
          </a:prstGeom>
          <a:noFill/>
          <a:ln w="57150">
            <a:solidFill>
              <a:srgbClr val="008000"/>
            </a:solidFill>
            <a:prstDash val="sysDot"/>
            <a:miter lim="800000"/>
            <a:headEnd/>
            <a:tailEnd/>
          </a:ln>
          <a:effectLst>
            <a:outerShdw dist="107763" dir="13500000" algn="ctr" rotWithShape="0">
              <a:srgbClr val="FF6600"/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Charts - Explicit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EB84-6282-48E3-8E1F-B5C52643B486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4724400" y="1676400"/>
          <a:ext cx="37338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8600" y="1524000"/>
          <a:ext cx="4114800" cy="271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971800" y="4648200"/>
          <a:ext cx="32766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CA81-CF5B-4D07-B03A-46C4F1E00BF3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Table without Table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2F40-7AD7-4EF6-855A-18AA00FDE930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24000" y="2514600"/>
          <a:ext cx="6095999" cy="1483360"/>
        </p:xfrm>
        <a:graphic>
          <a:graphicData uri="http://schemas.openxmlformats.org/drawingml/2006/table">
            <a:tbl>
              <a:tblPr firstRow="1" bandRow="1"/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 layout which overrides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EB84-6282-48E3-8E1F-B5C52643B486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Each bullet level has different color</a:t>
            </a:r>
          </a:p>
          <a:p>
            <a:pPr lvl="1"/>
            <a:r>
              <a:rPr lang="en-US" dirty="0" smtClean="0"/>
              <a:t>Green and italics</a:t>
            </a:r>
          </a:p>
          <a:p>
            <a:pPr lvl="2"/>
            <a:r>
              <a:rPr lang="en-US" dirty="0" smtClean="0"/>
              <a:t>Brown and normal</a:t>
            </a:r>
          </a:p>
          <a:p>
            <a:pPr lvl="3"/>
            <a:r>
              <a:rPr lang="en-US" dirty="0" smtClean="0"/>
              <a:t>Red and underline</a:t>
            </a:r>
          </a:p>
          <a:p>
            <a:pPr lvl="4"/>
            <a:r>
              <a:rPr lang="en-US" dirty="0" smtClean="0"/>
              <a:t>Purple and bold</a:t>
            </a:r>
          </a:p>
          <a:p>
            <a:pPr lvl="3"/>
            <a:r>
              <a:rPr lang="en-US" dirty="0" smtClean="0"/>
              <a:t>Again red and underline</a:t>
            </a:r>
          </a:p>
          <a:p>
            <a:pPr lvl="2"/>
            <a:r>
              <a:rPr lang="en-US" dirty="0" smtClean="0"/>
              <a:t>Going back in the order</a:t>
            </a:r>
          </a:p>
          <a:p>
            <a:pPr lvl="1"/>
            <a:r>
              <a:rPr lang="en-US" dirty="0" smtClean="0"/>
              <a:t>Green again and italics</a:t>
            </a:r>
          </a:p>
          <a:p>
            <a:r>
              <a:rPr lang="en-US" dirty="0" smtClean="0"/>
              <a:t>Finally the blue root bullet</a:t>
            </a:r>
          </a:p>
          <a:p>
            <a:pPr lvl="3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Layout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BFAD-5723-41A9-99E3-C523C78C4546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slide has below things coming from layout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Shape – Circle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Some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Image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This a Two Content Layout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EB84-6282-48E3-8E1F-B5C52643B486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r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Verdana" pitchFamily="34" charset="0"/>
              </a:rPr>
              <a:t>Paragraph Right Aligned in a Two Content Layout in Slide# 3.</a:t>
            </a:r>
          </a:p>
          <a:p>
            <a:pPr>
              <a:spcBef>
                <a:spcPts val="1200"/>
              </a:spcBef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Paragraph Left Aligned in a Two Content Layout in Slide# 3.</a:t>
            </a:r>
          </a:p>
          <a:p>
            <a:pPr algn="ctr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Verdana" pitchFamily="34" charset="0"/>
              </a:rPr>
              <a:t>Paragraph Center Aligned in a Two Content Layout in Slide# 3.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</a:rPr>
              <a:t>Paragraph Justified Aligned in a Two Content Layout in Slide# 3.</a:t>
            </a:r>
          </a:p>
          <a:p>
            <a:pPr algn="ctr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7030A0"/>
                </a:solidFill>
                <a:latin typeface="Verdana" pitchFamily="34" charset="0"/>
              </a:rPr>
              <a:t>Second content</a:t>
            </a:r>
          </a:p>
          <a:p>
            <a:pPr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7030A0"/>
                </a:solidFill>
                <a:latin typeface="Verdana" pitchFamily="34" charset="0"/>
              </a:rPr>
              <a:t>Over-riding layout properties</a:t>
            </a:r>
          </a:p>
          <a:p>
            <a:pPr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7030A0"/>
                </a:solidFill>
                <a:latin typeface="Verdana" pitchFamily="34" charset="0"/>
              </a:rPr>
              <a:t>Font</a:t>
            </a:r>
          </a:p>
          <a:p>
            <a:pPr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7030A0"/>
                </a:solidFill>
                <a:latin typeface="Verdana" pitchFamily="34" charset="0"/>
              </a:rPr>
              <a:t>Bullet type</a:t>
            </a:r>
          </a:p>
          <a:p>
            <a:pPr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7030A0"/>
                </a:solidFill>
                <a:latin typeface="Verdana" pitchFamily="34" charset="0"/>
              </a:rPr>
              <a:t>Size</a:t>
            </a:r>
          </a:p>
          <a:p>
            <a:pPr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7030A0"/>
                </a:solidFill>
                <a:latin typeface="Verdana" pitchFamily="34" charset="0"/>
              </a:rPr>
              <a:t>color</a:t>
            </a:r>
            <a:endParaRPr lang="en-US" sz="3200" dirty="0">
              <a:solidFill>
                <a:srgbClr val="7030A0"/>
              </a:solidFill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438768" y="2068354"/>
            <a:ext cx="185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Rotated Text Box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Preset Shapes: Rectangle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AF63-C026-477D-A1CB-0A526F667028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600200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09800" y="1600200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ingle Corner Rectangle 11"/>
          <p:cNvSpPr/>
          <p:nvPr/>
        </p:nvSpPr>
        <p:spPr>
          <a:xfrm>
            <a:off x="3733800" y="1600200"/>
            <a:ext cx="914400" cy="91440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ame Side Corner Rectangle 12"/>
          <p:cNvSpPr/>
          <p:nvPr/>
        </p:nvSpPr>
        <p:spPr>
          <a:xfrm>
            <a:off x="5029200" y="1600200"/>
            <a:ext cx="914400" cy="914400"/>
          </a:xfrm>
          <a:prstGeom prst="snip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Diagonal Corner Rectangle 13"/>
          <p:cNvSpPr/>
          <p:nvPr/>
        </p:nvSpPr>
        <p:spPr>
          <a:xfrm>
            <a:off x="6629400" y="1676400"/>
            <a:ext cx="914400" cy="914400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and Round Single Corner Rectangle 14"/>
          <p:cNvSpPr/>
          <p:nvPr/>
        </p:nvSpPr>
        <p:spPr>
          <a:xfrm>
            <a:off x="914400" y="3124200"/>
            <a:ext cx="914400" cy="91440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 Single Corner Rectangle 15"/>
          <p:cNvSpPr/>
          <p:nvPr/>
        </p:nvSpPr>
        <p:spPr>
          <a:xfrm>
            <a:off x="2286000" y="3124200"/>
            <a:ext cx="914400" cy="914400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 Same Side Corner Rectangle 16"/>
          <p:cNvSpPr/>
          <p:nvPr/>
        </p:nvSpPr>
        <p:spPr>
          <a:xfrm>
            <a:off x="3733800" y="3124200"/>
            <a:ext cx="914400" cy="914400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Diagonal Corner Rectangle 17"/>
          <p:cNvSpPr/>
          <p:nvPr/>
        </p:nvSpPr>
        <p:spPr>
          <a:xfrm>
            <a:off x="5257800" y="3200400"/>
            <a:ext cx="914400" cy="91440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95400" y="4648200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Shape With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808038"/>
          </a:xfrm>
        </p:spPr>
        <p:txBody>
          <a:bodyPr/>
          <a:lstStyle/>
          <a:p>
            <a:pPr algn="ctr"/>
            <a:r>
              <a:rPr lang="en-US" dirty="0" smtClean="0"/>
              <a:t>Preset Shapes: Basic Shapes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2F40-7AD7-4EF6-855A-18AA00FDE930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" y="7010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097280" y="701040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2286000" y="701040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3383280" y="701040"/>
            <a:ext cx="1216152" cy="91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/>
          <p:cNvSpPr/>
          <p:nvPr/>
        </p:nvSpPr>
        <p:spPr>
          <a:xfrm>
            <a:off x="4480560" y="701040"/>
            <a:ext cx="914400" cy="121615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5486400" y="701040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/>
        </p:nvSpPr>
        <p:spPr>
          <a:xfrm>
            <a:off x="6492240" y="701040"/>
            <a:ext cx="960120" cy="9144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>
            <a:off x="2286000" y="2072640"/>
            <a:ext cx="1060704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ptagon 13"/>
          <p:cNvSpPr/>
          <p:nvPr/>
        </p:nvSpPr>
        <p:spPr>
          <a:xfrm>
            <a:off x="3383280" y="2072640"/>
            <a:ext cx="914400" cy="9144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ctagon 14"/>
          <p:cNvSpPr/>
          <p:nvPr/>
        </p:nvSpPr>
        <p:spPr>
          <a:xfrm>
            <a:off x="4480560" y="2072640"/>
            <a:ext cx="914400" cy="9144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ecagon 15"/>
          <p:cNvSpPr/>
          <p:nvPr/>
        </p:nvSpPr>
        <p:spPr>
          <a:xfrm>
            <a:off x="5486400" y="2072640"/>
            <a:ext cx="914400" cy="91440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decagon 16"/>
          <p:cNvSpPr/>
          <p:nvPr/>
        </p:nvSpPr>
        <p:spPr>
          <a:xfrm>
            <a:off x="91440" y="2072640"/>
            <a:ext cx="914400" cy="9144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e 17"/>
          <p:cNvSpPr/>
          <p:nvPr/>
        </p:nvSpPr>
        <p:spPr>
          <a:xfrm>
            <a:off x="1097280" y="2072640"/>
            <a:ext cx="914400" cy="9144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ord 18"/>
          <p:cNvSpPr/>
          <p:nvPr/>
        </p:nvSpPr>
        <p:spPr>
          <a:xfrm>
            <a:off x="91440" y="3078480"/>
            <a:ext cx="914400" cy="914400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ardrop 19"/>
          <p:cNvSpPr/>
          <p:nvPr/>
        </p:nvSpPr>
        <p:spPr>
          <a:xfrm>
            <a:off x="1097280" y="3078480"/>
            <a:ext cx="914400" cy="91440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ame 20"/>
          <p:cNvSpPr/>
          <p:nvPr/>
        </p:nvSpPr>
        <p:spPr>
          <a:xfrm>
            <a:off x="6492240" y="2072640"/>
            <a:ext cx="914400" cy="914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Half Frame 21"/>
          <p:cNvSpPr/>
          <p:nvPr/>
        </p:nvSpPr>
        <p:spPr>
          <a:xfrm>
            <a:off x="2286000" y="3078480"/>
            <a:ext cx="914400" cy="9144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L-Shape 22"/>
          <p:cNvSpPr/>
          <p:nvPr/>
        </p:nvSpPr>
        <p:spPr>
          <a:xfrm>
            <a:off x="3383280" y="3078480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gonal Stripe 23"/>
          <p:cNvSpPr/>
          <p:nvPr/>
        </p:nvSpPr>
        <p:spPr>
          <a:xfrm>
            <a:off x="4480560" y="3078480"/>
            <a:ext cx="914400" cy="914400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ross 24"/>
          <p:cNvSpPr/>
          <p:nvPr/>
        </p:nvSpPr>
        <p:spPr>
          <a:xfrm>
            <a:off x="5486400" y="3078480"/>
            <a:ext cx="914400" cy="9144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aque 25"/>
          <p:cNvSpPr/>
          <p:nvPr/>
        </p:nvSpPr>
        <p:spPr>
          <a:xfrm>
            <a:off x="6492240" y="3078480"/>
            <a:ext cx="914400" cy="9144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n 26"/>
          <p:cNvSpPr/>
          <p:nvPr/>
        </p:nvSpPr>
        <p:spPr>
          <a:xfrm>
            <a:off x="7696200" y="1752600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7772400" y="457200"/>
            <a:ext cx="1216152" cy="12161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evel 28"/>
          <p:cNvSpPr/>
          <p:nvPr/>
        </p:nvSpPr>
        <p:spPr>
          <a:xfrm>
            <a:off x="7620000" y="3048000"/>
            <a:ext cx="1042416" cy="104241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nut 29"/>
          <p:cNvSpPr/>
          <p:nvPr/>
        </p:nvSpPr>
        <p:spPr>
          <a:xfrm>
            <a:off x="76200" y="4114800"/>
            <a:ext cx="914400" cy="914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1066800" y="4114800"/>
            <a:ext cx="914400" cy="914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lock Arc 31"/>
          <p:cNvSpPr/>
          <p:nvPr/>
        </p:nvSpPr>
        <p:spPr>
          <a:xfrm>
            <a:off x="2057400" y="4343400"/>
            <a:ext cx="914400" cy="9144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olded Corner 32"/>
          <p:cNvSpPr/>
          <p:nvPr/>
        </p:nvSpPr>
        <p:spPr>
          <a:xfrm>
            <a:off x="3276600" y="4114800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iley Face 33"/>
          <p:cNvSpPr/>
          <p:nvPr/>
        </p:nvSpPr>
        <p:spPr>
          <a:xfrm>
            <a:off x="4419600" y="40386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art 34"/>
          <p:cNvSpPr/>
          <p:nvPr/>
        </p:nvSpPr>
        <p:spPr>
          <a:xfrm>
            <a:off x="5486400" y="4114800"/>
            <a:ext cx="914400" cy="9144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ghtning Bolt 35"/>
          <p:cNvSpPr/>
          <p:nvPr/>
        </p:nvSpPr>
        <p:spPr>
          <a:xfrm>
            <a:off x="6553200" y="4191000"/>
            <a:ext cx="914400" cy="914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un 36"/>
          <p:cNvSpPr/>
          <p:nvPr/>
        </p:nvSpPr>
        <p:spPr>
          <a:xfrm>
            <a:off x="7620000" y="4114800"/>
            <a:ext cx="914400" cy="9144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oon 37"/>
          <p:cNvSpPr/>
          <p:nvPr/>
        </p:nvSpPr>
        <p:spPr>
          <a:xfrm>
            <a:off x="8610600" y="4114800"/>
            <a:ext cx="457200" cy="9144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/>
          <p:cNvSpPr/>
          <p:nvPr/>
        </p:nvSpPr>
        <p:spPr>
          <a:xfrm>
            <a:off x="381000" y="5334000"/>
            <a:ext cx="9144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>
            <a:off x="1524000" y="5486400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uble Bracket 40"/>
          <p:cNvSpPr/>
          <p:nvPr/>
        </p:nvSpPr>
        <p:spPr>
          <a:xfrm>
            <a:off x="2667000" y="53340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uble Brace 41"/>
          <p:cNvSpPr/>
          <p:nvPr/>
        </p:nvSpPr>
        <p:spPr>
          <a:xfrm>
            <a:off x="3810000" y="5257800"/>
            <a:ext cx="1069848" cy="9144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ket 42"/>
          <p:cNvSpPr/>
          <p:nvPr/>
        </p:nvSpPr>
        <p:spPr>
          <a:xfrm>
            <a:off x="5105400" y="53340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Bracket 43"/>
          <p:cNvSpPr/>
          <p:nvPr/>
        </p:nvSpPr>
        <p:spPr>
          <a:xfrm>
            <a:off x="5562600" y="5257800"/>
            <a:ext cx="73152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/>
          <p:cNvSpPr/>
          <p:nvPr/>
        </p:nvSpPr>
        <p:spPr>
          <a:xfrm>
            <a:off x="6172200" y="5334000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/>
          <p:cNvSpPr/>
          <p:nvPr/>
        </p:nvSpPr>
        <p:spPr>
          <a:xfrm>
            <a:off x="6934200" y="5334000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Preset Shapes: Block Arrows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2F40-7AD7-4EF6-855A-18AA00FDE930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28600" y="1371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1447800" y="13716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2743200" y="137160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352800" y="14478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4038600" y="15240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5562600" y="1371600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Quad Arrow 11"/>
          <p:cNvSpPr/>
          <p:nvPr/>
        </p:nvSpPr>
        <p:spPr>
          <a:xfrm>
            <a:off x="6172200" y="1371600"/>
            <a:ext cx="1216152" cy="1216152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-Up Arrow 12"/>
          <p:cNvSpPr/>
          <p:nvPr/>
        </p:nvSpPr>
        <p:spPr>
          <a:xfrm>
            <a:off x="7543800" y="1447800"/>
            <a:ext cx="1216152" cy="850392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 Arrow 13"/>
          <p:cNvSpPr/>
          <p:nvPr/>
        </p:nvSpPr>
        <p:spPr>
          <a:xfrm>
            <a:off x="228600" y="2438400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U-Turn Arrow 14"/>
          <p:cNvSpPr/>
          <p:nvPr/>
        </p:nvSpPr>
        <p:spPr>
          <a:xfrm>
            <a:off x="1295400" y="2438400"/>
            <a:ext cx="886968" cy="8778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Left-Up Arrow 15"/>
          <p:cNvSpPr/>
          <p:nvPr/>
        </p:nvSpPr>
        <p:spPr>
          <a:xfrm>
            <a:off x="2209800" y="2438400"/>
            <a:ext cx="850392" cy="85039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-Up Arrow 16"/>
          <p:cNvSpPr/>
          <p:nvPr/>
        </p:nvSpPr>
        <p:spPr>
          <a:xfrm>
            <a:off x="3124200" y="2667000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Right Arrow 17"/>
          <p:cNvSpPr/>
          <p:nvPr/>
        </p:nvSpPr>
        <p:spPr>
          <a:xfrm>
            <a:off x="4191000" y="2438400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Left Arrow 18"/>
          <p:cNvSpPr/>
          <p:nvPr/>
        </p:nvSpPr>
        <p:spPr>
          <a:xfrm>
            <a:off x="5105400" y="2438400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Up Arrow 19"/>
          <p:cNvSpPr/>
          <p:nvPr/>
        </p:nvSpPr>
        <p:spPr>
          <a:xfrm>
            <a:off x="6019800" y="2971800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Down Arrow 20"/>
          <p:cNvSpPr/>
          <p:nvPr/>
        </p:nvSpPr>
        <p:spPr>
          <a:xfrm>
            <a:off x="7543800" y="2743200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Striped Right Arrow 21"/>
          <p:cNvSpPr/>
          <p:nvPr/>
        </p:nvSpPr>
        <p:spPr>
          <a:xfrm>
            <a:off x="228600" y="4267200"/>
            <a:ext cx="97840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Notched Right Arrow 22"/>
          <p:cNvSpPr/>
          <p:nvPr/>
        </p:nvSpPr>
        <p:spPr>
          <a:xfrm>
            <a:off x="1905000" y="4419600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Notched Right Arrow 23"/>
          <p:cNvSpPr/>
          <p:nvPr/>
        </p:nvSpPr>
        <p:spPr>
          <a:xfrm>
            <a:off x="3276600" y="4191000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entagon 24"/>
          <p:cNvSpPr/>
          <p:nvPr/>
        </p:nvSpPr>
        <p:spPr>
          <a:xfrm>
            <a:off x="4724400" y="4191000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>
            <a:off x="6096000" y="4191000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ight Arrow Callout 26"/>
          <p:cNvSpPr/>
          <p:nvPr/>
        </p:nvSpPr>
        <p:spPr>
          <a:xfrm>
            <a:off x="7162800" y="3810000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Callout 28"/>
          <p:cNvSpPr/>
          <p:nvPr/>
        </p:nvSpPr>
        <p:spPr>
          <a:xfrm>
            <a:off x="685800" y="5181600"/>
            <a:ext cx="1216152" cy="576072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/>
          <p:nvPr/>
        </p:nvSpPr>
        <p:spPr>
          <a:xfrm>
            <a:off x="2362200" y="5181600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/>
          <p:nvPr/>
        </p:nvSpPr>
        <p:spPr>
          <a:xfrm>
            <a:off x="3810000" y="5029200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/>
          <p:nvPr/>
        </p:nvSpPr>
        <p:spPr>
          <a:xfrm>
            <a:off x="5257800" y="5029200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Quad Arrow Callout 32"/>
          <p:cNvSpPr/>
          <p:nvPr/>
        </p:nvSpPr>
        <p:spPr>
          <a:xfrm>
            <a:off x="6477000" y="5029200"/>
            <a:ext cx="1216152" cy="1216152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ircular Arrow 33"/>
          <p:cNvSpPr/>
          <p:nvPr/>
        </p:nvSpPr>
        <p:spPr>
          <a:xfrm>
            <a:off x="8001000" y="5105400"/>
            <a:ext cx="978408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Preset Shapes: Equation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2F40-7AD7-4EF6-855A-18AA00FDE930}" type="datetime1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 Acceptance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D69-EA2C-4A90-AD9F-64DD83B1B4C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295400" y="236220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2895600" y="2667000"/>
            <a:ext cx="914400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4343400" y="3352800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vision 8"/>
          <p:cNvSpPr/>
          <p:nvPr/>
        </p:nvSpPr>
        <p:spPr>
          <a:xfrm>
            <a:off x="6172200" y="2438400"/>
            <a:ext cx="914400" cy="914400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295400" y="411480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Not Equal 10"/>
          <p:cNvSpPr/>
          <p:nvPr/>
        </p:nvSpPr>
        <p:spPr>
          <a:xfrm>
            <a:off x="2590800" y="4038600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282</TotalTime>
  <Words>666</Words>
  <Application>Microsoft Office PowerPoint</Application>
  <PresentationFormat>On-screen Show (4:3)</PresentationFormat>
  <Paragraphs>213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Equity</vt:lpstr>
      <vt:lpstr>Basic Acceptance Test File</vt:lpstr>
      <vt:lpstr>This is a Title &amp; Content Layout</vt:lpstr>
      <vt:lpstr>Custom layout which overrides master</vt:lpstr>
      <vt:lpstr>Custom Layout</vt:lpstr>
      <vt:lpstr>This a Two Content Layout</vt:lpstr>
      <vt:lpstr>Preset Shapes: Rectangle</vt:lpstr>
      <vt:lpstr>Preset Shapes: Basic Shapes</vt:lpstr>
      <vt:lpstr>Preset Shapes: Block Arrows</vt:lpstr>
      <vt:lpstr>Preset Shapes: Equation</vt:lpstr>
      <vt:lpstr>Preset Shapes: Flow Chart</vt:lpstr>
      <vt:lpstr>Preset Shapes: Stars &amp; Banners</vt:lpstr>
      <vt:lpstr>Preset Shapes: Callouts</vt:lpstr>
      <vt:lpstr>Preset Shapes: Action Buttons</vt:lpstr>
      <vt:lpstr>Image Formats: PNG</vt:lpstr>
      <vt:lpstr>Image Format: JPEG</vt:lpstr>
      <vt:lpstr>Image Format: BMP</vt:lpstr>
      <vt:lpstr>Image Format: EMF</vt:lpstr>
      <vt:lpstr>Image Format: WMF</vt:lpstr>
      <vt:lpstr>Image Format: gif</vt:lpstr>
      <vt:lpstr>Tables</vt:lpstr>
      <vt:lpstr>Slide 21</vt:lpstr>
      <vt:lpstr>Hyperlink</vt:lpstr>
      <vt:lpstr>Text EMF</vt:lpstr>
      <vt:lpstr>Integrated : Shadow and border applied to rectangular and non-rectangular shapes - explicit</vt:lpstr>
      <vt:lpstr>Multiple Charts - Explicit</vt:lpstr>
      <vt:lpstr>Slide 26</vt:lpstr>
      <vt:lpstr>Default Table without Table Style</vt:lpstr>
    </vt:vector>
  </TitlesOfParts>
  <Company>synerzip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synerzip</dc:creator>
  <cp:lastModifiedBy>synerzip</cp:lastModifiedBy>
  <cp:revision>75</cp:revision>
  <dcterms:created xsi:type="dcterms:W3CDTF">2011-09-22T05:07:31Z</dcterms:created>
  <dcterms:modified xsi:type="dcterms:W3CDTF">2012-11-01T05:47:03Z</dcterms:modified>
</cp:coreProperties>
</file>