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D9E0"/>
    <a:srgbClr val="24C6CE"/>
    <a:srgbClr val="3BA2B7"/>
    <a:srgbClr val="4D9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3A808-881D-40A3-962E-02625382B8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E50D574-CE62-4783-BC36-BADEA69BCFC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2800" i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Input</a:t>
          </a:r>
          <a:endParaRPr lang="en-US" sz="2800" i="1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gm:t>
    </dgm:pt>
    <dgm:pt modelId="{F612743A-4AB9-42BB-84D8-929EB676C5D8}" type="parTrans" cxnId="{E49742D7-0586-42E3-9BDF-37B086EE5B97}">
      <dgm:prSet/>
      <dgm:spPr/>
      <dgm:t>
        <a:bodyPr/>
        <a:lstStyle/>
        <a:p>
          <a:endParaRPr lang="en-US"/>
        </a:p>
      </dgm:t>
    </dgm:pt>
    <dgm:pt modelId="{0826393E-6DC0-4570-B77E-D4E946E0A4CB}" type="sibTrans" cxnId="{E49742D7-0586-42E3-9BDF-37B086EE5B97}">
      <dgm:prSet/>
      <dgm:spPr>
        <a:solidFill>
          <a:schemeClr val="bg2">
            <a:lumMod val="1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512CF826-91DC-43E5-AE9E-1BEB266EA93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i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Processor</a:t>
          </a:r>
          <a:endParaRPr lang="en-US" i="1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gm:t>
    </dgm:pt>
    <dgm:pt modelId="{5B6CFCFD-771E-465A-8509-6CAE67EB7DFA}" type="parTrans" cxnId="{C55A015B-E5E9-469D-A41C-023DAAB04961}">
      <dgm:prSet/>
      <dgm:spPr/>
      <dgm:t>
        <a:bodyPr/>
        <a:lstStyle/>
        <a:p>
          <a:endParaRPr lang="en-US"/>
        </a:p>
      </dgm:t>
    </dgm:pt>
    <dgm:pt modelId="{6D9C4B19-E4D0-4D1E-9E7F-1372D7467291}" type="sibTrans" cxnId="{C55A015B-E5E9-469D-A41C-023DAAB04961}">
      <dgm:prSet/>
      <dgm:spPr>
        <a:solidFill>
          <a:schemeClr val="tx1">
            <a:lumMod val="95000"/>
            <a:lumOff val="5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/>
        </a:p>
      </dgm:t>
    </dgm:pt>
    <dgm:pt modelId="{FF47362F-A02E-42FD-BC77-CAAD086D1D05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i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Output</a:t>
          </a:r>
        </a:p>
        <a:p>
          <a:r>
            <a:rPr lang="en-US" i="1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(info)</a:t>
          </a:r>
          <a:endParaRPr lang="en-US" i="1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gm:t>
    </dgm:pt>
    <dgm:pt modelId="{B293E221-3007-4EA0-B088-2788B7F96219}" type="parTrans" cxnId="{A19A7D3A-095E-420A-871E-45282A37FED7}">
      <dgm:prSet/>
      <dgm:spPr/>
      <dgm:t>
        <a:bodyPr/>
        <a:lstStyle/>
        <a:p>
          <a:endParaRPr lang="en-US"/>
        </a:p>
      </dgm:t>
    </dgm:pt>
    <dgm:pt modelId="{45FE4C99-F3A0-4D49-AA7C-5E46FBCA1907}" type="sibTrans" cxnId="{A19A7D3A-095E-420A-871E-45282A37FED7}">
      <dgm:prSet/>
      <dgm:spPr/>
      <dgm:t>
        <a:bodyPr/>
        <a:lstStyle/>
        <a:p>
          <a:endParaRPr lang="en-US"/>
        </a:p>
      </dgm:t>
    </dgm:pt>
    <dgm:pt modelId="{81768056-9B5D-4769-972C-B8C5D274EFF3}" type="pres">
      <dgm:prSet presAssocID="{87A3A808-881D-40A3-962E-02625382B897}" presName="Name0" presStyleCnt="0">
        <dgm:presLayoutVars>
          <dgm:dir/>
          <dgm:resizeHandles val="exact"/>
        </dgm:presLayoutVars>
      </dgm:prSet>
      <dgm:spPr/>
    </dgm:pt>
    <dgm:pt modelId="{CA7C9F00-83E0-407A-AF06-BB91EB6FAA45}" type="pres">
      <dgm:prSet presAssocID="{4E50D574-CE62-4783-BC36-BADEA69BCFC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D1019-6BD3-4B74-9CA0-5EA3FBCBFAFE}" type="pres">
      <dgm:prSet presAssocID="{0826393E-6DC0-4570-B77E-D4E946E0A4CB}" presName="sibTrans" presStyleLbl="sibTrans2D1" presStyleIdx="0" presStyleCnt="2" custScaleX="167321"/>
      <dgm:spPr/>
      <dgm:t>
        <a:bodyPr/>
        <a:lstStyle/>
        <a:p>
          <a:endParaRPr lang="en-US"/>
        </a:p>
      </dgm:t>
    </dgm:pt>
    <dgm:pt modelId="{06C5B437-9CE0-43E8-9DD9-BC569310EA42}" type="pres">
      <dgm:prSet presAssocID="{0826393E-6DC0-4570-B77E-D4E946E0A4C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FF33EEB-B3CF-48E8-9261-505ACED0AD7F}" type="pres">
      <dgm:prSet presAssocID="{512CF826-91DC-43E5-AE9E-1BEB266EA93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28271-F629-4AFC-8974-959ADE493664}" type="pres">
      <dgm:prSet presAssocID="{6D9C4B19-E4D0-4D1E-9E7F-1372D7467291}" presName="sibTrans" presStyleLbl="sibTrans2D1" presStyleIdx="1" presStyleCnt="2" custScaleX="165348"/>
      <dgm:spPr/>
      <dgm:t>
        <a:bodyPr/>
        <a:lstStyle/>
        <a:p>
          <a:endParaRPr lang="en-US"/>
        </a:p>
      </dgm:t>
    </dgm:pt>
    <dgm:pt modelId="{7B140E9E-3E50-4F08-8CD3-8026FE791641}" type="pres">
      <dgm:prSet presAssocID="{6D9C4B19-E4D0-4D1E-9E7F-1372D7467291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B62E7F9-86BB-4C03-A44D-EB7058A4D21F}" type="pres">
      <dgm:prSet presAssocID="{FF47362F-A02E-42FD-BC77-CAAD086D1D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F72E83-2B87-408A-92D6-F46AE4414815}" type="presOf" srcId="{6D9C4B19-E4D0-4D1E-9E7F-1372D7467291}" destId="{25028271-F629-4AFC-8974-959ADE493664}" srcOrd="0" destOrd="0" presId="urn:microsoft.com/office/officeart/2005/8/layout/process1"/>
    <dgm:cxn modelId="{79785A6B-8489-4D8E-8FF1-6F87DAA39223}" type="presOf" srcId="{FF47362F-A02E-42FD-BC77-CAAD086D1D05}" destId="{FB62E7F9-86BB-4C03-A44D-EB7058A4D21F}" srcOrd="0" destOrd="0" presId="urn:microsoft.com/office/officeart/2005/8/layout/process1"/>
    <dgm:cxn modelId="{FB0D3FFB-C7C1-4C3D-8F48-9589DDCC89E9}" type="presOf" srcId="{87A3A808-881D-40A3-962E-02625382B897}" destId="{81768056-9B5D-4769-972C-B8C5D274EFF3}" srcOrd="0" destOrd="0" presId="urn:microsoft.com/office/officeart/2005/8/layout/process1"/>
    <dgm:cxn modelId="{41B95DAA-2D71-468E-8824-DCCFFF6AB303}" type="presOf" srcId="{0826393E-6DC0-4570-B77E-D4E946E0A4CB}" destId="{06C5B437-9CE0-43E8-9DD9-BC569310EA42}" srcOrd="1" destOrd="0" presId="urn:microsoft.com/office/officeart/2005/8/layout/process1"/>
    <dgm:cxn modelId="{A19A7D3A-095E-420A-871E-45282A37FED7}" srcId="{87A3A808-881D-40A3-962E-02625382B897}" destId="{FF47362F-A02E-42FD-BC77-CAAD086D1D05}" srcOrd="2" destOrd="0" parTransId="{B293E221-3007-4EA0-B088-2788B7F96219}" sibTransId="{45FE4C99-F3A0-4D49-AA7C-5E46FBCA1907}"/>
    <dgm:cxn modelId="{7DE0FDDD-2D3F-4875-800A-62FBE60783BC}" type="presOf" srcId="{6D9C4B19-E4D0-4D1E-9E7F-1372D7467291}" destId="{7B140E9E-3E50-4F08-8CD3-8026FE791641}" srcOrd="1" destOrd="0" presId="urn:microsoft.com/office/officeart/2005/8/layout/process1"/>
    <dgm:cxn modelId="{0D2F9D1B-88D1-4017-914A-678FA7D0BCC2}" type="presOf" srcId="{0826393E-6DC0-4570-B77E-D4E946E0A4CB}" destId="{BA7D1019-6BD3-4B74-9CA0-5EA3FBCBFAFE}" srcOrd="0" destOrd="0" presId="urn:microsoft.com/office/officeart/2005/8/layout/process1"/>
    <dgm:cxn modelId="{C55A015B-E5E9-469D-A41C-023DAAB04961}" srcId="{87A3A808-881D-40A3-962E-02625382B897}" destId="{512CF826-91DC-43E5-AE9E-1BEB266EA935}" srcOrd="1" destOrd="0" parTransId="{5B6CFCFD-771E-465A-8509-6CAE67EB7DFA}" sibTransId="{6D9C4B19-E4D0-4D1E-9E7F-1372D7467291}"/>
    <dgm:cxn modelId="{E49742D7-0586-42E3-9BDF-37B086EE5B97}" srcId="{87A3A808-881D-40A3-962E-02625382B897}" destId="{4E50D574-CE62-4783-BC36-BADEA69BCFC9}" srcOrd="0" destOrd="0" parTransId="{F612743A-4AB9-42BB-84D8-929EB676C5D8}" sibTransId="{0826393E-6DC0-4570-B77E-D4E946E0A4CB}"/>
    <dgm:cxn modelId="{C669C788-856D-4BEB-ABE3-5A264188AC41}" type="presOf" srcId="{512CF826-91DC-43E5-AE9E-1BEB266EA935}" destId="{FFF33EEB-B3CF-48E8-9261-505ACED0AD7F}" srcOrd="0" destOrd="0" presId="urn:microsoft.com/office/officeart/2005/8/layout/process1"/>
    <dgm:cxn modelId="{C9F0EE60-89E0-4796-9E38-4840C6E7B08D}" type="presOf" srcId="{4E50D574-CE62-4783-BC36-BADEA69BCFC9}" destId="{CA7C9F00-83E0-407A-AF06-BB91EB6FAA45}" srcOrd="0" destOrd="0" presId="urn:microsoft.com/office/officeart/2005/8/layout/process1"/>
    <dgm:cxn modelId="{686A7039-AC16-4C63-B9BD-A35811E1A0B6}" type="presParOf" srcId="{81768056-9B5D-4769-972C-B8C5D274EFF3}" destId="{CA7C9F00-83E0-407A-AF06-BB91EB6FAA45}" srcOrd="0" destOrd="0" presId="urn:microsoft.com/office/officeart/2005/8/layout/process1"/>
    <dgm:cxn modelId="{2523748B-1DF1-440D-A5EA-3855B8E618DF}" type="presParOf" srcId="{81768056-9B5D-4769-972C-B8C5D274EFF3}" destId="{BA7D1019-6BD3-4B74-9CA0-5EA3FBCBFAFE}" srcOrd="1" destOrd="0" presId="urn:microsoft.com/office/officeart/2005/8/layout/process1"/>
    <dgm:cxn modelId="{A538823A-20E6-402F-AEE9-852609DDDFC5}" type="presParOf" srcId="{BA7D1019-6BD3-4B74-9CA0-5EA3FBCBFAFE}" destId="{06C5B437-9CE0-43E8-9DD9-BC569310EA42}" srcOrd="0" destOrd="0" presId="urn:microsoft.com/office/officeart/2005/8/layout/process1"/>
    <dgm:cxn modelId="{743E4542-ACA8-4856-B8A0-3C238EE6AD9E}" type="presParOf" srcId="{81768056-9B5D-4769-972C-B8C5D274EFF3}" destId="{FFF33EEB-B3CF-48E8-9261-505ACED0AD7F}" srcOrd="2" destOrd="0" presId="urn:microsoft.com/office/officeart/2005/8/layout/process1"/>
    <dgm:cxn modelId="{C44D53FD-20F2-46DF-B188-4CAB2ECD580F}" type="presParOf" srcId="{81768056-9B5D-4769-972C-B8C5D274EFF3}" destId="{25028271-F629-4AFC-8974-959ADE493664}" srcOrd="3" destOrd="0" presId="urn:microsoft.com/office/officeart/2005/8/layout/process1"/>
    <dgm:cxn modelId="{D4BEB34D-D1AC-4D3E-9851-A26FF324D5FC}" type="presParOf" srcId="{25028271-F629-4AFC-8974-959ADE493664}" destId="{7B140E9E-3E50-4F08-8CD3-8026FE791641}" srcOrd="0" destOrd="0" presId="urn:microsoft.com/office/officeart/2005/8/layout/process1"/>
    <dgm:cxn modelId="{1E774FF3-C605-4810-BB08-8B0EAD8D1BFD}" type="presParOf" srcId="{81768056-9B5D-4769-972C-B8C5D274EFF3}" destId="{FB62E7F9-86BB-4C03-A44D-EB7058A4D2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3F0B6-ECCA-4862-BB30-8D1A27CB809B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0"/>
      <dgm:spPr/>
    </dgm:pt>
    <dgm:pt modelId="{EA0912D0-9AAE-4D51-B55D-00C869304C4C}" type="pres">
      <dgm:prSet presAssocID="{7F73F0B6-ECCA-4862-BB30-8D1A27CB809B}" presName="linearFlow" presStyleCnt="0">
        <dgm:presLayoutVars>
          <dgm:dir/>
          <dgm:resizeHandles val="exact"/>
        </dgm:presLayoutVars>
      </dgm:prSet>
      <dgm:spPr/>
    </dgm:pt>
  </dgm:ptLst>
  <dgm:cxnLst>
    <dgm:cxn modelId="{04653481-6CE3-49A8-8CF1-09EA3D5E3294}" type="presOf" srcId="{7F73F0B6-ECCA-4862-BB30-8D1A27CB809B}" destId="{EA0912D0-9AAE-4D51-B55D-00C869304C4C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C9F00-83E0-407A-AF06-BB91EB6FAA45}">
      <dsp:nvSpPr>
        <dsp:cNvPr id="0" name=""/>
        <dsp:cNvSpPr/>
      </dsp:nvSpPr>
      <dsp:spPr>
        <a:xfrm>
          <a:off x="6068" y="1924771"/>
          <a:ext cx="1813696" cy="108821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Input</a:t>
          </a:r>
          <a:endParaRPr lang="en-US" sz="2800" i="1" kern="1200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sp:txBody>
      <dsp:txXfrm>
        <a:off x="37941" y="1956644"/>
        <a:ext cx="1749950" cy="1024471"/>
      </dsp:txXfrm>
    </dsp:sp>
    <dsp:sp modelId="{BA7D1019-6BD3-4B74-9CA0-5EA3FBCBFAFE}">
      <dsp:nvSpPr>
        <dsp:cNvPr id="0" name=""/>
        <dsp:cNvSpPr/>
      </dsp:nvSpPr>
      <dsp:spPr>
        <a:xfrm>
          <a:off x="1871708" y="2243981"/>
          <a:ext cx="643355" cy="449796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10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1871708" y="2333940"/>
        <a:ext cx="508416" cy="269878"/>
      </dsp:txXfrm>
    </dsp:sp>
    <dsp:sp modelId="{FFF33EEB-B3CF-48E8-9261-505ACED0AD7F}">
      <dsp:nvSpPr>
        <dsp:cNvPr id="0" name=""/>
        <dsp:cNvSpPr/>
      </dsp:nvSpPr>
      <dsp:spPr>
        <a:xfrm>
          <a:off x="2545242" y="1924771"/>
          <a:ext cx="1813696" cy="108821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Processor</a:t>
          </a:r>
          <a:endParaRPr lang="en-US" sz="2500" i="1" kern="1200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sp:txBody>
      <dsp:txXfrm>
        <a:off x="2577115" y="1956644"/>
        <a:ext cx="1749950" cy="1024471"/>
      </dsp:txXfrm>
    </dsp:sp>
    <dsp:sp modelId="{25028271-F629-4AFC-8974-959ADE493664}">
      <dsp:nvSpPr>
        <dsp:cNvPr id="0" name=""/>
        <dsp:cNvSpPr/>
      </dsp:nvSpPr>
      <dsp:spPr>
        <a:xfrm>
          <a:off x="4414676" y="2243981"/>
          <a:ext cx="635769" cy="44979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95000"/>
            <a:lumOff val="5000"/>
          </a:schemeClr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4414676" y="2333940"/>
        <a:ext cx="500830" cy="269878"/>
      </dsp:txXfrm>
    </dsp:sp>
    <dsp:sp modelId="{FB62E7F9-86BB-4C03-A44D-EB7058A4D21F}">
      <dsp:nvSpPr>
        <dsp:cNvPr id="0" name=""/>
        <dsp:cNvSpPr/>
      </dsp:nvSpPr>
      <dsp:spPr>
        <a:xfrm>
          <a:off x="5084417" y="1924771"/>
          <a:ext cx="1813696" cy="1088217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Output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i="1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entury Schoolbook" panose="02040604050505020304" pitchFamily="18" charset="0"/>
            </a:rPr>
            <a:t>(info)</a:t>
          </a:r>
          <a:endParaRPr lang="en-US" sz="2500" i="1" kern="1200" dirty="0">
            <a:solidFill>
              <a:schemeClr val="tx1">
                <a:lumMod val="95000"/>
                <a:lumOff val="5000"/>
              </a:schemeClr>
            </a:solidFill>
            <a:latin typeface="Century Schoolbook" panose="02040604050505020304" pitchFamily="18" charset="0"/>
          </a:endParaRPr>
        </a:p>
      </dsp:txBody>
      <dsp:txXfrm>
        <a:off x="5116290" y="1956644"/>
        <a:ext cx="1749950" cy="1024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5119B-AE55-4A2F-A64A-515477DE378B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69B24-56D3-46D8-AF38-E658AD86B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9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751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50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088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47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082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856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50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6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1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7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0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rfffff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3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1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3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912" y="2992582"/>
            <a:ext cx="3723763" cy="2445915"/>
          </a:xfrm>
        </p:spPr>
        <p:txBody>
          <a:bodyPr/>
          <a:lstStyle/>
          <a:p>
            <a:r>
              <a:rPr lang="en-US" dirty="0" smtClean="0"/>
              <a:t>???</a:t>
            </a:r>
            <a:endParaRPr lang="en-IN" dirty="0"/>
          </a:p>
        </p:txBody>
      </p:sp>
      <p:sp>
        <p:nvSpPr>
          <p:cNvPr id="7" name="Cloud Callout 6"/>
          <p:cNvSpPr/>
          <p:nvPr/>
        </p:nvSpPr>
        <p:spPr>
          <a:xfrm>
            <a:off x="4447308" y="483678"/>
            <a:ext cx="4987637" cy="3024293"/>
          </a:xfrm>
          <a:prstGeom prst="cloudCallou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 Computer System??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451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715">
        <p15:prstTrans prst="drape"/>
      </p:transition>
    </mc:Choice>
    <mc:Fallback xmlns="">
      <p:transition spd="slow" advTm="57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accent1">
                <a:lumMod val="40000"/>
                <a:lumOff val="60000"/>
              </a:schemeClr>
            </a:gs>
            <a:gs pos="59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760" y="1420981"/>
            <a:ext cx="117472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Copperplate Gothic Bold" panose="020E0705020206020404" pitchFamily="34" charset="0"/>
              </a:rPr>
              <a:t>           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Micro computers are the PC’s mostly found today in homes , schools and many small </a:t>
            </a:r>
            <a:r>
              <a:rPr lang="en-US" dirty="0" err="1" smtClean="0"/>
              <a:t>offices.They</a:t>
            </a:r>
            <a:r>
              <a:rPr lang="en-US" dirty="0" smtClean="0"/>
              <a:t> are called personal computers (PC’s) because they are designed to be used by the one person at a time.</a:t>
            </a:r>
          </a:p>
          <a:p>
            <a:endParaRPr lang="en-US" dirty="0"/>
          </a:p>
          <a:p>
            <a:r>
              <a:rPr lang="en-US" sz="2000" dirty="0" smtClean="0">
                <a:latin typeface="Arial Black" panose="020B0A04020102020204" pitchFamily="34" charset="0"/>
              </a:rPr>
              <a:t>Characteristics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cheaper than both mini &amp; main frame computers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very fast ( have high processing speeds)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Smaller in size , hence they occupy less space in an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more energy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 more reliable than the early main frame computers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MICRO CUMPUTERS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93476" y="6191518"/>
            <a:ext cx="68764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63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0"/>
    </mc:Choice>
    <mc:Fallback xmlns="">
      <p:transition spd="slow" advTm="7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336" y="973668"/>
            <a:ext cx="9110032" cy="706964"/>
          </a:xfrm>
        </p:spPr>
        <p:txBody>
          <a:bodyPr/>
          <a:lstStyle/>
          <a:p>
            <a:r>
              <a:rPr lang="en-US" sz="4000" b="1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A Computer System</a:t>
            </a:r>
            <a:endParaRPr lang="en-IN" sz="4000" b="1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067" y="2599267"/>
            <a:ext cx="8822265" cy="32173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Century Schoolbook" panose="02040604050505020304" pitchFamily="18" charset="0"/>
              </a:rPr>
              <a:t>It is a set of integrated devices that input ,</a:t>
            </a:r>
            <a:r>
              <a:rPr lang="en-US" i="1" dirty="0" err="1" smtClean="0">
                <a:latin typeface="Century Schoolbook" panose="02040604050505020304" pitchFamily="18" charset="0"/>
              </a:rPr>
              <a:t>output,process</a:t>
            </a:r>
            <a:r>
              <a:rPr lang="en-US" i="1" dirty="0" smtClean="0">
                <a:latin typeface="Century Schoolbook" panose="02040604050505020304" pitchFamily="18" charset="0"/>
              </a:rPr>
              <a:t> and store data and information.</a:t>
            </a:r>
          </a:p>
          <a:p>
            <a:pPr marL="0" indent="0">
              <a:buNone/>
            </a:pPr>
            <a:endParaRPr lang="en-US" i="1" dirty="0" smtClean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US" i="1" dirty="0" smtClean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Century Schoolbook" panose="02040604050505020304" pitchFamily="18" charset="0"/>
              </a:rPr>
              <a:t>Computer systems are currently built around </a:t>
            </a:r>
            <a:r>
              <a:rPr lang="en-US" i="1" dirty="0" err="1" smtClean="0">
                <a:latin typeface="Century Schoolbook" panose="02040604050505020304" pitchFamily="18" charset="0"/>
              </a:rPr>
              <a:t>atleast</a:t>
            </a:r>
            <a:r>
              <a:rPr lang="en-US" i="1" dirty="0" smtClean="0">
                <a:latin typeface="Century Schoolbook" panose="02040604050505020304" pitchFamily="18" charset="0"/>
              </a:rPr>
              <a:t> one digital processing device.</a:t>
            </a:r>
          </a:p>
          <a:p>
            <a:pPr marL="0" indent="0">
              <a:buNone/>
            </a:pPr>
            <a:r>
              <a:rPr lang="en-US" i="1" dirty="0" smtClean="0">
                <a:latin typeface="Century Schoolbook" panose="02040604050505020304" pitchFamily="18" charset="0"/>
              </a:rPr>
              <a:t>                                                                                         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84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2">
        <p14:switch dir="r"/>
      </p:transition>
    </mc:Choice>
    <mc:Fallback xmlns="">
      <p:transition spd="slow" advTm="43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50000"/>
              </a:schemeClr>
            </a:gs>
            <a:gs pos="69000">
              <a:srgbClr val="6E49A9"/>
            </a:gs>
            <a:gs pos="95000">
              <a:schemeClr val="accent5">
                <a:lumMod val="44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80787791"/>
              </p:ext>
            </p:extLst>
          </p:nvPr>
        </p:nvGraphicFramePr>
        <p:xfrm>
          <a:off x="2156691" y="374073"/>
          <a:ext cx="6904182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1895514" y="80689"/>
            <a:ext cx="133002" cy="750584"/>
          </a:xfrm>
        </p:spPr>
        <p:txBody>
          <a:bodyPr/>
          <a:lstStyle/>
          <a:p>
            <a:r>
              <a:rPr lang="en-US" dirty="0" smtClean="0"/>
              <a:t> 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202" y="903649"/>
            <a:ext cx="8825658" cy="861420"/>
          </a:xfrm>
        </p:spPr>
        <p:txBody>
          <a:bodyPr/>
          <a:lstStyle/>
          <a:p>
            <a:r>
              <a:rPr lang="en-US" dirty="0" smtClean="0"/>
              <a:t>Steps to show output</a:t>
            </a:r>
          </a:p>
          <a:p>
            <a:endParaRPr lang="en-US" dirty="0"/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11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421">
        <p14:flip dir="r"/>
      </p:transition>
    </mc:Choice>
    <mc:Fallback xmlns="">
      <p:transition spd="slow" advTm="2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50" y="940418"/>
            <a:ext cx="8761413" cy="706964"/>
          </a:xfrm>
        </p:spPr>
        <p:txBody>
          <a:bodyPr>
            <a:norm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Central Processing Unit(CPU)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Century Schoolbook" panose="02040604050505020304" pitchFamily="18" charset="0"/>
              </a:rPr>
              <a:t>A central processing unit is also called a central processor , main processor or just processor is the electronic </a:t>
            </a:r>
            <a:r>
              <a:rPr lang="en-US" i="1" dirty="0" err="1" smtClean="0">
                <a:latin typeface="Century Schoolbook" panose="02040604050505020304" pitchFamily="18" charset="0"/>
              </a:rPr>
              <a:t>circuitarry</a:t>
            </a:r>
            <a:r>
              <a:rPr lang="en-US" i="1" dirty="0" smtClean="0">
                <a:latin typeface="Century Schoolbook" panose="02040604050505020304" pitchFamily="18" charset="0"/>
              </a:rPr>
              <a:t> that execute instructions comprising a computer.</a:t>
            </a:r>
          </a:p>
          <a:p>
            <a:endParaRPr lang="en-US" i="1" dirty="0">
              <a:latin typeface="Century Schoolbook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 smtClean="0">
                <a:latin typeface="Century Schoolbook" panose="02040604050505020304" pitchFamily="18" charset="0"/>
              </a:rPr>
              <a:t>The CPU performs basic arithmetic logic controlling and input/output operations specified by the instructions in the program.</a:t>
            </a:r>
            <a:endParaRPr lang="en-IN" i="1" dirty="0">
              <a:latin typeface="Century Schoolbook" panose="020406040505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108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149">
        <p15:prstTrans prst="fallOver"/>
      </p:transition>
    </mc:Choice>
    <mc:Fallback xmlns="">
      <p:transition spd="slow" advTm="51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218923" y="121298"/>
            <a:ext cx="5710335" cy="3247052"/>
          </a:xfrm>
          <a:prstGeom prst="cloud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Classification of Computers</a:t>
            </a:r>
            <a:endParaRPr lang="en-IN" sz="3600" b="1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54381949"/>
              </p:ext>
            </p:extLst>
          </p:nvPr>
        </p:nvGraphicFramePr>
        <p:xfrm>
          <a:off x="2031999" y="3368350"/>
          <a:ext cx="8744857" cy="276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67535" y="3451754"/>
            <a:ext cx="71659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pperplate Gothic Bold" panose="020E0705020206020404" pitchFamily="34" charset="0"/>
              </a:rPr>
              <a:t>Super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pperplate Gothic Bold" panose="020E0705020206020404" pitchFamily="34" charset="0"/>
              </a:rPr>
              <a:t>Mainframe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pperplate Gothic Bold" panose="020E0705020206020404" pitchFamily="34" charset="0"/>
              </a:rPr>
              <a:t>Mini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opperplate Gothic Bold" panose="020E0705020206020404" pitchFamily="34" charset="0"/>
              </a:rPr>
              <a:t>Micro Computers</a:t>
            </a:r>
            <a:endParaRPr lang="en-IN" sz="2800" dirty="0">
              <a:latin typeface="Copperplate Gothic Bold" panose="020E07050202060204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6079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1386">
        <p15:prstTrans prst="curtains"/>
      </p:transition>
    </mc:Choice>
    <mc:Fallback xmlns="">
      <p:transition spd="slow" advTm="1138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437">
              <a:srgbClr val="4ED9E0"/>
            </a:gs>
            <a:gs pos="80000">
              <a:srgbClr val="4ED9E0"/>
            </a:gs>
            <a:gs pos="6000">
              <a:schemeClr val="bg1"/>
            </a:gs>
            <a:gs pos="56000">
              <a:srgbClr val="4ED9E0"/>
            </a:gs>
            <a:gs pos="39000">
              <a:srgbClr val="4ED9E0"/>
            </a:gs>
            <a:gs pos="100000">
              <a:srgbClr val="4ED9E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4955" y="1112546"/>
            <a:ext cx="55289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latin typeface="Copperplate Gothic Bold" panose="020E0705020206020404" pitchFamily="34" charset="0"/>
              </a:rPr>
              <a:t>Super Computers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5560" y="2187472"/>
            <a:ext cx="10627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Schoolbook" panose="02040604050505020304" pitchFamily="18" charset="0"/>
              </a:rPr>
              <a:t>Super Computers are the </a:t>
            </a:r>
            <a:r>
              <a:rPr lang="en-US" sz="2000" dirty="0" err="1" smtClean="0">
                <a:latin typeface="Century Schoolbook" panose="02040604050505020304" pitchFamily="18" charset="0"/>
              </a:rPr>
              <a:t>fastest,largest,most</a:t>
            </a:r>
            <a:r>
              <a:rPr lang="en-US" sz="2000" dirty="0" smtClean="0">
                <a:latin typeface="Century Schoolbook" panose="02040604050505020304" pitchFamily="18" charset="0"/>
              </a:rPr>
              <a:t> expensive and also the most powerful computers available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261" y="3554963"/>
            <a:ext cx="31245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Fastest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Largest in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Most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Huge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Very heavy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Generate a lot of heat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Use multiple processors</a:t>
            </a:r>
            <a:endParaRPr lang="en-IN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91" y="5780569"/>
            <a:ext cx="1134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They are operated by computer specialists. A super computer can be operated by 500 users at the  </a:t>
            </a:r>
          </a:p>
          <a:p>
            <a:r>
              <a:rPr lang="en-US" dirty="0"/>
              <a:t>s</a:t>
            </a:r>
            <a:r>
              <a:rPr lang="en-US" dirty="0" smtClean="0"/>
              <a:t>ame time.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1553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366">
        <p15:prstTrans prst="wind"/>
      </p:transition>
    </mc:Choice>
    <mc:Fallback xmlns="">
      <p:transition spd="slow" advTm="83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4000">
              <a:srgbClr val="4ED9E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3605" y="2846939"/>
            <a:ext cx="5766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Scientific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Defense and Weapon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Nuclear energy 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Weather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Petroleum research</a:t>
            </a:r>
            <a:endParaRPr lang="en-US" dirty="0">
              <a:latin typeface="+mj-lt"/>
            </a:endParaRPr>
          </a:p>
        </p:txBody>
      </p:sp>
      <p:sp>
        <p:nvSpPr>
          <p:cNvPr id="5" name="Oval 4"/>
          <p:cNvSpPr/>
          <p:nvPr/>
        </p:nvSpPr>
        <p:spPr>
          <a:xfrm>
            <a:off x="7298575" y="3724102"/>
            <a:ext cx="3776354" cy="234368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u="sng" dirty="0" smtClean="0">
                <a:latin typeface="Copperplate Gothic Bold" panose="020E0705020206020404" pitchFamily="34" charset="0"/>
              </a:rPr>
              <a:t>Examples: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CRAYOT 3D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NEC-500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CDC-6600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ABC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ENIAC</a:t>
            </a: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dirty="0" smtClean="0"/>
              <a:t>ADVANTAGES</a:t>
            </a:r>
            <a:endParaRPr lang="en-IN" sz="4400" b="1" i="1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</a:p>
          <a:p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60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6"/>
    </mc:Choice>
    <mc:Fallback xmlns="">
      <p:transition spd="slow" advTm="55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accent1">
                <a:lumMod val="5000"/>
                <a:lumOff val="9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7520" y="537480"/>
            <a:ext cx="62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  <a:latin typeface="Copperplate Gothic Bold" panose="020E0705020206020404" pitchFamily="34" charset="0"/>
              </a:rPr>
              <a:t>Main frame Computers</a:t>
            </a:r>
            <a:endParaRPr lang="en-IN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823" y="1169689"/>
            <a:ext cx="115056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Characteristic</a:t>
            </a: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 /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en-US" dirty="0" smtClean="0"/>
              <a:t>Have a large storage multi-user capacity</a:t>
            </a:r>
          </a:p>
          <a:p>
            <a:r>
              <a:rPr lang="en-US" dirty="0">
                <a:solidFill>
                  <a:schemeClr val="bg1"/>
                </a:solidFill>
              </a:rPr>
              <a:t> /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Supports a variety of peripherals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Areas where mainframe computers are used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en-US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dirty="0" smtClean="0"/>
              <a:t> Main frame computers are mainly used in government departments , big organizations and                                                                    companies </a:t>
            </a:r>
            <a:endParaRPr lang="en-US" dirty="0"/>
          </a:p>
          <a:p>
            <a:r>
              <a:rPr lang="en-US" dirty="0" smtClean="0"/>
              <a:t>  have large information processing needs . They are used in 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 / </a:t>
            </a:r>
            <a:r>
              <a:rPr lang="en-US" dirty="0" smtClean="0"/>
              <a:t>In banks and hospitals for preparing bills , pay roles.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/>
              <a:t> In communication networks such as the internet where they act as servers.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/>
              <a:t> In airlines reservation system where information of all flights is stored</a:t>
            </a:r>
            <a:r>
              <a:rPr lang="en-US" dirty="0"/>
              <a:t>. Large in size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5" name="Horizontal Scroll 4"/>
          <p:cNvSpPr/>
          <p:nvPr/>
        </p:nvSpPr>
        <p:spPr>
          <a:xfrm>
            <a:off x="7754927" y="1660509"/>
            <a:ext cx="3741575" cy="2435290"/>
          </a:xfrm>
          <a:prstGeom prst="horizontalScroll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8113222" y="2220598"/>
            <a:ext cx="3291840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Examples </a:t>
            </a:r>
          </a:p>
          <a:p>
            <a:r>
              <a:rPr lang="en-US" dirty="0" smtClean="0"/>
              <a:t>IBN 360,4381</a:t>
            </a:r>
          </a:p>
          <a:p>
            <a:r>
              <a:rPr lang="en-US" dirty="0" smtClean="0"/>
              <a:t>ICL 39 series</a:t>
            </a:r>
          </a:p>
          <a:p>
            <a:r>
              <a:rPr lang="en-US" dirty="0" smtClean="0"/>
              <a:t>CDC Cyber services</a:t>
            </a:r>
          </a:p>
          <a:p>
            <a:r>
              <a:rPr lang="en-US" dirty="0" smtClean="0"/>
              <a:t>UNIVAC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 flipV="1">
            <a:off x="9893753" y="1822725"/>
            <a:ext cx="86860" cy="277008"/>
          </a:xfrm>
        </p:spPr>
        <p:txBody>
          <a:bodyPr/>
          <a:lstStyle/>
          <a:p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0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1"/>
    </mc:Choice>
    <mc:Fallback xmlns="">
      <p:transition spd="slow" advTm="9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4">
                <a:lumMod val="89000"/>
              </a:schemeClr>
            </a:gs>
            <a:gs pos="40000">
              <a:schemeClr val="accent4">
                <a:lumMod val="89000"/>
              </a:schemeClr>
            </a:gs>
            <a:gs pos="70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737" y="233109"/>
            <a:ext cx="11643077" cy="6624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chemeClr val="bg2"/>
                </a:solidFill>
                <a:latin typeface="Copperplate Gothic Bold" panose="020E0705020206020404" pitchFamily="34" charset="0"/>
              </a:rPr>
              <a:t>                              </a:t>
            </a:r>
          </a:p>
          <a:p>
            <a:r>
              <a:rPr lang="en-US" sz="3200" i="1" dirty="0">
                <a:solidFill>
                  <a:schemeClr val="bg2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3200" i="1" dirty="0" smtClean="0">
                <a:solidFill>
                  <a:schemeClr val="bg2"/>
                </a:solidFill>
                <a:latin typeface="Copperplate Gothic Bold" panose="020E0705020206020404" pitchFamily="34" charset="0"/>
              </a:rPr>
              <a:t>                     </a:t>
            </a:r>
            <a:r>
              <a:rPr lang="en-US" sz="4000" i="1" dirty="0" smtClean="0">
                <a:solidFill>
                  <a:schemeClr val="bg2"/>
                </a:solidFill>
                <a:latin typeface="Copperplate Gothic Bold" panose="020E0705020206020404" pitchFamily="34" charset="0"/>
              </a:rPr>
              <a:t>Mini Computer</a:t>
            </a:r>
          </a:p>
          <a:p>
            <a:endParaRPr lang="en-US" sz="3200" i="1" dirty="0">
              <a:solidFill>
                <a:schemeClr val="bg2"/>
              </a:solidFill>
              <a:latin typeface="Copperplate Gothic Bold" panose="020E0705020206020404" pitchFamily="34" charset="0"/>
            </a:endParaRPr>
          </a:p>
          <a:p>
            <a:endParaRPr lang="en-US" sz="1050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latin typeface="Arial Black" panose="020B0A04020102020204" pitchFamily="34" charset="0"/>
              </a:rPr>
              <a:t>Characteristics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Multi-user </a:t>
            </a:r>
            <a:r>
              <a:rPr lang="en-US" dirty="0" err="1" smtClean="0"/>
              <a:t>i.e</a:t>
            </a:r>
            <a:r>
              <a:rPr lang="en-US" dirty="0" smtClean="0"/>
              <a:t>, can be opened by 6 users at a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Cheaper than the mainframe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They handle small amounts of </a:t>
            </a:r>
            <a:r>
              <a:rPr lang="en-US" dirty="0" err="1" smtClean="0"/>
              <a:t>data,are</a:t>
            </a:r>
            <a:r>
              <a:rPr lang="en-US" dirty="0" smtClean="0"/>
              <a:t> less powerful and have less memory than the mainframe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Mini computers are slower compared to mainframe computers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smtClean="0">
                <a:latin typeface="Arial Black" panose="020B0A04020102020204" pitchFamily="34" charset="0"/>
              </a:rPr>
              <a:t>Applications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in scientific laboratories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Used in research institutions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Engineering plants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Automatic processing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45719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478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83"/>
    </mc:Choice>
    <mc:Fallback xmlns="">
      <p:transition spd="slow" advTm="72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|1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7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.4|1.1|2.2|0.9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1|1.2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1|1.6|1.2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353</TotalTime>
  <Words>447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 Black</vt:lpstr>
      <vt:lpstr>Calibri</vt:lpstr>
      <vt:lpstr>Century Gothic</vt:lpstr>
      <vt:lpstr>Century Schoolbook</vt:lpstr>
      <vt:lpstr>Copperplate Gothic Bold</vt:lpstr>
      <vt:lpstr>Wingdings</vt:lpstr>
      <vt:lpstr>Wingdings 3</vt:lpstr>
      <vt:lpstr>Ion Boardroom</vt:lpstr>
      <vt:lpstr>???</vt:lpstr>
      <vt:lpstr>A Computer System</vt:lpstr>
      <vt:lpstr>   </vt:lpstr>
      <vt:lpstr>Central Processing Unit(CPU)</vt:lpstr>
      <vt:lpstr>PowerPoint Presentation</vt:lpstr>
      <vt:lpstr> </vt:lpstr>
      <vt:lpstr>ADVANTAGES</vt:lpstr>
      <vt:lpstr>  </vt:lpstr>
      <vt:lpstr> </vt:lpstr>
      <vt:lpstr> MICRO CUMPUTERS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32</cp:revision>
  <dcterms:created xsi:type="dcterms:W3CDTF">2024-09-03T07:31:07Z</dcterms:created>
  <dcterms:modified xsi:type="dcterms:W3CDTF">2024-10-22T02:51:50Z</dcterms:modified>
</cp:coreProperties>
</file>