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notesMasterIdLst>
    <p:notesMasterId r:id="rId27"/>
  </p:notesMasterIdLst>
  <p:sldIdLst>
    <p:sldId id="257" r:id="rId2"/>
    <p:sldId id="259" r:id="rId3"/>
    <p:sldId id="263" r:id="rId4"/>
    <p:sldId id="271" r:id="rId5"/>
    <p:sldId id="260" r:id="rId6"/>
    <p:sldId id="261" r:id="rId7"/>
    <p:sldId id="272" r:id="rId8"/>
    <p:sldId id="273" r:id="rId9"/>
    <p:sldId id="274" r:id="rId10"/>
    <p:sldId id="276" r:id="rId11"/>
    <p:sldId id="278" r:id="rId12"/>
    <p:sldId id="279" r:id="rId13"/>
    <p:sldId id="281" r:id="rId14"/>
    <p:sldId id="282" r:id="rId15"/>
    <p:sldId id="288" r:id="rId16"/>
    <p:sldId id="298" r:id="rId17"/>
    <p:sldId id="299" r:id="rId18"/>
    <p:sldId id="300" r:id="rId19"/>
    <p:sldId id="291" r:id="rId20"/>
    <p:sldId id="293" r:id="rId21"/>
    <p:sldId id="294" r:id="rId22"/>
    <p:sldId id="295" r:id="rId23"/>
    <p:sldId id="297" r:id="rId24"/>
    <p:sldId id="301"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3" d="100"/>
          <a:sy n="83" d="100"/>
        </p:scale>
        <p:origin x="4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hya Pasumarthi" userId="cc674524dcd01810" providerId="LiveId" clId="{4410252D-5E97-404D-B021-A2AF8EB07045}"/>
    <pc:docChg chg="custSel modSld">
      <pc:chgData name="Anuhya Pasumarthi" userId="cc674524dcd01810" providerId="LiveId" clId="{4410252D-5E97-404D-B021-A2AF8EB07045}" dt="2024-03-27T06:24:55.385" v="1" actId="20577"/>
      <pc:docMkLst>
        <pc:docMk/>
      </pc:docMkLst>
      <pc:sldChg chg="modSp mod">
        <pc:chgData name="Anuhya Pasumarthi" userId="cc674524dcd01810" providerId="LiveId" clId="{4410252D-5E97-404D-B021-A2AF8EB07045}" dt="2024-03-27T06:24:55.385" v="1" actId="20577"/>
        <pc:sldMkLst>
          <pc:docMk/>
          <pc:sldMk cId="1836870203" sldId="301"/>
        </pc:sldMkLst>
        <pc:spChg chg="mod">
          <ac:chgData name="Anuhya Pasumarthi" userId="cc674524dcd01810" providerId="LiveId" clId="{4410252D-5E97-404D-B021-A2AF8EB07045}" dt="2024-03-27T06:24:55.385" v="1" actId="20577"/>
          <ac:spMkLst>
            <pc:docMk/>
            <pc:sldMk cId="1836870203" sldId="301"/>
            <ac:spMk id="3" creationId="{45E8F7DB-7D04-5129-3CD4-BD0D4DBAA3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6563075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15168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9284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053301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8184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25284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00919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209168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0917198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1118092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85121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404604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373589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950260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1277322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4/22/2024</a:t>
            </a:fld>
            <a:endParaRPr lang="en-US" dirty="0"/>
          </a:p>
        </p:txBody>
      </p:sp>
    </p:spTree>
    <p:extLst>
      <p:ext uri="{BB962C8B-B14F-4D97-AF65-F5344CB8AC3E}">
        <p14:creationId xmlns:p14="http://schemas.microsoft.com/office/powerpoint/2010/main" val="4292947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4/22/2024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2781127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Subtitle 2"/>
          <p:cNvSpPr>
            <a:spLocks noGrp="1"/>
          </p:cNvSpPr>
          <p:nvPr>
            <p:ph type="subTitle" idx="1"/>
          </p:nvPr>
        </p:nvSpPr>
        <p:spPr>
          <a:xfrm>
            <a:off x="10434734" y="6857999"/>
            <a:ext cx="1757266" cy="1231297"/>
          </a:xfrm>
        </p:spPr>
        <p:txBody>
          <a:bodyPr/>
          <a:lstStyle/>
          <a:p>
            <a:r>
              <a:rPr lang="en-US" dirty="0">
                <a:solidFill>
                  <a:schemeClr val="tx1"/>
                </a:solidFill>
                <a:latin typeface="Times New Roman" panose="02020603050405020304" pitchFamily="18" charset="0"/>
                <a:cs typeface="Times New Roman" panose="02020603050405020304" pitchFamily="18" charset="0"/>
              </a:rPr>
              <a:t>B5</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48587" name="Rectangle 7"/>
          <p:cNvSpPr/>
          <p:nvPr/>
        </p:nvSpPr>
        <p:spPr>
          <a:xfrm>
            <a:off x="1990429" y="10160"/>
            <a:ext cx="7549760" cy="1263231"/>
          </a:xfrm>
          <a:prstGeom prst="rect">
            <a:avLst/>
          </a:prstGeom>
        </p:spPr>
        <p:txBody>
          <a:bodyPr wrap="non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lnSpc>
                <a:spcPct val="170000"/>
              </a:lnSpc>
            </a:pPr>
            <a:r>
              <a:rPr lang="en-US" altLang="en-US" sz="24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SIR C R REDDY COLLEGE OF ENGINEERING</a:t>
            </a:r>
            <a:endParaRPr lang="zh-CN" altLang="en-US" dirty="0">
              <a:solidFill>
                <a:schemeClr val="tx1"/>
              </a:solidFill>
              <a:latin typeface="Times New Roman" panose="02020603050405020304" pitchFamily="18" charset="0"/>
              <a:cs typeface="Times New Roman" panose="02020603050405020304" pitchFamily="18" charset="0"/>
            </a:endParaRPr>
          </a:p>
          <a:p>
            <a:pPr algn="ctr">
              <a:lnSpc>
                <a:spcPct val="170000"/>
              </a:lnSpc>
            </a:pPr>
            <a:r>
              <a:rPr lang="en-US" altLang="en-US" sz="24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DEPARTMENT OF INFORMATION TECHNOLOGY </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2097153" name="Picture 9"/>
          <p:cNvPicPr>
            <a:picLocks/>
          </p:cNvPicPr>
          <p:nvPr/>
        </p:nvPicPr>
        <p:blipFill>
          <a:blip r:embed="rId2" cstate="print"/>
          <a:srcRect/>
          <a:stretch>
            <a:fillRect/>
          </a:stretch>
        </p:blipFill>
        <p:spPr bwMode="auto">
          <a:xfrm>
            <a:off x="5349848" y="1535849"/>
            <a:ext cx="1492304" cy="1550901"/>
          </a:xfrm>
          <a:prstGeom prst="rect">
            <a:avLst/>
          </a:prstGeom>
          <a:noFill/>
          <a:ln>
            <a:noFill/>
          </a:ln>
        </p:spPr>
      </p:pic>
      <p:sp>
        <p:nvSpPr>
          <p:cNvPr id="1048588" name="Rectangle 7"/>
          <p:cNvSpPr/>
          <p:nvPr/>
        </p:nvSpPr>
        <p:spPr>
          <a:xfrm>
            <a:off x="327693" y="3086583"/>
            <a:ext cx="11536621" cy="635367"/>
          </a:xfrm>
          <a:prstGeom prst="rect">
            <a:avLst/>
          </a:prstGeom>
        </p:spPr>
        <p:txBody>
          <a:bodyPr wrap="non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lnSpc>
                <a:spcPct val="170000"/>
              </a:lnSpc>
            </a:pPr>
            <a:r>
              <a:rPr lang="en-US" altLang="en-US" sz="24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HUMAN STRESS DETECTION BASED ON STABLE PHYSCOLOGICAL TRAITS </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048715" name="TextBox 3"/>
          <p:cNvSpPr txBox="1"/>
          <p:nvPr/>
        </p:nvSpPr>
        <p:spPr>
          <a:xfrm>
            <a:off x="-1248645" y="4747173"/>
            <a:ext cx="7256706" cy="156966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sym typeface="+mn-ea"/>
              </a:rPr>
              <a:t>                             Project Guide: </a:t>
            </a:r>
          </a:p>
          <a:p>
            <a:r>
              <a:rPr lang="en-US" sz="2400" dirty="0">
                <a:solidFill>
                  <a:schemeClr val="tx1"/>
                </a:solidFill>
                <a:latin typeface="Times New Roman" panose="02020603050405020304" pitchFamily="18" charset="0"/>
                <a:cs typeface="Times New Roman" panose="02020603050405020304" pitchFamily="18" charset="0"/>
                <a:sym typeface="+mn-ea"/>
              </a:rPr>
              <a:t>                             Dr. K. Satyanarayana</a:t>
            </a:r>
            <a:endParaRPr lang="zh-CN" altLang="en-US"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sym typeface="+mn-ea"/>
              </a:rPr>
              <a:t>                             Assoc Professor</a:t>
            </a:r>
          </a:p>
          <a:p>
            <a:r>
              <a:rPr lang="en-US" sz="2400" dirty="0">
                <a:solidFill>
                  <a:schemeClr val="tx1"/>
                </a:solidFill>
                <a:latin typeface="Times New Roman" panose="02020603050405020304" pitchFamily="18" charset="0"/>
                <a:cs typeface="Times New Roman" panose="02020603050405020304" pitchFamily="18" charset="0"/>
                <a:sym typeface="+mn-ea"/>
              </a:rPr>
              <a:t>                             Dept of IT</a:t>
            </a:r>
          </a:p>
        </p:txBody>
      </p:sp>
      <p:sp>
        <p:nvSpPr>
          <p:cNvPr id="1048716" name="TextBox 3"/>
          <p:cNvSpPr txBox="1"/>
          <p:nvPr/>
        </p:nvSpPr>
        <p:spPr>
          <a:xfrm>
            <a:off x="4693780" y="4721861"/>
            <a:ext cx="7256706" cy="2215991"/>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sym typeface="+mn-ea"/>
              </a:rPr>
              <a:t>                             Presented By:</a:t>
            </a:r>
            <a:endParaRPr lang="zh-CN" altLang="en-US"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sym typeface="+mn-ea"/>
              </a:rPr>
              <a:t>                             </a:t>
            </a:r>
            <a:r>
              <a:rPr lang="en-US" sz="2400" dirty="0" err="1">
                <a:solidFill>
                  <a:schemeClr val="tx1"/>
                </a:solidFill>
                <a:latin typeface="Times New Roman" panose="02020603050405020304" pitchFamily="18" charset="0"/>
                <a:cs typeface="Times New Roman" panose="02020603050405020304" pitchFamily="18" charset="0"/>
                <a:sym typeface="+mn-ea"/>
              </a:rPr>
              <a:t>P.Anuhya (20B81A1295)</a:t>
            </a:r>
            <a:endParaRPr lang="zh-CN" altLang="en-US" dirty="0">
              <a:solidFill>
                <a:schemeClr val="tx1"/>
              </a:solidFill>
              <a:latin typeface="Times New Roman" panose="02020603050405020304" pitchFamily="18" charset="0"/>
              <a:cs typeface="Times New Roman" panose="02020603050405020304" pitchFamily="18" charset="0"/>
            </a:endParaRPr>
          </a:p>
          <a:p>
            <a:r>
              <a:rPr lang="en-US" altLang="en-US" sz="2400" dirty="0" err="1">
                <a:solidFill>
                  <a:schemeClr val="tx1"/>
                </a:solidFill>
                <a:latin typeface="Times New Roman" panose="02020603050405020304" pitchFamily="18" charset="0"/>
                <a:cs typeface="Times New Roman" panose="02020603050405020304" pitchFamily="18" charset="0"/>
                <a:sym typeface="+mn-ea"/>
              </a:rPr>
              <a:t>                             M.Durga Sireesha (20B81A1264)</a:t>
            </a:r>
            <a:endParaRPr lang="zh-CN" altLang="en-US" dirty="0">
              <a:solidFill>
                <a:schemeClr val="tx1"/>
              </a:solidFill>
              <a:latin typeface="Times New Roman" panose="02020603050405020304" pitchFamily="18" charset="0"/>
              <a:cs typeface="Times New Roman" panose="02020603050405020304" pitchFamily="18" charset="0"/>
            </a:endParaRPr>
          </a:p>
          <a:p>
            <a:r>
              <a:rPr lang="en-US" altLang="en-US" sz="2400" dirty="0" err="1">
                <a:solidFill>
                  <a:schemeClr val="tx1"/>
                </a:solidFill>
                <a:latin typeface="Times New Roman" panose="02020603050405020304" pitchFamily="18" charset="0"/>
                <a:cs typeface="Times New Roman" panose="02020603050405020304" pitchFamily="18" charset="0"/>
                <a:sym typeface="+mn-ea"/>
              </a:rPr>
              <a:t>                             M.Rakesh (21B85A1208)</a:t>
            </a:r>
            <a:endParaRPr lang="zh-CN" altLang="en-US" dirty="0">
              <a:solidFill>
                <a:schemeClr val="tx1"/>
              </a:solidFill>
              <a:latin typeface="Times New Roman" panose="02020603050405020304" pitchFamily="18" charset="0"/>
              <a:cs typeface="Times New Roman" panose="02020603050405020304" pitchFamily="18" charset="0"/>
            </a:endParaRPr>
          </a:p>
          <a:p>
            <a:r>
              <a:rPr lang="en-US" altLang="en-US" sz="2400" dirty="0" err="1">
                <a:solidFill>
                  <a:schemeClr val="tx1"/>
                </a:solidFill>
                <a:latin typeface="Times New Roman" panose="02020603050405020304" pitchFamily="18" charset="0"/>
                <a:cs typeface="Times New Roman" panose="02020603050405020304" pitchFamily="18" charset="0"/>
                <a:sym typeface="+mn-ea"/>
              </a:rPr>
              <a:t>                             Sk.Chan Bhasha (20B81A12A7)</a:t>
            </a:r>
            <a:endParaRPr lang="zh-CN" altLang="en-US" dirty="0">
              <a:solidFill>
                <a:schemeClr val="tx1"/>
              </a:solidFill>
              <a:latin typeface="Times New Roman" panose="02020603050405020304" pitchFamily="18" charset="0"/>
              <a:cs typeface="Times New Roman" panose="02020603050405020304" pitchFamily="18" charset="0"/>
            </a:endParaRPr>
          </a:p>
          <a:p>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42F1-0C45-95B3-3B56-9B45F147495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DATASET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40EC65-8F46-FF83-36A8-6139A20392F1}"/>
              </a:ext>
            </a:extLst>
          </p:cNvPr>
          <p:cNvSpPr>
            <a:spLocks noGrp="1"/>
          </p:cNvSpPr>
          <p:nvPr>
            <p:ph idx="1"/>
          </p:nvPr>
        </p:nvSpPr>
        <p:spPr>
          <a:xfrm>
            <a:off x="735759" y="1416424"/>
            <a:ext cx="8946541" cy="4195481"/>
          </a:xfrm>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supervised dataset has 9 columns, namely, anger, disgust, High Stress, anxiety, sadness, happiness, relaxation, desire, and emotion. 'Relaxation', 'Anxiety', 'High, Stress', 'Sadness', 'Desire', 'Anger', 'Disgust', 'Happiness' are the eight categories of emotions that make up the 2500 rows of data that make up this dataset. This dataset takes up 175 KB of Memory space.</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5C921C-BEA6-7F94-CC92-1FF91BAB4B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4256" y="2901763"/>
            <a:ext cx="6986309" cy="3829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4813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B2DD-01B7-C653-11A2-C9590673E217}"/>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CLASSIFICATION 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85DB80-D701-212D-7CD0-68015670F1F8}"/>
              </a:ext>
            </a:extLst>
          </p:cNvPr>
          <p:cNvSpPr>
            <a:spLocks noGrp="1"/>
          </p:cNvSpPr>
          <p:nvPr>
            <p:ph idx="1"/>
          </p:nvPr>
        </p:nvSpPr>
        <p:spPr/>
        <p:txBody>
          <a:bodyPr>
            <a:normAutofit/>
          </a:bodyPr>
          <a:lstStyle/>
          <a:p>
            <a:pPr marL="0" marR="0" algn="just">
              <a:lnSpc>
                <a:spcPct val="11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employing a machine learning model to predict stress emotion from test inputs, it is necessary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classification to find the most accurate classification model. For this investigation, five machine learning algorithms were employed to classify supervised emotion dataset which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with eight emotions ('Relaxation', 'Anxiety', 'High, Stress', 'Sadness', 'Desire', 'Anger', 'Disgust', 'Happiness').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Naive Bayes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SVM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Neural Network Algorithm</a:t>
            </a:r>
          </a:p>
          <a:p>
            <a:pPr marL="342900" marR="0" lvl="0" indent="-342900" algn="just">
              <a:lnSpc>
                <a:spcPct val="11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Algorithm</a:t>
            </a:r>
            <a:endParaRPr lang="en-IN" dirty="0"/>
          </a:p>
        </p:txBody>
      </p:sp>
    </p:spTree>
    <p:extLst>
      <p:ext uri="{BB962C8B-B14F-4D97-AF65-F5344CB8AC3E}">
        <p14:creationId xmlns:p14="http://schemas.microsoft.com/office/powerpoint/2010/main" val="4291396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532C-8EC6-82CC-8E8E-FD91D7233F03}"/>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TRAINING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77786B-30EB-5469-1D49-B57BE54F64E2}"/>
              </a:ext>
            </a:extLst>
          </p:cNvPr>
          <p:cNvSpPr>
            <a:spLocks noGrp="1"/>
          </p:cNvSpPr>
          <p:nvPr>
            <p:ph idx="1"/>
          </p:nvPr>
        </p:nvSpPr>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this step, the system trains with several classifiers on the supervised emotion dataset. Five previously stated machine learning algorithms were used for this training procedure to categorize a supervised emotion dataset that was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with eight emotions. This dataset is divided into training and testing units in a 70:30 ratio. The </a:t>
            </a:r>
            <a:r>
              <a:rPr lang="en-IN" sz="1800" dirty="0">
                <a:latin typeface="Times New Roman" panose="02020603050405020304" pitchFamily="18" charset="0"/>
                <a:ea typeface="Calibri" panose="020F0502020204030204" pitchFamily="34" charset="0"/>
                <a:cs typeface="Times New Roman" panose="02020603050405020304" pitchFamily="18" charset="0"/>
              </a:rPr>
              <a:t>30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testing dataset's values were predicted using the training model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54848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138D-7A3F-D2FC-72BE-4CD117430D1B}"/>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METRICS OF COMPARISION</a:t>
            </a:r>
            <a:endParaRPr lang="en-IN"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8EE6D4-2E75-3141-F757-FBEF4190AB6A}"/>
                  </a:ext>
                </a:extLst>
              </p:cNvPr>
              <p:cNvSpPr>
                <a:spLocks noGrp="1"/>
              </p:cNvSpPr>
              <p:nvPr>
                <p:ph idx="1"/>
              </p:nvPr>
            </p:nvSpPr>
            <p:spPr>
              <a:xfrm>
                <a:off x="762653" y="1331259"/>
                <a:ext cx="8946541" cy="4477870"/>
              </a:xfrm>
            </p:spPr>
            <p:txBody>
              <a:bodyPr>
                <a:normAutofit fontScale="92500" lnSpcReduction="10000"/>
              </a:bodyPr>
              <a:lstStyle/>
              <a:p>
                <a:pPr marL="342900" marR="0" lvl="0" indent="-342900" algn="just">
                  <a:lnSpc>
                    <a:spcPct val="110000"/>
                  </a:lnSpc>
                  <a:spcBef>
                    <a:spcPts val="0"/>
                  </a:spcBef>
                  <a:spcAft>
                    <a:spcPts val="1000"/>
                  </a:spcAft>
                  <a:buFont typeface="Wingdings" panose="05000000000000000000" pitchFamily="2" charset="2"/>
                  <a:buChar char=""/>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p>
              <a:p>
                <a:pPr marL="457200" marR="0" algn="just">
                  <a:lnSpc>
                    <a:spcPct val="110000"/>
                  </a:lnSpc>
                  <a:spcBef>
                    <a:spcPts val="0"/>
                  </a:spcBef>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is a popular and simple performance metric. This calculation is based on the ratio between the correctly predicted and total test data.</a:t>
                </a:r>
              </a:p>
              <a:p>
                <a:pPr marL="0" marR="0" indent="0" algn="r">
                  <a:lnSpc>
                    <a:spcPct val="110000"/>
                  </a:lnSpc>
                  <a:spcBef>
                    <a:spcPts val="0"/>
                  </a:spcBef>
                  <a:spcAft>
                    <a:spcPts val="1000"/>
                  </a:spcAft>
                  <a:buNone/>
                </a:pPr>
                <a:endParaRPr lang="en-IN"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IN" sz="1800" i="1" dirty="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𝐴𝑐𝑐𝑢𝑟𝑎𝑐𝑦</m:t>
                      </m:r>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solidFill>
                                <a:schemeClr val="tx1"/>
                              </a:solidFill>
                              <a:effectLst/>
                              <a:latin typeface="Cambria Math" panose="02040503050406030204" pitchFamily="18" charset="0"/>
                              <a:cs typeface="Times New Roman" panose="02020603050405020304" pitchFamily="18" charset="0"/>
                            </a:rPr>
                          </m:ctrlPr>
                        </m:fPr>
                        <m:num>
                          <m:r>
                            <m:rPr>
                              <m:sty m:val="p"/>
                            </m:rPr>
                            <a:rPr lang="en-US" sz="1800" b="0" i="0" smtClean="0">
                              <a:solidFill>
                                <a:schemeClr val="tx1"/>
                              </a:solidFill>
                              <a:effectLst/>
                              <a:latin typeface="Cambria Math" panose="02040503050406030204" pitchFamily="18" charset="0"/>
                              <a:cs typeface="Times New Roman" panose="02020603050405020304" pitchFamily="18" charset="0"/>
                            </a:rPr>
                            <m:t>Correctly</m:t>
                          </m:r>
                          <m:r>
                            <a:rPr lang="en-US" sz="1800" b="0" i="0" smtClean="0">
                              <a:solidFill>
                                <a:schemeClr val="tx1"/>
                              </a:solidFill>
                              <a:effectLst/>
                              <a:latin typeface="Cambria Math" panose="02040503050406030204" pitchFamily="18"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cs typeface="Times New Roman" panose="02020603050405020304" pitchFamily="18" charset="0"/>
                            </a:rPr>
                            <m:t>Predicted</m:t>
                          </m:r>
                          <m:r>
                            <a:rPr lang="en-US" sz="1800" b="0" i="0" smtClean="0">
                              <a:solidFill>
                                <a:schemeClr val="tx1"/>
                              </a:solidFill>
                              <a:effectLst/>
                              <a:latin typeface="Cambria Math" panose="02040503050406030204" pitchFamily="18"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cs typeface="Times New Roman" panose="02020603050405020304" pitchFamily="18" charset="0"/>
                            </a:rPr>
                            <m:t>Results</m:t>
                          </m:r>
                          <m:r>
                            <a:rPr lang="en-US" sz="1800" b="0" i="0" smtClean="0">
                              <a:solidFill>
                                <a:schemeClr val="tx1"/>
                              </a:solidFill>
                              <a:effectLst/>
                              <a:latin typeface="Cambria Math" panose="02040503050406030204" pitchFamily="18" charset="0"/>
                              <a:cs typeface="Times New Roman" panose="02020603050405020304" pitchFamily="18" charset="0"/>
                            </a:rPr>
                            <m:t>(</m:t>
                          </m:r>
                          <m:r>
                            <m:rPr>
                              <m:sty m:val="p"/>
                            </m:rPr>
                            <a:rPr lang="en-US" sz="1800" b="0" i="0" smtClean="0">
                              <a:solidFill>
                                <a:schemeClr val="tx1"/>
                              </a:solidFill>
                              <a:effectLst/>
                              <a:latin typeface="Cambria Math" panose="02040503050406030204" pitchFamily="18" charset="0"/>
                              <a:cs typeface="Times New Roman" panose="02020603050405020304" pitchFamily="18" charset="0"/>
                            </a:rPr>
                            <m:t>TP</m:t>
                          </m:r>
                          <m:r>
                            <a:rPr lang="en-US" sz="1800" b="0" i="0" smtClean="0">
                              <a:solidFill>
                                <a:schemeClr val="tx1"/>
                              </a:solidFill>
                              <a:effectLst/>
                              <a:latin typeface="Cambria Math" panose="02040503050406030204" pitchFamily="18" charset="0"/>
                              <a:cs typeface="Times New Roman" panose="02020603050405020304" pitchFamily="18" charset="0"/>
                            </a:rPr>
                            <m:t>+</m:t>
                          </m:r>
                          <m:r>
                            <m:rPr>
                              <m:sty m:val="p"/>
                            </m:rPr>
                            <a:rPr lang="en-US" sz="1800" b="0" i="0" smtClean="0">
                              <a:solidFill>
                                <a:schemeClr val="tx1"/>
                              </a:solidFill>
                              <a:effectLst/>
                              <a:latin typeface="Cambria Math" panose="02040503050406030204" pitchFamily="18" charset="0"/>
                              <a:cs typeface="Times New Roman" panose="02020603050405020304" pitchFamily="18" charset="0"/>
                            </a:rPr>
                            <m:t>TN</m:t>
                          </m:r>
                          <m:r>
                            <a:rPr lang="en-US" sz="1800" b="0" i="0" smtClean="0">
                              <a:solidFill>
                                <a:schemeClr val="tx1"/>
                              </a:solidFill>
                              <a:effectLst/>
                              <a:latin typeface="Cambria Math" panose="02040503050406030204" pitchFamily="18" charset="0"/>
                              <a:cs typeface="Times New Roman" panose="02020603050405020304" pitchFamily="18" charset="0"/>
                            </a:rPr>
                            <m:t>)</m:t>
                          </m:r>
                        </m:num>
                        <m:den>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Total</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Number</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of</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test</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data</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TP</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TN</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FP</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FN</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oMath>
                  </m:oMathPara>
                </a14:m>
                <a:endParaRPr lang="en-IN" dirty="0">
                  <a:solidFill>
                    <a:schemeClr val="tx1"/>
                  </a:solidFill>
                  <a:latin typeface="Times New Roman" panose="02020603050405020304" pitchFamily="18" charset="0"/>
                  <a:cs typeface="Times New Roman" panose="02020603050405020304" pitchFamily="18" charset="0"/>
                </a:endParaRPr>
              </a:p>
              <a:p>
                <a:pPr marL="0" indent="0" algn="ctr">
                  <a:lnSpc>
                    <a:spcPct val="110000"/>
                  </a:lnSpc>
                  <a:buNone/>
                </a:pPr>
                <a:endParaRPr lang="en-IN" dirty="0">
                  <a:solidFill>
                    <a:schemeClr val="tx1"/>
                  </a:solidFill>
                  <a:latin typeface="Times New Roman" panose="02020603050405020304" pitchFamily="18" charset="0"/>
                  <a:cs typeface="Times New Roman" panose="02020603050405020304" pitchFamily="18" charset="0"/>
                </a:endParaRPr>
              </a:p>
              <a:p>
                <a:pPr marL="342900" marR="0" lvl="0" indent="-342900" algn="just">
                  <a:lnSpc>
                    <a:spcPct val="110000"/>
                  </a:lnSpc>
                  <a:spcBef>
                    <a:spcPts val="0"/>
                  </a:spcBef>
                  <a:spcAft>
                    <a:spcPts val="1000"/>
                  </a:spcAft>
                  <a:buFont typeface="Wingdings" panose="05000000000000000000" pitchFamily="2" charset="2"/>
                  <a:buChar char=""/>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a:t>
                </a:r>
              </a:p>
              <a:p>
                <a:pPr marL="457200" marR="0" algn="just">
                  <a:lnSpc>
                    <a:spcPct val="110000"/>
                  </a:lnSpc>
                  <a:spcBef>
                    <a:spcPts val="0"/>
                  </a:spcBef>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calculation is based on the ratio between the correctly predicted positive and total positive data.</a:t>
                </a:r>
              </a:p>
              <a:p>
                <a:pPr marL="457200" marR="0" algn="just">
                  <a:lnSpc>
                    <a:spcPct val="110000"/>
                  </a:lnSpc>
                  <a:spcBef>
                    <a:spcPts val="0"/>
                  </a:spcBef>
                  <a:spcAft>
                    <a:spcPts val="800"/>
                  </a:spcAft>
                </a:pP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743200" lvl="6" indent="0" algn="just">
                  <a:lnSpc>
                    <a:spcPct val="110000"/>
                  </a:lnSpc>
                  <a:spcBef>
                    <a:spcPts val="0"/>
                  </a:spcBef>
                  <a:spcAft>
                    <a:spcPts val="800"/>
                  </a:spcAft>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a:t>
                </a:r>
                <a14:m>
                  <m:oMath xmlns:m="http://schemas.openxmlformats.org/officeDocument/2006/math">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TP</m:t>
                        </m:r>
                      </m:num>
                      <m:den>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TP</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FP</m:t>
                        </m:r>
                      </m:den>
                    </m:f>
                  </m:oMath>
                </a14:m>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buNone/>
                </a:pPr>
                <a:endParaRPr lang="en-IN" sz="1900" dirty="0">
                  <a:solidFill>
                    <a:schemeClr val="tx1"/>
                  </a:solidFill>
                  <a:latin typeface="Times New Roman" panose="02020603050405020304" pitchFamily="18" charset="0"/>
                  <a:cs typeface="Times New Roman" panose="02020603050405020304" pitchFamily="18" charset="0"/>
                </a:endParaRPr>
              </a:p>
              <a:p>
                <a:pPr marL="0" indent="0" algn="ctr">
                  <a:lnSpc>
                    <a:spcPct val="110000"/>
                  </a:lnSpc>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ctr">
                  <a:lnSpc>
                    <a:spcPct val="110000"/>
                  </a:lnSpc>
                  <a:buNone/>
                </a:pPr>
                <a:endParaRPr lang="en-IN" dirty="0">
                  <a:solidFill>
                    <a:schemeClr val="tx1"/>
                  </a:solidFill>
                  <a:latin typeface="Times New Roman" panose="02020603050405020304" pitchFamily="18" charset="0"/>
                  <a:cs typeface="Times New Roman" panose="02020603050405020304" pitchFamily="18" charset="0"/>
                </a:endParaRPr>
              </a:p>
              <a:p>
                <a:pPr algn="ctr">
                  <a:lnSpc>
                    <a:spcPct val="110000"/>
                  </a:lnSpc>
                </a:pPr>
                <a:endParaRPr lang="en-IN" dirty="0">
                  <a:solidFill>
                    <a:schemeClr val="tx1"/>
                  </a:solidFill>
                  <a:latin typeface="Times New Roman" panose="02020603050405020304" pitchFamily="18" charset="0"/>
                  <a:cs typeface="Times New Roman" panose="02020603050405020304" pitchFamily="18" charset="0"/>
                </a:endParaRPr>
              </a:p>
              <a:p>
                <a:pPr marL="0" indent="0" algn="ctr">
                  <a:lnSpc>
                    <a:spcPct val="110000"/>
                  </a:lnSpc>
                  <a:buNone/>
                </a:pP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98EE6D4-2E75-3141-F757-FBEF4190AB6A}"/>
                  </a:ext>
                </a:extLst>
              </p:cNvPr>
              <p:cNvSpPr>
                <a:spLocks noGrp="1" noRot="1" noChangeAspect="1" noMove="1" noResize="1" noEditPoints="1" noAdjustHandles="1" noChangeArrowheads="1" noChangeShapeType="1" noTextEdit="1"/>
              </p:cNvSpPr>
              <p:nvPr>
                <p:ph idx="1"/>
              </p:nvPr>
            </p:nvSpPr>
            <p:spPr>
              <a:xfrm>
                <a:off x="762653" y="1331259"/>
                <a:ext cx="8946541" cy="4477870"/>
              </a:xfrm>
              <a:blipFill>
                <a:blip r:embed="rId2"/>
                <a:stretch>
                  <a:fillRect l="-68" t="-272" r="-477"/>
                </a:stretch>
              </a:blipFill>
            </p:spPr>
            <p:txBody>
              <a:bodyPr/>
              <a:lstStyle/>
              <a:p>
                <a:r>
                  <a:rPr lang="en-IN">
                    <a:noFill/>
                  </a:rPr>
                  <a:t> </a:t>
                </a:r>
              </a:p>
            </p:txBody>
          </p:sp>
        </mc:Fallback>
      </mc:AlternateContent>
    </p:spTree>
    <p:extLst>
      <p:ext uri="{BB962C8B-B14F-4D97-AF65-F5344CB8AC3E}">
        <p14:creationId xmlns:p14="http://schemas.microsoft.com/office/powerpoint/2010/main" val="22394536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E5E1CC-4ACB-7AE4-3F8F-01E04B2BA9FD}"/>
                  </a:ext>
                </a:extLst>
              </p:cNvPr>
              <p:cNvSpPr>
                <a:spLocks noGrp="1"/>
              </p:cNvSpPr>
              <p:nvPr>
                <p:ph idx="1"/>
              </p:nvPr>
            </p:nvSpPr>
            <p:spPr>
              <a:xfrm>
                <a:off x="681970" y="824753"/>
                <a:ext cx="9923277" cy="5369858"/>
              </a:xfrm>
            </p:spPr>
            <p:txBody>
              <a:bodyPr/>
              <a:lstStyle/>
              <a:p>
                <a:pPr marL="342900" marR="0" lvl="0" indent="-342900" algn="just">
                  <a:lnSpc>
                    <a:spcPct val="150000"/>
                  </a:lnSpc>
                  <a:spcBef>
                    <a:spcPts val="0"/>
                  </a:spcBef>
                  <a:spcAft>
                    <a:spcPts val="1000"/>
                  </a:spcAft>
                  <a:buFont typeface="Wingdings" panose="05000000000000000000" pitchFamily="2" charset="2"/>
                  <a:buChar char=""/>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Recall</a:t>
                </a:r>
              </a:p>
              <a:p>
                <a:pPr marL="457200" marR="0" algn="just">
                  <a:lnSpc>
                    <a:spcPct val="150000"/>
                  </a:lnSpc>
                  <a:spcBef>
                    <a:spcPts val="0"/>
                  </a:spcBef>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calculation is based on the ratio between the correctly predicted positive and true positive and false positive data.</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028700" lvl="2"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IN" sz="18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𝑅𝑒𝑐𝑎𝑙𝑙</m:t>
                      </m:r>
                      <m:r>
                        <a:rPr lang="en-IN" sz="18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𝑇𝑃</m:t>
                          </m:r>
                          <m:r>
                            <a:rPr lang="en-IN" sz="1800" b="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num>
                        <m:den>
                          <m:r>
                            <a:rPr lang="en-IN" sz="18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𝑇𝑃</m:t>
                          </m:r>
                          <m:r>
                            <a:rPr lang="en-IN" sz="1800" b="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𝐹𝑃</m:t>
                          </m:r>
                        </m:den>
                      </m:f>
                    </m:oMath>
                  </m:oMathPara>
                </a14:m>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Wingdings" panose="05000000000000000000" pitchFamily="2" charset="2"/>
                  <a:buChar char=""/>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F1-socre</a:t>
                </a:r>
              </a:p>
              <a:p>
                <a:pPr marL="457200" marR="0" algn="just">
                  <a:lnSpc>
                    <a:spcPct val="150000"/>
                  </a:lnSpc>
                  <a:spcBef>
                    <a:spcPts val="0"/>
                  </a:spcBef>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calculation is based on the results of precision and recall.</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endParaRPr lang="en-IN"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200400" lvl="7" indent="0" algn="just">
                  <a:buNone/>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a:t>
                </a:r>
                <a14:m>
                  <m:oMath xmlns:m="http://schemas.openxmlformats.org/officeDocument/2006/math">
                    <m:r>
                      <a:rPr lang="en-IN" sz="1800" i="1" dirty="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r>
                      <a:rPr lang="en-IN"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IN"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𝑠𝑐𝑜𝑟𝑒</m:t>
                    </m:r>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=2∗</m:t>
                    </m:r>
                    <m:f>
                      <m:fPr>
                        <m:ctrlPr>
                          <a:rPr lang="en-IN" sz="1800" i="1">
                            <a:solidFill>
                              <a:schemeClr val="tx1"/>
                            </a:solidFill>
                            <a:effectLst/>
                            <a:latin typeface="Cambria Math" panose="02040503050406030204" pitchFamily="18" charset="0"/>
                            <a:cs typeface="Times New Roman" panose="02020603050405020304" pitchFamily="18" charset="0"/>
                          </a:rPr>
                        </m:ctrlPr>
                      </m:fPr>
                      <m:num>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Precision</m:t>
                        </m:r>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Reca</m:t>
                        </m:r>
                        <m:r>
                          <m:rPr>
                            <m:sty m:val="p"/>
                          </m:rPr>
                          <a:rPr lang="en-IN"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ll</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num>
                      <m:den>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Precision</m:t>
                        </m:r>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Recall</m:t>
                        </m:r>
                      </m:den>
                    </m:f>
                  </m:oMath>
                </a14:m>
                <a:endParaRPr lang="en-IN" sz="1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BE5E1CC-4ACB-7AE4-3F8F-01E04B2BA9FD}"/>
                  </a:ext>
                </a:extLst>
              </p:cNvPr>
              <p:cNvSpPr>
                <a:spLocks noGrp="1" noRot="1" noChangeAspect="1" noMove="1" noResize="1" noEditPoints="1" noAdjustHandles="1" noChangeArrowheads="1" noChangeShapeType="1" noTextEdit="1"/>
              </p:cNvSpPr>
              <p:nvPr>
                <p:ph idx="1"/>
              </p:nvPr>
            </p:nvSpPr>
            <p:spPr>
              <a:xfrm>
                <a:off x="681970" y="824753"/>
                <a:ext cx="9923277" cy="5369858"/>
              </a:xfrm>
              <a:blipFill>
                <a:blip r:embed="rId2"/>
                <a:stretch>
                  <a:fillRect l="-123" r="-491"/>
                </a:stretch>
              </a:blipFill>
            </p:spPr>
            <p:txBody>
              <a:bodyPr/>
              <a:lstStyle/>
              <a:p>
                <a:r>
                  <a:rPr lang="en-IN">
                    <a:noFill/>
                  </a:rPr>
                  <a:t> </a:t>
                </a:r>
              </a:p>
            </p:txBody>
          </p:sp>
        </mc:Fallback>
      </mc:AlternateContent>
    </p:spTree>
    <p:extLst>
      <p:ext uri="{BB962C8B-B14F-4D97-AF65-F5344CB8AC3E}">
        <p14:creationId xmlns:p14="http://schemas.microsoft.com/office/powerpoint/2010/main" val="3154913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F237-141D-CFCA-8E1F-4855A51BFFA4}"/>
              </a:ext>
            </a:extLst>
          </p:cNvPr>
          <p:cNvSpPr>
            <a:spLocks noGrp="1"/>
          </p:cNvSpPr>
          <p:nvPr>
            <p:ph type="title"/>
          </p:nvPr>
        </p:nvSpPr>
        <p:spPr>
          <a:xfrm>
            <a:off x="2374054" y="2661920"/>
            <a:ext cx="8596668" cy="2346960"/>
          </a:xfrm>
        </p:spPr>
        <p:txBody>
          <a:bodyPr>
            <a:normAutofit/>
          </a:bodyPr>
          <a:lstStyle/>
          <a:p>
            <a:r>
              <a:rPr lang="en-IN" sz="5400"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696842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1A96E-74F5-04F0-888B-361060171BB1}"/>
              </a:ext>
            </a:extLst>
          </p:cNvPr>
          <p:cNvSpPr>
            <a:spLocks noGrp="1"/>
          </p:cNvSpPr>
          <p:nvPr>
            <p:ph idx="1"/>
          </p:nvPr>
        </p:nvSpPr>
        <p:spPr>
          <a:xfrm>
            <a:off x="193016" y="1424107"/>
            <a:ext cx="10623176" cy="6382871"/>
          </a:xfrm>
        </p:spPr>
        <p:txBody>
          <a:bodyPr/>
          <a:lstStyle/>
          <a:p>
            <a:pPr algn="just"/>
            <a:r>
              <a:rPr lang="en-IN" sz="1800" b="1" dirty="0">
                <a:latin typeface="Times New Roman" panose="02020603050405020304" pitchFamily="18" charset="0"/>
                <a:cs typeface="Times New Roman" panose="02020603050405020304" pitchFamily="18" charset="0"/>
              </a:rPr>
              <a:t>PANDAS: </a:t>
            </a:r>
            <a:r>
              <a:rPr lang="en-US" sz="1800" dirty="0">
                <a:latin typeface="Times New Roman" panose="02020603050405020304" pitchFamily="18" charset="0"/>
                <a:cs typeface="Times New Roman" panose="02020603050405020304" pitchFamily="18" charset="0"/>
              </a:rPr>
              <a:t>The Pandas library in Python is primarily used for data manipulation and analysis. It provides powerful data structures like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and Series, along with functions to clean, transform, and analyze data efficiently.</a:t>
            </a:r>
          </a:p>
          <a:p>
            <a:pPr algn="just"/>
            <a:endParaRPr lang="en-US"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NUMPY: </a:t>
            </a:r>
            <a:r>
              <a:rPr lang="en-US" sz="1800" dirty="0">
                <a:latin typeface="Times New Roman" panose="02020603050405020304" pitchFamily="18" charset="0"/>
                <a:cs typeface="Times New Roman" panose="02020603050405020304" pitchFamily="18" charset="0"/>
              </a:rPr>
              <a:t>NumPy is a Python library used for working with arrays. It also has functions for working in domain of linear algebra, Fourier transform, and matrices. It is an opensource project and you can use it freely. NumPy stands for Numerical Python.</a:t>
            </a:r>
          </a:p>
          <a:p>
            <a:pPr algn="just"/>
            <a:endParaRPr lang="en-US"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Matplotlib</a:t>
            </a:r>
            <a:r>
              <a:rPr lang="en-US" sz="1800" dirty="0">
                <a:latin typeface="Times New Roman" panose="02020603050405020304" pitchFamily="18" charset="0"/>
                <a:cs typeface="Times New Roman" panose="02020603050405020304" pitchFamily="18" charset="0"/>
              </a:rPr>
              <a:t>: matplotlib is a collection of functions that make matplotlib work like MATLAB. Each </a:t>
            </a:r>
            <a:r>
              <a:rPr lang="en-US" sz="1800" dirty="0" err="1">
                <a:latin typeface="Times New Roman" panose="02020603050405020304" pitchFamily="18" charset="0"/>
                <a:cs typeface="Times New Roman" panose="02020603050405020304" pitchFamily="18" charset="0"/>
              </a:rPr>
              <a:t>pyplot</a:t>
            </a:r>
            <a:r>
              <a:rPr lang="en-US" sz="1800" dirty="0">
                <a:latin typeface="Times New Roman" panose="02020603050405020304" pitchFamily="18" charset="0"/>
                <a:cs typeface="Times New Roman" panose="02020603050405020304" pitchFamily="18" charset="0"/>
              </a:rPr>
              <a:t> function makes some change to a figure: e.g., creates a figure, creates a plotting area in a figure, plots some lines in a plotting area, decorates the plot with labels, etc.</a:t>
            </a:r>
          </a:p>
          <a:p>
            <a:pPr algn="just"/>
            <a:endParaRPr lang="en-IN" dirty="0"/>
          </a:p>
        </p:txBody>
      </p:sp>
      <p:sp>
        <p:nvSpPr>
          <p:cNvPr id="2" name="TextBox 1">
            <a:extLst>
              <a:ext uri="{FF2B5EF4-FFF2-40B4-BE49-F238E27FC236}">
                <a16:creationId xmlns:a16="http://schemas.microsoft.com/office/drawing/2014/main" id="{011174BA-14B1-4132-4404-2A17C91ABD03}"/>
              </a:ext>
            </a:extLst>
          </p:cNvPr>
          <p:cNvSpPr txBox="1"/>
          <p:nvPr/>
        </p:nvSpPr>
        <p:spPr>
          <a:xfrm>
            <a:off x="261258" y="307911"/>
            <a:ext cx="3825551"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LIBRARIES</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457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22755-69C8-56BA-F169-58315370D5AB}"/>
              </a:ext>
            </a:extLst>
          </p:cNvPr>
          <p:cNvSpPr>
            <a:spLocks noGrp="1"/>
          </p:cNvSpPr>
          <p:nvPr>
            <p:ph idx="1"/>
          </p:nvPr>
        </p:nvSpPr>
        <p:spPr>
          <a:xfrm>
            <a:off x="309781" y="430401"/>
            <a:ext cx="9883090" cy="6051081"/>
          </a:xfrm>
        </p:spPr>
        <p:txBody>
          <a:bodyPr/>
          <a:lstStyle/>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sz="1800" b="1"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a:t>
            </a:r>
            <a:r>
              <a:rPr lang="en-US" sz="1800" b="0" i="0" dirty="0">
                <a:solidFill>
                  <a:srgbClr val="3C4449"/>
                </a:solidFill>
                <a:effectLst/>
                <a:latin typeface="Times New Roman" panose="02020603050405020304" pitchFamily="18" charset="0"/>
                <a:cs typeface="Times New Roman" panose="02020603050405020304" pitchFamily="18" charset="0"/>
              </a:rPr>
              <a:t>Scikit-learn, also known as </a:t>
            </a:r>
            <a:r>
              <a:rPr lang="en-US" sz="1800" b="0" i="0" dirty="0" err="1">
                <a:solidFill>
                  <a:srgbClr val="3C4449"/>
                </a:solidFill>
                <a:effectLst/>
                <a:latin typeface="Times New Roman" panose="02020603050405020304" pitchFamily="18" charset="0"/>
                <a:cs typeface="Times New Roman" panose="02020603050405020304" pitchFamily="18" charset="0"/>
              </a:rPr>
              <a:t>sklearn</a:t>
            </a:r>
            <a:r>
              <a:rPr lang="en-US" sz="1800" b="0" i="0" dirty="0">
                <a:solidFill>
                  <a:srgbClr val="3C4449"/>
                </a:solidFill>
                <a:effectLst/>
                <a:latin typeface="Times New Roman" panose="02020603050405020304" pitchFamily="18" charset="0"/>
                <a:cs typeface="Times New Roman" panose="02020603050405020304" pitchFamily="18" charset="0"/>
              </a:rPr>
              <a:t>, is an open-source, machine learning and data modeling library for Python. It features various classification, regression and clustering algorithms including support vector machines, random forests, gradient boosting, k-means and DBSCAN, and is designed to interoperate with the Python libraries, NumPy and SciPy.</a:t>
            </a:r>
          </a:p>
          <a:p>
            <a:pPr algn="just"/>
            <a:endParaRPr lang="en-US" sz="1800" b="0" i="0" dirty="0">
              <a:solidFill>
                <a:srgbClr val="3C4449"/>
              </a:solidFill>
              <a:effectLst/>
              <a:latin typeface="Times New Roman" panose="02020603050405020304" pitchFamily="18" charset="0"/>
              <a:cs typeface="Times New Roman" panose="02020603050405020304" pitchFamily="18" charset="0"/>
            </a:endParaRPr>
          </a:p>
          <a:p>
            <a:pPr algn="just"/>
            <a:endParaRPr lang="en-US" sz="1800" b="0" i="0" dirty="0">
              <a:solidFill>
                <a:srgbClr val="3C4449"/>
              </a:solidFill>
              <a:effectLst/>
              <a:latin typeface="Times New Roman" panose="02020603050405020304" pitchFamily="18" charset="0"/>
              <a:cs typeface="Times New Roman" panose="02020603050405020304" pitchFamily="18" charset="0"/>
            </a:endParaRPr>
          </a:p>
          <a:p>
            <a:pPr algn="just"/>
            <a:r>
              <a:rPr lang="en-US" sz="1800" b="1" dirty="0" err="1">
                <a:latin typeface="Times New Roman" panose="02020603050405020304" pitchFamily="18" charset="0"/>
                <a:cs typeface="Times New Roman" panose="02020603050405020304" pitchFamily="18" charset="0"/>
              </a:rPr>
              <a:t>MySql.connector</a:t>
            </a:r>
            <a:r>
              <a:rPr lang="en-US" sz="1800" dirty="0">
                <a:latin typeface="Times New Roman" panose="02020603050405020304" pitchFamily="18" charset="0"/>
                <a:cs typeface="Times New Roman" panose="02020603050405020304" pitchFamily="18" charset="0"/>
              </a:rPr>
              <a:t>: </a:t>
            </a:r>
            <a:r>
              <a:rPr lang="en-US" sz="1800" b="0" i="0" dirty="0" err="1">
                <a:solidFill>
                  <a:srgbClr val="1F2328"/>
                </a:solidFill>
                <a:effectLst/>
                <a:latin typeface="Times New Roman" panose="02020603050405020304" pitchFamily="18" charset="0"/>
                <a:cs typeface="Times New Roman" panose="02020603050405020304" pitchFamily="18" charset="0"/>
              </a:rPr>
              <a:t>mysql.connector</a:t>
            </a:r>
            <a:r>
              <a:rPr lang="en-US" sz="1800" b="0" i="0" dirty="0">
                <a:solidFill>
                  <a:srgbClr val="1F2328"/>
                </a:solidFill>
                <a:effectLst/>
                <a:latin typeface="Times New Roman" panose="02020603050405020304" pitchFamily="18" charset="0"/>
                <a:cs typeface="Times New Roman" panose="02020603050405020304" pitchFamily="18" charset="0"/>
              </a:rPr>
              <a:t> is a Python library that provides an interface for connecting to MySQL databases from Python programs. It allows you to interact with MySQL databases by providing functionalities to execute SQL queries, fetch results, manage transactions, and handle database connections. This library simplifies the process of working with MySQL databases in Python, making it easier for developers to build applications that need to store, retrieve, and manipulate data in MySQL databases. It is commonly used in web development, data analysis, and other applications where interaction with MySQL databases is required.</a:t>
            </a:r>
            <a:endParaRPr lang="en-IN" sz="1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2707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74CDA-BA94-69CD-2E26-77E39BD348D6}"/>
              </a:ext>
            </a:extLst>
          </p:cNvPr>
          <p:cNvPicPr>
            <a:picLocks noChangeAspect="1"/>
          </p:cNvPicPr>
          <p:nvPr/>
        </p:nvPicPr>
        <p:blipFill>
          <a:blip r:embed="rId2"/>
          <a:stretch>
            <a:fillRect/>
          </a:stretch>
        </p:blipFill>
        <p:spPr>
          <a:xfrm>
            <a:off x="251926" y="1688842"/>
            <a:ext cx="10417480" cy="4655976"/>
          </a:xfrm>
          <a:prstGeom prst="rect">
            <a:avLst/>
          </a:prstGeom>
        </p:spPr>
      </p:pic>
      <p:sp>
        <p:nvSpPr>
          <p:cNvPr id="5" name="TextBox 4">
            <a:extLst>
              <a:ext uri="{FF2B5EF4-FFF2-40B4-BE49-F238E27FC236}">
                <a16:creationId xmlns:a16="http://schemas.microsoft.com/office/drawing/2014/main" id="{5FF6352C-5DB5-9784-EBB0-30BE4D10BC78}"/>
              </a:ext>
            </a:extLst>
          </p:cNvPr>
          <p:cNvSpPr txBox="1"/>
          <p:nvPr/>
        </p:nvSpPr>
        <p:spPr>
          <a:xfrm>
            <a:off x="410547" y="545840"/>
            <a:ext cx="3079102" cy="646331"/>
          </a:xfrm>
          <a:prstGeom prst="rect">
            <a:avLst/>
          </a:prstGeom>
          <a:noFill/>
        </p:spPr>
        <p:txBody>
          <a:bodyPr wrap="square" rtlCol="0">
            <a:spAutoFit/>
          </a:bodyPr>
          <a:lstStyle/>
          <a:p>
            <a:r>
              <a:rPr lang="en-US" sz="3600" dirty="0">
                <a:solidFill>
                  <a:schemeClr val="accent1"/>
                </a:solidFill>
                <a:latin typeface="Times New Roman" panose="02020603050405020304" pitchFamily="18" charset="0"/>
                <a:cs typeface="Times New Roman" panose="02020603050405020304" pitchFamily="18" charset="0"/>
              </a:rPr>
              <a:t>HOME PAGE</a:t>
            </a:r>
            <a:endParaRPr lang="en-IN" sz="3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112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314A18-A211-BFD1-F84A-A01849234522}"/>
              </a:ext>
            </a:extLst>
          </p:cNvPr>
          <p:cNvPicPr>
            <a:picLocks noChangeAspect="1"/>
          </p:cNvPicPr>
          <p:nvPr/>
        </p:nvPicPr>
        <p:blipFill>
          <a:blip r:embed="rId2"/>
          <a:stretch>
            <a:fillRect/>
          </a:stretch>
        </p:blipFill>
        <p:spPr>
          <a:xfrm>
            <a:off x="749559" y="421627"/>
            <a:ext cx="10692882" cy="6014746"/>
          </a:xfrm>
          <a:prstGeom prst="rect">
            <a:avLst/>
          </a:prstGeom>
        </p:spPr>
      </p:pic>
    </p:spTree>
    <p:extLst>
      <p:ext uri="{BB962C8B-B14F-4D97-AF65-F5344CB8AC3E}">
        <p14:creationId xmlns:p14="http://schemas.microsoft.com/office/powerpoint/2010/main" val="8526562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207494" y="303439"/>
            <a:ext cx="10131425" cy="1456267"/>
          </a:xfrm>
        </p:spPr>
        <p:txBody>
          <a:bodyPr>
            <a:normAutofit/>
          </a:bodyPr>
          <a:lstStyle/>
          <a:p>
            <a:pPr algn="just"/>
            <a:r>
              <a:rPr lang="en-US" sz="3600" b="1" dirty="0">
                <a:latin typeface="Times New Roman" panose="02020603050405020304" pitchFamily="18" charset="0"/>
                <a:cs typeface="Times New Roman" panose="02020603050405020304" pitchFamily="18" charset="0"/>
              </a:rPr>
              <a:t>AGENDA</a:t>
            </a:r>
            <a:endParaRPr lang="en-IN" sz="2800" b="1"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a:xfrm>
            <a:off x="1469447" y="1316360"/>
            <a:ext cx="10131425" cy="479485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Problem Statement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Proposed System</a:t>
            </a:r>
          </a:p>
          <a:p>
            <a:r>
              <a:rPr lang="en-US" altLang="zh-CN" dirty="0">
                <a:latin typeface="Times New Roman" panose="02020603050405020304" pitchFamily="18" charset="0"/>
                <a:cs typeface="Times New Roman" panose="02020603050405020304" pitchFamily="18" charset="0"/>
              </a:rPr>
              <a:t>Requirement Specification</a:t>
            </a:r>
          </a:p>
          <a:p>
            <a:r>
              <a:rPr lang="en-US" altLang="zh-CN" dirty="0">
                <a:latin typeface="Times New Roman" panose="02020603050405020304" pitchFamily="18" charset="0"/>
                <a:cs typeface="Times New Roman" panose="02020603050405020304" pitchFamily="18" charset="0"/>
              </a:rPr>
              <a:t>Methodology</a:t>
            </a:r>
          </a:p>
          <a:p>
            <a:r>
              <a:rPr lang="en-US" altLang="zh-CN" dirty="0">
                <a:latin typeface="Times New Roman" panose="02020603050405020304" pitchFamily="18" charset="0"/>
                <a:cs typeface="Times New Roman" panose="02020603050405020304" pitchFamily="18" charset="0"/>
              </a:rPr>
              <a:t>System Architecture</a:t>
            </a:r>
          </a:p>
          <a:p>
            <a:r>
              <a:rPr lang="en-IN" altLang="zh-CN" dirty="0">
                <a:latin typeface="Times New Roman" panose="02020603050405020304" pitchFamily="18" charset="0"/>
                <a:cs typeface="Times New Roman" panose="02020603050405020304" pitchFamily="18" charset="0"/>
              </a:rPr>
              <a:t>Dataset Description</a:t>
            </a:r>
          </a:p>
          <a:p>
            <a:r>
              <a:rPr lang="en-IN" altLang="zh-CN" dirty="0">
                <a:latin typeface="Times New Roman" panose="02020603050405020304" pitchFamily="18" charset="0"/>
                <a:cs typeface="Times New Roman" panose="02020603050405020304" pitchFamily="18" charset="0"/>
              </a:rPr>
              <a:t>Classification Analysis</a:t>
            </a:r>
          </a:p>
          <a:p>
            <a:r>
              <a:rPr lang="en-IN" altLang="zh-CN" dirty="0">
                <a:latin typeface="Times New Roman" panose="02020603050405020304" pitchFamily="18" charset="0"/>
                <a:cs typeface="Times New Roman" panose="02020603050405020304" pitchFamily="18" charset="0"/>
              </a:rPr>
              <a:t>Metrics of </a:t>
            </a:r>
            <a:r>
              <a:rPr lang="en-IN" altLang="zh-CN" dirty="0" err="1">
                <a:latin typeface="Times New Roman" panose="02020603050405020304" pitchFamily="18" charset="0"/>
                <a:cs typeface="Times New Roman" panose="02020603050405020304" pitchFamily="18" charset="0"/>
              </a:rPr>
              <a:t>Comparision</a:t>
            </a:r>
            <a:endParaRPr lang="en-IN" altLang="zh-CN" dirty="0">
              <a:latin typeface="Times New Roman" panose="02020603050405020304" pitchFamily="18" charset="0"/>
              <a:cs typeface="Times New Roman" panose="02020603050405020304" pitchFamily="18" charset="0"/>
            </a:endParaRPr>
          </a:p>
          <a:p>
            <a:r>
              <a:rPr lang="en-IN" altLang="zh-CN" dirty="0">
                <a:latin typeface="Times New Roman" panose="02020603050405020304" pitchFamily="18" charset="0"/>
                <a:cs typeface="Times New Roman" panose="02020603050405020304" pitchFamily="18" charset="0"/>
              </a:rPr>
              <a:t>Implementation</a:t>
            </a:r>
          </a:p>
          <a:p>
            <a:r>
              <a:rPr lang="en-IN" altLang="zh-CN" dirty="0">
                <a:latin typeface="Times New Roman" panose="02020603050405020304" pitchFamily="18" charset="0"/>
                <a:cs typeface="Times New Roman" panose="02020603050405020304" pitchFamily="18" charset="0"/>
              </a:rPr>
              <a:t>Result</a:t>
            </a:r>
          </a:p>
          <a:p>
            <a:r>
              <a:rPr lang="en-IN" altLang="zh-CN" dirty="0">
                <a:latin typeface="Times New Roman" panose="02020603050405020304" pitchFamily="18" charset="0"/>
                <a:cs typeface="Times New Roman" panose="02020603050405020304" pitchFamily="18" charset="0"/>
              </a:rPr>
              <a:t>Conclusion</a:t>
            </a:r>
          </a:p>
          <a:p>
            <a:endParaRPr lang="en-I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DDAA8-4063-142A-B12E-CB90BE6DAF29}"/>
              </a:ext>
            </a:extLst>
          </p:cNvPr>
          <p:cNvPicPr>
            <a:picLocks noChangeAspect="1"/>
          </p:cNvPicPr>
          <p:nvPr/>
        </p:nvPicPr>
        <p:blipFill>
          <a:blip r:embed="rId2"/>
          <a:stretch>
            <a:fillRect/>
          </a:stretch>
        </p:blipFill>
        <p:spPr>
          <a:xfrm>
            <a:off x="628261" y="353397"/>
            <a:ext cx="10935478" cy="6151206"/>
          </a:xfrm>
          <a:prstGeom prst="rect">
            <a:avLst/>
          </a:prstGeom>
        </p:spPr>
      </p:pic>
    </p:spTree>
    <p:extLst>
      <p:ext uri="{BB962C8B-B14F-4D97-AF65-F5344CB8AC3E}">
        <p14:creationId xmlns:p14="http://schemas.microsoft.com/office/powerpoint/2010/main" val="66117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46238-EE49-62F5-E67F-2B44D09C2A4B}"/>
              </a:ext>
            </a:extLst>
          </p:cNvPr>
          <p:cNvPicPr>
            <a:picLocks noChangeAspect="1"/>
          </p:cNvPicPr>
          <p:nvPr/>
        </p:nvPicPr>
        <p:blipFill>
          <a:blip r:embed="rId2"/>
          <a:stretch>
            <a:fillRect/>
          </a:stretch>
        </p:blipFill>
        <p:spPr>
          <a:xfrm>
            <a:off x="1138334" y="787270"/>
            <a:ext cx="9392817" cy="5283460"/>
          </a:xfrm>
          <a:prstGeom prst="rect">
            <a:avLst/>
          </a:prstGeom>
        </p:spPr>
      </p:pic>
    </p:spTree>
    <p:extLst>
      <p:ext uri="{BB962C8B-B14F-4D97-AF65-F5344CB8AC3E}">
        <p14:creationId xmlns:p14="http://schemas.microsoft.com/office/powerpoint/2010/main" val="6529268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D02406-E79E-3F63-17C3-04F20B6EA962}"/>
              </a:ext>
            </a:extLst>
          </p:cNvPr>
          <p:cNvPicPr>
            <a:picLocks noChangeAspect="1"/>
          </p:cNvPicPr>
          <p:nvPr/>
        </p:nvPicPr>
        <p:blipFill>
          <a:blip r:embed="rId2"/>
          <a:stretch>
            <a:fillRect/>
          </a:stretch>
        </p:blipFill>
        <p:spPr>
          <a:xfrm>
            <a:off x="1203649" y="513182"/>
            <a:ext cx="9985829" cy="5617029"/>
          </a:xfrm>
          <a:prstGeom prst="rect">
            <a:avLst/>
          </a:prstGeom>
        </p:spPr>
      </p:pic>
    </p:spTree>
    <p:extLst>
      <p:ext uri="{BB962C8B-B14F-4D97-AF65-F5344CB8AC3E}">
        <p14:creationId xmlns:p14="http://schemas.microsoft.com/office/powerpoint/2010/main" val="3847869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5EDB-5812-73AC-D2B2-632AE35017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F9240312-A924-06B3-6AE7-4A2E1097BC3A}"/>
              </a:ext>
            </a:extLst>
          </p:cNvPr>
          <p:cNvPicPr>
            <a:picLocks noGrp="1" noChangeAspect="1"/>
          </p:cNvPicPr>
          <p:nvPr>
            <p:ph idx="1"/>
          </p:nvPr>
        </p:nvPicPr>
        <p:blipFill>
          <a:blip r:embed="rId2"/>
          <a:stretch>
            <a:fillRect/>
          </a:stretch>
        </p:blipFill>
        <p:spPr>
          <a:xfrm>
            <a:off x="1023096" y="1614198"/>
            <a:ext cx="9708174" cy="4362610"/>
          </a:xfrm>
        </p:spPr>
      </p:pic>
    </p:spTree>
    <p:extLst>
      <p:ext uri="{BB962C8B-B14F-4D97-AF65-F5344CB8AC3E}">
        <p14:creationId xmlns:p14="http://schemas.microsoft.com/office/powerpoint/2010/main" val="982718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F0D0-152D-3AFE-74C5-01EA8DBEC3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E8F7DB-7D04-5129-3CD4-BD0D4DBAA353}"/>
              </a:ext>
            </a:extLst>
          </p:cNvPr>
          <p:cNvSpPr>
            <a:spLocks noGrp="1"/>
          </p:cNvSpPr>
          <p:nvPr>
            <p:ph idx="1"/>
          </p:nvPr>
        </p:nvSpPr>
        <p:spPr/>
        <p:txBody>
          <a:bodyPr>
            <a:normAutofit/>
          </a:bodyPr>
          <a:lstStyle/>
          <a:p>
            <a:pPr marL="0" indent="0" algn="just">
              <a:buNone/>
            </a:pP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The present study measured the impact on perceived levels of stress, taking into account sociodemographic variables and stable psychological traits. The results confirmed that participants perceived as a stressful experience in the present sample, the level of perceived stress was higher than that of the general population. Indeed, almost 30% of the sample scored above the results from the normative data on measures of perceived stress. These results are in line with the findings of recent studies on the psychological impact of the international literature on epidemic outbreaks. The mean values of the single items  in addition to nervousness and stress, feelings of being unable to control one’s personal life accounted for the majority of participants’ perceived stress. This suggests that the unpredictability and uncontrollability of the </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psychological impacts </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may play a significant role in determining levels of perceived stress. </a:t>
            </a:r>
            <a:r>
              <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designed for </a:t>
            </a:r>
            <a:r>
              <a:rPr lang="en-US" sz="1800" dirty="0" err="1">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analysing</a:t>
            </a:r>
            <a:r>
              <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mental health issues faced by user and recommends user with respect to their emotions. </a:t>
            </a:r>
            <a:endParaRPr lang="en-IN"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8702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D5F4AC-EF90-5391-0626-4085D7615F88}"/>
              </a:ext>
            </a:extLst>
          </p:cNvPr>
          <p:cNvSpPr txBox="1"/>
          <p:nvPr/>
        </p:nvSpPr>
        <p:spPr>
          <a:xfrm>
            <a:off x="609600" y="1569720"/>
            <a:ext cx="11247120" cy="3046988"/>
          </a:xfrm>
          <a:prstGeom prst="rect">
            <a:avLst/>
          </a:prstGeom>
          <a:noFill/>
        </p:spPr>
        <p:txBody>
          <a:bodyPr wrap="square" rtlCol="0">
            <a:spAutoFit/>
          </a:bodyPr>
          <a:lstStyle/>
          <a:p>
            <a:endParaRPr lang="en-US" sz="9600" b="1" dirty="0">
              <a:latin typeface="Times New Roman" panose="02020603050405020304" pitchFamily="18" charset="0"/>
              <a:cs typeface="Times New Roman" panose="02020603050405020304" pitchFamily="18" charset="0"/>
            </a:endParaRPr>
          </a:p>
          <a:p>
            <a:pPr algn="ctr"/>
            <a:r>
              <a:rPr lang="en-US" sz="9600" b="1" dirty="0">
                <a:latin typeface="Times New Roman" panose="02020603050405020304" pitchFamily="18" charset="0"/>
                <a:cs typeface="Times New Roman" panose="02020603050405020304" pitchFamily="18" charset="0"/>
              </a:rPr>
              <a:t> 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52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048607"/>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ABSTRACT</a:t>
            </a:r>
            <a:r>
              <a:rPr lang="en-US" b="1" dirty="0">
                <a:latin typeface="Times New Roman" panose="02020603050405020304" pitchFamily="18" charset="0"/>
                <a:cs typeface="Times New Roman" panose="02020603050405020304" pitchFamily="18" charset="0"/>
              </a:rPr>
              <a:t> </a:t>
            </a:r>
          </a:p>
        </p:txBody>
      </p:sp>
      <p:sp>
        <p:nvSpPr>
          <p:cNvPr id="1048609" name="Content Placeholder 1048608"/>
          <p:cNvSpPr>
            <a:spLocks noGrp="1"/>
          </p:cNvSpPr>
          <p:nvPr>
            <p:ph idx="1"/>
          </p:nvPr>
        </p:nvSpPr>
        <p:spPr>
          <a:xfrm>
            <a:off x="991552" y="1768438"/>
            <a:ext cx="8946541" cy="4195481"/>
          </a:xfrm>
        </p:spPr>
        <p:txBody>
          <a:bodyPr>
            <a:normAutofit/>
          </a:bodyPr>
          <a:lstStyle/>
          <a:p>
            <a:pPr marL="6350" indent="-6350" algn="just">
              <a:spcAft>
                <a:spcPts val="695"/>
              </a:spcAft>
              <a:tabLst>
                <a:tab pos="1829435" algn="ctr"/>
                <a:tab pos="2286635" algn="ctr"/>
                <a:tab pos="2743835" algn="ctr"/>
                <a:tab pos="4035425" algn="ctr"/>
              </a:tabLst>
            </a:pPr>
            <a:r>
              <a:rPr lang="en-US" sz="1700" kern="100" dirty="0">
                <a:effectLst/>
                <a:latin typeface="Times New Roman" panose="02020603050405020304" pitchFamily="18" charset="0"/>
                <a:ea typeface="Times New Roman" panose="02020603050405020304" pitchFamily="18" charset="0"/>
              </a:rPr>
              <a:t>     For every human , stress is a physical and mental reaction caused due to feelings such as  depression, anxiety-disorders, and bipolar disorders . In this project  We aimed at developing machine learning models to predict human stress based on their individual psychological responses using various algorithms such as Naive Bayes, Decision Tree, SVM Algorithm, Neural Network Algorithm and Random Forest Algorithm on the dataset to detect the human stress.</a:t>
            </a:r>
            <a:endParaRPr lang="en-IN" sz="1700" kern="1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9EA2-8A99-2DBC-CE64-B389878EFEC8}"/>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D3EF98-452C-8212-2D01-F083EEA4EBC8}"/>
              </a:ext>
            </a:extLst>
          </p:cNvPr>
          <p:cNvSpPr>
            <a:spLocks noGrp="1"/>
          </p:cNvSpPr>
          <p:nvPr>
            <p:ph idx="1"/>
          </p:nvPr>
        </p:nvSpPr>
        <p:spPr/>
        <p:txBody>
          <a:bodyPr>
            <a:normAutofit/>
          </a:bodyPr>
          <a:lstStyle/>
          <a:p>
            <a:pPr algn="just">
              <a:spcAft>
                <a:spcPts val="800"/>
              </a:spcAft>
            </a:pPr>
            <a:r>
              <a:rPr lang="en-US" sz="1700" dirty="0">
                <a:latin typeface="Times New Roman" panose="02020603050405020304" pitchFamily="18" charset="0"/>
                <a:cs typeface="Times New Roman" panose="02020603050405020304" pitchFamily="18" charset="0"/>
              </a:rPr>
              <a:t>In daily life stress is a major problem to many people. It is a growing issue and it has become an unavoidable part of our daily lives. Now a days we have automatic stress monitoring scheme which exploits smart wearable devices and advanced effective computing algorithms. In the existing system work on stress detection is based on the digital signal processing, talking into consideration galvanic skin response, blood volume, pupil dilation and skin temperature. The other work on this issue based on several physiological signals and visual features to monitor the stress in person while person is working.</a:t>
            </a:r>
            <a:r>
              <a:rPr lang="en-US" sz="1700" b="0" i="0" dirty="0">
                <a:solidFill>
                  <a:srgbClr val="0D0D0D"/>
                </a:solidFill>
                <a:effectLst/>
                <a:latin typeface="Times New Roman" panose="02020603050405020304" pitchFamily="18" charset="0"/>
                <a:cs typeface="Times New Roman" panose="02020603050405020304" pitchFamily="18" charset="0"/>
              </a:rPr>
              <a:t> </a:t>
            </a:r>
            <a:r>
              <a:rPr lang="en-US" sz="1700" b="0" i="0" dirty="0">
                <a:effectLst/>
                <a:latin typeface="Times New Roman" panose="02020603050405020304" pitchFamily="18" charset="0"/>
                <a:cs typeface="Times New Roman" panose="02020603050405020304" pitchFamily="18" charset="0"/>
              </a:rPr>
              <a:t>Previous studies have shown that using social media for healthcare, especially for detecting stress, is possible.</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4416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685801" y="609601"/>
            <a:ext cx="8336901" cy="1163216"/>
          </a:xfrm>
        </p:spPr>
        <p:txBody>
          <a:bodyPr>
            <a:normAutofit/>
          </a:bodyPr>
          <a:lstStyle/>
          <a:p>
            <a:r>
              <a:rPr lang="en-IN" sz="3600" b="1" dirty="0">
                <a:latin typeface="Times New Roman" panose="02020603050405020304" pitchFamily="18" charset="0"/>
                <a:cs typeface="Times New Roman" panose="02020603050405020304" pitchFamily="18" charset="0"/>
              </a:rPr>
              <a:t>PROBLEM STATEMENT</a:t>
            </a:r>
            <a:endParaRPr lang="en-IN" sz="3600" dirty="0"/>
          </a:p>
        </p:txBody>
      </p:sp>
      <p:sp>
        <p:nvSpPr>
          <p:cNvPr id="1048604" name="Content Placeholder 2"/>
          <p:cNvSpPr>
            <a:spLocks noGrp="1"/>
          </p:cNvSpPr>
          <p:nvPr>
            <p:ph idx="1"/>
          </p:nvPr>
        </p:nvSpPr>
        <p:spPr>
          <a:xfrm>
            <a:off x="685801" y="2393993"/>
            <a:ext cx="10131425" cy="2224660"/>
          </a:xfrm>
        </p:spPr>
        <p:txBody>
          <a:bodyPr>
            <a:normAutofit/>
          </a:bodyPr>
          <a:lstStyle/>
          <a:p>
            <a:pPr algn="just">
              <a:buFont typeface="Wingdings" panose="05000000000000000000" pitchFamily="2" charset="2"/>
              <a:buChar char="Ø"/>
            </a:pPr>
            <a:r>
              <a:rPr lang="en-IN" sz="1700" dirty="0">
                <a:solidFill>
                  <a:srgbClr val="000000"/>
                </a:solidFill>
                <a:effectLst/>
                <a:latin typeface="Times New Roman" panose="02020603050405020304" pitchFamily="18" charset="0"/>
                <a:ea typeface="Times New Roman" panose="02020603050405020304" pitchFamily="18" charset="0"/>
              </a:rPr>
              <a:t>Predicting Perceived Stress aims to develop a predictive model that can accurately forecast the level of perceived stress experienced by individuals.</a:t>
            </a:r>
            <a:r>
              <a:rPr lang="en-IN" sz="1700" dirty="0">
                <a:solidFill>
                  <a:srgbClr val="000000"/>
                </a:solidFill>
                <a:effectLst/>
                <a:latin typeface="Calibri" panose="020F0502020204030204" pitchFamily="34" charset="0"/>
                <a:ea typeface="Calibri" panose="020F0502020204030204" pitchFamily="34" charset="0"/>
              </a:rPr>
              <a:t> </a:t>
            </a:r>
            <a:r>
              <a:rPr lang="en-IN" sz="1700" dirty="0">
                <a:solidFill>
                  <a:srgbClr val="000000"/>
                </a:solidFill>
                <a:effectLst/>
                <a:latin typeface="Times New Roman" panose="02020603050405020304" pitchFamily="18" charset="0"/>
                <a:ea typeface="Times New Roman" panose="02020603050405020304" pitchFamily="18" charset="0"/>
              </a:rPr>
              <a:t>Develop a comprehensive human stress detection system that leverages stable physiological traits, integrating emotional states such as happiness and sadness. Utilize a multi-modal approach, implement machine learning algorithms to classify stress based on these physiological and emotional cues. Design a user-friendly interface based on detected emotions. Ensuring the system's reliability and accuracy. Collaborating with machine learning to refine the model and enhance its effectiveness in detecting and managing human stress. </a:t>
            </a:r>
            <a:endParaRPr lang="en-IN" sz="17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596153" y="276442"/>
            <a:ext cx="10131425" cy="1456267"/>
          </a:xfrm>
        </p:spPr>
        <p:txBody>
          <a:bodyPr>
            <a:normAutofit/>
          </a:bodyPr>
          <a:lstStyle/>
          <a:p>
            <a:r>
              <a:rPr lang="en-IN" sz="3600" b="1" dirty="0">
                <a:latin typeface="Times New Roman" panose="02020603050405020304" pitchFamily="18" charset="0"/>
                <a:cs typeface="Times New Roman" panose="02020603050405020304" pitchFamily="18" charset="0"/>
              </a:rPr>
              <a:t>PROPOSED </a:t>
            </a:r>
            <a:r>
              <a:rPr lang="en-US" sz="3600" b="1" dirty="0">
                <a:latin typeface="Times New Roman" panose="02020603050405020304" pitchFamily="18" charset="0"/>
                <a:cs typeface="Times New Roman" panose="02020603050405020304" pitchFamily="18" charset="0"/>
              </a:rPr>
              <a:t>SYSTEM </a:t>
            </a:r>
            <a:endParaRPr lang="en-IN" sz="3600" dirty="0">
              <a:latin typeface="Times New Roman" panose="02020603050405020304" pitchFamily="18" charset="0"/>
              <a:cs typeface="Times New Roman" panose="02020603050405020304" pitchFamily="18" charset="0"/>
            </a:endParaRPr>
          </a:p>
        </p:txBody>
      </p:sp>
      <p:sp>
        <p:nvSpPr>
          <p:cNvPr id="1048606" name="Content Placeholder 2"/>
          <p:cNvSpPr>
            <a:spLocks noGrp="1"/>
          </p:cNvSpPr>
          <p:nvPr>
            <p:ph idx="1"/>
          </p:nvPr>
        </p:nvSpPr>
        <p:spPr>
          <a:xfrm>
            <a:off x="685800" y="1604433"/>
            <a:ext cx="10131425" cy="3649133"/>
          </a:xfrm>
        </p:spPr>
        <p:txBody>
          <a:bodyPr>
            <a:normAutofit/>
          </a:bodyPr>
          <a:lstStyle/>
          <a:p>
            <a:pPr algn="just">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 aimed at developing machine learning models to predict individual psychological responses, based on psychological variables with maximal </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sensitivity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classifying subjects with perceived stress. It leveraged machine learning techniques to identify people at the greatest risk of developing severe and negative psychological outcomes. In thi</a:t>
            </a:r>
            <a:r>
              <a:rPr lang="en-IN" sz="1800" dirty="0">
                <a:latin typeface="Times New Roman" panose="02020603050405020304" pitchFamily="18" charset="0"/>
                <a:ea typeface="Calibri" panose="020F0502020204030204" pitchFamily="34" charset="0"/>
                <a:cs typeface="Times New Roman" panose="02020603050405020304" pitchFamily="18" charset="0"/>
              </a:rPr>
              <a:t>s proposed system, the data was collected through self-survey.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8CD2-0C7E-4FEA-5192-EE8BE529E7C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REQUIREMENT SPECIFICATION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A2EFDF-6982-35A1-0874-B18699CD02DC}"/>
              </a:ext>
            </a:extLst>
          </p:cNvPr>
          <p:cNvSpPr>
            <a:spLocks noGrp="1"/>
          </p:cNvSpPr>
          <p:nvPr>
            <p:ph idx="1"/>
          </p:nvPr>
        </p:nvSpPr>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SOFTWARE :</a:t>
            </a:r>
          </a:p>
          <a:p>
            <a:pPr marL="0" indent="0" algn="just">
              <a:buNone/>
            </a:pPr>
            <a:r>
              <a:rPr lang="en-US" sz="1800" dirty="0">
                <a:latin typeface="Times New Roman" panose="02020603050405020304" pitchFamily="18" charset="0"/>
                <a:cs typeface="Times New Roman" panose="02020603050405020304" pitchFamily="18" charset="0"/>
              </a:rPr>
              <a:t>	Operating System  : Windows 11</a:t>
            </a:r>
          </a:p>
          <a:p>
            <a:pPr marL="0" indent="0" algn="just">
              <a:buNone/>
            </a:pPr>
            <a:r>
              <a:rPr lang="en-US" sz="1800" dirty="0">
                <a:latin typeface="Times New Roman" panose="02020603050405020304" pitchFamily="18" charset="0"/>
                <a:cs typeface="Times New Roman" panose="02020603050405020304" pitchFamily="18" charset="0"/>
              </a:rPr>
              <a:t>	Front end                : HTML,CSS,JS</a:t>
            </a:r>
          </a:p>
          <a:p>
            <a:pPr marL="0" indent="0" algn="just">
              <a:buNone/>
            </a:pPr>
            <a:r>
              <a:rPr lang="en-US" sz="1800" dirty="0">
                <a:latin typeface="Times New Roman" panose="02020603050405020304" pitchFamily="18" charset="0"/>
                <a:cs typeface="Times New Roman" panose="02020603050405020304" pitchFamily="18" charset="0"/>
              </a:rPr>
              <a:t>	Back end                 : Python 3.6</a:t>
            </a:r>
          </a:p>
          <a:p>
            <a:pPr marL="0" indent="0" algn="just">
              <a:buNone/>
            </a:pPr>
            <a:r>
              <a:rPr lang="en-US" sz="1800" dirty="0">
                <a:latin typeface="Times New Roman" panose="02020603050405020304" pitchFamily="18" charset="0"/>
                <a:cs typeface="Times New Roman" panose="02020603050405020304" pitchFamily="18" charset="0"/>
              </a:rPr>
              <a:t>	Data base                : PostgreSQL</a:t>
            </a:r>
          </a:p>
          <a:p>
            <a:pPr marL="0" indent="0" algn="just">
              <a:buNone/>
            </a:pPr>
            <a:r>
              <a:rPr lang="en-US" sz="1800" dirty="0">
                <a:latin typeface="Times New Roman" panose="02020603050405020304" pitchFamily="18" charset="0"/>
                <a:cs typeface="Times New Roman" panose="02020603050405020304" pitchFamily="18" charset="0"/>
              </a:rPr>
              <a:t>        IDE	                         : VS CODE</a:t>
            </a:r>
          </a:p>
          <a:p>
            <a:pPr marL="0" indent="0" algn="just">
              <a:buNone/>
            </a:pPr>
            <a:r>
              <a:rPr lang="en-US" sz="1800" dirty="0">
                <a:latin typeface="Times New Roman" panose="02020603050405020304" pitchFamily="18" charset="0"/>
                <a:cs typeface="Times New Roman" panose="02020603050405020304" pitchFamily="18" charset="0"/>
              </a:rPr>
              <a:t>HARDWARE :</a:t>
            </a:r>
          </a:p>
          <a:p>
            <a:pPr marL="0" indent="0" algn="just">
              <a:buNone/>
            </a:pPr>
            <a:r>
              <a:rPr lang="en-US" sz="1800" dirty="0">
                <a:latin typeface="Times New Roman" panose="02020603050405020304" pitchFamily="18" charset="0"/>
                <a:cs typeface="Times New Roman" panose="02020603050405020304" pitchFamily="18" charset="0"/>
              </a:rPr>
              <a:t>	Processor                 : </a:t>
            </a:r>
            <a:r>
              <a:rPr lang="en-IN" sz="1800" dirty="0">
                <a:effectLst/>
                <a:latin typeface="Times New Roman" panose="02020603050405020304" pitchFamily="18" charset="0"/>
                <a:ea typeface="Calibri" panose="020F0502020204030204" pitchFamily="34" charset="0"/>
              </a:rPr>
              <a:t>i3 Minimum</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RAM                        : 4 GB (minimum)</a:t>
            </a:r>
          </a:p>
          <a:p>
            <a:pPr marL="0" indent="0" algn="just">
              <a:buNone/>
            </a:pPr>
            <a:r>
              <a:rPr lang="en-US" sz="1800" dirty="0">
                <a:latin typeface="Times New Roman" panose="02020603050405020304" pitchFamily="18" charset="0"/>
                <a:cs typeface="Times New Roman" panose="02020603050405020304" pitchFamily="18" charset="0"/>
              </a:rPr>
              <a:t>	Hard Disk                : 500 GB</a:t>
            </a:r>
          </a:p>
          <a:p>
            <a:pPr marL="0" indent="0" algn="just">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845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0560-68FE-EBD4-906D-52E62E5B5EB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METHODOLOGY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65C85C-84A5-72DC-FA83-2ACEDCB1E5E1}"/>
              </a:ext>
            </a:extLst>
          </p:cNvPr>
          <p:cNvSpPr>
            <a:spLocks noGrp="1"/>
          </p:cNvSpPr>
          <p:nvPr>
            <p:ph idx="1"/>
          </p:nvPr>
        </p:nvSpPr>
        <p:spPr>
          <a:xfrm>
            <a:off x="720927" y="1471027"/>
            <a:ext cx="8946541" cy="4195481"/>
          </a:xfrm>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major goal of this proposed system is to create a system that can predict </a:t>
            </a:r>
            <a:r>
              <a:rPr lang="en-IN" sz="1800" dirty="0">
                <a:latin typeface="Times New Roman" panose="02020603050405020304" pitchFamily="18" charset="0"/>
                <a:ea typeface="Calibri" panose="020F0502020204030204" pitchFamily="34" charset="0"/>
                <a:cs typeface="Times New Roman" panose="02020603050405020304" pitchFamily="18" charset="0"/>
              </a:rPr>
              <a:t>human stress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based on the inputs. This work proposed system to accomplish these goals, this system is designed with modules for users and admin. We created a framework diagram, shown in the following figure, to represent the  proposed system's methodology.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5470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CAC4-4334-CC48-0DC4-BEB29B296453}"/>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p:txBody>
      </p:sp>
      <p:sp>
        <p:nvSpPr>
          <p:cNvPr id="8" name="Cylinder 7">
            <a:extLst>
              <a:ext uri="{FF2B5EF4-FFF2-40B4-BE49-F238E27FC236}">
                <a16:creationId xmlns:a16="http://schemas.microsoft.com/office/drawing/2014/main" id="{0C903F1A-B4EB-1611-5B33-D08457FC34AA}"/>
              </a:ext>
            </a:extLst>
          </p:cNvPr>
          <p:cNvSpPr/>
          <p:nvPr/>
        </p:nvSpPr>
        <p:spPr>
          <a:xfrm>
            <a:off x="247260" y="2402633"/>
            <a:ext cx="1073021" cy="138559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0755CE2-32DF-3270-D319-22E58CB1D34B}"/>
              </a:ext>
            </a:extLst>
          </p:cNvPr>
          <p:cNvSpPr/>
          <p:nvPr/>
        </p:nvSpPr>
        <p:spPr>
          <a:xfrm>
            <a:off x="6125928" y="2304661"/>
            <a:ext cx="1390259" cy="3545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DF42FCF-D3C1-DD4D-B394-FF08580A7734}"/>
              </a:ext>
            </a:extLst>
          </p:cNvPr>
          <p:cNvSpPr/>
          <p:nvPr/>
        </p:nvSpPr>
        <p:spPr>
          <a:xfrm>
            <a:off x="8425541" y="3265715"/>
            <a:ext cx="1959425" cy="3965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6BAE11C4-F5F0-540B-F7BF-4A490C3880A7}"/>
              </a:ext>
            </a:extLst>
          </p:cNvPr>
          <p:cNvSpPr/>
          <p:nvPr/>
        </p:nvSpPr>
        <p:spPr>
          <a:xfrm>
            <a:off x="3545631" y="2381638"/>
            <a:ext cx="1707502" cy="1539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5B581991-02DA-7676-5676-708517CBD015}"/>
              </a:ext>
            </a:extLst>
          </p:cNvPr>
          <p:cNvSpPr/>
          <p:nvPr/>
        </p:nvSpPr>
        <p:spPr>
          <a:xfrm>
            <a:off x="1903445" y="2892490"/>
            <a:ext cx="1240972" cy="517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087F3CB-75E5-A7ED-F0DF-B5A84206AFD0}"/>
              </a:ext>
            </a:extLst>
          </p:cNvPr>
          <p:cNvSpPr/>
          <p:nvPr/>
        </p:nvSpPr>
        <p:spPr>
          <a:xfrm>
            <a:off x="8392881" y="4066979"/>
            <a:ext cx="2024743" cy="4711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 name="Straight Arrow Connector 13">
            <a:extLst>
              <a:ext uri="{FF2B5EF4-FFF2-40B4-BE49-F238E27FC236}">
                <a16:creationId xmlns:a16="http://schemas.microsoft.com/office/drawing/2014/main" id="{A7D68F8B-898C-EC49-5A10-D7A941E2A6E1}"/>
              </a:ext>
            </a:extLst>
          </p:cNvPr>
          <p:cNvCxnSpPr>
            <a:cxnSpLocks/>
          </p:cNvCxnSpPr>
          <p:nvPr/>
        </p:nvCxnSpPr>
        <p:spPr>
          <a:xfrm flipV="1">
            <a:off x="5242242" y="3678595"/>
            <a:ext cx="877466" cy="6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378AEE1-D420-0343-ADD8-B92E7E5593EA}"/>
              </a:ext>
            </a:extLst>
          </p:cNvPr>
          <p:cNvCxnSpPr>
            <a:cxnSpLocks/>
          </p:cNvCxnSpPr>
          <p:nvPr/>
        </p:nvCxnSpPr>
        <p:spPr>
          <a:xfrm>
            <a:off x="3135084" y="3116426"/>
            <a:ext cx="4089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A984C79-6353-8116-F2CD-5C466437B7AA}"/>
              </a:ext>
            </a:extLst>
          </p:cNvPr>
          <p:cNvCxnSpPr>
            <a:cxnSpLocks/>
          </p:cNvCxnSpPr>
          <p:nvPr/>
        </p:nvCxnSpPr>
        <p:spPr>
          <a:xfrm>
            <a:off x="7509967" y="2458616"/>
            <a:ext cx="5474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5E87F7D-EBED-312B-D2F9-1C2CCDD644AD}"/>
              </a:ext>
            </a:extLst>
          </p:cNvPr>
          <p:cNvCxnSpPr>
            <a:cxnSpLocks/>
          </p:cNvCxnSpPr>
          <p:nvPr/>
        </p:nvCxnSpPr>
        <p:spPr>
          <a:xfrm flipV="1">
            <a:off x="5248853" y="2508770"/>
            <a:ext cx="870855" cy="1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AAB4435-D855-4CD7-D97B-6B6FE472BBE9}"/>
              </a:ext>
            </a:extLst>
          </p:cNvPr>
          <p:cNvCxnSpPr>
            <a:cxnSpLocks/>
          </p:cNvCxnSpPr>
          <p:nvPr/>
        </p:nvCxnSpPr>
        <p:spPr>
          <a:xfrm flipV="1">
            <a:off x="1320281" y="3095431"/>
            <a:ext cx="583163" cy="11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C49B089-D319-B99C-4D1D-DD00E747A295}"/>
              </a:ext>
            </a:extLst>
          </p:cNvPr>
          <p:cNvCxnSpPr>
            <a:cxnSpLocks/>
          </p:cNvCxnSpPr>
          <p:nvPr/>
        </p:nvCxnSpPr>
        <p:spPr>
          <a:xfrm>
            <a:off x="5258183" y="2537930"/>
            <a:ext cx="0" cy="114066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4FF2F61-0071-E0A2-A43A-E48D036A11B9}"/>
              </a:ext>
            </a:extLst>
          </p:cNvPr>
          <p:cNvCxnSpPr>
            <a:cxnSpLocks/>
          </p:cNvCxnSpPr>
          <p:nvPr/>
        </p:nvCxnSpPr>
        <p:spPr>
          <a:xfrm>
            <a:off x="8035597" y="2908818"/>
            <a:ext cx="1349827"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5599451-796F-CAAF-C7A9-53A9AF2E548D}"/>
              </a:ext>
            </a:extLst>
          </p:cNvPr>
          <p:cNvCxnSpPr>
            <a:cxnSpLocks/>
          </p:cNvCxnSpPr>
          <p:nvPr/>
        </p:nvCxnSpPr>
        <p:spPr>
          <a:xfrm>
            <a:off x="7501804" y="3645938"/>
            <a:ext cx="5337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B4E3F1E7-83B0-FFEE-4231-B3BED590D2B5}"/>
              </a:ext>
            </a:extLst>
          </p:cNvPr>
          <p:cNvSpPr/>
          <p:nvPr/>
        </p:nvSpPr>
        <p:spPr>
          <a:xfrm>
            <a:off x="6119708" y="3475654"/>
            <a:ext cx="1390259" cy="3545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65A10750-0229-D3E0-6167-BA605A9CB877}"/>
              </a:ext>
            </a:extLst>
          </p:cNvPr>
          <p:cNvCxnSpPr>
            <a:cxnSpLocks/>
            <a:stCxn id="10" idx="2"/>
            <a:endCxn id="13" idx="0"/>
          </p:cNvCxnSpPr>
          <p:nvPr/>
        </p:nvCxnSpPr>
        <p:spPr>
          <a:xfrm flipH="1">
            <a:off x="9405253" y="3662266"/>
            <a:ext cx="1" cy="404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21FFD92-3861-D45B-36EF-8AA72BD41A9D}"/>
              </a:ext>
            </a:extLst>
          </p:cNvPr>
          <p:cNvSpPr txBox="1"/>
          <p:nvPr/>
        </p:nvSpPr>
        <p:spPr>
          <a:xfrm>
            <a:off x="393441" y="2876262"/>
            <a:ext cx="1035699"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Emotion dataset</a:t>
            </a:r>
            <a:endParaRPr lang="en-IN" sz="12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F4F51D2-C3D8-1CE5-03B0-02A6F4B659B7}"/>
              </a:ext>
            </a:extLst>
          </p:cNvPr>
          <p:cNvSpPr txBox="1"/>
          <p:nvPr/>
        </p:nvSpPr>
        <p:spPr>
          <a:xfrm>
            <a:off x="1894111" y="2973746"/>
            <a:ext cx="1231640"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Pre-processing</a:t>
            </a:r>
            <a:endParaRPr lang="en-IN" sz="1200"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2ADD96EA-19E8-4001-6570-55FBD21F9249}"/>
              </a:ext>
            </a:extLst>
          </p:cNvPr>
          <p:cNvSpPr txBox="1"/>
          <p:nvPr/>
        </p:nvSpPr>
        <p:spPr>
          <a:xfrm>
            <a:off x="6212428" y="2335866"/>
            <a:ext cx="1382096"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Training data</a:t>
            </a:r>
            <a:endParaRPr lang="en-IN" sz="1200"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5E818A69-ED1B-1431-4F05-56587770487E}"/>
              </a:ext>
            </a:extLst>
          </p:cNvPr>
          <p:cNvSpPr txBox="1"/>
          <p:nvPr/>
        </p:nvSpPr>
        <p:spPr>
          <a:xfrm>
            <a:off x="6149256" y="3519973"/>
            <a:ext cx="1323000"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Test data</a:t>
            </a:r>
            <a:endParaRPr lang="en-IN" sz="12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1439C483-B80A-00FA-79AA-F1E01040B28C}"/>
              </a:ext>
            </a:extLst>
          </p:cNvPr>
          <p:cNvSpPr txBox="1"/>
          <p:nvPr/>
        </p:nvSpPr>
        <p:spPr>
          <a:xfrm>
            <a:off x="3654490" y="2814707"/>
            <a:ext cx="154042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Machine learning Algorithms</a:t>
            </a:r>
            <a:endParaRPr lang="en-IN" sz="14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4574EAC0-CEE4-88A0-7068-3367375447DF}"/>
              </a:ext>
            </a:extLst>
          </p:cNvPr>
          <p:cNvSpPr txBox="1"/>
          <p:nvPr/>
        </p:nvSpPr>
        <p:spPr>
          <a:xfrm>
            <a:off x="8604381" y="4174347"/>
            <a:ext cx="1771256" cy="369332"/>
          </a:xfrm>
          <a:prstGeom prst="rect">
            <a:avLst/>
          </a:prstGeom>
          <a:noFill/>
        </p:spPr>
        <p:txBody>
          <a:bodyPr wrap="square" rtlCol="0">
            <a:spAutoFit/>
          </a:bodyPr>
          <a:lstStyle/>
          <a:p>
            <a:endParaRPr lang="en-IN" dirty="0"/>
          </a:p>
        </p:txBody>
      </p:sp>
      <p:cxnSp>
        <p:nvCxnSpPr>
          <p:cNvPr id="31" name="Straight Connector 30">
            <a:extLst>
              <a:ext uri="{FF2B5EF4-FFF2-40B4-BE49-F238E27FC236}">
                <a16:creationId xmlns:a16="http://schemas.microsoft.com/office/drawing/2014/main" id="{28FAAC56-E60A-EECA-BC8D-E32CBC167762}"/>
              </a:ext>
            </a:extLst>
          </p:cNvPr>
          <p:cNvCxnSpPr>
            <a:cxnSpLocks/>
          </p:cNvCxnSpPr>
          <p:nvPr/>
        </p:nvCxnSpPr>
        <p:spPr>
          <a:xfrm flipH="1">
            <a:off x="8035597" y="2452781"/>
            <a:ext cx="486" cy="1200155"/>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962CE80-8CC2-2CC5-E36E-8C46FEC4CFAA}"/>
              </a:ext>
            </a:extLst>
          </p:cNvPr>
          <p:cNvSpPr txBox="1"/>
          <p:nvPr/>
        </p:nvSpPr>
        <p:spPr>
          <a:xfrm>
            <a:off x="8672323" y="4124462"/>
            <a:ext cx="171264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Predict Emotion</a:t>
            </a:r>
            <a:endParaRPr lang="en-IN" sz="1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DC211233-2A35-B298-69A0-8EABFC0AB913}"/>
              </a:ext>
            </a:extLst>
          </p:cNvPr>
          <p:cNvSpPr txBox="1"/>
          <p:nvPr/>
        </p:nvSpPr>
        <p:spPr>
          <a:xfrm>
            <a:off x="8975370" y="3310687"/>
            <a:ext cx="1732371"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Survey</a:t>
            </a:r>
            <a:endParaRPr lang="en-IN" sz="1400" b="1" dirty="0">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63CA9284-9A1C-3A9B-D44A-2FD9938381E5}"/>
              </a:ext>
            </a:extLst>
          </p:cNvPr>
          <p:cNvCxnSpPr>
            <a:cxnSpLocks/>
          </p:cNvCxnSpPr>
          <p:nvPr/>
        </p:nvCxnSpPr>
        <p:spPr>
          <a:xfrm flipH="1">
            <a:off x="9377928" y="2908818"/>
            <a:ext cx="7496" cy="37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34958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1170</TotalTime>
  <Words>1423</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Symbol</vt:lpstr>
      <vt:lpstr>Times New Roman</vt:lpstr>
      <vt:lpstr>Trebuchet MS</vt:lpstr>
      <vt:lpstr>Wingdings</vt:lpstr>
      <vt:lpstr>Wingdings 3</vt:lpstr>
      <vt:lpstr>Facet</vt:lpstr>
      <vt:lpstr>PowerPoint Presentation</vt:lpstr>
      <vt:lpstr>AGENDA</vt:lpstr>
      <vt:lpstr>ABSTRACT </vt:lpstr>
      <vt:lpstr>EXISTING SYSTEM:</vt:lpstr>
      <vt:lpstr>PROBLEM STATEMENT</vt:lpstr>
      <vt:lpstr>PROPOSED SYSTEM </vt:lpstr>
      <vt:lpstr>REQUIREMENT SPECIFICATION</vt:lpstr>
      <vt:lpstr>METHODOLOGY</vt:lpstr>
      <vt:lpstr>SYSTEM ARCHITECTURE</vt:lpstr>
      <vt:lpstr>DATASET DESCRIPTION</vt:lpstr>
      <vt:lpstr>CLASSIFICATION ANALYSIS</vt:lpstr>
      <vt:lpstr>TRAINING</vt:lpstr>
      <vt:lpstr>METRICS OF COMPARISION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Profile Identification in Social   Network Using Machine Learning and Natural Language Processing.</dc:title>
  <dc:creator>Anuhya Pasumarthi</dc:creator>
  <cp:lastModifiedBy>RAKESH MUVVALA</cp:lastModifiedBy>
  <cp:revision>34</cp:revision>
  <dcterms:created xsi:type="dcterms:W3CDTF">2024-02-01T06:50:18Z</dcterms:created>
  <dcterms:modified xsi:type="dcterms:W3CDTF">2024-04-22T16:53:36Z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d4bf8c32ebbe453cb31b0f767ab60ca2</vt:lpwstr>
  </property>
</Properties>
</file>