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92"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Inter" panose="02000503000000020004" pitchFamily="2"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hTk/j8W73hxJCjZCCtqkEnIta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5"/>
  </p:normalViewPr>
  <p:slideViewPr>
    <p:cSldViewPr snapToGrid="0">
      <p:cViewPr varScale="1">
        <p:scale>
          <a:sx n="115" d="100"/>
          <a:sy n="115" d="100"/>
        </p:scale>
        <p:origin x="6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4"/>
        <p:cNvGrpSpPr/>
        <p:nvPr/>
      </p:nvGrpSpPr>
      <p:grpSpPr>
        <a:xfrm>
          <a:off x="0" y="0"/>
          <a:ext cx="0" cy="0"/>
          <a:chOff x="0" y="0"/>
          <a:chExt cx="0" cy="0"/>
        </a:xfrm>
      </p:grpSpPr>
      <p:sp>
        <p:nvSpPr>
          <p:cNvPr id="15" name="Google Shape;15;p1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0"/>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1"/>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
        <p:cNvGrpSpPr/>
        <p:nvPr/>
      </p:nvGrpSpPr>
      <p:grpSpPr>
        <a:xfrm>
          <a:off x="0" y="0"/>
          <a:ext cx="0" cy="0"/>
          <a:chOff x="0" y="0"/>
          <a:chExt cx="0" cy="0"/>
        </a:xfrm>
      </p:grpSpPr>
      <p:sp>
        <p:nvSpPr>
          <p:cNvPr id="21" name="Google Shape;21;p1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2"/>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2"/>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5" name="Google Shape;25;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p1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2" name="Google Shape;32;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5"/>
        <p:cNvGrpSpPr/>
        <p:nvPr/>
      </p:nvGrpSpPr>
      <p:grpSpPr>
        <a:xfrm>
          <a:off x="0" y="0"/>
          <a:ext cx="0" cy="0"/>
          <a:chOff x="0" y="0"/>
          <a:chExt cx="0" cy="0"/>
        </a:xfrm>
      </p:grpSpPr>
      <p:sp>
        <p:nvSpPr>
          <p:cNvPr id="36" name="Google Shape;36;p1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4"/>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4"/>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0" name="Google Shape;40;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3" name="Google Shape;43;p14"/>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5"/>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15"/>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 name="Google Shape;48;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6"/>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16"/>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16"/>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6" name="Google Shape;56;p16"/>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7" name="Google Shape;57;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18"/>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8"/>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8"/>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8"/>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18"/>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18"/>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9"/>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9"/>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9"/>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9"/>
          <p:cNvSpPr>
            <a:spLocks noGrp="1"/>
          </p:cNvSpPr>
          <p:nvPr>
            <p:ph type="pic" idx="2"/>
          </p:nvPr>
        </p:nvSpPr>
        <p:spPr>
          <a:xfrm>
            <a:off x="15" y="0"/>
            <a:ext cx="12191985" cy="4915076"/>
          </a:xfrm>
          <a:prstGeom prst="rect">
            <a:avLst/>
          </a:prstGeom>
          <a:solidFill>
            <a:srgbClr val="BECAD4"/>
          </a:solidFill>
          <a:ln>
            <a:noFill/>
          </a:ln>
        </p:spPr>
      </p:sp>
      <p:sp>
        <p:nvSpPr>
          <p:cNvPr id="79" name="Google Shape;79;p19"/>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0"/>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idx="4294967295"/>
          </p:nvPr>
        </p:nvSpPr>
        <p:spPr>
          <a:xfrm>
            <a:off x="1266334" y="0"/>
            <a:ext cx="10058400" cy="3565525"/>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chemeClr val="accent2"/>
              </a:buClr>
              <a:buSzPts val="7200"/>
              <a:buFont typeface="Arial"/>
              <a:buNone/>
            </a:pPr>
            <a:r>
              <a:rPr lang="en-US" sz="7200">
                <a:solidFill>
                  <a:schemeClr val="accent2"/>
                </a:solidFill>
                <a:latin typeface="Arial"/>
                <a:ea typeface="Arial"/>
                <a:cs typeface="Arial"/>
                <a:sym typeface="Arial"/>
              </a:rPr>
              <a:t>DDL Commands</a:t>
            </a:r>
            <a:endParaRPr/>
          </a:p>
        </p:txBody>
      </p:sp>
      <p:pic>
        <p:nvPicPr>
          <p:cNvPr id="102" name="Google Shape;102;p1"/>
          <p:cNvPicPr preferRelativeResize="0"/>
          <p:nvPr/>
        </p:nvPicPr>
        <p:blipFill rotWithShape="1">
          <a:blip r:embed="rId3">
            <a:alphaModFix/>
          </a:blip>
          <a:srcRect/>
          <a:stretch/>
        </p:blipFill>
        <p:spPr>
          <a:xfrm>
            <a:off x="10831398" y="0"/>
            <a:ext cx="1266334" cy="712313"/>
          </a:xfrm>
          <a:prstGeom prst="rect">
            <a:avLst/>
          </a:prstGeom>
          <a:noFill/>
          <a:ln>
            <a:noFill/>
          </a:ln>
        </p:spPr>
      </p:pic>
      <p:pic>
        <p:nvPicPr>
          <p:cNvPr id="103" name="Google Shape;103;p1" descr="MySQL SVG Vector Logos - Vector Logo Zone"/>
          <p:cNvPicPr preferRelativeResize="0"/>
          <p:nvPr/>
        </p:nvPicPr>
        <p:blipFill rotWithShape="1">
          <a:blip r:embed="rId4">
            <a:alphaModFix/>
          </a:blip>
          <a:srcRect/>
          <a:stretch/>
        </p:blipFill>
        <p:spPr>
          <a:xfrm>
            <a:off x="5054338" y="712313"/>
            <a:ext cx="2083323" cy="14269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9922654" cy="905712"/>
          </a:xfrm>
        </p:spPr>
        <p:txBody>
          <a:bodyPr/>
          <a:lstStyle/>
          <a:p>
            <a:r>
              <a:rPr lang="en-IN" dirty="0"/>
              <a:t>Exercise</a:t>
            </a:r>
          </a:p>
        </p:txBody>
      </p:sp>
      <p:pic>
        <p:nvPicPr>
          <p:cNvPr id="205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32" y="3401160"/>
            <a:ext cx="4494567" cy="1357791"/>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pic>
        <p:nvPicPr>
          <p:cNvPr id="205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09" y="5015060"/>
            <a:ext cx="4497483" cy="1142573"/>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pic>
        <p:nvPicPr>
          <p:cNvPr id="20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1673" y="3499143"/>
            <a:ext cx="6474016" cy="1146507"/>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12"/>
          <p:cNvSpPr>
            <a:spLocks noChangeArrowheads="1"/>
          </p:cNvSpPr>
          <p:nvPr/>
        </p:nvSpPr>
        <p:spPr bwMode="auto">
          <a:xfrm>
            <a:off x="1097280" y="1092837"/>
            <a:ext cx="739497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ea typeface="Calibri" panose="020F0502020204030204" pitchFamily="34" charset="0"/>
                <a:cs typeface="Arial" panose="020B0604020202020204" pitchFamily="34" charset="0"/>
              </a:rPr>
              <a:t>Use database </a:t>
            </a:r>
            <a:r>
              <a:rPr kumimoji="0" lang="en-US" sz="1800" b="0" i="0" u="none" strike="noStrike" cap="none" normalizeH="0" baseline="0" dirty="0" err="1">
                <a:ln>
                  <a:noFill/>
                </a:ln>
                <a:solidFill>
                  <a:schemeClr val="tx1"/>
                </a:solidFill>
                <a:effectLst/>
                <a:ea typeface="Calibri" panose="020F0502020204030204" pitchFamily="34" charset="0"/>
                <a:cs typeface="Arial" panose="020B0604020202020204" pitchFamily="34" charset="0"/>
              </a:rPr>
              <a:t>ExcelR</a:t>
            </a:r>
            <a:r>
              <a:rPr kumimoji="0" lang="en-US" sz="1800" b="0" i="0" u="none" strike="noStrike" cap="none" normalizeH="0" baseline="0" dirty="0">
                <a:ln>
                  <a:noFill/>
                </a:ln>
                <a:solidFill>
                  <a:schemeClr val="tx1"/>
                </a:solidFill>
                <a:effectLst/>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ea typeface="Calibri" panose="020F0502020204030204" pitchFamily="34" charset="0"/>
                <a:cs typeface="Arial" panose="020B0604020202020204" pitchFamily="34" charset="0"/>
              </a:rPr>
              <a:t>Create table Profession with below fields and data.</a:t>
            </a:r>
            <a:endParaRPr kumimoji="0" 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ea typeface="Calibri" panose="020F0502020204030204" pitchFamily="34" charset="0"/>
                <a:cs typeface="Arial" panose="020B0604020202020204" pitchFamily="34" charset="0"/>
              </a:rPr>
              <a:t>Alter a table by </a:t>
            </a:r>
            <a:endParaRPr kumimoji="0" 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ea typeface="Calibri" panose="020F0502020204030204" pitchFamily="34" charset="0"/>
                <a:cs typeface="Arial" panose="020B0604020202020204" pitchFamily="34" charset="0"/>
              </a:rPr>
              <a:t>Adding a new column DOB (Date of birth) as date after </a:t>
            </a:r>
            <a:r>
              <a:rPr kumimoji="0" lang="en-US" sz="1800" b="0" i="0" u="none" strike="noStrike" cap="none" normalizeH="0" baseline="0" dirty="0" err="1">
                <a:ln>
                  <a:noFill/>
                </a:ln>
                <a:solidFill>
                  <a:schemeClr val="tx1"/>
                </a:solidFill>
                <a:effectLst/>
                <a:ea typeface="Calibri" panose="020F0502020204030204" pitchFamily="34" charset="0"/>
                <a:cs typeface="Arial" panose="020B0604020202020204" pitchFamily="34" charset="0"/>
              </a:rPr>
              <a:t>Person_Name</a:t>
            </a:r>
            <a:endParaRPr kumimoji="0" 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a:ln>
                  <a:noFill/>
                </a:ln>
                <a:solidFill>
                  <a:schemeClr val="tx1"/>
                </a:solidFill>
                <a:effectLst/>
                <a:ea typeface="Calibri" panose="020F0502020204030204" pitchFamily="34" charset="0"/>
                <a:cs typeface="Arial" panose="020B0604020202020204" pitchFamily="34" charset="0"/>
              </a:rPr>
              <a:t>Changing the data type of DOB so that it accepts date-time values</a:t>
            </a:r>
            <a:endParaRPr kumimoji="0" 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ea typeface="Calibri" panose="020F0502020204030204" pitchFamily="34" charset="0"/>
                <a:cs typeface="Arial" panose="020B0604020202020204" pitchFamily="34" charset="0"/>
              </a:rPr>
              <a:t>The output should look as</a:t>
            </a:r>
            <a:r>
              <a:rPr kumimoji="0" lang="en-US" sz="1800" b="0" i="0" u="none" strike="noStrike" cap="none" normalizeH="0" dirty="0">
                <a:ln>
                  <a:noFill/>
                </a:ln>
                <a:solidFill>
                  <a:schemeClr val="tx1"/>
                </a:solidFill>
                <a:effectLst/>
                <a:ea typeface="Calibri" panose="020F0502020204030204" pitchFamily="34" charset="0"/>
                <a:cs typeface="Arial" panose="020B0604020202020204" pitchFamily="34" charset="0"/>
              </a:rPr>
              <a:t> </a:t>
            </a:r>
            <a:r>
              <a:rPr kumimoji="0" lang="en-US" sz="1800" b="0" i="0" u="none" strike="noStrike" cap="none" normalizeH="0" baseline="0" dirty="0">
                <a:ln>
                  <a:noFill/>
                </a:ln>
                <a:solidFill>
                  <a:schemeClr val="tx1"/>
                </a:solidFill>
                <a:effectLst/>
                <a:ea typeface="Calibri" panose="020F0502020204030204" pitchFamily="34" charset="0"/>
                <a:cs typeface="Arial" panose="020B0604020202020204" pitchFamily="34" charset="0"/>
              </a:rPr>
              <a:t>shown in below image.</a:t>
            </a:r>
            <a:endParaRPr kumimoji="0" lang="en-US" sz="1800" b="0" i="0" u="none" strike="noStrike" cap="none" normalizeH="0" baseline="0" dirty="0">
              <a:ln>
                <a:noFill/>
              </a:ln>
              <a:solidFill>
                <a:schemeClr val="tx1"/>
              </a:solidFill>
              <a:effectLst/>
            </a:endParaRPr>
          </a:p>
        </p:txBody>
      </p:sp>
      <p:sp>
        <p:nvSpPr>
          <p:cNvPr id="10" name="Rectangle 13"/>
          <p:cNvSpPr>
            <a:spLocks noChangeArrowheads="1"/>
          </p:cNvSpPr>
          <p:nvPr/>
        </p:nvSpPr>
        <p:spPr bwMode="auto">
          <a:xfrm>
            <a:off x="2461491" y="29925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14"/>
          <p:cNvSpPr>
            <a:spLocks noChangeArrowheads="1"/>
          </p:cNvSpPr>
          <p:nvPr/>
        </p:nvSpPr>
        <p:spPr bwMode="auto">
          <a:xfrm>
            <a:off x="2461491" y="29925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13" name="Straight Arrow Connector 12"/>
          <p:cNvCxnSpPr/>
          <p:nvPr/>
        </p:nvCxnSpPr>
        <p:spPr>
          <a:xfrm>
            <a:off x="2554664" y="4463443"/>
            <a:ext cx="0" cy="55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930219" y="5015060"/>
            <a:ext cx="744717" cy="552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14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title" idx="4294967295"/>
          </p:nvPr>
        </p:nvSpPr>
        <p:spPr>
          <a:xfrm>
            <a:off x="0" y="0"/>
            <a:ext cx="6096000" cy="7080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2"/>
              </a:buClr>
              <a:buSzPts val="3200"/>
              <a:buFont typeface="Arial"/>
              <a:buNone/>
            </a:pPr>
            <a:r>
              <a:rPr lang="en-US" sz="3200">
                <a:solidFill>
                  <a:schemeClr val="accent2"/>
                </a:solidFill>
                <a:latin typeface="Arial"/>
                <a:ea typeface="Arial"/>
                <a:cs typeface="Arial"/>
                <a:sym typeface="Arial"/>
              </a:rPr>
              <a:t>What is DDL ?</a:t>
            </a:r>
            <a:endParaRPr/>
          </a:p>
        </p:txBody>
      </p:sp>
      <p:pic>
        <p:nvPicPr>
          <p:cNvPr id="109" name="Google Shape;109;p2"/>
          <p:cNvPicPr preferRelativeResize="0"/>
          <p:nvPr/>
        </p:nvPicPr>
        <p:blipFill rotWithShape="1">
          <a:blip r:embed="rId3">
            <a:alphaModFix/>
          </a:blip>
          <a:srcRect/>
          <a:stretch/>
        </p:blipFill>
        <p:spPr>
          <a:xfrm>
            <a:off x="10840825" y="21047"/>
            <a:ext cx="1266334" cy="709592"/>
          </a:xfrm>
          <a:prstGeom prst="rect">
            <a:avLst/>
          </a:prstGeom>
          <a:noFill/>
          <a:ln>
            <a:noFill/>
          </a:ln>
        </p:spPr>
      </p:pic>
      <p:cxnSp>
        <p:nvCxnSpPr>
          <p:cNvPr id="110" name="Google Shape;110;p2"/>
          <p:cNvCxnSpPr/>
          <p:nvPr/>
        </p:nvCxnSpPr>
        <p:spPr>
          <a:xfrm>
            <a:off x="0" y="709592"/>
            <a:ext cx="12192000" cy="21047"/>
          </a:xfrm>
          <a:prstGeom prst="straightConnector1">
            <a:avLst/>
          </a:prstGeom>
          <a:noFill/>
          <a:ln w="19050" cap="flat" cmpd="sng">
            <a:solidFill>
              <a:schemeClr val="accent2"/>
            </a:solidFill>
            <a:prstDash val="solid"/>
            <a:round/>
            <a:headEnd type="none" w="sm" len="sm"/>
            <a:tailEnd type="none" w="sm" len="sm"/>
          </a:ln>
        </p:spPr>
      </p:cxnSp>
      <p:sp>
        <p:nvSpPr>
          <p:cNvPr id="111" name="Google Shape;111;p2"/>
          <p:cNvSpPr txBox="1"/>
          <p:nvPr/>
        </p:nvSpPr>
        <p:spPr>
          <a:xfrm>
            <a:off x="367644" y="1055802"/>
            <a:ext cx="10859679"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DDL is an abbreviation of Data Definition Language.</a:t>
            </a:r>
            <a:endParaRPr/>
          </a:p>
          <a:p>
            <a:pPr marL="285750" marR="0" lvl="0" indent="-17145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 DDL Commands in Structured Query Language are used to create and modify the schema of the database and its objects. The syntax of DDL commands is predefined for describing the data. </a:t>
            </a:r>
            <a:endParaRPr/>
          </a:p>
          <a:p>
            <a:pPr marL="285750" marR="0" lvl="0" indent="-17145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The commands of Data Definition Language deal with how the data should exist in the database.</a:t>
            </a:r>
            <a:endParaRPr sz="1800" b="0" i="0" u="none" strike="noStrike" cap="none">
              <a:solidFill>
                <a:schemeClr val="dk1"/>
              </a:solidFill>
              <a:latin typeface="Calibri"/>
              <a:ea typeface="Calibri"/>
              <a:cs typeface="Calibri"/>
              <a:sym typeface="Calibri"/>
            </a:endParaRPr>
          </a:p>
        </p:txBody>
      </p:sp>
      <p:sp>
        <p:nvSpPr>
          <p:cNvPr id="112" name="Google Shape;112;p2"/>
          <p:cNvSpPr/>
          <p:nvPr/>
        </p:nvSpPr>
        <p:spPr>
          <a:xfrm>
            <a:off x="4529579" y="3035431"/>
            <a:ext cx="2243580" cy="565609"/>
          </a:xfrm>
          <a:prstGeom prst="roundRect">
            <a:avLst>
              <a:gd name="adj" fmla="val 50000"/>
            </a:avLst>
          </a:prstGeom>
          <a:solidFill>
            <a:schemeClr val="dk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DDL Commands</a:t>
            </a:r>
            <a:endParaRPr/>
          </a:p>
        </p:txBody>
      </p:sp>
      <p:sp>
        <p:nvSpPr>
          <p:cNvPr id="113" name="Google Shape;113;p2"/>
          <p:cNvSpPr txBox="1"/>
          <p:nvPr/>
        </p:nvSpPr>
        <p:spPr>
          <a:xfrm>
            <a:off x="367644" y="3713222"/>
            <a:ext cx="3657599" cy="258532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CREATE Command</a:t>
            </a:r>
            <a:endParaRPr/>
          </a:p>
          <a:p>
            <a:pPr marL="342900" marR="0" lvl="0" indent="-22860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DROP Command</a:t>
            </a:r>
            <a:endParaRPr/>
          </a:p>
          <a:p>
            <a:pPr marL="342900" marR="0" lvl="0" indent="-22860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ALTER Command</a:t>
            </a:r>
            <a:endParaRPr/>
          </a:p>
          <a:p>
            <a:pPr marL="342900" marR="0" lvl="0" indent="-22860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TRUNCATE Command</a:t>
            </a:r>
            <a:endParaRPr/>
          </a:p>
          <a:p>
            <a:pPr marL="342900" marR="0" lvl="0" indent="-22860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b="0" i="0" u="none" strike="noStrike" cap="none">
                <a:solidFill>
                  <a:schemeClr val="dk1"/>
                </a:solidFill>
                <a:latin typeface="Calibri"/>
                <a:ea typeface="Calibri"/>
                <a:cs typeface="Calibri"/>
                <a:sym typeface="Calibri"/>
              </a:rPr>
              <a:t>RENAME Command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idx="4294967295"/>
          </p:nvPr>
        </p:nvSpPr>
        <p:spPr>
          <a:xfrm>
            <a:off x="0" y="0"/>
            <a:ext cx="6096000" cy="7080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2"/>
              </a:buClr>
              <a:buSzPts val="3200"/>
              <a:buFont typeface="Arial"/>
              <a:buNone/>
            </a:pPr>
            <a:r>
              <a:rPr lang="en-US" sz="3200">
                <a:solidFill>
                  <a:schemeClr val="accent2"/>
                </a:solidFill>
                <a:latin typeface="Arial"/>
                <a:ea typeface="Arial"/>
                <a:cs typeface="Arial"/>
                <a:sym typeface="Arial"/>
              </a:rPr>
              <a:t>CREATE</a:t>
            </a:r>
            <a:endParaRPr/>
          </a:p>
        </p:txBody>
      </p:sp>
      <p:pic>
        <p:nvPicPr>
          <p:cNvPr id="119" name="Google Shape;119;p3"/>
          <p:cNvPicPr preferRelativeResize="0"/>
          <p:nvPr/>
        </p:nvPicPr>
        <p:blipFill rotWithShape="1">
          <a:blip r:embed="rId3">
            <a:alphaModFix/>
          </a:blip>
          <a:srcRect/>
          <a:stretch/>
        </p:blipFill>
        <p:spPr>
          <a:xfrm>
            <a:off x="10840825" y="21047"/>
            <a:ext cx="1266334" cy="709592"/>
          </a:xfrm>
          <a:prstGeom prst="rect">
            <a:avLst/>
          </a:prstGeom>
          <a:noFill/>
          <a:ln>
            <a:noFill/>
          </a:ln>
        </p:spPr>
      </p:pic>
      <p:cxnSp>
        <p:nvCxnSpPr>
          <p:cNvPr id="120" name="Google Shape;120;p3"/>
          <p:cNvCxnSpPr/>
          <p:nvPr/>
        </p:nvCxnSpPr>
        <p:spPr>
          <a:xfrm>
            <a:off x="0" y="709592"/>
            <a:ext cx="12192000" cy="21047"/>
          </a:xfrm>
          <a:prstGeom prst="straightConnector1">
            <a:avLst/>
          </a:prstGeom>
          <a:noFill/>
          <a:ln w="19050" cap="flat" cmpd="sng">
            <a:solidFill>
              <a:schemeClr val="accent2"/>
            </a:solidFill>
            <a:prstDash val="solid"/>
            <a:round/>
            <a:headEnd type="none" w="sm" len="sm"/>
            <a:tailEnd type="none" w="sm" len="sm"/>
          </a:ln>
        </p:spPr>
      </p:cxnSp>
      <p:sp>
        <p:nvSpPr>
          <p:cNvPr id="121" name="Google Shape;121;p3"/>
          <p:cNvSpPr/>
          <p:nvPr/>
        </p:nvSpPr>
        <p:spPr>
          <a:xfrm>
            <a:off x="970961" y="1099769"/>
            <a:ext cx="9219414" cy="638829"/>
          </a:xfrm>
          <a:prstGeom prst="roundRect">
            <a:avLst>
              <a:gd name="adj" fmla="val 0"/>
            </a:avLst>
          </a:prstGeom>
          <a:solidFill>
            <a:srgbClr val="D0F5F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CREATE is a DDL command used to create databases, tables, triggers and other database objects.</a:t>
            </a:r>
            <a:endParaRPr sz="1800">
              <a:solidFill>
                <a:schemeClr val="dk1"/>
              </a:solidFill>
              <a:latin typeface="Calibri"/>
              <a:ea typeface="Calibri"/>
              <a:cs typeface="Calibri"/>
              <a:sym typeface="Calibri"/>
            </a:endParaRPr>
          </a:p>
        </p:txBody>
      </p:sp>
      <p:sp>
        <p:nvSpPr>
          <p:cNvPr id="122" name="Google Shape;122;p3"/>
          <p:cNvSpPr/>
          <p:nvPr/>
        </p:nvSpPr>
        <p:spPr>
          <a:xfrm>
            <a:off x="1497289" y="2724832"/>
            <a:ext cx="1216057" cy="455334"/>
          </a:xfrm>
          <a:prstGeom prst="flowChartProcess">
            <a:avLst/>
          </a:prstGeom>
          <a:solidFill>
            <a:srgbClr val="1C62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Database</a:t>
            </a:r>
            <a:endParaRPr/>
          </a:p>
        </p:txBody>
      </p:sp>
      <p:sp>
        <p:nvSpPr>
          <p:cNvPr id="123" name="Google Shape;123;p3"/>
          <p:cNvSpPr txBox="1"/>
          <p:nvPr/>
        </p:nvSpPr>
        <p:spPr>
          <a:xfrm>
            <a:off x="445419" y="3471361"/>
            <a:ext cx="38084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006699"/>
                </a:solidFill>
                <a:latin typeface="Inter"/>
                <a:ea typeface="Inter"/>
                <a:cs typeface="Inter"/>
                <a:sym typeface="Inter"/>
              </a:rPr>
              <a:t>CREATE</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DATABASE</a:t>
            </a:r>
            <a:r>
              <a:rPr lang="en-US" sz="1800" b="0" i="0">
                <a:solidFill>
                  <a:srgbClr val="000000"/>
                </a:solidFill>
                <a:latin typeface="Inter"/>
                <a:ea typeface="Inter"/>
                <a:cs typeface="Inter"/>
                <a:sym typeface="Inter"/>
              </a:rPr>
              <a:t> </a:t>
            </a:r>
            <a:r>
              <a:rPr lang="en-US" sz="1800" b="0" i="1">
                <a:solidFill>
                  <a:srgbClr val="000000"/>
                </a:solidFill>
                <a:latin typeface="Inter"/>
                <a:ea typeface="Inter"/>
                <a:cs typeface="Inter"/>
                <a:sym typeface="Inter"/>
              </a:rPr>
              <a:t>Database_Name</a:t>
            </a:r>
            <a:r>
              <a:rPr lang="en-US" sz="1800" b="0" i="0">
                <a:solidFill>
                  <a:srgbClr val="000000"/>
                </a:solidFill>
                <a:latin typeface="Inter"/>
                <a:ea typeface="Inter"/>
                <a:cs typeface="Inter"/>
                <a:sym typeface="Inter"/>
              </a:rPr>
              <a:t>; </a:t>
            </a:r>
            <a:endParaRPr sz="1800">
              <a:solidFill>
                <a:schemeClr val="dk1"/>
              </a:solidFill>
              <a:latin typeface="Calibri"/>
              <a:ea typeface="Calibri"/>
              <a:cs typeface="Calibri"/>
              <a:sym typeface="Calibri"/>
            </a:endParaRPr>
          </a:p>
        </p:txBody>
      </p:sp>
      <p:sp>
        <p:nvSpPr>
          <p:cNvPr id="124" name="Google Shape;124;p3"/>
          <p:cNvSpPr/>
          <p:nvPr/>
        </p:nvSpPr>
        <p:spPr>
          <a:xfrm>
            <a:off x="7729981" y="2724832"/>
            <a:ext cx="1216057" cy="455334"/>
          </a:xfrm>
          <a:prstGeom prst="flowChartProcess">
            <a:avLst/>
          </a:prstGeom>
          <a:solidFill>
            <a:srgbClr val="1C62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Table</a:t>
            </a:r>
            <a:endParaRPr/>
          </a:p>
        </p:txBody>
      </p:sp>
      <p:sp>
        <p:nvSpPr>
          <p:cNvPr id="125" name="Google Shape;125;p3"/>
          <p:cNvSpPr txBox="1"/>
          <p:nvPr/>
        </p:nvSpPr>
        <p:spPr>
          <a:xfrm>
            <a:off x="6262538" y="3429000"/>
            <a:ext cx="5211454" cy="230832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a:solidFill>
                  <a:srgbClr val="006699"/>
                </a:solidFill>
                <a:latin typeface="Inter"/>
                <a:ea typeface="Inter"/>
                <a:cs typeface="Inter"/>
                <a:sym typeface="Inter"/>
              </a:rPr>
              <a:t>CREATE</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TABLE</a:t>
            </a:r>
            <a:r>
              <a:rPr lang="en-US" sz="1800" b="0" i="0">
                <a:solidFill>
                  <a:srgbClr val="000000"/>
                </a:solidFill>
                <a:latin typeface="Inter"/>
                <a:ea typeface="Inter"/>
                <a:cs typeface="Inter"/>
                <a:sym typeface="Inter"/>
              </a:rPr>
              <a:t> </a:t>
            </a:r>
            <a:r>
              <a:rPr lang="en-US" sz="1800" b="0" i="1">
                <a:solidFill>
                  <a:srgbClr val="000000"/>
                </a:solidFill>
                <a:latin typeface="Inter"/>
                <a:ea typeface="Inter"/>
                <a:cs typeface="Inter"/>
                <a:sym typeface="Inter"/>
              </a:rPr>
              <a:t>table name    </a:t>
            </a:r>
            <a:endParaRPr/>
          </a:p>
          <a:p>
            <a:pPr marL="0" marR="0" lvl="0" indent="0" algn="just" rtl="0">
              <a:spcBef>
                <a:spcPts val="0"/>
              </a:spcBef>
              <a:spcAft>
                <a:spcPts val="0"/>
              </a:spcAft>
              <a:buNone/>
            </a:pPr>
            <a:r>
              <a:rPr lang="en-US" sz="1800" b="0" i="0">
                <a:solidFill>
                  <a:srgbClr val="000000"/>
                </a:solidFill>
                <a:latin typeface="Inter"/>
                <a:ea typeface="Inter"/>
                <a:cs typeface="Inter"/>
                <a:sym typeface="Inter"/>
              </a:rPr>
              <a:t>(  </a:t>
            </a:r>
            <a:endParaRPr/>
          </a:p>
          <a:p>
            <a:pPr marL="0" marR="0" lvl="0" indent="0" algn="just" rtl="0">
              <a:spcBef>
                <a:spcPts val="0"/>
              </a:spcBef>
              <a:spcAft>
                <a:spcPts val="0"/>
              </a:spcAft>
              <a:buNone/>
            </a:pPr>
            <a:r>
              <a:rPr lang="en-US" sz="1800" b="0" i="1">
                <a:solidFill>
                  <a:srgbClr val="000000"/>
                </a:solidFill>
                <a:latin typeface="Inter"/>
                <a:ea typeface="Inter"/>
                <a:cs typeface="Inter"/>
                <a:sym typeface="Inter"/>
              </a:rPr>
              <a:t>column_Name1 datatype ( </a:t>
            </a:r>
            <a:r>
              <a:rPr lang="en-US" sz="1800" b="1" i="1">
                <a:solidFill>
                  <a:srgbClr val="006699"/>
                </a:solidFill>
                <a:latin typeface="Inter"/>
                <a:ea typeface="Inter"/>
                <a:cs typeface="Inter"/>
                <a:sym typeface="Inter"/>
              </a:rPr>
              <a:t>size</a:t>
            </a:r>
            <a:r>
              <a:rPr lang="en-US" sz="1800" b="0" i="1">
                <a:solidFill>
                  <a:srgbClr val="000000"/>
                </a:solidFill>
                <a:latin typeface="Inter"/>
                <a:ea typeface="Inter"/>
                <a:cs typeface="Inter"/>
                <a:sym typeface="Inter"/>
              </a:rPr>
              <a:t> </a:t>
            </a:r>
            <a:r>
              <a:rPr lang="en-US" sz="1800" b="1" i="1">
                <a:solidFill>
                  <a:srgbClr val="006699"/>
                </a:solidFill>
                <a:latin typeface="Inter"/>
                <a:ea typeface="Inter"/>
                <a:cs typeface="Inter"/>
                <a:sym typeface="Inter"/>
              </a:rPr>
              <a:t>of</a:t>
            </a:r>
            <a:r>
              <a:rPr lang="en-US" sz="1800" b="0" i="1">
                <a:solidFill>
                  <a:srgbClr val="000000"/>
                </a:solidFill>
                <a:latin typeface="Inter"/>
                <a:ea typeface="Inter"/>
                <a:cs typeface="Inter"/>
                <a:sym typeface="Inter"/>
              </a:rPr>
              <a:t> the </a:t>
            </a:r>
            <a:r>
              <a:rPr lang="en-US" sz="1800" b="1" i="1">
                <a:solidFill>
                  <a:srgbClr val="006699"/>
                </a:solidFill>
                <a:latin typeface="Inter"/>
                <a:ea typeface="Inter"/>
                <a:cs typeface="Inter"/>
                <a:sym typeface="Inter"/>
              </a:rPr>
              <a:t>column</a:t>
            </a:r>
            <a:r>
              <a:rPr lang="en-US" sz="1800" b="0" i="1">
                <a:solidFill>
                  <a:srgbClr val="000000"/>
                </a:solidFill>
                <a:latin typeface="Inter"/>
                <a:ea typeface="Inter"/>
                <a:cs typeface="Inter"/>
                <a:sym typeface="Inter"/>
              </a:rPr>
              <a:t> ) ,    </a:t>
            </a:r>
            <a:endParaRPr/>
          </a:p>
          <a:p>
            <a:pPr marL="0" marR="0" lvl="0" indent="0" algn="just" rtl="0">
              <a:spcBef>
                <a:spcPts val="0"/>
              </a:spcBef>
              <a:spcAft>
                <a:spcPts val="0"/>
              </a:spcAft>
              <a:buNone/>
            </a:pPr>
            <a:r>
              <a:rPr lang="en-US" sz="1800" b="0" i="1">
                <a:solidFill>
                  <a:srgbClr val="000000"/>
                </a:solidFill>
                <a:latin typeface="Inter"/>
                <a:ea typeface="Inter"/>
                <a:cs typeface="Inter"/>
                <a:sym typeface="Inter"/>
              </a:rPr>
              <a:t>column_Name2 datatype ( </a:t>
            </a:r>
            <a:r>
              <a:rPr lang="en-US" sz="1800" b="1" i="1">
                <a:solidFill>
                  <a:srgbClr val="006699"/>
                </a:solidFill>
                <a:latin typeface="Inter"/>
                <a:ea typeface="Inter"/>
                <a:cs typeface="Inter"/>
                <a:sym typeface="Inter"/>
              </a:rPr>
              <a:t>size</a:t>
            </a:r>
            <a:r>
              <a:rPr lang="en-US" sz="1800" b="0" i="1">
                <a:solidFill>
                  <a:srgbClr val="000000"/>
                </a:solidFill>
                <a:latin typeface="Inter"/>
                <a:ea typeface="Inter"/>
                <a:cs typeface="Inter"/>
                <a:sym typeface="Inter"/>
              </a:rPr>
              <a:t> </a:t>
            </a:r>
            <a:r>
              <a:rPr lang="en-US" sz="1800" b="1" i="1">
                <a:solidFill>
                  <a:srgbClr val="006699"/>
                </a:solidFill>
                <a:latin typeface="Inter"/>
                <a:ea typeface="Inter"/>
                <a:cs typeface="Inter"/>
                <a:sym typeface="Inter"/>
              </a:rPr>
              <a:t>of</a:t>
            </a:r>
            <a:r>
              <a:rPr lang="en-US" sz="1800" b="0" i="1">
                <a:solidFill>
                  <a:srgbClr val="000000"/>
                </a:solidFill>
                <a:latin typeface="Inter"/>
                <a:ea typeface="Inter"/>
                <a:cs typeface="Inter"/>
                <a:sym typeface="Inter"/>
              </a:rPr>
              <a:t> the </a:t>
            </a:r>
            <a:r>
              <a:rPr lang="en-US" sz="1800" b="1" i="1">
                <a:solidFill>
                  <a:srgbClr val="006699"/>
                </a:solidFill>
                <a:latin typeface="Inter"/>
                <a:ea typeface="Inter"/>
                <a:cs typeface="Inter"/>
                <a:sym typeface="Inter"/>
              </a:rPr>
              <a:t>column</a:t>
            </a:r>
            <a:r>
              <a:rPr lang="en-US" sz="1800" b="0" i="1">
                <a:solidFill>
                  <a:srgbClr val="000000"/>
                </a:solidFill>
                <a:latin typeface="Inter"/>
                <a:ea typeface="Inter"/>
                <a:cs typeface="Inter"/>
                <a:sym typeface="Inter"/>
              </a:rPr>
              <a:t>) ,    </a:t>
            </a:r>
            <a:endParaRPr/>
          </a:p>
          <a:p>
            <a:pPr marL="0" marR="0" lvl="0" indent="0" algn="just" rtl="0">
              <a:spcBef>
                <a:spcPts val="0"/>
              </a:spcBef>
              <a:spcAft>
                <a:spcPts val="0"/>
              </a:spcAft>
              <a:buNone/>
            </a:pPr>
            <a:r>
              <a:rPr lang="en-US" sz="1800" b="0" i="1">
                <a:solidFill>
                  <a:srgbClr val="000000"/>
                </a:solidFill>
                <a:latin typeface="Inter"/>
                <a:ea typeface="Inter"/>
                <a:cs typeface="Inter"/>
                <a:sym typeface="Inter"/>
              </a:rPr>
              <a:t>column_Name3 datatype ( </a:t>
            </a:r>
            <a:r>
              <a:rPr lang="en-US" sz="1800" b="1" i="1">
                <a:solidFill>
                  <a:srgbClr val="006699"/>
                </a:solidFill>
                <a:latin typeface="Inter"/>
                <a:ea typeface="Inter"/>
                <a:cs typeface="Inter"/>
                <a:sym typeface="Inter"/>
              </a:rPr>
              <a:t>size</a:t>
            </a:r>
            <a:r>
              <a:rPr lang="en-US" sz="1800" b="0" i="1">
                <a:solidFill>
                  <a:srgbClr val="000000"/>
                </a:solidFill>
                <a:latin typeface="Inter"/>
                <a:ea typeface="Inter"/>
                <a:cs typeface="Inter"/>
                <a:sym typeface="Inter"/>
              </a:rPr>
              <a:t> </a:t>
            </a:r>
            <a:r>
              <a:rPr lang="en-US" sz="1800" b="1" i="1">
                <a:solidFill>
                  <a:srgbClr val="006699"/>
                </a:solidFill>
                <a:latin typeface="Inter"/>
                <a:ea typeface="Inter"/>
                <a:cs typeface="Inter"/>
                <a:sym typeface="Inter"/>
              </a:rPr>
              <a:t>of</a:t>
            </a:r>
            <a:r>
              <a:rPr lang="en-US" sz="1800" b="0" i="1">
                <a:solidFill>
                  <a:srgbClr val="000000"/>
                </a:solidFill>
                <a:latin typeface="Inter"/>
                <a:ea typeface="Inter"/>
                <a:cs typeface="Inter"/>
                <a:sym typeface="Inter"/>
              </a:rPr>
              <a:t> the </a:t>
            </a:r>
            <a:r>
              <a:rPr lang="en-US" sz="1800" b="1" i="1">
                <a:solidFill>
                  <a:srgbClr val="006699"/>
                </a:solidFill>
                <a:latin typeface="Inter"/>
                <a:ea typeface="Inter"/>
                <a:cs typeface="Inter"/>
                <a:sym typeface="Inter"/>
              </a:rPr>
              <a:t>column</a:t>
            </a:r>
            <a:r>
              <a:rPr lang="en-US" sz="1800" b="0" i="1">
                <a:solidFill>
                  <a:srgbClr val="000000"/>
                </a:solidFill>
                <a:latin typeface="Inter"/>
                <a:ea typeface="Inter"/>
                <a:cs typeface="Inter"/>
                <a:sym typeface="Inter"/>
              </a:rPr>
              <a:t>) </a:t>
            </a:r>
            <a:r>
              <a:rPr lang="en-US" sz="1800" b="0" i="0">
                <a:solidFill>
                  <a:srgbClr val="000000"/>
                </a:solidFill>
                <a:latin typeface="Inter"/>
                <a:ea typeface="Inter"/>
                <a:cs typeface="Inter"/>
                <a:sym typeface="Inter"/>
              </a:rPr>
              <a:t>,    </a:t>
            </a:r>
            <a:endParaRPr/>
          </a:p>
          <a:p>
            <a:pPr marL="0" marR="0" lvl="0" indent="0" algn="just" rtl="0">
              <a:spcBef>
                <a:spcPts val="0"/>
              </a:spcBef>
              <a:spcAft>
                <a:spcPts val="0"/>
              </a:spcAft>
              <a:buNone/>
            </a:pPr>
            <a:r>
              <a:rPr lang="en-US" sz="1800" b="0" i="0">
                <a:solidFill>
                  <a:srgbClr val="000000"/>
                </a:solidFill>
                <a:latin typeface="Inter"/>
                <a:ea typeface="Inter"/>
                <a:cs typeface="Inter"/>
                <a:sym typeface="Inter"/>
              </a:rPr>
              <a:t>...    </a:t>
            </a:r>
            <a:endParaRPr/>
          </a:p>
          <a:p>
            <a:pPr marL="0" marR="0" lvl="0" indent="0" algn="just" rtl="0">
              <a:spcBef>
                <a:spcPts val="0"/>
              </a:spcBef>
              <a:spcAft>
                <a:spcPts val="0"/>
              </a:spcAft>
              <a:buNone/>
            </a:pPr>
            <a:r>
              <a:rPr lang="en-US" sz="1800" b="0" i="1">
                <a:solidFill>
                  <a:srgbClr val="000000"/>
                </a:solidFill>
                <a:latin typeface="Inter"/>
                <a:ea typeface="Inter"/>
                <a:cs typeface="Inter"/>
                <a:sym typeface="Inter"/>
              </a:rPr>
              <a:t>column NameN datatype ( </a:t>
            </a:r>
            <a:r>
              <a:rPr lang="en-US" sz="1800" b="1" i="1">
                <a:solidFill>
                  <a:srgbClr val="006699"/>
                </a:solidFill>
                <a:latin typeface="Inter"/>
                <a:ea typeface="Inter"/>
                <a:cs typeface="Inter"/>
                <a:sym typeface="Inter"/>
              </a:rPr>
              <a:t>size</a:t>
            </a:r>
            <a:r>
              <a:rPr lang="en-US" sz="1800" b="0" i="1">
                <a:solidFill>
                  <a:srgbClr val="000000"/>
                </a:solidFill>
                <a:latin typeface="Inter"/>
                <a:ea typeface="Inter"/>
                <a:cs typeface="Inter"/>
                <a:sym typeface="Inter"/>
              </a:rPr>
              <a:t> </a:t>
            </a:r>
            <a:r>
              <a:rPr lang="en-US" sz="1800" b="1" i="1">
                <a:solidFill>
                  <a:srgbClr val="006699"/>
                </a:solidFill>
                <a:latin typeface="Inter"/>
                <a:ea typeface="Inter"/>
                <a:cs typeface="Inter"/>
                <a:sym typeface="Inter"/>
              </a:rPr>
              <a:t>of</a:t>
            </a:r>
            <a:r>
              <a:rPr lang="en-US" sz="1800" b="0" i="1">
                <a:solidFill>
                  <a:srgbClr val="000000"/>
                </a:solidFill>
                <a:latin typeface="Inter"/>
                <a:ea typeface="Inter"/>
                <a:cs typeface="Inter"/>
                <a:sym typeface="Inter"/>
              </a:rPr>
              <a:t> the </a:t>
            </a:r>
            <a:r>
              <a:rPr lang="en-US" sz="1800" b="1" i="1">
                <a:solidFill>
                  <a:srgbClr val="006699"/>
                </a:solidFill>
                <a:latin typeface="Inter"/>
                <a:ea typeface="Inter"/>
                <a:cs typeface="Inter"/>
                <a:sym typeface="Inter"/>
              </a:rPr>
              <a:t>column</a:t>
            </a:r>
            <a:r>
              <a:rPr lang="en-US" sz="1800" b="0" i="1">
                <a:solidFill>
                  <a:srgbClr val="000000"/>
                </a:solidFill>
                <a:latin typeface="Inter"/>
                <a:ea typeface="Inter"/>
                <a:cs typeface="Inter"/>
                <a:sym typeface="Inter"/>
              </a:rPr>
              <a:t> )</a:t>
            </a:r>
            <a:r>
              <a:rPr lang="en-US" sz="1800" b="0" i="0">
                <a:solidFill>
                  <a:srgbClr val="000000"/>
                </a:solidFill>
                <a:latin typeface="Inter"/>
                <a:ea typeface="Inter"/>
                <a:cs typeface="Inter"/>
                <a:sym typeface="Inter"/>
              </a:rPr>
              <a:t>  </a:t>
            </a:r>
            <a:endParaRPr/>
          </a:p>
          <a:p>
            <a:pPr marL="0" marR="0" lvl="0" indent="0" algn="just" rtl="0">
              <a:spcBef>
                <a:spcPts val="0"/>
              </a:spcBef>
              <a:spcAft>
                <a:spcPts val="0"/>
              </a:spcAft>
              <a:buNone/>
            </a:pPr>
            <a:r>
              <a:rPr lang="en-US" sz="1800" b="0" i="0">
                <a:solidFill>
                  <a:srgbClr val="000000"/>
                </a:solidFill>
                <a:latin typeface="Inter"/>
                <a:ea typeface="Inter"/>
                <a:cs typeface="Inter"/>
                <a:sym typeface="Inter"/>
              </a:rPr>
              <a:t>) ;   </a:t>
            </a:r>
            <a:endParaRPr/>
          </a:p>
        </p:txBody>
      </p:sp>
      <p:cxnSp>
        <p:nvCxnSpPr>
          <p:cNvPr id="126" name="Google Shape;126;p3"/>
          <p:cNvCxnSpPr/>
          <p:nvPr/>
        </p:nvCxnSpPr>
        <p:spPr>
          <a:xfrm>
            <a:off x="5194169" y="3189091"/>
            <a:ext cx="0" cy="2796930"/>
          </a:xfrm>
          <a:prstGeom prst="straightConnector1">
            <a:avLst/>
          </a:prstGeom>
          <a:noFill/>
          <a:ln w="12700" cap="flat" cmpd="sng">
            <a:solidFill>
              <a:srgbClr val="A5A5A5"/>
            </a:solidFill>
            <a:prstDash val="solid"/>
            <a:round/>
            <a:headEnd type="none" w="sm" len="sm"/>
            <a:tailEnd type="none" w="sm" len="sm"/>
          </a:ln>
        </p:spPr>
      </p:cxnSp>
      <p:sp>
        <p:nvSpPr>
          <p:cNvPr id="127" name="Google Shape;127;p3"/>
          <p:cNvSpPr txBox="1"/>
          <p:nvPr/>
        </p:nvSpPr>
        <p:spPr>
          <a:xfrm>
            <a:off x="317370" y="4398147"/>
            <a:ext cx="479195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595959"/>
                </a:solidFill>
                <a:latin typeface="Calibri"/>
                <a:ea typeface="Calibri"/>
                <a:cs typeface="Calibri"/>
                <a:sym typeface="Calibri"/>
              </a:rPr>
              <a:t>In order to use or work in any database, below query is written.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rgbClr val="006699"/>
                </a:solidFill>
                <a:latin typeface="Calibri"/>
                <a:ea typeface="Calibri"/>
                <a:cs typeface="Calibri"/>
                <a:sym typeface="Calibri"/>
              </a:rPr>
              <a:t>                USE</a:t>
            </a:r>
            <a:r>
              <a:rPr lang="en-US" sz="1800">
                <a:solidFill>
                  <a:schemeClr val="dk1"/>
                </a:solidFill>
                <a:latin typeface="Calibri"/>
                <a:ea typeface="Calibri"/>
                <a:cs typeface="Calibri"/>
                <a:sym typeface="Calibri"/>
              </a:rPr>
              <a:t> </a:t>
            </a:r>
            <a:r>
              <a:rPr lang="en-US" sz="1800" i="1">
                <a:solidFill>
                  <a:schemeClr val="dk1"/>
                </a:solidFill>
                <a:latin typeface="Calibri"/>
                <a:ea typeface="Calibri"/>
                <a:cs typeface="Calibri"/>
                <a:sym typeface="Calibri"/>
              </a:rPr>
              <a:t>Database_Name</a:t>
            </a:r>
            <a:r>
              <a:rPr lang="en-US" sz="1800">
                <a:solidFill>
                  <a:schemeClr val="dk1"/>
                </a:solidFill>
                <a:latin typeface="Calibri"/>
                <a:ea typeface="Calibri"/>
                <a:cs typeface="Calibri"/>
                <a:sym typeface="Calibri"/>
              </a:rPr>
              <a:t>;</a:t>
            </a:r>
            <a:endParaRPr/>
          </a:p>
        </p:txBody>
      </p:sp>
      <p:sp>
        <p:nvSpPr>
          <p:cNvPr id="128" name="Google Shape;128;p3"/>
          <p:cNvSpPr/>
          <p:nvPr/>
        </p:nvSpPr>
        <p:spPr>
          <a:xfrm>
            <a:off x="317372" y="3331422"/>
            <a:ext cx="3808429" cy="674976"/>
          </a:xfrm>
          <a:prstGeom prst="round2DiagRect">
            <a:avLst>
              <a:gd name="adj1" fmla="val 50000"/>
              <a:gd name="adj2" fmla="val 50000"/>
            </a:avLst>
          </a:prstGeom>
          <a:no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3"/>
          <p:cNvSpPr/>
          <p:nvPr/>
        </p:nvSpPr>
        <p:spPr>
          <a:xfrm>
            <a:off x="317372" y="5058674"/>
            <a:ext cx="3808429" cy="674976"/>
          </a:xfrm>
          <a:prstGeom prst="round2DiagRect">
            <a:avLst>
              <a:gd name="adj1" fmla="val 50000"/>
              <a:gd name="adj2" fmla="val 50000"/>
            </a:avLst>
          </a:prstGeom>
          <a:no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3"/>
          <p:cNvSpPr/>
          <p:nvPr/>
        </p:nvSpPr>
        <p:spPr>
          <a:xfrm>
            <a:off x="5458123" y="3331421"/>
            <a:ext cx="5759774" cy="2402229"/>
          </a:xfrm>
          <a:prstGeom prst="round2DiagRect">
            <a:avLst>
              <a:gd name="adj1" fmla="val 50000"/>
              <a:gd name="adj2" fmla="val 50000"/>
            </a:avLst>
          </a:prstGeom>
          <a:no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4"/>
          <p:cNvPicPr preferRelativeResize="0"/>
          <p:nvPr/>
        </p:nvPicPr>
        <p:blipFill rotWithShape="1">
          <a:blip r:embed="rId3">
            <a:alphaModFix/>
          </a:blip>
          <a:srcRect/>
          <a:stretch/>
        </p:blipFill>
        <p:spPr>
          <a:xfrm>
            <a:off x="10840825" y="21047"/>
            <a:ext cx="1266334" cy="709592"/>
          </a:xfrm>
          <a:prstGeom prst="rect">
            <a:avLst/>
          </a:prstGeom>
          <a:noFill/>
          <a:ln>
            <a:noFill/>
          </a:ln>
        </p:spPr>
      </p:pic>
      <p:cxnSp>
        <p:nvCxnSpPr>
          <p:cNvPr id="136" name="Google Shape;136;p4"/>
          <p:cNvCxnSpPr/>
          <p:nvPr/>
        </p:nvCxnSpPr>
        <p:spPr>
          <a:xfrm>
            <a:off x="0" y="709592"/>
            <a:ext cx="12192000" cy="21047"/>
          </a:xfrm>
          <a:prstGeom prst="straightConnector1">
            <a:avLst/>
          </a:prstGeom>
          <a:noFill/>
          <a:ln w="19050" cap="flat" cmpd="sng">
            <a:solidFill>
              <a:schemeClr val="accent2"/>
            </a:solidFill>
            <a:prstDash val="solid"/>
            <a:round/>
            <a:headEnd type="none" w="sm" len="sm"/>
            <a:tailEnd type="none" w="sm" len="sm"/>
          </a:ln>
        </p:spPr>
      </p:cxnSp>
      <p:sp>
        <p:nvSpPr>
          <p:cNvPr id="137" name="Google Shape;137;p4"/>
          <p:cNvSpPr txBox="1"/>
          <p:nvPr/>
        </p:nvSpPr>
        <p:spPr>
          <a:xfrm>
            <a:off x="438345" y="1049852"/>
            <a:ext cx="12207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Examples:</a:t>
            </a:r>
            <a:endParaRPr/>
          </a:p>
        </p:txBody>
      </p:sp>
      <p:sp>
        <p:nvSpPr>
          <p:cNvPr id="138" name="Google Shape;138;p4"/>
          <p:cNvSpPr txBox="1"/>
          <p:nvPr/>
        </p:nvSpPr>
        <p:spPr>
          <a:xfrm>
            <a:off x="438350" y="1870375"/>
            <a:ext cx="3510300" cy="369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a:solidFill>
                  <a:srgbClr val="006699"/>
                </a:solidFill>
                <a:latin typeface="Inter"/>
                <a:ea typeface="Inter"/>
                <a:cs typeface="Inter"/>
                <a:sym typeface="Inter"/>
              </a:rPr>
              <a:t>CREATE</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DATABASE</a:t>
            </a:r>
            <a:r>
              <a:rPr lang="en-US" sz="1800" b="0" i="0">
                <a:solidFill>
                  <a:srgbClr val="000000"/>
                </a:solidFill>
                <a:latin typeface="Inter"/>
                <a:ea typeface="Inter"/>
                <a:cs typeface="Inter"/>
                <a:sym typeface="Inter"/>
              </a:rPr>
              <a:t> Books;  </a:t>
            </a:r>
            <a:endParaRPr/>
          </a:p>
        </p:txBody>
      </p:sp>
      <p:sp>
        <p:nvSpPr>
          <p:cNvPr id="139" name="Google Shape;139;p4"/>
          <p:cNvSpPr txBox="1"/>
          <p:nvPr/>
        </p:nvSpPr>
        <p:spPr>
          <a:xfrm>
            <a:off x="7041823" y="1887398"/>
            <a:ext cx="3949831" cy="230832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a:solidFill>
                  <a:srgbClr val="006699"/>
                </a:solidFill>
                <a:latin typeface="Inter"/>
                <a:ea typeface="Inter"/>
                <a:cs typeface="Inter"/>
                <a:sym typeface="Inter"/>
              </a:rPr>
              <a:t>CREATE</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TABLE</a:t>
            </a:r>
            <a:r>
              <a:rPr lang="en-US" sz="1800" b="0" i="0">
                <a:solidFill>
                  <a:srgbClr val="000000"/>
                </a:solidFill>
                <a:latin typeface="Inter"/>
                <a:ea typeface="Inter"/>
                <a:cs typeface="Inter"/>
                <a:sym typeface="Inter"/>
              </a:rPr>
              <a:t> Student   </a:t>
            </a:r>
            <a:endParaRPr/>
          </a:p>
          <a:p>
            <a:pPr marL="0" marR="0" lvl="0" indent="0" algn="just" rtl="0">
              <a:spcBef>
                <a:spcPts val="0"/>
              </a:spcBef>
              <a:spcAft>
                <a:spcPts val="0"/>
              </a:spcAft>
              <a:buNone/>
            </a:pPr>
            <a:r>
              <a:rPr lang="en-US" sz="1800" b="0" i="0">
                <a:solidFill>
                  <a:srgbClr val="000000"/>
                </a:solidFill>
                <a:latin typeface="Inter"/>
                <a:ea typeface="Inter"/>
                <a:cs typeface="Inter"/>
                <a:sym typeface="Inter"/>
              </a:rPr>
              <a:t>(  </a:t>
            </a:r>
            <a:endParaRPr/>
          </a:p>
          <a:p>
            <a:pPr marL="0" marR="0" lvl="0" indent="0" algn="just" rtl="0">
              <a:spcBef>
                <a:spcPts val="0"/>
              </a:spcBef>
              <a:spcAft>
                <a:spcPts val="0"/>
              </a:spcAft>
              <a:buNone/>
            </a:pPr>
            <a:r>
              <a:rPr lang="en-US" sz="1800" b="0" i="0">
                <a:solidFill>
                  <a:srgbClr val="000000"/>
                </a:solidFill>
                <a:latin typeface="Inter"/>
                <a:ea typeface="Inter"/>
                <a:cs typeface="Inter"/>
                <a:sym typeface="Inter"/>
              </a:rPr>
              <a:t>   Roll_No </a:t>
            </a:r>
            <a:r>
              <a:rPr lang="en-US" sz="1800" b="1" i="0">
                <a:solidFill>
                  <a:srgbClr val="006699"/>
                </a:solidFill>
                <a:latin typeface="Inter"/>
                <a:ea typeface="Inter"/>
                <a:cs typeface="Inter"/>
                <a:sym typeface="Inter"/>
              </a:rPr>
              <a:t>INT</a:t>
            </a:r>
            <a:r>
              <a:rPr lang="en-US" sz="1800" b="0" i="0">
                <a:solidFill>
                  <a:srgbClr val="000000"/>
                </a:solidFill>
                <a:latin typeface="Inter"/>
                <a:ea typeface="Inter"/>
                <a:cs typeface="Inter"/>
                <a:sym typeface="Inter"/>
              </a:rPr>
              <a:t>,    </a:t>
            </a:r>
            <a:endParaRPr/>
          </a:p>
          <a:p>
            <a:pPr marL="0" marR="0" lvl="0" indent="0" algn="just" rtl="0">
              <a:spcBef>
                <a:spcPts val="0"/>
              </a:spcBef>
              <a:spcAft>
                <a:spcPts val="0"/>
              </a:spcAft>
              <a:buNone/>
            </a:pPr>
            <a:r>
              <a:rPr lang="en-US" sz="1800" b="0" i="0">
                <a:solidFill>
                  <a:srgbClr val="000000"/>
                </a:solidFill>
                <a:latin typeface="Inter"/>
                <a:ea typeface="Inter"/>
                <a:cs typeface="Inter"/>
                <a:sym typeface="Inter"/>
              </a:rPr>
              <a:t>   First_Name </a:t>
            </a:r>
            <a:r>
              <a:rPr lang="en-US" sz="1800" b="1" i="0">
                <a:solidFill>
                  <a:srgbClr val="006699"/>
                </a:solidFill>
                <a:latin typeface="Inter"/>
                <a:ea typeface="Inter"/>
                <a:cs typeface="Inter"/>
                <a:sym typeface="Inter"/>
              </a:rPr>
              <a:t>VARCHAR</a:t>
            </a:r>
            <a:r>
              <a:rPr lang="en-US" sz="1800" b="0" i="0">
                <a:solidFill>
                  <a:srgbClr val="000000"/>
                </a:solidFill>
                <a:latin typeface="Inter"/>
                <a:ea typeface="Inter"/>
                <a:cs typeface="Inter"/>
                <a:sym typeface="Inter"/>
              </a:rPr>
              <a:t>(100),    </a:t>
            </a:r>
            <a:endParaRPr/>
          </a:p>
          <a:p>
            <a:pPr marL="0" marR="0" lvl="0" indent="0" algn="just" rtl="0">
              <a:spcBef>
                <a:spcPts val="0"/>
              </a:spcBef>
              <a:spcAft>
                <a:spcPts val="0"/>
              </a:spcAft>
              <a:buNone/>
            </a:pPr>
            <a:r>
              <a:rPr lang="en-US" sz="1800" b="0" i="0">
                <a:solidFill>
                  <a:srgbClr val="000000"/>
                </a:solidFill>
                <a:latin typeface="Inter"/>
                <a:ea typeface="Inter"/>
                <a:cs typeface="Inter"/>
                <a:sym typeface="Inter"/>
              </a:rPr>
              <a:t>   Last_Name </a:t>
            </a:r>
            <a:r>
              <a:rPr lang="en-US" sz="1800" b="1" i="0">
                <a:solidFill>
                  <a:srgbClr val="006699"/>
                </a:solidFill>
                <a:latin typeface="Inter"/>
                <a:ea typeface="Inter"/>
                <a:cs typeface="Inter"/>
                <a:sym typeface="Inter"/>
              </a:rPr>
              <a:t>VARCHAR</a:t>
            </a:r>
            <a:r>
              <a:rPr lang="en-US" sz="1800" b="0" i="0">
                <a:solidFill>
                  <a:srgbClr val="000000"/>
                </a:solidFill>
                <a:latin typeface="Inter"/>
                <a:ea typeface="Inter"/>
                <a:cs typeface="Inter"/>
                <a:sym typeface="Inter"/>
              </a:rPr>
              <a:t>(100),    </a:t>
            </a:r>
            <a:endParaRPr/>
          </a:p>
          <a:p>
            <a:pPr marL="0" marR="0" lvl="0" indent="0" algn="just" rtl="0">
              <a:spcBef>
                <a:spcPts val="0"/>
              </a:spcBef>
              <a:spcAft>
                <a:spcPts val="0"/>
              </a:spcAft>
              <a:buNone/>
            </a:pPr>
            <a:r>
              <a:rPr lang="en-US" sz="1800" b="0" i="0">
                <a:solidFill>
                  <a:srgbClr val="000000"/>
                </a:solidFill>
                <a:latin typeface="Inter"/>
                <a:ea typeface="Inter"/>
                <a:cs typeface="Inter"/>
                <a:sym typeface="Inter"/>
              </a:rPr>
              <a:t>   Age </a:t>
            </a:r>
            <a:r>
              <a:rPr lang="en-US" sz="1800" b="1" i="0">
                <a:solidFill>
                  <a:srgbClr val="006699"/>
                </a:solidFill>
                <a:latin typeface="Inter"/>
                <a:ea typeface="Inter"/>
                <a:cs typeface="Inter"/>
                <a:sym typeface="Inter"/>
              </a:rPr>
              <a:t>INT</a:t>
            </a:r>
            <a:r>
              <a:rPr lang="en-US" sz="1800" b="0" i="0">
                <a:solidFill>
                  <a:srgbClr val="000000"/>
                </a:solidFill>
                <a:latin typeface="Inter"/>
                <a:ea typeface="Inter"/>
                <a:cs typeface="Inter"/>
                <a:sym typeface="Inter"/>
              </a:rPr>
              <a:t>,  </a:t>
            </a:r>
            <a:endParaRPr/>
          </a:p>
          <a:p>
            <a:pPr marL="0" marR="0" lvl="0" indent="0" algn="just" rtl="0">
              <a:spcBef>
                <a:spcPts val="0"/>
              </a:spcBef>
              <a:spcAft>
                <a:spcPts val="0"/>
              </a:spcAft>
              <a:buNone/>
            </a:pPr>
            <a:r>
              <a:rPr lang="en-US" sz="1800" b="0" i="0">
                <a:solidFill>
                  <a:srgbClr val="000000"/>
                </a:solidFill>
                <a:latin typeface="Inter"/>
                <a:ea typeface="Inter"/>
                <a:cs typeface="Inter"/>
                <a:sym typeface="Inter"/>
              </a:rPr>
              <a:t>   Marks </a:t>
            </a:r>
            <a:r>
              <a:rPr lang="en-US" sz="1800" b="1" i="0">
                <a:solidFill>
                  <a:srgbClr val="006699"/>
                </a:solidFill>
                <a:latin typeface="Inter"/>
                <a:ea typeface="Inter"/>
                <a:cs typeface="Inter"/>
                <a:sym typeface="Inter"/>
              </a:rPr>
              <a:t>INT</a:t>
            </a:r>
            <a:r>
              <a:rPr lang="en-US" sz="1800" b="0" i="0">
                <a:solidFill>
                  <a:srgbClr val="000000"/>
                </a:solidFill>
                <a:latin typeface="Inter"/>
                <a:ea typeface="Inter"/>
                <a:cs typeface="Inter"/>
                <a:sym typeface="Inter"/>
              </a:rPr>
              <a:t>,   </a:t>
            </a:r>
            <a:endParaRPr/>
          </a:p>
          <a:p>
            <a:pPr marL="0" marR="0" lvl="0" indent="0" algn="just" rtl="0">
              <a:spcBef>
                <a:spcPts val="0"/>
              </a:spcBef>
              <a:spcAft>
                <a:spcPts val="0"/>
              </a:spcAft>
              <a:buNone/>
            </a:pPr>
            <a:r>
              <a:rPr lang="en-US" sz="1800" b="0" i="0">
                <a:solidFill>
                  <a:srgbClr val="000000"/>
                </a:solidFill>
                <a:latin typeface="Inter"/>
                <a:ea typeface="Inter"/>
                <a:cs typeface="Inter"/>
                <a:sym typeface="Inter"/>
              </a:rPr>
              <a:t>) ;    </a:t>
            </a:r>
            <a:endParaRPr/>
          </a:p>
        </p:txBody>
      </p:sp>
      <p:sp>
        <p:nvSpPr>
          <p:cNvPr id="140" name="Google Shape;140;p4"/>
          <p:cNvSpPr txBox="1"/>
          <p:nvPr/>
        </p:nvSpPr>
        <p:spPr>
          <a:xfrm>
            <a:off x="438345" y="2506236"/>
            <a:ext cx="2705493"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rgbClr val="006699"/>
                </a:solidFill>
                <a:latin typeface="Inter"/>
                <a:ea typeface="Inter"/>
                <a:cs typeface="Inter"/>
                <a:sym typeface="Inter"/>
              </a:rPr>
              <a:t>USE</a:t>
            </a:r>
            <a:r>
              <a:rPr lang="en-US" sz="1800">
                <a:solidFill>
                  <a:srgbClr val="000000"/>
                </a:solidFill>
                <a:latin typeface="Inter"/>
                <a:ea typeface="Inter"/>
                <a:cs typeface="Inter"/>
                <a:sym typeface="Inter"/>
              </a:rPr>
              <a:t> Books;</a:t>
            </a:r>
            <a:endParaRPr sz="1800" b="0" i="0">
              <a:solidFill>
                <a:srgbClr val="000000"/>
              </a:solidFill>
              <a:latin typeface="Inter"/>
              <a:ea typeface="Inter"/>
              <a:cs typeface="Inter"/>
              <a:sym typeface="Inter"/>
            </a:endParaRPr>
          </a:p>
        </p:txBody>
      </p:sp>
      <p:cxnSp>
        <p:nvCxnSpPr>
          <p:cNvPr id="141" name="Google Shape;141;p4"/>
          <p:cNvCxnSpPr/>
          <p:nvPr/>
        </p:nvCxnSpPr>
        <p:spPr>
          <a:xfrm>
            <a:off x="5052767" y="1643095"/>
            <a:ext cx="0" cy="2796930"/>
          </a:xfrm>
          <a:prstGeom prst="straightConnector1">
            <a:avLst/>
          </a:prstGeom>
          <a:noFill/>
          <a:ln w="12700" cap="flat" cmpd="sng">
            <a:solidFill>
              <a:srgbClr val="A5A5A5"/>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5"/>
          <p:cNvSpPr txBox="1">
            <a:spLocks noGrp="1"/>
          </p:cNvSpPr>
          <p:nvPr>
            <p:ph type="title" idx="4294967295"/>
          </p:nvPr>
        </p:nvSpPr>
        <p:spPr>
          <a:xfrm>
            <a:off x="0" y="0"/>
            <a:ext cx="6096000" cy="7080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2"/>
              </a:buClr>
              <a:buSzPts val="3200"/>
              <a:buFont typeface="Arial"/>
              <a:buNone/>
            </a:pPr>
            <a:r>
              <a:rPr lang="en-US" sz="3200">
                <a:solidFill>
                  <a:schemeClr val="accent2"/>
                </a:solidFill>
                <a:latin typeface="Arial"/>
                <a:ea typeface="Arial"/>
                <a:cs typeface="Arial"/>
                <a:sym typeface="Arial"/>
              </a:rPr>
              <a:t>DROP</a:t>
            </a:r>
            <a:endParaRPr/>
          </a:p>
        </p:txBody>
      </p:sp>
      <p:pic>
        <p:nvPicPr>
          <p:cNvPr id="147" name="Google Shape;147;p5"/>
          <p:cNvPicPr preferRelativeResize="0"/>
          <p:nvPr/>
        </p:nvPicPr>
        <p:blipFill rotWithShape="1">
          <a:blip r:embed="rId3">
            <a:alphaModFix/>
          </a:blip>
          <a:srcRect/>
          <a:stretch/>
        </p:blipFill>
        <p:spPr>
          <a:xfrm>
            <a:off x="10840825" y="21047"/>
            <a:ext cx="1266334" cy="709592"/>
          </a:xfrm>
          <a:prstGeom prst="rect">
            <a:avLst/>
          </a:prstGeom>
          <a:noFill/>
          <a:ln>
            <a:noFill/>
          </a:ln>
        </p:spPr>
      </p:pic>
      <p:cxnSp>
        <p:nvCxnSpPr>
          <p:cNvPr id="148" name="Google Shape;148;p5"/>
          <p:cNvCxnSpPr/>
          <p:nvPr/>
        </p:nvCxnSpPr>
        <p:spPr>
          <a:xfrm>
            <a:off x="0" y="709592"/>
            <a:ext cx="12192000" cy="21047"/>
          </a:xfrm>
          <a:prstGeom prst="straightConnector1">
            <a:avLst/>
          </a:prstGeom>
          <a:noFill/>
          <a:ln w="19050" cap="flat" cmpd="sng">
            <a:solidFill>
              <a:schemeClr val="accent2"/>
            </a:solidFill>
            <a:prstDash val="solid"/>
            <a:round/>
            <a:headEnd type="none" w="sm" len="sm"/>
            <a:tailEnd type="none" w="sm" len="sm"/>
          </a:ln>
        </p:spPr>
      </p:cxnSp>
      <p:sp>
        <p:nvSpPr>
          <p:cNvPr id="149" name="Google Shape;149;p5"/>
          <p:cNvSpPr/>
          <p:nvPr/>
        </p:nvSpPr>
        <p:spPr>
          <a:xfrm>
            <a:off x="970961" y="1099769"/>
            <a:ext cx="9219414" cy="670277"/>
          </a:xfrm>
          <a:prstGeom prst="roundRect">
            <a:avLst>
              <a:gd name="adj" fmla="val 0"/>
            </a:avLst>
          </a:prstGeom>
          <a:solidFill>
            <a:srgbClr val="D0F5F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a:solidFill>
                  <a:srgbClr val="333333"/>
                </a:solidFill>
                <a:latin typeface="Inter"/>
                <a:ea typeface="Inter"/>
                <a:cs typeface="Inter"/>
                <a:sym typeface="Inter"/>
              </a:rPr>
              <a:t>DROP is used to delete/remove the database objects from the SQL database. We can easily remove the entire table, view, or index from the database using this command.</a:t>
            </a:r>
            <a:endParaRPr sz="1800">
              <a:solidFill>
                <a:schemeClr val="dk1"/>
              </a:solidFill>
              <a:latin typeface="Calibri"/>
              <a:ea typeface="Calibri"/>
              <a:cs typeface="Calibri"/>
              <a:sym typeface="Calibri"/>
            </a:endParaRPr>
          </a:p>
        </p:txBody>
      </p:sp>
      <p:sp>
        <p:nvSpPr>
          <p:cNvPr id="150" name="Google Shape;150;p5"/>
          <p:cNvSpPr/>
          <p:nvPr/>
        </p:nvSpPr>
        <p:spPr>
          <a:xfrm>
            <a:off x="2012621" y="2677180"/>
            <a:ext cx="1216057" cy="455334"/>
          </a:xfrm>
          <a:prstGeom prst="flowChartProcess">
            <a:avLst/>
          </a:prstGeom>
          <a:solidFill>
            <a:srgbClr val="1C62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Database</a:t>
            </a:r>
            <a:endParaRPr/>
          </a:p>
        </p:txBody>
      </p:sp>
      <p:sp>
        <p:nvSpPr>
          <p:cNvPr id="151" name="Google Shape;151;p5"/>
          <p:cNvSpPr/>
          <p:nvPr/>
        </p:nvSpPr>
        <p:spPr>
          <a:xfrm>
            <a:off x="7935012" y="2677180"/>
            <a:ext cx="1216057" cy="455334"/>
          </a:xfrm>
          <a:prstGeom prst="flowChartProcess">
            <a:avLst/>
          </a:prstGeom>
          <a:solidFill>
            <a:srgbClr val="1C62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Table</a:t>
            </a:r>
            <a:endParaRPr/>
          </a:p>
        </p:txBody>
      </p:sp>
      <p:cxnSp>
        <p:nvCxnSpPr>
          <p:cNvPr id="152" name="Google Shape;152;p5"/>
          <p:cNvCxnSpPr/>
          <p:nvPr/>
        </p:nvCxnSpPr>
        <p:spPr>
          <a:xfrm>
            <a:off x="5627802" y="3189091"/>
            <a:ext cx="0" cy="2796930"/>
          </a:xfrm>
          <a:prstGeom prst="straightConnector1">
            <a:avLst/>
          </a:prstGeom>
          <a:noFill/>
          <a:ln w="12700" cap="flat" cmpd="sng">
            <a:solidFill>
              <a:srgbClr val="A5A5A5"/>
            </a:solidFill>
            <a:prstDash val="solid"/>
            <a:round/>
            <a:headEnd type="none" w="sm" len="sm"/>
            <a:tailEnd type="none" w="sm" len="sm"/>
          </a:ln>
        </p:spPr>
      </p:cxnSp>
      <p:sp>
        <p:nvSpPr>
          <p:cNvPr id="153" name="Google Shape;153;p5"/>
          <p:cNvSpPr txBox="1"/>
          <p:nvPr/>
        </p:nvSpPr>
        <p:spPr>
          <a:xfrm>
            <a:off x="970961" y="3727386"/>
            <a:ext cx="36104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006699"/>
                </a:solidFill>
                <a:latin typeface="Inter"/>
                <a:ea typeface="Inter"/>
                <a:cs typeface="Inter"/>
                <a:sym typeface="Inter"/>
              </a:rPr>
              <a:t>DROP</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DATABASE</a:t>
            </a:r>
            <a:r>
              <a:rPr lang="en-US" sz="1800" b="0" i="0">
                <a:solidFill>
                  <a:srgbClr val="000000"/>
                </a:solidFill>
                <a:latin typeface="Inter"/>
                <a:ea typeface="Inter"/>
                <a:cs typeface="Inter"/>
                <a:sym typeface="Inter"/>
              </a:rPr>
              <a:t> </a:t>
            </a:r>
            <a:r>
              <a:rPr lang="en-US" sz="1800" b="0" i="1">
                <a:solidFill>
                  <a:srgbClr val="000000"/>
                </a:solidFill>
                <a:latin typeface="Inter"/>
                <a:ea typeface="Inter"/>
                <a:cs typeface="Inter"/>
                <a:sym typeface="Inter"/>
              </a:rPr>
              <a:t>Database_Name</a:t>
            </a:r>
            <a:r>
              <a:rPr lang="en-US" sz="1800" b="0" i="0">
                <a:solidFill>
                  <a:srgbClr val="000000"/>
                </a:solidFill>
                <a:latin typeface="Inter"/>
                <a:ea typeface="Inter"/>
                <a:cs typeface="Inter"/>
                <a:sym typeface="Inter"/>
              </a:rPr>
              <a:t>;  </a:t>
            </a:r>
            <a:endParaRPr/>
          </a:p>
        </p:txBody>
      </p:sp>
      <p:sp>
        <p:nvSpPr>
          <p:cNvPr id="154" name="Google Shape;154;p5"/>
          <p:cNvSpPr txBox="1"/>
          <p:nvPr/>
        </p:nvSpPr>
        <p:spPr>
          <a:xfrm>
            <a:off x="7430676" y="3725487"/>
            <a:ext cx="30165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006699"/>
                </a:solidFill>
                <a:latin typeface="Inter"/>
                <a:ea typeface="Inter"/>
                <a:cs typeface="Inter"/>
                <a:sym typeface="Inter"/>
              </a:rPr>
              <a:t>DROP</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TABLE</a:t>
            </a:r>
            <a:r>
              <a:rPr lang="en-US" sz="1800" b="0" i="1">
                <a:solidFill>
                  <a:srgbClr val="000000"/>
                </a:solidFill>
                <a:latin typeface="Inter"/>
                <a:ea typeface="Inter"/>
                <a:cs typeface="Inter"/>
                <a:sym typeface="Inter"/>
              </a:rPr>
              <a:t> Table Name</a:t>
            </a:r>
            <a:r>
              <a:rPr lang="en-US" sz="1800" b="0" i="0">
                <a:solidFill>
                  <a:srgbClr val="000000"/>
                </a:solidFill>
                <a:latin typeface="Inter"/>
                <a:ea typeface="Inter"/>
                <a:cs typeface="Inter"/>
                <a:sym typeface="Inter"/>
              </a:rPr>
              <a:t>; </a:t>
            </a:r>
            <a:endParaRPr sz="1800">
              <a:solidFill>
                <a:schemeClr val="dk1"/>
              </a:solidFill>
              <a:latin typeface="Calibri"/>
              <a:ea typeface="Calibri"/>
              <a:cs typeface="Calibri"/>
              <a:sym typeface="Calibri"/>
            </a:endParaRPr>
          </a:p>
        </p:txBody>
      </p:sp>
      <p:sp>
        <p:nvSpPr>
          <p:cNvPr id="155" name="Google Shape;155;p5"/>
          <p:cNvSpPr/>
          <p:nvPr/>
        </p:nvSpPr>
        <p:spPr>
          <a:xfrm>
            <a:off x="881405" y="3572665"/>
            <a:ext cx="3808500" cy="675000"/>
          </a:xfrm>
          <a:prstGeom prst="round2DiagRect">
            <a:avLst>
              <a:gd name="adj1" fmla="val 50000"/>
              <a:gd name="adj2" fmla="val 50000"/>
            </a:avLst>
          </a:prstGeom>
          <a:no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 name="Google Shape;156;p5"/>
          <p:cNvSpPr/>
          <p:nvPr/>
        </p:nvSpPr>
        <p:spPr>
          <a:xfrm>
            <a:off x="6638825" y="3575445"/>
            <a:ext cx="3808429" cy="674976"/>
          </a:xfrm>
          <a:prstGeom prst="round2DiagRect">
            <a:avLst>
              <a:gd name="adj1" fmla="val 50000"/>
              <a:gd name="adj2" fmla="val 50000"/>
            </a:avLst>
          </a:prstGeom>
          <a:no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5"/>
          <p:cNvSpPr txBox="1"/>
          <p:nvPr/>
        </p:nvSpPr>
        <p:spPr>
          <a:xfrm>
            <a:off x="1060514" y="5304465"/>
            <a:ext cx="2813899"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a:solidFill>
                  <a:srgbClr val="006699"/>
                </a:solidFill>
                <a:latin typeface="Inter"/>
                <a:ea typeface="Inter"/>
                <a:cs typeface="Inter"/>
                <a:sym typeface="Inter"/>
              </a:rPr>
              <a:t>DROP</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DATABASE</a:t>
            </a:r>
            <a:r>
              <a:rPr lang="en-US" sz="1800" b="0" i="0">
                <a:solidFill>
                  <a:srgbClr val="000000"/>
                </a:solidFill>
                <a:latin typeface="Inter"/>
                <a:ea typeface="Inter"/>
                <a:cs typeface="Inter"/>
                <a:sym typeface="Inter"/>
              </a:rPr>
              <a:t> Books;  </a:t>
            </a:r>
            <a:endParaRPr/>
          </a:p>
        </p:txBody>
      </p:sp>
      <p:sp>
        <p:nvSpPr>
          <p:cNvPr id="158" name="Google Shape;158;p5"/>
          <p:cNvSpPr txBox="1"/>
          <p:nvPr/>
        </p:nvSpPr>
        <p:spPr>
          <a:xfrm>
            <a:off x="1060514" y="4935133"/>
            <a:ext cx="12207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Example:</a:t>
            </a:r>
            <a:endParaRPr/>
          </a:p>
        </p:txBody>
      </p:sp>
      <p:sp>
        <p:nvSpPr>
          <p:cNvPr id="159" name="Google Shape;159;p5"/>
          <p:cNvSpPr txBox="1"/>
          <p:nvPr/>
        </p:nvSpPr>
        <p:spPr>
          <a:xfrm>
            <a:off x="7046539" y="5304465"/>
            <a:ext cx="2488675"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a:solidFill>
                  <a:srgbClr val="006699"/>
                </a:solidFill>
                <a:latin typeface="Inter"/>
                <a:ea typeface="Inter"/>
                <a:cs typeface="Inter"/>
                <a:sym typeface="Inter"/>
              </a:rPr>
              <a:t>DROP</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TABLE</a:t>
            </a:r>
            <a:r>
              <a:rPr lang="en-US" sz="1800" b="0" i="0">
                <a:solidFill>
                  <a:srgbClr val="000000"/>
                </a:solidFill>
                <a:latin typeface="Inter"/>
                <a:ea typeface="Inter"/>
                <a:cs typeface="Inter"/>
                <a:sym typeface="Inter"/>
              </a:rPr>
              <a:t> Student;  </a:t>
            </a:r>
            <a:endParaRPr/>
          </a:p>
        </p:txBody>
      </p:sp>
      <p:sp>
        <p:nvSpPr>
          <p:cNvPr id="160" name="Google Shape;160;p5"/>
          <p:cNvSpPr txBox="1"/>
          <p:nvPr/>
        </p:nvSpPr>
        <p:spPr>
          <a:xfrm>
            <a:off x="7046539" y="4935133"/>
            <a:ext cx="12207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Example: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title" idx="4294967295"/>
          </p:nvPr>
        </p:nvSpPr>
        <p:spPr>
          <a:xfrm>
            <a:off x="0" y="0"/>
            <a:ext cx="6096000" cy="7080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2"/>
              </a:buClr>
              <a:buSzPts val="3200"/>
              <a:buFont typeface="Arial"/>
              <a:buNone/>
            </a:pPr>
            <a:r>
              <a:rPr lang="en-US" sz="3200">
                <a:solidFill>
                  <a:schemeClr val="accent2"/>
                </a:solidFill>
                <a:latin typeface="Arial"/>
                <a:ea typeface="Arial"/>
                <a:cs typeface="Arial"/>
                <a:sym typeface="Arial"/>
              </a:rPr>
              <a:t>ALTER</a:t>
            </a:r>
            <a:endParaRPr/>
          </a:p>
        </p:txBody>
      </p:sp>
      <p:pic>
        <p:nvPicPr>
          <p:cNvPr id="166" name="Google Shape;166;p6"/>
          <p:cNvPicPr preferRelativeResize="0"/>
          <p:nvPr/>
        </p:nvPicPr>
        <p:blipFill rotWithShape="1">
          <a:blip r:embed="rId3">
            <a:alphaModFix/>
          </a:blip>
          <a:srcRect/>
          <a:stretch/>
        </p:blipFill>
        <p:spPr>
          <a:xfrm>
            <a:off x="10840825" y="21047"/>
            <a:ext cx="1266334" cy="709592"/>
          </a:xfrm>
          <a:prstGeom prst="rect">
            <a:avLst/>
          </a:prstGeom>
          <a:noFill/>
          <a:ln>
            <a:noFill/>
          </a:ln>
        </p:spPr>
      </p:pic>
      <p:cxnSp>
        <p:nvCxnSpPr>
          <p:cNvPr id="167" name="Google Shape;167;p6"/>
          <p:cNvCxnSpPr/>
          <p:nvPr/>
        </p:nvCxnSpPr>
        <p:spPr>
          <a:xfrm>
            <a:off x="0" y="709592"/>
            <a:ext cx="12192000" cy="21047"/>
          </a:xfrm>
          <a:prstGeom prst="straightConnector1">
            <a:avLst/>
          </a:prstGeom>
          <a:noFill/>
          <a:ln w="19050" cap="flat" cmpd="sng">
            <a:solidFill>
              <a:schemeClr val="accent2"/>
            </a:solidFill>
            <a:prstDash val="solid"/>
            <a:round/>
            <a:headEnd type="none" w="sm" len="sm"/>
            <a:tailEnd type="none" w="sm" len="sm"/>
          </a:ln>
        </p:spPr>
      </p:cxnSp>
      <p:sp>
        <p:nvSpPr>
          <p:cNvPr id="168" name="Google Shape;168;p6"/>
          <p:cNvSpPr/>
          <p:nvPr/>
        </p:nvSpPr>
        <p:spPr>
          <a:xfrm>
            <a:off x="970961" y="1099769"/>
            <a:ext cx="9219414" cy="670277"/>
          </a:xfrm>
          <a:prstGeom prst="roundRect">
            <a:avLst>
              <a:gd name="adj" fmla="val 0"/>
            </a:avLst>
          </a:prstGeom>
          <a:solidFill>
            <a:srgbClr val="D0F5F6"/>
          </a:solid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800" b="0" i="0">
                <a:solidFill>
                  <a:srgbClr val="333333"/>
                </a:solidFill>
                <a:latin typeface="Inter"/>
                <a:ea typeface="Inter"/>
                <a:cs typeface="Inter"/>
                <a:sym typeface="Inter"/>
              </a:rPr>
              <a:t>ALTER is </a:t>
            </a:r>
            <a:r>
              <a:rPr lang="en-US" sz="1800">
                <a:solidFill>
                  <a:srgbClr val="333333"/>
                </a:solidFill>
                <a:latin typeface="Inter"/>
                <a:ea typeface="Inter"/>
                <a:cs typeface="Inter"/>
                <a:sym typeface="Inter"/>
              </a:rPr>
              <a:t>used to </a:t>
            </a:r>
            <a:r>
              <a:rPr lang="en-US" sz="1800" b="0" i="0">
                <a:solidFill>
                  <a:srgbClr val="333333"/>
                </a:solidFill>
                <a:latin typeface="Inter"/>
                <a:ea typeface="Inter"/>
                <a:cs typeface="Inter"/>
                <a:sym typeface="Inter"/>
              </a:rPr>
              <a:t>change or modify the existing structure of the database and the schema of database objects. We can also add and drop constraints of the table using the ALTER command.</a:t>
            </a:r>
            <a:endParaRPr/>
          </a:p>
        </p:txBody>
      </p:sp>
      <p:sp>
        <p:nvSpPr>
          <p:cNvPr id="169" name="Google Shape;169;p6"/>
          <p:cNvSpPr/>
          <p:nvPr/>
        </p:nvSpPr>
        <p:spPr>
          <a:xfrm>
            <a:off x="970961" y="2368828"/>
            <a:ext cx="1979629" cy="116020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Add a new column</a:t>
            </a:r>
            <a:endParaRPr/>
          </a:p>
        </p:txBody>
      </p:sp>
      <p:sp>
        <p:nvSpPr>
          <p:cNvPr id="170" name="Google Shape;170;p6"/>
          <p:cNvSpPr/>
          <p:nvPr/>
        </p:nvSpPr>
        <p:spPr>
          <a:xfrm>
            <a:off x="2950590" y="2368828"/>
            <a:ext cx="7447176" cy="1160205"/>
          </a:xfrm>
          <a:prstGeom prst="rect">
            <a:avLst/>
          </a:prstGeom>
          <a:solidFill>
            <a:srgbClr val="CFE6F6"/>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i="0">
                <a:solidFill>
                  <a:srgbClr val="006699"/>
                </a:solidFill>
                <a:latin typeface="Inter"/>
                <a:ea typeface="Inter"/>
                <a:cs typeface="Inter"/>
                <a:sym typeface="Inter"/>
              </a:rPr>
              <a:t>ALTER</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TABLE</a:t>
            </a:r>
            <a:r>
              <a:rPr lang="en-US" sz="1800" b="0" i="0">
                <a:solidFill>
                  <a:srgbClr val="000000"/>
                </a:solidFill>
                <a:latin typeface="Inter"/>
                <a:ea typeface="Inter"/>
                <a:cs typeface="Inter"/>
                <a:sym typeface="Inter"/>
              </a:rPr>
              <a:t> </a:t>
            </a:r>
            <a:r>
              <a:rPr lang="en-US" sz="1800" b="0" i="1">
                <a:solidFill>
                  <a:srgbClr val="000000"/>
                </a:solidFill>
                <a:latin typeface="Inter"/>
                <a:ea typeface="Inter"/>
                <a:cs typeface="Inter"/>
                <a:sym typeface="Inter"/>
              </a:rPr>
              <a:t>table name </a:t>
            </a:r>
            <a:r>
              <a:rPr lang="en-US" sz="1800" b="1" i="0">
                <a:solidFill>
                  <a:srgbClr val="006699"/>
                </a:solidFill>
                <a:latin typeface="Inter"/>
                <a:ea typeface="Inter"/>
                <a:cs typeface="Inter"/>
                <a:sym typeface="Inter"/>
              </a:rPr>
              <a:t>ADD</a:t>
            </a:r>
            <a:r>
              <a:rPr lang="en-US" sz="1800" b="0" i="0">
                <a:solidFill>
                  <a:srgbClr val="000000"/>
                </a:solidFill>
                <a:latin typeface="Inter"/>
                <a:ea typeface="Inter"/>
                <a:cs typeface="Inter"/>
                <a:sym typeface="Inter"/>
              </a:rPr>
              <a:t> </a:t>
            </a:r>
            <a:r>
              <a:rPr lang="en-US" sz="1800" b="0" i="1">
                <a:solidFill>
                  <a:srgbClr val="000000"/>
                </a:solidFill>
                <a:latin typeface="Inter"/>
                <a:ea typeface="Inter"/>
                <a:cs typeface="Inter"/>
                <a:sym typeface="Inter"/>
              </a:rPr>
              <a:t>column name</a:t>
            </a:r>
            <a:r>
              <a:rPr lang="en-US" sz="1800" b="0" i="0">
                <a:solidFill>
                  <a:srgbClr val="000000"/>
                </a:solidFill>
                <a:latin typeface="Inter"/>
                <a:ea typeface="Inter"/>
                <a:cs typeface="Inter"/>
                <a:sym typeface="Inter"/>
              </a:rPr>
              <a:t> </a:t>
            </a:r>
            <a:r>
              <a:rPr lang="en-US" sz="1800" b="0" i="1">
                <a:solidFill>
                  <a:srgbClr val="000000"/>
                </a:solidFill>
                <a:latin typeface="Inter"/>
                <a:ea typeface="Inter"/>
                <a:cs typeface="Inter"/>
                <a:sym typeface="Inter"/>
              </a:rPr>
              <a:t>column definition</a:t>
            </a:r>
            <a:r>
              <a:rPr lang="en-US" sz="1800" b="0" i="0">
                <a:solidFill>
                  <a:srgbClr val="000000"/>
                </a:solidFill>
                <a:latin typeface="Inter"/>
                <a:ea typeface="Inter"/>
                <a:cs typeface="Inter"/>
                <a:sym typeface="Inter"/>
              </a:rPr>
              <a:t>;</a:t>
            </a:r>
            <a:endParaRPr/>
          </a:p>
          <a:p>
            <a:pPr marL="0" marR="0" lvl="0" indent="0" algn="just" rtl="0">
              <a:spcBef>
                <a:spcPts val="0"/>
              </a:spcBef>
              <a:spcAft>
                <a:spcPts val="0"/>
              </a:spcAft>
              <a:buNone/>
            </a:pPr>
            <a:r>
              <a:rPr lang="en-US" sz="1800" b="0" i="0">
                <a:solidFill>
                  <a:srgbClr val="000000"/>
                </a:solidFill>
                <a:latin typeface="Inter"/>
                <a:ea typeface="Inter"/>
                <a:cs typeface="Inter"/>
                <a:sym typeface="Inter"/>
              </a:rPr>
              <a:t>  </a:t>
            </a:r>
            <a:endParaRPr/>
          </a:p>
          <a:p>
            <a:pPr marL="0" marR="0" lvl="0" indent="0" algn="just" rtl="0">
              <a:spcBef>
                <a:spcPts val="0"/>
              </a:spcBef>
              <a:spcAft>
                <a:spcPts val="0"/>
              </a:spcAft>
              <a:buNone/>
            </a:pPr>
            <a:r>
              <a:rPr lang="en-US" sz="1800" u="sng">
                <a:solidFill>
                  <a:srgbClr val="000000"/>
                </a:solidFill>
                <a:latin typeface="Inter"/>
                <a:ea typeface="Inter"/>
                <a:cs typeface="Inter"/>
                <a:sym typeface="Inter"/>
              </a:rPr>
              <a:t>Example:</a:t>
            </a:r>
            <a:endParaRPr sz="1800" b="0" i="0" u="sng">
              <a:solidFill>
                <a:srgbClr val="000000"/>
              </a:solidFill>
              <a:latin typeface="Inter"/>
              <a:ea typeface="Inter"/>
              <a:cs typeface="Inter"/>
              <a:sym typeface="Inter"/>
            </a:endParaRPr>
          </a:p>
          <a:p>
            <a:pPr marL="0" marR="0" lvl="0" indent="0" algn="just" rtl="0">
              <a:spcBef>
                <a:spcPts val="0"/>
              </a:spcBef>
              <a:spcAft>
                <a:spcPts val="0"/>
              </a:spcAft>
              <a:buNone/>
            </a:pPr>
            <a:r>
              <a:rPr lang="en-US" sz="1800" b="1" i="0">
                <a:solidFill>
                  <a:srgbClr val="006699"/>
                </a:solidFill>
                <a:latin typeface="Inter"/>
                <a:ea typeface="Inter"/>
                <a:cs typeface="Inter"/>
                <a:sym typeface="Inter"/>
              </a:rPr>
              <a:t>ALTER</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TABLE</a:t>
            </a:r>
            <a:r>
              <a:rPr lang="en-US" sz="1800" b="0" i="0">
                <a:solidFill>
                  <a:srgbClr val="000000"/>
                </a:solidFill>
                <a:latin typeface="Inter"/>
                <a:ea typeface="Inter"/>
                <a:cs typeface="Inter"/>
                <a:sym typeface="Inter"/>
              </a:rPr>
              <a:t> Student </a:t>
            </a:r>
            <a:r>
              <a:rPr lang="en-US" sz="1800" b="1" i="0">
                <a:solidFill>
                  <a:srgbClr val="006699"/>
                </a:solidFill>
                <a:latin typeface="Inter"/>
                <a:ea typeface="Inter"/>
                <a:cs typeface="Inter"/>
                <a:sym typeface="Inter"/>
              </a:rPr>
              <a:t>ADD</a:t>
            </a:r>
            <a:r>
              <a:rPr lang="en-US" sz="1800" b="0" i="0">
                <a:solidFill>
                  <a:srgbClr val="000000"/>
                </a:solidFill>
                <a:latin typeface="Inter"/>
                <a:ea typeface="Inter"/>
                <a:cs typeface="Inter"/>
                <a:sym typeface="Inter"/>
              </a:rPr>
              <a:t> Country </a:t>
            </a:r>
            <a:r>
              <a:rPr lang="en-US" sz="1800" b="1" i="0">
                <a:solidFill>
                  <a:srgbClr val="006699"/>
                </a:solidFill>
                <a:latin typeface="Inter"/>
                <a:ea typeface="Inter"/>
                <a:cs typeface="Inter"/>
                <a:sym typeface="Inter"/>
              </a:rPr>
              <a:t>VARCHAR</a:t>
            </a:r>
            <a:r>
              <a:rPr lang="en-US" sz="1800" b="0" i="0">
                <a:solidFill>
                  <a:srgbClr val="000000"/>
                </a:solidFill>
                <a:latin typeface="Inter"/>
                <a:ea typeface="Inter"/>
                <a:cs typeface="Inter"/>
                <a:sym typeface="Inter"/>
              </a:rPr>
              <a:t>(60);  </a:t>
            </a:r>
            <a:endParaRPr/>
          </a:p>
          <a:p>
            <a:pPr marL="0" marR="0" lvl="0" indent="0" algn="just" rtl="0">
              <a:spcBef>
                <a:spcPts val="0"/>
              </a:spcBef>
              <a:spcAft>
                <a:spcPts val="0"/>
              </a:spcAft>
              <a:buNone/>
            </a:pPr>
            <a:endParaRPr sz="1800" b="0" i="0">
              <a:solidFill>
                <a:srgbClr val="000000"/>
              </a:solidFill>
              <a:latin typeface="Inter"/>
              <a:ea typeface="Inter"/>
              <a:cs typeface="Inter"/>
              <a:sym typeface="Inter"/>
            </a:endParaRPr>
          </a:p>
        </p:txBody>
      </p:sp>
      <p:sp>
        <p:nvSpPr>
          <p:cNvPr id="171" name="Google Shape;171;p6"/>
          <p:cNvSpPr/>
          <p:nvPr/>
        </p:nvSpPr>
        <p:spPr>
          <a:xfrm>
            <a:off x="970961" y="4127815"/>
            <a:ext cx="1979629" cy="116020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Remove an existing column</a:t>
            </a:r>
            <a:endParaRPr/>
          </a:p>
        </p:txBody>
      </p:sp>
      <p:sp>
        <p:nvSpPr>
          <p:cNvPr id="172" name="Google Shape;172;p6"/>
          <p:cNvSpPr/>
          <p:nvPr/>
        </p:nvSpPr>
        <p:spPr>
          <a:xfrm>
            <a:off x="2950590" y="4127815"/>
            <a:ext cx="7447176" cy="1160205"/>
          </a:xfrm>
          <a:prstGeom prst="rect">
            <a:avLst/>
          </a:prstGeom>
          <a:solidFill>
            <a:srgbClr val="CFE6F6"/>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i="0">
                <a:solidFill>
                  <a:srgbClr val="006699"/>
                </a:solidFill>
                <a:latin typeface="Inter"/>
                <a:ea typeface="Inter"/>
                <a:cs typeface="Inter"/>
                <a:sym typeface="Inter"/>
              </a:rPr>
              <a:t>ALTER</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TABLE</a:t>
            </a:r>
            <a:r>
              <a:rPr lang="en-US" sz="1800" b="0" i="0">
                <a:solidFill>
                  <a:srgbClr val="000000"/>
                </a:solidFill>
                <a:latin typeface="Inter"/>
                <a:ea typeface="Inter"/>
                <a:cs typeface="Inter"/>
                <a:sym typeface="Inter"/>
              </a:rPr>
              <a:t> </a:t>
            </a:r>
            <a:r>
              <a:rPr lang="en-US" sz="1800" b="0" i="1">
                <a:solidFill>
                  <a:srgbClr val="000000"/>
                </a:solidFill>
                <a:latin typeface="Inter"/>
                <a:ea typeface="Inter"/>
                <a:cs typeface="Inter"/>
                <a:sym typeface="Inter"/>
              </a:rPr>
              <a:t>table name </a:t>
            </a:r>
            <a:r>
              <a:rPr lang="en-US" sz="1800" b="1" i="0">
                <a:solidFill>
                  <a:srgbClr val="006699"/>
                </a:solidFill>
                <a:latin typeface="Inter"/>
                <a:ea typeface="Inter"/>
                <a:cs typeface="Inter"/>
                <a:sym typeface="Inter"/>
              </a:rPr>
              <a:t>DROP</a:t>
            </a:r>
            <a:r>
              <a:rPr lang="en-US" sz="1800" b="0" i="0">
                <a:solidFill>
                  <a:srgbClr val="000000"/>
                </a:solidFill>
                <a:latin typeface="Inter"/>
                <a:ea typeface="Inter"/>
                <a:cs typeface="Inter"/>
                <a:sym typeface="Inter"/>
              </a:rPr>
              <a:t> </a:t>
            </a:r>
            <a:r>
              <a:rPr lang="en-US" sz="1800" b="0" i="1">
                <a:solidFill>
                  <a:srgbClr val="000000"/>
                </a:solidFill>
                <a:latin typeface="Inter"/>
                <a:ea typeface="Inter"/>
                <a:cs typeface="Inter"/>
                <a:sym typeface="Inter"/>
              </a:rPr>
              <a:t>column name</a:t>
            </a:r>
            <a:r>
              <a:rPr lang="en-US" sz="1800" b="0" i="0">
                <a:solidFill>
                  <a:srgbClr val="000000"/>
                </a:solidFill>
                <a:latin typeface="Inter"/>
                <a:ea typeface="Inter"/>
                <a:cs typeface="Inter"/>
                <a:sym typeface="Inter"/>
              </a:rPr>
              <a:t>;</a:t>
            </a:r>
            <a:endParaRPr/>
          </a:p>
          <a:p>
            <a:pPr marL="0" marR="0" lvl="0" indent="0" algn="just" rtl="0">
              <a:spcBef>
                <a:spcPts val="0"/>
              </a:spcBef>
              <a:spcAft>
                <a:spcPts val="0"/>
              </a:spcAft>
              <a:buClr>
                <a:schemeClr val="dk1"/>
              </a:buClr>
              <a:buSzPts val="1800"/>
              <a:buFont typeface="Calibri"/>
              <a:buNone/>
            </a:pPr>
            <a:endParaRPr sz="1800" b="0" i="0">
              <a:solidFill>
                <a:srgbClr val="000000"/>
              </a:solidFill>
              <a:latin typeface="Inter"/>
              <a:ea typeface="Inter"/>
              <a:cs typeface="Inter"/>
              <a:sym typeface="Inter"/>
            </a:endParaRPr>
          </a:p>
          <a:p>
            <a:pPr marL="0" marR="0" lvl="0" indent="0" algn="just" rtl="0">
              <a:spcBef>
                <a:spcPts val="0"/>
              </a:spcBef>
              <a:spcAft>
                <a:spcPts val="0"/>
              </a:spcAft>
              <a:buNone/>
            </a:pPr>
            <a:r>
              <a:rPr lang="en-US" sz="1800" u="sng">
                <a:solidFill>
                  <a:srgbClr val="000000"/>
                </a:solidFill>
                <a:latin typeface="Inter"/>
                <a:ea typeface="Inter"/>
                <a:cs typeface="Inter"/>
                <a:sym typeface="Inter"/>
              </a:rPr>
              <a:t>Example:</a:t>
            </a:r>
            <a:endParaRPr sz="1800" b="0" i="0" u="sng">
              <a:solidFill>
                <a:srgbClr val="000000"/>
              </a:solidFill>
              <a:latin typeface="Inter"/>
              <a:ea typeface="Inter"/>
              <a:cs typeface="Inter"/>
              <a:sym typeface="Inter"/>
            </a:endParaRPr>
          </a:p>
          <a:p>
            <a:pPr marL="0" marR="0" lvl="0" indent="0" algn="just" rtl="0">
              <a:spcBef>
                <a:spcPts val="0"/>
              </a:spcBef>
              <a:spcAft>
                <a:spcPts val="0"/>
              </a:spcAft>
              <a:buNone/>
            </a:pPr>
            <a:r>
              <a:rPr lang="en-US" sz="1800" b="1" i="0">
                <a:solidFill>
                  <a:srgbClr val="006699"/>
                </a:solidFill>
                <a:latin typeface="Inter"/>
                <a:ea typeface="Inter"/>
                <a:cs typeface="Inter"/>
                <a:sym typeface="Inter"/>
              </a:rPr>
              <a:t>ALTER</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TABLE</a:t>
            </a:r>
            <a:r>
              <a:rPr lang="en-US" sz="1800" b="0" i="0">
                <a:solidFill>
                  <a:srgbClr val="000000"/>
                </a:solidFill>
                <a:latin typeface="Inter"/>
                <a:ea typeface="Inter"/>
                <a:cs typeface="Inter"/>
                <a:sym typeface="Inter"/>
              </a:rPr>
              <a:t> Student </a:t>
            </a:r>
            <a:r>
              <a:rPr lang="en-US" sz="1800" b="1" i="0">
                <a:solidFill>
                  <a:srgbClr val="006699"/>
                </a:solidFill>
                <a:latin typeface="Inter"/>
                <a:ea typeface="Inter"/>
                <a:cs typeface="Inter"/>
                <a:sym typeface="Inter"/>
              </a:rPr>
              <a:t>DROP </a:t>
            </a:r>
            <a:r>
              <a:rPr lang="en-US" sz="1800" b="0" i="0">
                <a:solidFill>
                  <a:srgbClr val="000000"/>
                </a:solidFill>
                <a:latin typeface="Inter"/>
                <a:ea typeface="Inter"/>
                <a:cs typeface="Inter"/>
                <a:sym typeface="Inter"/>
              </a:rPr>
              <a:t>Age;</a:t>
            </a:r>
            <a:endParaRPr/>
          </a:p>
          <a:p>
            <a:pPr marL="0" marR="0" lvl="0" indent="0" algn="just" rtl="0">
              <a:spcBef>
                <a:spcPts val="0"/>
              </a:spcBef>
              <a:spcAft>
                <a:spcPts val="0"/>
              </a:spcAft>
              <a:buNone/>
            </a:pPr>
            <a:endParaRPr sz="1800" b="0" i="0">
              <a:solidFill>
                <a:srgbClr val="000000"/>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7"/>
          <p:cNvPicPr preferRelativeResize="0"/>
          <p:nvPr/>
        </p:nvPicPr>
        <p:blipFill rotWithShape="1">
          <a:blip r:embed="rId3">
            <a:alphaModFix/>
          </a:blip>
          <a:srcRect/>
          <a:stretch/>
        </p:blipFill>
        <p:spPr>
          <a:xfrm>
            <a:off x="10840825" y="21047"/>
            <a:ext cx="1266334" cy="709592"/>
          </a:xfrm>
          <a:prstGeom prst="rect">
            <a:avLst/>
          </a:prstGeom>
          <a:noFill/>
          <a:ln>
            <a:noFill/>
          </a:ln>
        </p:spPr>
      </p:pic>
      <p:cxnSp>
        <p:nvCxnSpPr>
          <p:cNvPr id="178" name="Google Shape;178;p7"/>
          <p:cNvCxnSpPr/>
          <p:nvPr/>
        </p:nvCxnSpPr>
        <p:spPr>
          <a:xfrm>
            <a:off x="0" y="709592"/>
            <a:ext cx="12192000" cy="21047"/>
          </a:xfrm>
          <a:prstGeom prst="straightConnector1">
            <a:avLst/>
          </a:prstGeom>
          <a:noFill/>
          <a:ln w="19050" cap="flat" cmpd="sng">
            <a:solidFill>
              <a:schemeClr val="accent2"/>
            </a:solidFill>
            <a:prstDash val="solid"/>
            <a:round/>
            <a:headEnd type="none" w="sm" len="sm"/>
            <a:tailEnd type="none" w="sm" len="sm"/>
          </a:ln>
        </p:spPr>
      </p:cxnSp>
      <p:sp>
        <p:nvSpPr>
          <p:cNvPr id="179" name="Google Shape;179;p7"/>
          <p:cNvSpPr/>
          <p:nvPr/>
        </p:nvSpPr>
        <p:spPr>
          <a:xfrm>
            <a:off x="641023" y="1246419"/>
            <a:ext cx="1979629" cy="116020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Modify the data type of a column</a:t>
            </a:r>
            <a:endParaRPr/>
          </a:p>
        </p:txBody>
      </p:sp>
      <p:sp>
        <p:nvSpPr>
          <p:cNvPr id="180" name="Google Shape;180;p7"/>
          <p:cNvSpPr/>
          <p:nvPr/>
        </p:nvSpPr>
        <p:spPr>
          <a:xfrm>
            <a:off x="2620652" y="1246419"/>
            <a:ext cx="7447176" cy="1160205"/>
          </a:xfrm>
          <a:prstGeom prst="rect">
            <a:avLst/>
          </a:prstGeom>
          <a:solidFill>
            <a:srgbClr val="CFE6F6"/>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i="0">
                <a:solidFill>
                  <a:srgbClr val="006699"/>
                </a:solidFill>
                <a:latin typeface="Inter"/>
                <a:ea typeface="Inter"/>
                <a:cs typeface="Inter"/>
                <a:sym typeface="Inter"/>
              </a:rPr>
              <a:t>ALTER</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TABLE</a:t>
            </a:r>
            <a:r>
              <a:rPr lang="en-US" sz="1800" b="0" i="0">
                <a:solidFill>
                  <a:srgbClr val="000000"/>
                </a:solidFill>
                <a:latin typeface="Inter"/>
                <a:ea typeface="Inter"/>
                <a:cs typeface="Inter"/>
                <a:sym typeface="Inter"/>
              </a:rPr>
              <a:t> </a:t>
            </a:r>
            <a:r>
              <a:rPr lang="en-US" sz="1800" b="0" i="1">
                <a:solidFill>
                  <a:srgbClr val="000000"/>
                </a:solidFill>
                <a:latin typeface="Inter"/>
                <a:ea typeface="Inter"/>
                <a:cs typeface="Inter"/>
                <a:sym typeface="Inter"/>
              </a:rPr>
              <a:t>table name </a:t>
            </a:r>
            <a:r>
              <a:rPr lang="en-US" sz="1800" b="1" i="0">
                <a:solidFill>
                  <a:srgbClr val="006699"/>
                </a:solidFill>
                <a:latin typeface="Inter"/>
                <a:ea typeface="Inter"/>
                <a:cs typeface="Inter"/>
                <a:sym typeface="Inter"/>
              </a:rPr>
              <a:t>MODIFY</a:t>
            </a:r>
            <a:r>
              <a:rPr lang="en-US" sz="1800" b="0" i="0">
                <a:solidFill>
                  <a:srgbClr val="000000"/>
                </a:solidFill>
                <a:latin typeface="Inter"/>
                <a:ea typeface="Inter"/>
                <a:cs typeface="Inter"/>
                <a:sym typeface="Inter"/>
              </a:rPr>
              <a:t> (</a:t>
            </a:r>
            <a:r>
              <a:rPr lang="en-US" sz="1800" b="0" i="1">
                <a:solidFill>
                  <a:srgbClr val="000000"/>
                </a:solidFill>
                <a:latin typeface="Inter"/>
                <a:ea typeface="Inter"/>
                <a:cs typeface="Inter"/>
                <a:sym typeface="Inter"/>
              </a:rPr>
              <a:t>column name column datatype(</a:t>
            </a:r>
            <a:r>
              <a:rPr lang="en-US" sz="1800" b="1" i="1">
                <a:solidFill>
                  <a:srgbClr val="006699"/>
                </a:solidFill>
                <a:latin typeface="Inter"/>
                <a:ea typeface="Inter"/>
                <a:cs typeface="Inter"/>
                <a:sym typeface="Inter"/>
              </a:rPr>
              <a:t>size</a:t>
            </a:r>
            <a:r>
              <a:rPr lang="en-US" sz="1800" b="0" i="1">
                <a:solidFill>
                  <a:srgbClr val="000000"/>
                </a:solidFill>
                <a:latin typeface="Inter"/>
                <a:ea typeface="Inter"/>
                <a:cs typeface="Inter"/>
                <a:sym typeface="Inter"/>
              </a:rPr>
              <a:t>))</a:t>
            </a:r>
            <a:r>
              <a:rPr lang="en-US" sz="1800" b="0">
                <a:solidFill>
                  <a:srgbClr val="000000"/>
                </a:solidFill>
                <a:latin typeface="Inter"/>
                <a:ea typeface="Inter"/>
                <a:cs typeface="Inter"/>
                <a:sym typeface="Inter"/>
              </a:rPr>
              <a:t>;</a:t>
            </a:r>
            <a:r>
              <a:rPr lang="en-US" sz="1800" b="0" i="1">
                <a:solidFill>
                  <a:srgbClr val="000000"/>
                </a:solidFill>
                <a:latin typeface="Inter"/>
                <a:ea typeface="Inter"/>
                <a:cs typeface="Inter"/>
                <a:sym typeface="Inter"/>
              </a:rPr>
              <a:t> </a:t>
            </a:r>
            <a:endParaRPr/>
          </a:p>
          <a:p>
            <a:pPr marL="0" marR="0" lvl="0" indent="0" algn="just" rtl="0">
              <a:spcBef>
                <a:spcPts val="0"/>
              </a:spcBef>
              <a:spcAft>
                <a:spcPts val="0"/>
              </a:spcAft>
              <a:buNone/>
            </a:pPr>
            <a:r>
              <a:rPr lang="en-US" sz="1800" b="0" i="0">
                <a:solidFill>
                  <a:srgbClr val="000000"/>
                </a:solidFill>
                <a:latin typeface="Inter"/>
                <a:ea typeface="Inter"/>
                <a:cs typeface="Inter"/>
                <a:sym typeface="Inter"/>
              </a:rPr>
              <a:t>  </a:t>
            </a:r>
            <a:endParaRPr/>
          </a:p>
          <a:p>
            <a:pPr marL="0" marR="0" lvl="0" indent="0" algn="just" rtl="0">
              <a:spcBef>
                <a:spcPts val="0"/>
              </a:spcBef>
              <a:spcAft>
                <a:spcPts val="0"/>
              </a:spcAft>
              <a:buNone/>
            </a:pPr>
            <a:r>
              <a:rPr lang="en-US" sz="1800" u="sng">
                <a:solidFill>
                  <a:srgbClr val="000000"/>
                </a:solidFill>
                <a:latin typeface="Inter"/>
                <a:ea typeface="Inter"/>
                <a:cs typeface="Inter"/>
                <a:sym typeface="Inter"/>
              </a:rPr>
              <a:t>Example:</a:t>
            </a:r>
            <a:endParaRPr sz="1800" b="0" i="0" u="sng">
              <a:solidFill>
                <a:srgbClr val="000000"/>
              </a:solidFill>
              <a:latin typeface="Inter"/>
              <a:ea typeface="Inter"/>
              <a:cs typeface="Inter"/>
              <a:sym typeface="Inter"/>
            </a:endParaRPr>
          </a:p>
          <a:p>
            <a:pPr marL="0" marR="0" lvl="0" indent="0" algn="just" rtl="0">
              <a:spcBef>
                <a:spcPts val="0"/>
              </a:spcBef>
              <a:spcAft>
                <a:spcPts val="0"/>
              </a:spcAft>
              <a:buNone/>
            </a:pPr>
            <a:r>
              <a:rPr lang="en-US" sz="1800" b="1" i="0">
                <a:solidFill>
                  <a:srgbClr val="006699"/>
                </a:solidFill>
                <a:latin typeface="Inter"/>
                <a:ea typeface="Inter"/>
                <a:cs typeface="Inter"/>
                <a:sym typeface="Inter"/>
              </a:rPr>
              <a:t>ALTER</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TABLE</a:t>
            </a:r>
            <a:r>
              <a:rPr lang="en-US" sz="1800" b="0" i="0">
                <a:solidFill>
                  <a:srgbClr val="000000"/>
                </a:solidFill>
                <a:latin typeface="Inter"/>
                <a:ea typeface="Inter"/>
                <a:cs typeface="Inter"/>
                <a:sym typeface="Inter"/>
              </a:rPr>
              <a:t> Employee </a:t>
            </a:r>
            <a:r>
              <a:rPr lang="en-US" sz="1800" b="1" i="0">
                <a:solidFill>
                  <a:srgbClr val="006699"/>
                </a:solidFill>
                <a:latin typeface="Inter"/>
                <a:ea typeface="Inter"/>
                <a:cs typeface="Inter"/>
                <a:sym typeface="Inter"/>
              </a:rPr>
              <a:t>MODIFY</a:t>
            </a:r>
            <a:r>
              <a:rPr lang="en-US" sz="1800" b="0" i="0">
                <a:solidFill>
                  <a:srgbClr val="000000"/>
                </a:solidFill>
                <a:latin typeface="Inter"/>
                <a:ea typeface="Inter"/>
                <a:cs typeface="Inter"/>
                <a:sym typeface="Inter"/>
              </a:rPr>
              <a:t> (Last_Name </a:t>
            </a:r>
            <a:r>
              <a:rPr lang="en-US" sz="1800" b="1" i="0">
                <a:solidFill>
                  <a:srgbClr val="006699"/>
                </a:solidFill>
                <a:latin typeface="Inter"/>
                <a:ea typeface="Inter"/>
                <a:cs typeface="Inter"/>
                <a:sym typeface="Inter"/>
              </a:rPr>
              <a:t>VARCHAR</a:t>
            </a:r>
            <a:r>
              <a:rPr lang="en-US" sz="1800" b="0" i="0">
                <a:solidFill>
                  <a:srgbClr val="000000"/>
                </a:solidFill>
                <a:latin typeface="Inter"/>
                <a:ea typeface="Inter"/>
                <a:cs typeface="Inter"/>
                <a:sym typeface="Inter"/>
              </a:rPr>
              <a:t>(25));  </a:t>
            </a:r>
            <a:endParaRPr/>
          </a:p>
          <a:p>
            <a:pPr marL="0" marR="0" lvl="0" indent="0" algn="just" rtl="0">
              <a:spcBef>
                <a:spcPts val="0"/>
              </a:spcBef>
              <a:spcAft>
                <a:spcPts val="0"/>
              </a:spcAft>
              <a:buNone/>
            </a:pPr>
            <a:endParaRPr sz="1800" b="0" i="0">
              <a:solidFill>
                <a:srgbClr val="000000"/>
              </a:solidFill>
              <a:latin typeface="Inter"/>
              <a:ea typeface="Inter"/>
              <a:cs typeface="Inter"/>
              <a:sym typeface="Inter"/>
            </a:endParaRPr>
          </a:p>
        </p:txBody>
      </p:sp>
      <p:sp>
        <p:nvSpPr>
          <p:cNvPr id="181" name="Google Shape;181;p7"/>
          <p:cNvSpPr/>
          <p:nvPr/>
        </p:nvSpPr>
        <p:spPr>
          <a:xfrm>
            <a:off x="641023" y="2779782"/>
            <a:ext cx="1979629" cy="116020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Rename a column</a:t>
            </a:r>
            <a:endParaRPr/>
          </a:p>
        </p:txBody>
      </p:sp>
      <p:sp>
        <p:nvSpPr>
          <p:cNvPr id="182" name="Google Shape;182;p7"/>
          <p:cNvSpPr/>
          <p:nvPr/>
        </p:nvSpPr>
        <p:spPr>
          <a:xfrm>
            <a:off x="2620652" y="2779782"/>
            <a:ext cx="7447176" cy="1160205"/>
          </a:xfrm>
          <a:prstGeom prst="rect">
            <a:avLst/>
          </a:prstGeom>
          <a:solidFill>
            <a:srgbClr val="CFE6F6"/>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a:solidFill>
                  <a:srgbClr val="006699"/>
                </a:solidFill>
                <a:latin typeface="Inter"/>
                <a:ea typeface="Inter"/>
                <a:cs typeface="Inter"/>
                <a:sym typeface="Inter"/>
              </a:rPr>
              <a:t>ALTER TABLE </a:t>
            </a:r>
            <a:r>
              <a:rPr lang="en-US" sz="1800" b="0" i="1">
                <a:solidFill>
                  <a:srgbClr val="000000"/>
                </a:solidFill>
                <a:latin typeface="Inter"/>
                <a:ea typeface="Inter"/>
                <a:cs typeface="Inter"/>
                <a:sym typeface="Inter"/>
              </a:rPr>
              <a:t>table name </a:t>
            </a:r>
            <a:r>
              <a:rPr lang="en-US" sz="1800" b="1">
                <a:solidFill>
                  <a:srgbClr val="006699"/>
                </a:solidFill>
                <a:latin typeface="Inter"/>
                <a:ea typeface="Inter"/>
                <a:cs typeface="Inter"/>
                <a:sym typeface="Inter"/>
              </a:rPr>
              <a:t>RENAME COLUMN </a:t>
            </a:r>
            <a:r>
              <a:rPr lang="en-US" sz="1800" b="0" i="1">
                <a:solidFill>
                  <a:srgbClr val="000000"/>
                </a:solidFill>
                <a:latin typeface="Inter"/>
                <a:ea typeface="Inter"/>
                <a:cs typeface="Inter"/>
                <a:sym typeface="Inter"/>
              </a:rPr>
              <a:t>old column </a:t>
            </a:r>
            <a:r>
              <a:rPr lang="en-US" sz="1800" b="1">
                <a:solidFill>
                  <a:srgbClr val="006699"/>
                </a:solidFill>
                <a:latin typeface="Inter"/>
                <a:ea typeface="Inter"/>
                <a:cs typeface="Inter"/>
                <a:sym typeface="Inter"/>
              </a:rPr>
              <a:t>TO</a:t>
            </a:r>
            <a:r>
              <a:rPr lang="en-US" sz="1800" b="0" i="0">
                <a:solidFill>
                  <a:srgbClr val="000000"/>
                </a:solidFill>
                <a:latin typeface="Inter"/>
                <a:ea typeface="Inter"/>
                <a:cs typeface="Inter"/>
                <a:sym typeface="Inter"/>
              </a:rPr>
              <a:t> </a:t>
            </a:r>
            <a:r>
              <a:rPr lang="en-US" sz="1800" b="0" i="1">
                <a:solidFill>
                  <a:srgbClr val="000000"/>
                </a:solidFill>
                <a:latin typeface="Inter"/>
                <a:ea typeface="Inter"/>
                <a:cs typeface="Inter"/>
                <a:sym typeface="Inter"/>
              </a:rPr>
              <a:t>new column</a:t>
            </a:r>
            <a:r>
              <a:rPr lang="en-US" sz="1800" b="0" i="0">
                <a:solidFill>
                  <a:srgbClr val="000000"/>
                </a:solidFill>
                <a:latin typeface="Inter"/>
                <a:ea typeface="Inter"/>
                <a:cs typeface="Inter"/>
                <a:sym typeface="Inter"/>
              </a:rPr>
              <a:t>;</a:t>
            </a:r>
            <a:endParaRPr/>
          </a:p>
          <a:p>
            <a:pPr marL="0" marR="0" lvl="0" indent="0" algn="just" rtl="0">
              <a:spcBef>
                <a:spcPts val="0"/>
              </a:spcBef>
              <a:spcAft>
                <a:spcPts val="0"/>
              </a:spcAft>
              <a:buNone/>
            </a:pPr>
            <a:endParaRPr sz="1800" b="0" i="0">
              <a:solidFill>
                <a:srgbClr val="000000"/>
              </a:solidFill>
              <a:latin typeface="Inter"/>
              <a:ea typeface="Inter"/>
              <a:cs typeface="Inter"/>
              <a:sym typeface="Inter"/>
            </a:endParaRPr>
          </a:p>
          <a:p>
            <a:pPr marL="0" marR="0" lvl="0" indent="0" algn="just" rtl="0">
              <a:spcBef>
                <a:spcPts val="0"/>
              </a:spcBef>
              <a:spcAft>
                <a:spcPts val="0"/>
              </a:spcAft>
              <a:buNone/>
            </a:pPr>
            <a:r>
              <a:rPr lang="en-US" sz="1800" u="sng">
                <a:solidFill>
                  <a:srgbClr val="000000"/>
                </a:solidFill>
                <a:latin typeface="Inter"/>
                <a:ea typeface="Inter"/>
                <a:cs typeface="Inter"/>
                <a:sym typeface="Inter"/>
              </a:rPr>
              <a:t>Example:</a:t>
            </a:r>
            <a:endParaRPr sz="1800" b="0" i="0" u="sng">
              <a:solidFill>
                <a:srgbClr val="000000"/>
              </a:solidFill>
              <a:latin typeface="Inter"/>
              <a:ea typeface="Inter"/>
              <a:cs typeface="Inter"/>
              <a:sym typeface="Inter"/>
            </a:endParaRPr>
          </a:p>
          <a:p>
            <a:pPr marL="0" marR="0" lvl="0" indent="0" algn="just" rtl="0">
              <a:spcBef>
                <a:spcPts val="0"/>
              </a:spcBef>
              <a:spcAft>
                <a:spcPts val="0"/>
              </a:spcAft>
              <a:buNone/>
            </a:pPr>
            <a:r>
              <a:rPr lang="en-US" sz="1800" b="1" i="0">
                <a:solidFill>
                  <a:srgbClr val="006699"/>
                </a:solidFill>
                <a:latin typeface="Inter"/>
                <a:ea typeface="Inter"/>
                <a:cs typeface="Inter"/>
                <a:sym typeface="Inter"/>
              </a:rPr>
              <a:t>ALTER</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TABLE</a:t>
            </a:r>
            <a:r>
              <a:rPr lang="en-US" sz="1800" b="0" i="0">
                <a:solidFill>
                  <a:srgbClr val="000000"/>
                </a:solidFill>
                <a:latin typeface="Inter"/>
                <a:ea typeface="Inter"/>
                <a:cs typeface="Inter"/>
                <a:sym typeface="Inter"/>
              </a:rPr>
              <a:t> </a:t>
            </a:r>
            <a:r>
              <a:rPr lang="en-US" sz="1800">
                <a:solidFill>
                  <a:srgbClr val="000000"/>
                </a:solidFill>
                <a:latin typeface="Inter"/>
                <a:ea typeface="Inter"/>
                <a:cs typeface="Inter"/>
                <a:sym typeface="Inter"/>
              </a:rPr>
              <a:t>Orders </a:t>
            </a:r>
            <a:r>
              <a:rPr lang="en-US" sz="1800" b="1">
                <a:solidFill>
                  <a:srgbClr val="006699"/>
                </a:solidFill>
                <a:latin typeface="Inter"/>
                <a:ea typeface="Inter"/>
                <a:cs typeface="Inter"/>
                <a:sym typeface="Inter"/>
              </a:rPr>
              <a:t>RENAME</a:t>
            </a:r>
            <a:r>
              <a:rPr lang="en-US" sz="1800">
                <a:solidFill>
                  <a:srgbClr val="000000"/>
                </a:solidFill>
                <a:latin typeface="Inter"/>
                <a:ea typeface="Inter"/>
                <a:cs typeface="Inter"/>
                <a:sym typeface="Inter"/>
              </a:rPr>
              <a:t> </a:t>
            </a:r>
            <a:r>
              <a:rPr lang="en-US" sz="1800" b="1">
                <a:solidFill>
                  <a:srgbClr val="006699"/>
                </a:solidFill>
                <a:latin typeface="Inter"/>
                <a:ea typeface="Inter"/>
                <a:cs typeface="Inter"/>
                <a:sym typeface="Inter"/>
              </a:rPr>
              <a:t>COLUMN</a:t>
            </a:r>
            <a:r>
              <a:rPr lang="en-US" sz="1800">
                <a:solidFill>
                  <a:srgbClr val="000000"/>
                </a:solidFill>
                <a:latin typeface="Inter"/>
                <a:ea typeface="Inter"/>
                <a:cs typeface="Inter"/>
                <a:sym typeface="Inter"/>
              </a:rPr>
              <a:t> Row_No </a:t>
            </a:r>
            <a:r>
              <a:rPr lang="en-US" sz="1800" b="1">
                <a:solidFill>
                  <a:srgbClr val="006699"/>
                </a:solidFill>
                <a:latin typeface="Inter"/>
                <a:ea typeface="Inter"/>
                <a:cs typeface="Inter"/>
                <a:sym typeface="Inter"/>
              </a:rPr>
              <a:t>TO</a:t>
            </a:r>
            <a:r>
              <a:rPr lang="en-US" sz="1800">
                <a:solidFill>
                  <a:srgbClr val="000000"/>
                </a:solidFill>
                <a:latin typeface="Inter"/>
                <a:ea typeface="Inter"/>
                <a:cs typeface="Inter"/>
                <a:sym typeface="Inter"/>
              </a:rPr>
              <a:t> Sr_No;</a:t>
            </a:r>
            <a:endParaRPr sz="1800" b="0" i="0">
              <a:solidFill>
                <a:srgbClr val="000000"/>
              </a:solidFill>
              <a:latin typeface="Inter"/>
              <a:ea typeface="Inter"/>
              <a:cs typeface="Inter"/>
              <a:sym typeface="Inter"/>
            </a:endParaRPr>
          </a:p>
        </p:txBody>
      </p:sp>
      <p:sp>
        <p:nvSpPr>
          <p:cNvPr id="183" name="Google Shape;183;p7"/>
          <p:cNvSpPr/>
          <p:nvPr/>
        </p:nvSpPr>
        <p:spPr>
          <a:xfrm>
            <a:off x="641023" y="4451376"/>
            <a:ext cx="1979629" cy="116020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Rename a table</a:t>
            </a:r>
            <a:endParaRPr/>
          </a:p>
        </p:txBody>
      </p:sp>
      <p:sp>
        <p:nvSpPr>
          <p:cNvPr id="184" name="Google Shape;184;p7"/>
          <p:cNvSpPr/>
          <p:nvPr/>
        </p:nvSpPr>
        <p:spPr>
          <a:xfrm>
            <a:off x="2620652" y="4451376"/>
            <a:ext cx="7447176" cy="1160205"/>
          </a:xfrm>
          <a:prstGeom prst="rect">
            <a:avLst/>
          </a:prstGeom>
          <a:solidFill>
            <a:srgbClr val="CFE6F6"/>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1">
                <a:solidFill>
                  <a:srgbClr val="006699"/>
                </a:solidFill>
                <a:latin typeface="Inter"/>
                <a:ea typeface="Inter"/>
                <a:cs typeface="Inter"/>
                <a:sym typeface="Inter"/>
              </a:rPr>
              <a:t>ALTER TABLE </a:t>
            </a:r>
            <a:r>
              <a:rPr lang="en-US" sz="1800" b="0" i="1">
                <a:solidFill>
                  <a:srgbClr val="000000"/>
                </a:solidFill>
                <a:latin typeface="Inter"/>
                <a:ea typeface="Inter"/>
                <a:cs typeface="Inter"/>
                <a:sym typeface="Inter"/>
              </a:rPr>
              <a:t>table name </a:t>
            </a:r>
            <a:r>
              <a:rPr lang="en-US" sz="1800" b="1">
                <a:solidFill>
                  <a:srgbClr val="006699"/>
                </a:solidFill>
                <a:latin typeface="Inter"/>
                <a:ea typeface="Inter"/>
                <a:cs typeface="Inter"/>
                <a:sym typeface="Inter"/>
              </a:rPr>
              <a:t>RENAME </a:t>
            </a:r>
            <a:r>
              <a:rPr lang="en-US" sz="1800" b="0" i="1">
                <a:solidFill>
                  <a:srgbClr val="000000"/>
                </a:solidFill>
                <a:latin typeface="Inter"/>
                <a:ea typeface="Inter"/>
                <a:cs typeface="Inter"/>
                <a:sym typeface="Inter"/>
              </a:rPr>
              <a:t>new table name</a:t>
            </a:r>
            <a:r>
              <a:rPr lang="en-US" sz="1800" b="0" i="0">
                <a:solidFill>
                  <a:srgbClr val="000000"/>
                </a:solidFill>
                <a:latin typeface="Inter"/>
                <a:ea typeface="Inter"/>
                <a:cs typeface="Inter"/>
                <a:sym typeface="Inter"/>
              </a:rPr>
              <a:t>;</a:t>
            </a:r>
            <a:endParaRPr/>
          </a:p>
          <a:p>
            <a:pPr marL="0" marR="0" lvl="0" indent="0" algn="just" rtl="0">
              <a:spcBef>
                <a:spcPts val="0"/>
              </a:spcBef>
              <a:spcAft>
                <a:spcPts val="0"/>
              </a:spcAft>
              <a:buNone/>
            </a:pPr>
            <a:endParaRPr sz="1800" b="0" i="0">
              <a:solidFill>
                <a:srgbClr val="000000"/>
              </a:solidFill>
              <a:latin typeface="Inter"/>
              <a:ea typeface="Inter"/>
              <a:cs typeface="Inter"/>
              <a:sym typeface="Inter"/>
            </a:endParaRPr>
          </a:p>
          <a:p>
            <a:pPr marL="0" marR="0" lvl="0" indent="0" algn="just" rtl="0">
              <a:spcBef>
                <a:spcPts val="0"/>
              </a:spcBef>
              <a:spcAft>
                <a:spcPts val="0"/>
              </a:spcAft>
              <a:buNone/>
            </a:pPr>
            <a:r>
              <a:rPr lang="en-US" sz="1800" u="sng">
                <a:solidFill>
                  <a:srgbClr val="000000"/>
                </a:solidFill>
                <a:latin typeface="Inter"/>
                <a:ea typeface="Inter"/>
                <a:cs typeface="Inter"/>
                <a:sym typeface="Inter"/>
              </a:rPr>
              <a:t>Example:</a:t>
            </a:r>
            <a:endParaRPr sz="1800" b="0" i="0" u="sng">
              <a:solidFill>
                <a:srgbClr val="000000"/>
              </a:solidFill>
              <a:latin typeface="Inter"/>
              <a:ea typeface="Inter"/>
              <a:cs typeface="Inter"/>
              <a:sym typeface="Inter"/>
            </a:endParaRPr>
          </a:p>
          <a:p>
            <a:pPr marL="0" marR="0" lvl="0" indent="0" algn="just" rtl="0">
              <a:spcBef>
                <a:spcPts val="0"/>
              </a:spcBef>
              <a:spcAft>
                <a:spcPts val="0"/>
              </a:spcAft>
              <a:buNone/>
            </a:pPr>
            <a:r>
              <a:rPr lang="en-US" sz="1800" b="1" i="0">
                <a:solidFill>
                  <a:srgbClr val="006699"/>
                </a:solidFill>
                <a:latin typeface="Inter"/>
                <a:ea typeface="Inter"/>
                <a:cs typeface="Inter"/>
                <a:sym typeface="Inter"/>
              </a:rPr>
              <a:t>ALTER</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TABLE</a:t>
            </a:r>
            <a:r>
              <a:rPr lang="en-US" sz="1800" b="0" i="0">
                <a:solidFill>
                  <a:srgbClr val="000000"/>
                </a:solidFill>
                <a:latin typeface="Inter"/>
                <a:ea typeface="Inter"/>
                <a:cs typeface="Inter"/>
                <a:sym typeface="Inter"/>
              </a:rPr>
              <a:t> </a:t>
            </a:r>
            <a:r>
              <a:rPr lang="en-US" sz="1800">
                <a:solidFill>
                  <a:srgbClr val="000000"/>
                </a:solidFill>
                <a:latin typeface="Inter"/>
                <a:ea typeface="Inter"/>
                <a:cs typeface="Inter"/>
                <a:sym typeface="Inter"/>
              </a:rPr>
              <a:t>Employee </a:t>
            </a:r>
            <a:r>
              <a:rPr lang="en-US" sz="1800" b="1">
                <a:solidFill>
                  <a:srgbClr val="006699"/>
                </a:solidFill>
                <a:latin typeface="Inter"/>
                <a:ea typeface="Inter"/>
                <a:cs typeface="Inter"/>
                <a:sym typeface="Inter"/>
              </a:rPr>
              <a:t>RENAME</a:t>
            </a:r>
            <a:r>
              <a:rPr lang="en-US" sz="1800">
                <a:solidFill>
                  <a:srgbClr val="000000"/>
                </a:solidFill>
                <a:latin typeface="Inter"/>
                <a:ea typeface="Inter"/>
                <a:cs typeface="Inter"/>
                <a:sym typeface="Inter"/>
              </a:rPr>
              <a:t> Emp;</a:t>
            </a:r>
            <a:endParaRPr sz="1800" b="0" i="0">
              <a:solidFill>
                <a:srgbClr val="000000"/>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a:spLocks noGrp="1"/>
          </p:cNvSpPr>
          <p:nvPr>
            <p:ph type="title" idx="4294967295"/>
          </p:nvPr>
        </p:nvSpPr>
        <p:spPr>
          <a:xfrm>
            <a:off x="0" y="0"/>
            <a:ext cx="6096000" cy="7080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2"/>
              </a:buClr>
              <a:buSzPts val="3200"/>
              <a:buFont typeface="Arial"/>
              <a:buNone/>
            </a:pPr>
            <a:r>
              <a:rPr lang="en-US" sz="3200">
                <a:solidFill>
                  <a:schemeClr val="accent2"/>
                </a:solidFill>
                <a:latin typeface="Arial"/>
                <a:ea typeface="Arial"/>
                <a:cs typeface="Arial"/>
                <a:sym typeface="Arial"/>
              </a:rPr>
              <a:t>TRUNCATE</a:t>
            </a:r>
            <a:endParaRPr/>
          </a:p>
        </p:txBody>
      </p:sp>
      <p:pic>
        <p:nvPicPr>
          <p:cNvPr id="190" name="Google Shape;190;p8"/>
          <p:cNvPicPr preferRelativeResize="0"/>
          <p:nvPr/>
        </p:nvPicPr>
        <p:blipFill rotWithShape="1">
          <a:blip r:embed="rId3">
            <a:alphaModFix/>
          </a:blip>
          <a:srcRect/>
          <a:stretch/>
        </p:blipFill>
        <p:spPr>
          <a:xfrm>
            <a:off x="10840825" y="21047"/>
            <a:ext cx="1266334" cy="709592"/>
          </a:xfrm>
          <a:prstGeom prst="rect">
            <a:avLst/>
          </a:prstGeom>
          <a:noFill/>
          <a:ln>
            <a:noFill/>
          </a:ln>
        </p:spPr>
      </p:pic>
      <p:cxnSp>
        <p:nvCxnSpPr>
          <p:cNvPr id="191" name="Google Shape;191;p8"/>
          <p:cNvCxnSpPr/>
          <p:nvPr/>
        </p:nvCxnSpPr>
        <p:spPr>
          <a:xfrm>
            <a:off x="0" y="709592"/>
            <a:ext cx="12192000" cy="21047"/>
          </a:xfrm>
          <a:prstGeom prst="straightConnector1">
            <a:avLst/>
          </a:prstGeom>
          <a:noFill/>
          <a:ln w="19050" cap="flat" cmpd="sng">
            <a:solidFill>
              <a:schemeClr val="accent2"/>
            </a:solidFill>
            <a:prstDash val="solid"/>
            <a:round/>
            <a:headEnd type="none" w="sm" len="sm"/>
            <a:tailEnd type="none" w="sm" len="sm"/>
          </a:ln>
        </p:spPr>
      </p:cxnSp>
      <p:sp>
        <p:nvSpPr>
          <p:cNvPr id="192" name="Google Shape;192;p8"/>
          <p:cNvSpPr/>
          <p:nvPr/>
        </p:nvSpPr>
        <p:spPr>
          <a:xfrm>
            <a:off x="970961" y="1099769"/>
            <a:ext cx="9219414" cy="670277"/>
          </a:xfrm>
          <a:prstGeom prst="roundRect">
            <a:avLst>
              <a:gd name="adj" fmla="val 0"/>
            </a:avLst>
          </a:prstGeom>
          <a:solidFill>
            <a:srgbClr val="D0F5F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a:solidFill>
                  <a:srgbClr val="333333"/>
                </a:solidFill>
                <a:latin typeface="Inter"/>
                <a:ea typeface="Inter"/>
                <a:cs typeface="Inter"/>
                <a:sym typeface="Inter"/>
              </a:rPr>
              <a:t>TRUNCATE is a DDL command which deletes or removes all the records from the table. This command also removes the space allocated for storing the table records.</a:t>
            </a:r>
            <a:endParaRPr/>
          </a:p>
        </p:txBody>
      </p:sp>
      <p:sp>
        <p:nvSpPr>
          <p:cNvPr id="193" name="Google Shape;193;p8"/>
          <p:cNvSpPr txBox="1"/>
          <p:nvPr/>
        </p:nvSpPr>
        <p:spPr>
          <a:xfrm>
            <a:off x="4147794" y="2453026"/>
            <a:ext cx="3186260"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a:solidFill>
                  <a:srgbClr val="006699"/>
                </a:solidFill>
                <a:latin typeface="Inter"/>
                <a:ea typeface="Inter"/>
                <a:cs typeface="Inter"/>
                <a:sym typeface="Inter"/>
              </a:rPr>
              <a:t>TRUNCATE</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TABLE</a:t>
            </a:r>
            <a:r>
              <a:rPr lang="en-US" sz="1800" b="0" i="0">
                <a:solidFill>
                  <a:srgbClr val="000000"/>
                </a:solidFill>
                <a:latin typeface="Inter"/>
                <a:ea typeface="Inter"/>
                <a:cs typeface="Inter"/>
                <a:sym typeface="Inter"/>
              </a:rPr>
              <a:t> </a:t>
            </a:r>
            <a:r>
              <a:rPr lang="en-US" sz="1800" b="0" i="1">
                <a:solidFill>
                  <a:srgbClr val="000000"/>
                </a:solidFill>
                <a:latin typeface="Inter"/>
                <a:ea typeface="Inter"/>
                <a:cs typeface="Inter"/>
                <a:sym typeface="Inter"/>
              </a:rPr>
              <a:t>table name</a:t>
            </a:r>
            <a:r>
              <a:rPr lang="en-US" sz="1800" b="0" i="0">
                <a:solidFill>
                  <a:srgbClr val="000000"/>
                </a:solidFill>
                <a:latin typeface="Inter"/>
                <a:ea typeface="Inter"/>
                <a:cs typeface="Inter"/>
                <a:sym typeface="Inter"/>
              </a:rPr>
              <a:t>;  </a:t>
            </a:r>
            <a:endParaRPr/>
          </a:p>
        </p:txBody>
      </p:sp>
      <p:sp>
        <p:nvSpPr>
          <p:cNvPr id="194" name="Google Shape;194;p8"/>
          <p:cNvSpPr txBox="1"/>
          <p:nvPr/>
        </p:nvSpPr>
        <p:spPr>
          <a:xfrm>
            <a:off x="4147794" y="4445463"/>
            <a:ext cx="2865748"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a:solidFill>
                  <a:srgbClr val="006699"/>
                </a:solidFill>
                <a:latin typeface="Inter"/>
                <a:ea typeface="Inter"/>
                <a:cs typeface="Inter"/>
                <a:sym typeface="Inter"/>
              </a:rPr>
              <a:t>TRUNCATE</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TABLE</a:t>
            </a:r>
            <a:r>
              <a:rPr lang="en-US" sz="1800" b="0" i="0">
                <a:solidFill>
                  <a:srgbClr val="000000"/>
                </a:solidFill>
                <a:latin typeface="Inter"/>
                <a:ea typeface="Inter"/>
                <a:cs typeface="Inter"/>
                <a:sym typeface="Inter"/>
              </a:rPr>
              <a:t> Student;  </a:t>
            </a:r>
            <a:endParaRPr/>
          </a:p>
        </p:txBody>
      </p:sp>
      <p:sp>
        <p:nvSpPr>
          <p:cNvPr id="195" name="Google Shape;195;p8"/>
          <p:cNvSpPr txBox="1"/>
          <p:nvPr/>
        </p:nvSpPr>
        <p:spPr>
          <a:xfrm>
            <a:off x="4147794" y="3885404"/>
            <a:ext cx="19042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Example:</a:t>
            </a:r>
            <a:endParaRPr/>
          </a:p>
        </p:txBody>
      </p:sp>
      <p:sp>
        <p:nvSpPr>
          <p:cNvPr id="196" name="Google Shape;196;p8"/>
          <p:cNvSpPr/>
          <p:nvPr/>
        </p:nvSpPr>
        <p:spPr>
          <a:xfrm>
            <a:off x="4053526" y="2297621"/>
            <a:ext cx="3280528" cy="674976"/>
          </a:xfrm>
          <a:prstGeom prst="round2DiagRect">
            <a:avLst>
              <a:gd name="adj1" fmla="val 50000"/>
              <a:gd name="adj2" fmla="val 50000"/>
            </a:avLst>
          </a:prstGeom>
          <a:no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9"/>
          <p:cNvSpPr txBox="1">
            <a:spLocks noGrp="1"/>
          </p:cNvSpPr>
          <p:nvPr>
            <p:ph type="title" idx="4294967295"/>
          </p:nvPr>
        </p:nvSpPr>
        <p:spPr>
          <a:xfrm>
            <a:off x="0" y="0"/>
            <a:ext cx="6096000" cy="70803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accent2"/>
              </a:buClr>
              <a:buSzPts val="3200"/>
              <a:buFont typeface="Arial"/>
              <a:buNone/>
            </a:pPr>
            <a:r>
              <a:rPr lang="en-US" sz="3200">
                <a:solidFill>
                  <a:schemeClr val="accent2"/>
                </a:solidFill>
                <a:latin typeface="Arial"/>
                <a:ea typeface="Arial"/>
                <a:cs typeface="Arial"/>
                <a:sym typeface="Arial"/>
              </a:rPr>
              <a:t>RENAME</a:t>
            </a:r>
            <a:endParaRPr/>
          </a:p>
        </p:txBody>
      </p:sp>
      <p:pic>
        <p:nvPicPr>
          <p:cNvPr id="202" name="Google Shape;202;p9"/>
          <p:cNvPicPr preferRelativeResize="0"/>
          <p:nvPr/>
        </p:nvPicPr>
        <p:blipFill rotWithShape="1">
          <a:blip r:embed="rId3">
            <a:alphaModFix/>
          </a:blip>
          <a:srcRect/>
          <a:stretch/>
        </p:blipFill>
        <p:spPr>
          <a:xfrm>
            <a:off x="10840825" y="21047"/>
            <a:ext cx="1266334" cy="709592"/>
          </a:xfrm>
          <a:prstGeom prst="rect">
            <a:avLst/>
          </a:prstGeom>
          <a:noFill/>
          <a:ln>
            <a:noFill/>
          </a:ln>
        </p:spPr>
      </p:pic>
      <p:cxnSp>
        <p:nvCxnSpPr>
          <p:cNvPr id="203" name="Google Shape;203;p9"/>
          <p:cNvCxnSpPr/>
          <p:nvPr/>
        </p:nvCxnSpPr>
        <p:spPr>
          <a:xfrm>
            <a:off x="0" y="709592"/>
            <a:ext cx="12192000" cy="21047"/>
          </a:xfrm>
          <a:prstGeom prst="straightConnector1">
            <a:avLst/>
          </a:prstGeom>
          <a:noFill/>
          <a:ln w="19050" cap="flat" cmpd="sng">
            <a:solidFill>
              <a:schemeClr val="accent2"/>
            </a:solidFill>
            <a:prstDash val="solid"/>
            <a:round/>
            <a:headEnd type="none" w="sm" len="sm"/>
            <a:tailEnd type="none" w="sm" len="sm"/>
          </a:ln>
        </p:spPr>
      </p:cxnSp>
      <p:sp>
        <p:nvSpPr>
          <p:cNvPr id="204" name="Google Shape;204;p9"/>
          <p:cNvSpPr/>
          <p:nvPr/>
        </p:nvSpPr>
        <p:spPr>
          <a:xfrm>
            <a:off x="2813901" y="1160245"/>
            <a:ext cx="5759700" cy="670200"/>
          </a:xfrm>
          <a:prstGeom prst="roundRect">
            <a:avLst>
              <a:gd name="adj" fmla="val 0"/>
            </a:avLst>
          </a:prstGeom>
          <a:solidFill>
            <a:srgbClr val="D0F5F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a:solidFill>
                  <a:srgbClr val="333333"/>
                </a:solidFill>
                <a:latin typeface="Inter"/>
                <a:ea typeface="Inter"/>
                <a:cs typeface="Inter"/>
                <a:sym typeface="Inter"/>
              </a:rPr>
              <a:t>RENAME is used to change the name of the database table.</a:t>
            </a:r>
            <a:endParaRPr/>
          </a:p>
        </p:txBody>
      </p:sp>
      <p:sp>
        <p:nvSpPr>
          <p:cNvPr id="205" name="Google Shape;205;p9"/>
          <p:cNvSpPr txBox="1"/>
          <p:nvPr/>
        </p:nvSpPr>
        <p:spPr>
          <a:xfrm>
            <a:off x="2813901" y="2450442"/>
            <a:ext cx="5514681"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rgbClr val="006699"/>
                </a:solidFill>
                <a:latin typeface="Inter"/>
                <a:ea typeface="Inter"/>
                <a:cs typeface="Inter"/>
                <a:sym typeface="Inter"/>
              </a:rPr>
              <a:t>RENAME</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TABLE</a:t>
            </a:r>
            <a:r>
              <a:rPr lang="en-US" sz="1800" b="0" i="0">
                <a:solidFill>
                  <a:srgbClr val="000000"/>
                </a:solidFill>
                <a:latin typeface="Inter"/>
                <a:ea typeface="Inter"/>
                <a:cs typeface="Inter"/>
                <a:sym typeface="Inter"/>
              </a:rPr>
              <a:t> </a:t>
            </a:r>
            <a:r>
              <a:rPr lang="en-US" sz="1800" b="0" i="1">
                <a:solidFill>
                  <a:srgbClr val="000000"/>
                </a:solidFill>
                <a:latin typeface="Inter"/>
                <a:ea typeface="Inter"/>
                <a:cs typeface="Inter"/>
                <a:sym typeface="Inter"/>
              </a:rPr>
              <a:t>Old_Table_Name </a:t>
            </a:r>
            <a:r>
              <a:rPr lang="en-US" sz="1800" b="1">
                <a:solidFill>
                  <a:srgbClr val="006699"/>
                </a:solidFill>
                <a:latin typeface="Inter"/>
                <a:ea typeface="Inter"/>
                <a:cs typeface="Inter"/>
                <a:sym typeface="Inter"/>
              </a:rPr>
              <a:t>TO</a:t>
            </a:r>
            <a:r>
              <a:rPr lang="en-US" sz="1800" b="0" i="0">
                <a:solidFill>
                  <a:srgbClr val="000000"/>
                </a:solidFill>
                <a:latin typeface="Inter"/>
                <a:ea typeface="Inter"/>
                <a:cs typeface="Inter"/>
                <a:sym typeface="Inter"/>
              </a:rPr>
              <a:t> </a:t>
            </a:r>
            <a:r>
              <a:rPr lang="en-US" sz="1800" b="0" i="1">
                <a:solidFill>
                  <a:srgbClr val="000000"/>
                </a:solidFill>
                <a:latin typeface="Inter"/>
                <a:ea typeface="Inter"/>
                <a:cs typeface="Inter"/>
                <a:sym typeface="Inter"/>
              </a:rPr>
              <a:t>New_Table_Name</a:t>
            </a:r>
            <a:r>
              <a:rPr lang="en-US" sz="1800" b="0" i="0">
                <a:solidFill>
                  <a:srgbClr val="000000"/>
                </a:solidFill>
                <a:latin typeface="Inter"/>
                <a:ea typeface="Inter"/>
                <a:cs typeface="Inter"/>
                <a:sym typeface="Inter"/>
              </a:rPr>
              <a:t>; </a:t>
            </a:r>
            <a:endParaRPr/>
          </a:p>
        </p:txBody>
      </p:sp>
      <p:sp>
        <p:nvSpPr>
          <p:cNvPr id="206" name="Google Shape;206;p9"/>
          <p:cNvSpPr txBox="1"/>
          <p:nvPr/>
        </p:nvSpPr>
        <p:spPr>
          <a:xfrm>
            <a:off x="2931723" y="4445475"/>
            <a:ext cx="5397000" cy="369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rgbClr val="006699"/>
                </a:solidFill>
                <a:latin typeface="Inter"/>
                <a:ea typeface="Inter"/>
                <a:cs typeface="Inter"/>
                <a:sym typeface="Inter"/>
              </a:rPr>
              <a:t>RENAME</a:t>
            </a:r>
            <a:r>
              <a:rPr lang="en-US" sz="1800" b="0" i="0">
                <a:solidFill>
                  <a:srgbClr val="000000"/>
                </a:solidFill>
                <a:latin typeface="Inter"/>
                <a:ea typeface="Inter"/>
                <a:cs typeface="Inter"/>
                <a:sym typeface="Inter"/>
              </a:rPr>
              <a:t> </a:t>
            </a:r>
            <a:r>
              <a:rPr lang="en-US" sz="1800" b="1" i="0">
                <a:solidFill>
                  <a:srgbClr val="006699"/>
                </a:solidFill>
                <a:latin typeface="Inter"/>
                <a:ea typeface="Inter"/>
                <a:cs typeface="Inter"/>
                <a:sym typeface="Inter"/>
              </a:rPr>
              <a:t>TABLE</a:t>
            </a:r>
            <a:r>
              <a:rPr lang="en-US" sz="1800" b="0" i="0">
                <a:solidFill>
                  <a:srgbClr val="000000"/>
                </a:solidFill>
                <a:latin typeface="Inter"/>
                <a:ea typeface="Inter"/>
                <a:cs typeface="Inter"/>
                <a:sym typeface="Inter"/>
              </a:rPr>
              <a:t> Student </a:t>
            </a:r>
            <a:r>
              <a:rPr lang="en-US" sz="1800" b="1" i="0">
                <a:solidFill>
                  <a:srgbClr val="006699"/>
                </a:solidFill>
                <a:latin typeface="Inter"/>
                <a:ea typeface="Inter"/>
                <a:cs typeface="Inter"/>
                <a:sym typeface="Inter"/>
              </a:rPr>
              <a:t>TO</a:t>
            </a:r>
            <a:r>
              <a:rPr lang="en-US" sz="1800" b="0" i="0">
                <a:solidFill>
                  <a:srgbClr val="000000"/>
                </a:solidFill>
                <a:latin typeface="Inter"/>
                <a:ea typeface="Inter"/>
                <a:cs typeface="Inter"/>
                <a:sym typeface="Inter"/>
              </a:rPr>
              <a:t> StudentDetails ;  </a:t>
            </a:r>
            <a:endParaRPr/>
          </a:p>
        </p:txBody>
      </p:sp>
      <p:sp>
        <p:nvSpPr>
          <p:cNvPr id="207" name="Google Shape;207;p9"/>
          <p:cNvSpPr txBox="1"/>
          <p:nvPr/>
        </p:nvSpPr>
        <p:spPr>
          <a:xfrm>
            <a:off x="2931736" y="3885405"/>
            <a:ext cx="19042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u="sng">
                <a:solidFill>
                  <a:schemeClr val="dk1"/>
                </a:solidFill>
                <a:latin typeface="Calibri"/>
                <a:ea typeface="Calibri"/>
                <a:cs typeface="Calibri"/>
                <a:sym typeface="Calibri"/>
              </a:rPr>
              <a:t>Example:</a:t>
            </a:r>
            <a:endParaRPr/>
          </a:p>
        </p:txBody>
      </p:sp>
      <p:sp>
        <p:nvSpPr>
          <p:cNvPr id="208" name="Google Shape;208;p9"/>
          <p:cNvSpPr/>
          <p:nvPr/>
        </p:nvSpPr>
        <p:spPr>
          <a:xfrm>
            <a:off x="2813901" y="2297620"/>
            <a:ext cx="5618400" cy="675000"/>
          </a:xfrm>
          <a:prstGeom prst="round2DiagRect">
            <a:avLst>
              <a:gd name="adj1" fmla="val 50000"/>
              <a:gd name="adj2" fmla="val 50000"/>
            </a:avLst>
          </a:prstGeom>
          <a:no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580</Words>
  <Application>Microsoft Macintosh PowerPoint</Application>
  <PresentationFormat>Widescreen</PresentationFormat>
  <Paragraphs>100</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Inter</vt:lpstr>
      <vt:lpstr>Calibri</vt:lpstr>
      <vt:lpstr>Retrospect</vt:lpstr>
      <vt:lpstr>DDL Commands</vt:lpstr>
      <vt:lpstr>What is DDL ?</vt:lpstr>
      <vt:lpstr>CREATE</vt:lpstr>
      <vt:lpstr>PowerPoint Presentation</vt:lpstr>
      <vt:lpstr>DROP</vt:lpstr>
      <vt:lpstr>ALTER</vt:lpstr>
      <vt:lpstr>PowerPoint Presentation</vt:lpstr>
      <vt:lpstr>TRUNCATE</vt:lpstr>
      <vt:lpstr>RENAME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DDL Commands</dc:title>
  <dc:creator>Shubham Kabre</dc:creator>
  <cp:lastModifiedBy>Avan Vora</cp:lastModifiedBy>
  <cp:revision>1</cp:revision>
  <dcterms:created xsi:type="dcterms:W3CDTF">2023-03-21T05:54:42Z</dcterms:created>
  <dcterms:modified xsi:type="dcterms:W3CDTF">2023-09-28T11:34:30Z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2023-09-28T11:33:33Z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ace39991-66c2-4351-9841-74f3455958ad</vt:lpwstr>
  </property>
  <property fmtid="{D5CDD505-2E9C-101B-9397-08002B2CF9AE}" pid="7" name="MSIP_Label_defa4170-0d19-0005-0004-bc88714345d2_ActionId">
    <vt:lpwstr>e225ecf5-2d4b-4c36-8d49-bd1b35cb4018</vt:lpwstr>
  </property>
  <property fmtid="{D5CDD505-2E9C-101B-9397-08002B2CF9AE}" pid="8" name="MSIP_Label_defa4170-0d19-0005-0004-bc88714345d2_ContentBits">
    <vt:lpwstr>0</vt:lpwstr>
  </property>
</Properties>
</file>