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4"/>
  </p:notesMasterIdLst>
  <p:sldIdLst>
    <p:sldId id="256" r:id="rId2"/>
    <p:sldId id="257" r:id="rId3"/>
    <p:sldId id="258" r:id="rId4"/>
    <p:sldId id="268" r:id="rId5"/>
    <p:sldId id="259" r:id="rId6"/>
    <p:sldId id="260" r:id="rId7"/>
    <p:sldId id="261" r:id="rId8"/>
    <p:sldId id="262" r:id="rId9"/>
    <p:sldId id="263" r:id="rId10"/>
    <p:sldId id="264"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71284" autoAdjust="0"/>
  </p:normalViewPr>
  <p:slideViewPr>
    <p:cSldViewPr>
      <p:cViewPr varScale="1">
        <p:scale>
          <a:sx n="109" d="100"/>
          <a:sy n="109" d="100"/>
        </p:scale>
        <p:origin x="252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8659B-E42F-4F9C-BAF9-1FEA8EDB1ACE}" type="datetimeFigureOut">
              <a:rPr lang="en-IN" smtClean="0"/>
              <a:t>14/12/18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5C8F-12DB-4512-A0CF-86C21489CCA5}" type="slidenum">
              <a:rPr lang="en-IN" smtClean="0"/>
              <a:t>‹#›</a:t>
            </a:fld>
            <a:endParaRPr lang="en-IN"/>
          </a:p>
        </p:txBody>
      </p:sp>
    </p:spTree>
    <p:extLst>
      <p:ext uri="{BB962C8B-B14F-4D97-AF65-F5344CB8AC3E}">
        <p14:creationId xmlns:p14="http://schemas.microsoft.com/office/powerpoint/2010/main" val="54577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1</a:t>
            </a:fld>
            <a:endParaRPr lang="en-IN"/>
          </a:p>
        </p:txBody>
      </p:sp>
    </p:spTree>
    <p:extLst>
      <p:ext uri="{BB962C8B-B14F-4D97-AF65-F5344CB8AC3E}">
        <p14:creationId xmlns:p14="http://schemas.microsoft.com/office/powerpoint/2010/main" val="1282156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Improvement: </a:t>
            </a:r>
            <a:r>
              <a:rPr lang="en-US" sz="1200" b="0" i="0" u="none" strike="noStrike" kern="1200" baseline="0" dirty="0">
                <a:solidFill>
                  <a:schemeClr val="tx1"/>
                </a:solidFill>
                <a:latin typeface="+mn-lt"/>
                <a:ea typeface="+mn-ea"/>
                <a:cs typeface="+mn-cs"/>
              </a:rPr>
              <a:t>Brief discussion is made as to how one aspect of the implementation</a:t>
            </a:r>
          </a:p>
          <a:p>
            <a:r>
              <a:rPr lang="en-IN" sz="1200" b="0" i="0" u="none" strike="noStrike" kern="1200" baseline="0" dirty="0">
                <a:solidFill>
                  <a:schemeClr val="tx1"/>
                </a:solidFill>
                <a:latin typeface="+mn-lt"/>
                <a:ea typeface="+mn-ea"/>
                <a:cs typeface="+mn-cs"/>
              </a:rPr>
              <a:t>could be improved.</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12</a:t>
            </a:fld>
            <a:endParaRPr lang="en-IN"/>
          </a:p>
        </p:txBody>
      </p:sp>
    </p:spTree>
    <p:extLst>
      <p:ext uri="{BB962C8B-B14F-4D97-AF65-F5344CB8AC3E}">
        <p14:creationId xmlns:p14="http://schemas.microsoft.com/office/powerpoint/2010/main" val="144225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Project Overview: </a:t>
            </a:r>
            <a:r>
              <a:rPr lang="en-US" sz="1200" b="0" i="0" u="none" strike="noStrike" kern="1200" baseline="0" dirty="0">
                <a:solidFill>
                  <a:schemeClr val="tx1"/>
                </a:solidFill>
                <a:latin typeface="+mn-lt"/>
                <a:ea typeface="+mn-ea"/>
                <a:cs typeface="+mn-cs"/>
              </a:rPr>
              <a:t>Student provides a high-level overview of the project in layman’s</a:t>
            </a:r>
          </a:p>
          <a:p>
            <a:r>
              <a:rPr lang="en-US" sz="1200" b="0" i="0" u="none" strike="noStrike" kern="1200" baseline="0" dirty="0">
                <a:solidFill>
                  <a:schemeClr val="tx1"/>
                </a:solidFill>
                <a:latin typeface="+mn-lt"/>
                <a:ea typeface="+mn-ea"/>
                <a:cs typeface="+mn-cs"/>
              </a:rPr>
              <a:t>terms. Background information such as the problem domain, the</a:t>
            </a:r>
          </a:p>
          <a:p>
            <a:r>
              <a:rPr lang="en-US" sz="1200" b="0" i="0" u="none" strike="noStrike" kern="1200" baseline="0" dirty="0">
                <a:solidFill>
                  <a:schemeClr val="tx1"/>
                </a:solidFill>
                <a:latin typeface="+mn-lt"/>
                <a:ea typeface="+mn-ea"/>
                <a:cs typeface="+mn-cs"/>
              </a:rPr>
              <a:t>project origin, and related data sets or input data is given.</a:t>
            </a:r>
            <a:endParaRPr lang="en-IN" dirty="0"/>
          </a:p>
          <a:p>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2</a:t>
            </a:fld>
            <a:endParaRPr lang="en-IN"/>
          </a:p>
        </p:txBody>
      </p:sp>
    </p:spTree>
    <p:extLst>
      <p:ext uri="{BB962C8B-B14F-4D97-AF65-F5344CB8AC3E}">
        <p14:creationId xmlns:p14="http://schemas.microsoft.com/office/powerpoint/2010/main" val="403426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Problem Statement: </a:t>
            </a:r>
            <a:r>
              <a:rPr lang="en-US" sz="1200" b="0" i="0" u="none" strike="noStrike" kern="1200" baseline="0" dirty="0">
                <a:solidFill>
                  <a:schemeClr val="tx1"/>
                </a:solidFill>
                <a:latin typeface="+mn-lt"/>
                <a:ea typeface="+mn-ea"/>
                <a:cs typeface="+mn-cs"/>
              </a:rPr>
              <a:t>The problem which needs to be solved is clearly defined. A strategy</a:t>
            </a:r>
          </a:p>
          <a:p>
            <a:r>
              <a:rPr lang="en-US" sz="1200" b="0" i="0" u="none" strike="noStrike" kern="1200" baseline="0" dirty="0">
                <a:solidFill>
                  <a:schemeClr val="tx1"/>
                </a:solidFill>
                <a:latin typeface="+mn-lt"/>
                <a:ea typeface="+mn-ea"/>
                <a:cs typeface="+mn-cs"/>
              </a:rPr>
              <a:t>for solving the problem, including discussion of the expected</a:t>
            </a:r>
          </a:p>
          <a:p>
            <a:r>
              <a:rPr lang="en-IN" sz="1200" b="0" i="0" u="none" strike="noStrike" kern="1200" baseline="0" dirty="0">
                <a:solidFill>
                  <a:schemeClr val="tx1"/>
                </a:solidFill>
                <a:latin typeface="+mn-lt"/>
                <a:ea typeface="+mn-ea"/>
                <a:cs typeface="+mn-cs"/>
              </a:rPr>
              <a:t>solution, has been made.</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3</a:t>
            </a:fld>
            <a:endParaRPr lang="en-IN"/>
          </a:p>
        </p:txBody>
      </p:sp>
    </p:spTree>
    <p:extLst>
      <p:ext uri="{BB962C8B-B14F-4D97-AF65-F5344CB8AC3E}">
        <p14:creationId xmlns:p14="http://schemas.microsoft.com/office/powerpoint/2010/main" val="303115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Metrics: </a:t>
            </a:r>
            <a:r>
              <a:rPr lang="en-US" sz="1200" b="0" i="0" u="none" strike="noStrike" kern="1200" baseline="0" dirty="0">
                <a:solidFill>
                  <a:schemeClr val="tx1"/>
                </a:solidFill>
                <a:latin typeface="+mn-lt"/>
                <a:ea typeface="+mn-ea"/>
                <a:cs typeface="+mn-cs"/>
              </a:rPr>
              <a:t>Metrics used to measure performance of a model or result are</a:t>
            </a:r>
          </a:p>
          <a:p>
            <a:r>
              <a:rPr lang="en-US" sz="1200" b="0" i="0" u="none" strike="noStrike" kern="1200" baseline="0" dirty="0">
                <a:solidFill>
                  <a:schemeClr val="tx1"/>
                </a:solidFill>
                <a:latin typeface="+mn-lt"/>
                <a:ea typeface="+mn-ea"/>
                <a:cs typeface="+mn-cs"/>
              </a:rPr>
              <a:t>clearly defined. Metrics are justified based on the characteristics of</a:t>
            </a:r>
          </a:p>
          <a:p>
            <a:r>
              <a:rPr lang="en-IN" sz="1200" b="0" i="0" u="none" strike="noStrike" kern="1200" baseline="0" dirty="0">
                <a:solidFill>
                  <a:schemeClr val="tx1"/>
                </a:solidFill>
                <a:latin typeface="+mn-lt"/>
                <a:ea typeface="+mn-ea"/>
                <a:cs typeface="+mn-cs"/>
              </a:rPr>
              <a:t>the problem.</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5</a:t>
            </a:fld>
            <a:endParaRPr lang="en-IN"/>
          </a:p>
        </p:txBody>
      </p:sp>
    </p:spTree>
    <p:extLst>
      <p:ext uri="{BB962C8B-B14F-4D97-AF65-F5344CB8AC3E}">
        <p14:creationId xmlns:p14="http://schemas.microsoft.com/office/powerpoint/2010/main" val="355344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Benchmark: </a:t>
            </a:r>
            <a:r>
              <a:rPr lang="en-US" sz="1200" b="0" i="0" u="none" strike="noStrike" kern="1200" baseline="0" dirty="0">
                <a:solidFill>
                  <a:schemeClr val="tx1"/>
                </a:solidFill>
                <a:latin typeface="+mn-lt"/>
                <a:ea typeface="+mn-ea"/>
                <a:cs typeface="+mn-cs"/>
              </a:rPr>
              <a:t>Student clearly defines a benchmark result or threshold for</a:t>
            </a:r>
          </a:p>
          <a:p>
            <a:r>
              <a:rPr lang="en-US" sz="1200" b="0" i="0" u="none" strike="noStrike" kern="1200" baseline="0" dirty="0">
                <a:solidFill>
                  <a:schemeClr val="tx1"/>
                </a:solidFill>
                <a:latin typeface="+mn-lt"/>
                <a:ea typeface="+mn-ea"/>
                <a:cs typeface="+mn-cs"/>
              </a:rPr>
              <a:t>comparing performances of solutions obtained.</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6</a:t>
            </a:fld>
            <a:endParaRPr lang="en-IN"/>
          </a:p>
        </p:txBody>
      </p:sp>
    </p:spTree>
    <p:extLst>
      <p:ext uri="{BB962C8B-B14F-4D97-AF65-F5344CB8AC3E}">
        <p14:creationId xmlns:p14="http://schemas.microsoft.com/office/powerpoint/2010/main" val="57605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Model Evaluation and Validation: </a:t>
            </a:r>
            <a:r>
              <a:rPr lang="en-US" sz="1200" b="0" i="0" u="none" strike="noStrike" kern="1200" baseline="0" dirty="0">
                <a:solidFill>
                  <a:schemeClr val="tx1"/>
                </a:solidFill>
                <a:latin typeface="+mn-lt"/>
                <a:ea typeface="+mn-ea"/>
                <a:cs typeface="+mn-cs"/>
              </a:rPr>
              <a:t>The final model’s qualities are evaluated.</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7</a:t>
            </a:fld>
            <a:endParaRPr lang="en-IN"/>
          </a:p>
        </p:txBody>
      </p:sp>
    </p:spTree>
    <p:extLst>
      <p:ext uri="{BB962C8B-B14F-4D97-AF65-F5344CB8AC3E}">
        <p14:creationId xmlns:p14="http://schemas.microsoft.com/office/powerpoint/2010/main" val="329309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Justification: </a:t>
            </a:r>
            <a:r>
              <a:rPr lang="en-US" sz="1200" b="0" i="0" u="none" strike="noStrike" kern="1200" baseline="0" dirty="0">
                <a:solidFill>
                  <a:schemeClr val="tx1"/>
                </a:solidFill>
                <a:latin typeface="+mn-lt"/>
                <a:ea typeface="+mn-ea"/>
                <a:cs typeface="+mn-cs"/>
              </a:rPr>
              <a:t>The final results are compared to the benchmark result. Justification</a:t>
            </a:r>
          </a:p>
          <a:p>
            <a:r>
              <a:rPr lang="en-US" sz="1200" b="0" i="0" u="none" strike="noStrike" kern="1200" baseline="0" dirty="0">
                <a:solidFill>
                  <a:schemeClr val="tx1"/>
                </a:solidFill>
                <a:latin typeface="+mn-lt"/>
                <a:ea typeface="+mn-ea"/>
                <a:cs typeface="+mn-cs"/>
              </a:rPr>
              <a:t>is made as to whether the final model and solution is significant</a:t>
            </a:r>
          </a:p>
          <a:p>
            <a:r>
              <a:rPr lang="en-US" sz="1200" b="0" i="0" u="none" strike="noStrike" kern="1200" baseline="0" dirty="0">
                <a:solidFill>
                  <a:schemeClr val="tx1"/>
                </a:solidFill>
                <a:latin typeface="+mn-lt"/>
                <a:ea typeface="+mn-ea"/>
                <a:cs typeface="+mn-cs"/>
              </a:rPr>
              <a:t>enough to have adequately solved the problem.</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8</a:t>
            </a:fld>
            <a:endParaRPr lang="en-IN"/>
          </a:p>
        </p:txBody>
      </p:sp>
    </p:spTree>
    <p:extLst>
      <p:ext uri="{BB962C8B-B14F-4D97-AF65-F5344CB8AC3E}">
        <p14:creationId xmlns:p14="http://schemas.microsoft.com/office/powerpoint/2010/main" val="394717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Free-Form Visualization: </a:t>
            </a:r>
            <a:r>
              <a:rPr lang="en-US" sz="1200" b="0" i="0" u="none" strike="noStrike" kern="1200" baseline="0" dirty="0">
                <a:solidFill>
                  <a:schemeClr val="tx1"/>
                </a:solidFill>
                <a:latin typeface="+mn-lt"/>
                <a:ea typeface="+mn-ea"/>
                <a:cs typeface="+mn-cs"/>
              </a:rPr>
              <a:t>A visualization has been provided that emphasizes an important</a:t>
            </a:r>
          </a:p>
          <a:p>
            <a:r>
              <a:rPr lang="en-US" sz="1200" b="0" i="0" u="none" strike="noStrike" kern="1200" baseline="0" dirty="0">
                <a:solidFill>
                  <a:schemeClr val="tx1"/>
                </a:solidFill>
                <a:latin typeface="+mn-lt"/>
                <a:ea typeface="+mn-ea"/>
                <a:cs typeface="+mn-cs"/>
              </a:rPr>
              <a:t>quality about the project with thorough discussion.</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9</a:t>
            </a:fld>
            <a:endParaRPr lang="en-IN"/>
          </a:p>
        </p:txBody>
      </p:sp>
    </p:spTree>
    <p:extLst>
      <p:ext uri="{BB962C8B-B14F-4D97-AF65-F5344CB8AC3E}">
        <p14:creationId xmlns:p14="http://schemas.microsoft.com/office/powerpoint/2010/main" val="348383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Reflection: </a:t>
            </a:r>
            <a:r>
              <a:rPr lang="en-US" sz="1200" b="0" i="0" u="none" strike="noStrike" kern="1200" baseline="0" dirty="0">
                <a:solidFill>
                  <a:schemeClr val="tx1"/>
                </a:solidFill>
                <a:latin typeface="+mn-lt"/>
                <a:ea typeface="+mn-ea"/>
                <a:cs typeface="+mn-cs"/>
              </a:rPr>
              <a:t>Student adequately summarizes the end-to-end problem solution</a:t>
            </a:r>
          </a:p>
          <a:p>
            <a:r>
              <a:rPr lang="en-US" sz="1200" b="0" i="0" u="none" strike="noStrike" kern="1200" baseline="0" dirty="0">
                <a:solidFill>
                  <a:schemeClr val="tx1"/>
                </a:solidFill>
                <a:latin typeface="+mn-lt"/>
                <a:ea typeface="+mn-ea"/>
                <a:cs typeface="+mn-cs"/>
              </a:rPr>
              <a:t>and discusses one or two particular aspects of the project they</a:t>
            </a:r>
          </a:p>
          <a:p>
            <a:r>
              <a:rPr lang="en-IN" sz="1200" b="0" i="0" u="none" strike="noStrike" kern="1200" baseline="0" dirty="0">
                <a:solidFill>
                  <a:schemeClr val="tx1"/>
                </a:solidFill>
                <a:latin typeface="+mn-lt"/>
                <a:ea typeface="+mn-ea"/>
                <a:cs typeface="+mn-cs"/>
              </a:rPr>
              <a:t>found interesting or difficult.</a:t>
            </a:r>
            <a:endParaRPr lang="en-IN" dirty="0"/>
          </a:p>
        </p:txBody>
      </p:sp>
      <p:sp>
        <p:nvSpPr>
          <p:cNvPr id="4" name="Slide Number Placeholder 3"/>
          <p:cNvSpPr>
            <a:spLocks noGrp="1"/>
          </p:cNvSpPr>
          <p:nvPr>
            <p:ph type="sldNum" sz="quarter" idx="10"/>
          </p:nvPr>
        </p:nvSpPr>
        <p:spPr/>
        <p:txBody>
          <a:bodyPr/>
          <a:lstStyle/>
          <a:p>
            <a:fld id="{A4CD5C8F-12DB-4512-A0CF-86C21489CCA5}" type="slidenum">
              <a:rPr lang="en-IN" smtClean="0"/>
              <a:t>10</a:t>
            </a:fld>
            <a:endParaRPr lang="en-IN"/>
          </a:p>
        </p:txBody>
      </p:sp>
    </p:spTree>
    <p:extLst>
      <p:ext uri="{BB962C8B-B14F-4D97-AF65-F5344CB8AC3E}">
        <p14:creationId xmlns:p14="http://schemas.microsoft.com/office/powerpoint/2010/main" val="21880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pPr/>
              <a:t>12/14/18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964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881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08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541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pPr/>
              <a:t>12/14/18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428459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5462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25027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61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020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12/14/18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694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12/14/18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115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pPr/>
              <a:t>12/14/18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616364"/>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hyperlink" Target="http://mlg.ulb.ac.be/" TargetMode="External"/><Relationship Id="rId4" Type="http://schemas.openxmlformats.org/officeDocument/2006/relationships/hyperlink" Target="http://mlg.ulb.ac.be/BruFence" TargetMode="External"/><Relationship Id="rId5" Type="http://schemas.openxmlformats.org/officeDocument/2006/relationships/hyperlink" Target="http://mlg.ulb.ac.be/ARTML" TargetMode="External"/><Relationship Id="rId1" Type="http://schemas.openxmlformats.org/officeDocument/2006/relationships/slideLayout" Target="../slideLayouts/slideLayout2.xml"/><Relationship Id="rId2" Type="http://schemas.openxmlformats.org/officeDocument/2006/relationships/hyperlink" Target="https://www.kaggle.com/mlg-ulb/creditcardfrau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713CB-873E-4CC7-B3EA-173CD38725CB}"/>
              </a:ext>
            </a:extLst>
          </p:cNvPr>
          <p:cNvSpPr>
            <a:spLocks noGrp="1"/>
          </p:cNvSpPr>
          <p:nvPr>
            <p:ph type="ctrTitle"/>
          </p:nvPr>
        </p:nvSpPr>
        <p:spPr/>
        <p:txBody>
          <a:bodyPr/>
          <a:lstStyle/>
          <a:p>
            <a:r>
              <a:rPr lang="en-IN" dirty="0"/>
              <a:t>Credit Card Fraud Detection</a:t>
            </a:r>
          </a:p>
        </p:txBody>
      </p:sp>
      <p:sp>
        <p:nvSpPr>
          <p:cNvPr id="3" name="Subtitle 2">
            <a:extLst>
              <a:ext uri="{FF2B5EF4-FFF2-40B4-BE49-F238E27FC236}">
                <a16:creationId xmlns:a16="http://schemas.microsoft.com/office/drawing/2014/main" xmlns="" id="{27A2557A-6C02-4CD8-9608-C46A6FB344E8}"/>
              </a:ext>
            </a:extLst>
          </p:cNvPr>
          <p:cNvSpPr>
            <a:spLocks noGrp="1"/>
          </p:cNvSpPr>
          <p:nvPr>
            <p:ph type="subTitle" idx="1"/>
          </p:nvPr>
        </p:nvSpPr>
        <p:spPr>
          <a:xfrm>
            <a:off x="1371600" y="3886200"/>
            <a:ext cx="6858000" cy="1752600"/>
          </a:xfrm>
        </p:spPr>
        <p:txBody>
          <a:bodyPr>
            <a:normAutofit/>
          </a:bodyPr>
          <a:lstStyle/>
          <a:p>
            <a:pPr marL="4114800" lvl="8" indent="-457200" algn="l">
              <a:buFont typeface="Arial" panose="020B0604020202020204" pitchFamily="34" charset="0"/>
              <a:buChar char="•"/>
            </a:pPr>
            <a:r>
              <a:rPr lang="en-IN" dirty="0">
                <a:solidFill>
                  <a:schemeClr val="tx1"/>
                </a:solidFill>
              </a:rPr>
              <a:t>Leena Damle</a:t>
            </a:r>
          </a:p>
          <a:p>
            <a:pPr marL="4114800" lvl="8" indent="-457200" algn="l">
              <a:buFont typeface="Arial" panose="020B0604020202020204" pitchFamily="34" charset="0"/>
              <a:buChar char="•"/>
            </a:pPr>
            <a:r>
              <a:rPr lang="en-IN" dirty="0" err="1">
                <a:solidFill>
                  <a:schemeClr val="tx1"/>
                </a:solidFill>
              </a:rPr>
              <a:t>Komal</a:t>
            </a:r>
            <a:r>
              <a:rPr lang="en-IN" dirty="0">
                <a:solidFill>
                  <a:schemeClr val="tx1"/>
                </a:solidFill>
              </a:rPr>
              <a:t> Jaiswal</a:t>
            </a:r>
          </a:p>
          <a:p>
            <a:pPr marL="4114800" lvl="8" indent="-457200" algn="l">
              <a:buFont typeface="Arial" panose="020B0604020202020204" pitchFamily="34" charset="0"/>
              <a:buChar char="•"/>
            </a:pPr>
            <a:r>
              <a:rPr lang="en-IN" dirty="0">
                <a:solidFill>
                  <a:schemeClr val="tx1"/>
                </a:solidFill>
              </a:rPr>
              <a:t>Song Ai</a:t>
            </a:r>
          </a:p>
          <a:p>
            <a:pPr marL="4114800" lvl="8" indent="-457200" algn="l">
              <a:buFont typeface="Arial" panose="020B0604020202020204" pitchFamily="34" charset="0"/>
              <a:buChar char="•"/>
            </a:pPr>
            <a:r>
              <a:rPr lang="en-IN" dirty="0">
                <a:solidFill>
                  <a:schemeClr val="tx1"/>
                </a:solidFill>
              </a:rPr>
              <a:t>Surbhi </a:t>
            </a:r>
            <a:r>
              <a:rPr lang="en-IN" dirty="0" err="1">
                <a:solidFill>
                  <a:schemeClr val="tx1"/>
                </a:solidFill>
              </a:rPr>
              <a:t>Bagdi</a:t>
            </a:r>
            <a:endParaRPr lang="en-IN" dirty="0">
              <a:solidFill>
                <a:schemeClr val="tx1"/>
              </a:solidFill>
            </a:endParaRPr>
          </a:p>
          <a:p>
            <a:pPr marL="4114800" lvl="8" indent="-457200" algn="l">
              <a:buFont typeface="Arial" panose="020B0604020202020204" pitchFamily="34" charset="0"/>
              <a:buChar char="•"/>
            </a:pPr>
            <a:r>
              <a:rPr lang="en-IN" dirty="0">
                <a:solidFill>
                  <a:schemeClr val="tx1"/>
                </a:solidFill>
              </a:rPr>
              <a:t>Karthik </a:t>
            </a:r>
            <a:r>
              <a:rPr lang="en-IN" dirty="0" err="1">
                <a:solidFill>
                  <a:schemeClr val="tx1"/>
                </a:solidFill>
              </a:rPr>
              <a:t>Madishetty</a:t>
            </a:r>
            <a:endParaRPr lang="en-IN" dirty="0">
              <a:solidFill>
                <a:schemeClr val="tx1"/>
              </a:solidFill>
            </a:endParaRPr>
          </a:p>
        </p:txBody>
      </p:sp>
    </p:spTree>
    <p:extLst>
      <p:ext uri="{BB962C8B-B14F-4D97-AF65-F5344CB8AC3E}">
        <p14:creationId xmlns:p14="http://schemas.microsoft.com/office/powerpoint/2010/main" val="399834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8BDAF-84A7-4748-BDFE-8FF37601C6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3ED683E-E3DC-440D-A221-FCFD55BD0DA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45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IN" dirty="0" smtClean="0">
                <a:hlinkClick r:id="rId2"/>
              </a:rPr>
              <a:t>https</a:t>
            </a:r>
            <a:r>
              <a:rPr lang="en-IN" dirty="0">
                <a:hlinkClick r:id="rId2"/>
              </a:rPr>
              <a:t>://www.kaggle.com/mlg-ulb/creditcardfraud</a:t>
            </a:r>
            <a:r>
              <a:rPr lang="en-IN" dirty="0" smtClean="0">
                <a:hlinkClick r:id="rId2"/>
              </a:rPr>
              <a:t>/</a:t>
            </a:r>
            <a:endParaRPr lang="en-IN" dirty="0" smtClean="0"/>
          </a:p>
          <a:p>
            <a:endParaRPr lang="en-IN" dirty="0"/>
          </a:p>
          <a:p>
            <a:r>
              <a:rPr lang="en-US" dirty="0"/>
              <a:t>The dataset has been collected and </a:t>
            </a:r>
            <a:r>
              <a:rPr lang="en-US" dirty="0" err="1"/>
              <a:t>analysed</a:t>
            </a:r>
            <a:r>
              <a:rPr lang="en-US" dirty="0"/>
              <a:t> during a research collaboration of </a:t>
            </a:r>
            <a:r>
              <a:rPr lang="en-US" dirty="0" err="1"/>
              <a:t>Worldline</a:t>
            </a:r>
            <a:r>
              <a:rPr lang="en-US" dirty="0"/>
              <a:t> and the Machine Learning Group (</a:t>
            </a:r>
            <a:r>
              <a:rPr lang="en-US" dirty="0">
                <a:hlinkClick r:id="rId3"/>
              </a:rPr>
              <a:t>http://mlg.ulb.ac.be</a:t>
            </a:r>
            <a:r>
              <a:rPr lang="en-US" dirty="0"/>
              <a:t>) of ULB (</a:t>
            </a:r>
            <a:r>
              <a:rPr lang="en-US" dirty="0" err="1"/>
              <a:t>Université</a:t>
            </a:r>
            <a:r>
              <a:rPr lang="en-US" dirty="0"/>
              <a:t> </a:t>
            </a:r>
            <a:r>
              <a:rPr lang="en-US" dirty="0" err="1"/>
              <a:t>Libre</a:t>
            </a:r>
            <a:r>
              <a:rPr lang="en-US" dirty="0"/>
              <a:t> de </a:t>
            </a:r>
            <a:r>
              <a:rPr lang="en-US" dirty="0" err="1"/>
              <a:t>Bruxelles</a:t>
            </a:r>
            <a:r>
              <a:rPr lang="en-US" dirty="0"/>
              <a:t>) on big data mining and fraud detection. More details on current and past projects on related topics are available on </a:t>
            </a:r>
            <a:r>
              <a:rPr lang="en-US" dirty="0">
                <a:hlinkClick r:id="rId4"/>
              </a:rPr>
              <a:t>http://mlg.ulb.ac.be/BruFence</a:t>
            </a:r>
            <a:r>
              <a:rPr lang="en-US" dirty="0"/>
              <a:t> and </a:t>
            </a:r>
            <a:r>
              <a:rPr lang="en-US" dirty="0">
                <a:hlinkClick r:id="rId5"/>
              </a:rPr>
              <a:t>http://mlg.ulb.ac.be/ARTML</a:t>
            </a:r>
            <a:endParaRPr lang="en-US" dirty="0"/>
          </a:p>
          <a:p>
            <a:endParaRPr lang="en-IN" dirty="0"/>
          </a:p>
          <a:p>
            <a:endParaRPr lang="en-US" dirty="0"/>
          </a:p>
        </p:txBody>
      </p:sp>
    </p:spTree>
    <p:extLst>
      <p:ext uri="{BB962C8B-B14F-4D97-AF65-F5344CB8AC3E}">
        <p14:creationId xmlns:p14="http://schemas.microsoft.com/office/powerpoint/2010/main" val="130823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5024B-F689-4A11-9AF7-A5D693FF3637}"/>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xmlns="" id="{C9DF4085-3F95-4115-9935-B7BC44251942}"/>
              </a:ext>
            </a:extLst>
          </p:cNvPr>
          <p:cNvSpPr>
            <a:spLocks noGrp="1"/>
          </p:cNvSpPr>
          <p:nvPr>
            <p:ph idx="1"/>
          </p:nvPr>
        </p:nvSpPr>
        <p:spPr/>
        <p:txBody>
          <a:bodyPr/>
          <a:lstStyle/>
          <a:p>
            <a:r>
              <a:rPr lang="en-IN" dirty="0"/>
              <a:t>Implement Ensemble model</a:t>
            </a:r>
          </a:p>
        </p:txBody>
      </p:sp>
    </p:spTree>
    <p:extLst>
      <p:ext uri="{BB962C8B-B14F-4D97-AF65-F5344CB8AC3E}">
        <p14:creationId xmlns:p14="http://schemas.microsoft.com/office/powerpoint/2010/main" val="303022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473AE-8FBF-4176-A150-EA42CE7A818B}"/>
              </a:ext>
            </a:extLst>
          </p:cNvPr>
          <p:cNvSpPr>
            <a:spLocks noGrp="1"/>
          </p:cNvSpPr>
          <p:nvPr>
            <p:ph type="title"/>
          </p:nvPr>
        </p:nvSpPr>
        <p:spPr/>
        <p:txBody>
          <a:bodyPr/>
          <a:lstStyle/>
          <a:p>
            <a:r>
              <a:rPr lang="en-IN" dirty="0" smtClean="0"/>
              <a:t>Project Overview</a:t>
            </a:r>
            <a:endParaRPr lang="en-IN" dirty="0"/>
          </a:p>
        </p:txBody>
      </p:sp>
      <p:sp>
        <p:nvSpPr>
          <p:cNvPr id="3" name="Content Placeholder 2">
            <a:extLst>
              <a:ext uri="{FF2B5EF4-FFF2-40B4-BE49-F238E27FC236}">
                <a16:creationId xmlns:a16="http://schemas.microsoft.com/office/drawing/2014/main" xmlns="" id="{CD79259C-16B5-4450-BB32-EC6BA03A11D8}"/>
              </a:ext>
            </a:extLst>
          </p:cNvPr>
          <p:cNvSpPr>
            <a:spLocks noGrp="1"/>
          </p:cNvSpPr>
          <p:nvPr>
            <p:ph idx="1"/>
          </p:nvPr>
        </p:nvSpPr>
        <p:spPr>
          <a:xfrm>
            <a:off x="827700" y="2052925"/>
            <a:ext cx="7782900" cy="4195481"/>
          </a:xfrm>
        </p:spPr>
        <p:txBody>
          <a:bodyPr>
            <a:normAutofit fontScale="77500" lnSpcReduction="20000"/>
          </a:bodyPr>
          <a:lstStyle/>
          <a:p>
            <a:endParaRPr lang="en-US" dirty="0"/>
          </a:p>
          <a:p>
            <a:r>
              <a:rPr lang="en-US" sz="2300" dirty="0"/>
              <a:t>The datasets contains transactions made by credit cards in September 2013 by </a:t>
            </a:r>
            <a:r>
              <a:rPr lang="en-US" sz="2300" dirty="0" smtClean="0"/>
              <a:t>European </a:t>
            </a:r>
            <a:r>
              <a:rPr lang="en-US" sz="2300" dirty="0"/>
              <a:t>cardholders. This dataset presents transactions that occurred in two days, where we have 492 frauds out of 284,807 transactions. The dataset is highly unbalanced, the positive class (frauds) account for 0.172% of all transactions</a:t>
            </a:r>
            <a:r>
              <a:rPr lang="en-US" sz="2300" dirty="0" smtClean="0"/>
              <a:t>.</a:t>
            </a:r>
          </a:p>
          <a:p>
            <a:endParaRPr lang="en-US" sz="2300" dirty="0"/>
          </a:p>
          <a:p>
            <a:r>
              <a:rPr lang="en-US" sz="2300" dirty="0"/>
              <a:t>It contains only numerical input variables which are the result of a PCA </a:t>
            </a:r>
            <a:r>
              <a:rPr lang="en-US" sz="2300" dirty="0" smtClean="0"/>
              <a:t>transformation</a:t>
            </a:r>
            <a:r>
              <a:rPr lang="en-US" sz="2300" dirty="0"/>
              <a:t>.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a:t>
            </a:r>
            <a:r>
              <a:rPr lang="en-US" sz="2300" dirty="0" err="1"/>
              <a:t>dependant</a:t>
            </a:r>
            <a:r>
              <a:rPr lang="en-US" sz="2300" dirty="0"/>
              <a:t> cost-</a:t>
            </a:r>
            <a:r>
              <a:rPr lang="en-US" sz="2300" dirty="0" err="1"/>
              <a:t>senstive</a:t>
            </a:r>
            <a:r>
              <a:rPr lang="en-US" sz="2300" dirty="0"/>
              <a:t> learning. Feature 'Class' is the response variable and it takes value 1 in case of fraud and 0 otherwise</a:t>
            </a:r>
            <a:r>
              <a:rPr lang="en-US" sz="2300" dirty="0" smtClean="0"/>
              <a:t>.</a:t>
            </a:r>
            <a:endParaRPr lang="en-US" sz="2300" dirty="0"/>
          </a:p>
        </p:txBody>
      </p:sp>
    </p:spTree>
    <p:extLst>
      <p:ext uri="{BB962C8B-B14F-4D97-AF65-F5344CB8AC3E}">
        <p14:creationId xmlns:p14="http://schemas.microsoft.com/office/powerpoint/2010/main" val="89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D4E50-6F8D-451C-B14C-808B7DFCD734}"/>
              </a:ext>
            </a:extLst>
          </p:cNvPr>
          <p:cNvSpPr>
            <a:spLocks noGrp="1"/>
          </p:cNvSpPr>
          <p:nvPr>
            <p:ph type="title"/>
          </p:nvPr>
        </p:nvSpPr>
        <p:spPr/>
        <p:txBody>
          <a:bodyPr/>
          <a:lstStyle/>
          <a:p>
            <a:r>
              <a:rPr lang="en-IN" dirty="0" smtClean="0"/>
              <a:t>Problem Statement</a:t>
            </a:r>
            <a:endParaRPr lang="en-IN" dirty="0"/>
          </a:p>
        </p:txBody>
      </p:sp>
      <p:sp>
        <p:nvSpPr>
          <p:cNvPr id="3" name="Content Placeholder 2">
            <a:extLst>
              <a:ext uri="{FF2B5EF4-FFF2-40B4-BE49-F238E27FC236}">
                <a16:creationId xmlns:a16="http://schemas.microsoft.com/office/drawing/2014/main" xmlns="" id="{38FBD505-2BFF-4254-9240-149C75005E9F}"/>
              </a:ext>
            </a:extLst>
          </p:cNvPr>
          <p:cNvSpPr>
            <a:spLocks noGrp="1"/>
          </p:cNvSpPr>
          <p:nvPr>
            <p:ph idx="1"/>
          </p:nvPr>
        </p:nvSpPr>
        <p:spPr>
          <a:xfrm>
            <a:off x="827700" y="1853249"/>
            <a:ext cx="7782900" cy="4395158"/>
          </a:xfrm>
        </p:spPr>
        <p:txBody>
          <a:bodyPr>
            <a:normAutofit/>
          </a:bodyPr>
          <a:lstStyle/>
          <a:p>
            <a:r>
              <a:rPr lang="en-US" dirty="0"/>
              <a:t>It is important that credit card companies are able to recognize fraudulent credit card transactions so that customers are not charged for items that they did not purchase.</a:t>
            </a:r>
          </a:p>
          <a:p>
            <a:endParaRPr lang="en-US" dirty="0" smtClean="0"/>
          </a:p>
          <a:p>
            <a:r>
              <a:rPr lang="en-US" dirty="0" smtClean="0"/>
              <a:t>We </a:t>
            </a:r>
            <a:r>
              <a:rPr lang="en-US" dirty="0"/>
              <a:t>have used predictive models to see how accurate they are in detecting whether a transaction is a normal payment or a fraud. As described in the dataset, the features are scaled and the names of the features are not shown due to privacy reasons. Nevertheless, we can still analyze some important aspects of the dataset. </a:t>
            </a:r>
            <a:endParaRPr lang="en-US" dirty="0"/>
          </a:p>
        </p:txBody>
      </p:sp>
    </p:spTree>
    <p:extLst>
      <p:ext uri="{BB962C8B-B14F-4D97-AF65-F5344CB8AC3E}">
        <p14:creationId xmlns:p14="http://schemas.microsoft.com/office/powerpoint/2010/main" val="64702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a:t>
            </a:r>
            <a:endParaRPr lang="en-US" dirty="0"/>
          </a:p>
        </p:txBody>
      </p:sp>
      <p:sp>
        <p:nvSpPr>
          <p:cNvPr id="3" name="Content Placeholder 2"/>
          <p:cNvSpPr>
            <a:spLocks noGrp="1"/>
          </p:cNvSpPr>
          <p:nvPr>
            <p:ph idx="1"/>
          </p:nvPr>
        </p:nvSpPr>
        <p:spPr>
          <a:xfrm>
            <a:off x="827700" y="2052925"/>
            <a:ext cx="7401900" cy="4195481"/>
          </a:xfrm>
        </p:spPr>
        <p:txBody>
          <a:bodyPr>
            <a:normAutofit/>
          </a:bodyPr>
          <a:lstStyle/>
          <a:p>
            <a:r>
              <a:rPr lang="en-US" dirty="0"/>
              <a:t>E</a:t>
            </a:r>
            <a:r>
              <a:rPr lang="en-US" dirty="0" smtClean="0"/>
              <a:t>xplore </a:t>
            </a:r>
            <a:r>
              <a:rPr lang="en-US" dirty="0"/>
              <a:t>the data </a:t>
            </a:r>
            <a:r>
              <a:rPr lang="en-US" dirty="0" smtClean="0"/>
              <a:t>distribution </a:t>
            </a:r>
            <a:r>
              <a:rPr lang="en-US" dirty="0"/>
              <a:t>as this is almost all numerical </a:t>
            </a:r>
            <a:r>
              <a:rPr lang="en-US" dirty="0" smtClean="0"/>
              <a:t>features.</a:t>
            </a:r>
          </a:p>
          <a:p>
            <a:r>
              <a:rPr lang="en-US" dirty="0"/>
              <a:t>Data </a:t>
            </a:r>
            <a:r>
              <a:rPr lang="en-US" dirty="0" smtClean="0"/>
              <a:t>Cleaning </a:t>
            </a:r>
          </a:p>
          <a:p>
            <a:pPr lvl="1"/>
            <a:r>
              <a:rPr lang="en-US" dirty="0" smtClean="0"/>
              <a:t>Handling Data Types</a:t>
            </a:r>
          </a:p>
          <a:p>
            <a:pPr lvl="1"/>
            <a:r>
              <a:rPr lang="en-US" dirty="0" smtClean="0"/>
              <a:t>Handling </a:t>
            </a:r>
            <a:r>
              <a:rPr lang="en-US" dirty="0"/>
              <a:t>Missing </a:t>
            </a:r>
            <a:r>
              <a:rPr lang="en-US" dirty="0" smtClean="0"/>
              <a:t>Data</a:t>
            </a:r>
          </a:p>
          <a:p>
            <a:endParaRPr lang="en-US" dirty="0" smtClean="0"/>
          </a:p>
          <a:p>
            <a:r>
              <a:rPr lang="en-US" dirty="0" smtClean="0"/>
              <a:t>Handling </a:t>
            </a:r>
            <a:r>
              <a:rPr lang="en-US" dirty="0"/>
              <a:t>Imbalanced data </a:t>
            </a:r>
            <a:endParaRPr lang="en-US" dirty="0" smtClean="0"/>
          </a:p>
          <a:p>
            <a:r>
              <a:rPr lang="en-US" dirty="0" smtClean="0"/>
              <a:t>Feature Engineering</a:t>
            </a:r>
          </a:p>
          <a:p>
            <a:r>
              <a:rPr lang="en-US" dirty="0"/>
              <a:t>Create Decision </a:t>
            </a:r>
            <a:r>
              <a:rPr lang="en-US" dirty="0" smtClean="0"/>
              <a:t>Tree, Neural Network  </a:t>
            </a:r>
            <a:r>
              <a:rPr lang="en-US" dirty="0"/>
              <a:t>and </a:t>
            </a:r>
            <a:r>
              <a:rPr lang="en-US" dirty="0" smtClean="0"/>
              <a:t>Logistic </a:t>
            </a:r>
            <a:r>
              <a:rPr lang="en-US" dirty="0"/>
              <a:t>regression model and compare the </a:t>
            </a:r>
            <a:r>
              <a:rPr lang="en-US" dirty="0" smtClean="0"/>
              <a:t>performance</a:t>
            </a:r>
            <a:endParaRPr lang="en-US" dirty="0"/>
          </a:p>
          <a:p>
            <a:endParaRPr lang="en-US" dirty="0" smtClean="0"/>
          </a:p>
          <a:p>
            <a:endParaRPr lang="en-US" dirty="0"/>
          </a:p>
        </p:txBody>
      </p:sp>
    </p:spTree>
    <p:extLst>
      <p:ext uri="{BB962C8B-B14F-4D97-AF65-F5344CB8AC3E}">
        <p14:creationId xmlns:p14="http://schemas.microsoft.com/office/powerpoint/2010/main" val="172505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D94B4-4197-413E-804A-AF0305CF5049}"/>
              </a:ext>
            </a:extLst>
          </p:cNvPr>
          <p:cNvSpPr>
            <a:spLocks noGrp="1"/>
          </p:cNvSpPr>
          <p:nvPr>
            <p:ph type="title"/>
          </p:nvPr>
        </p:nvSpPr>
        <p:spPr/>
        <p:txBody>
          <a:bodyPr/>
          <a:lstStyle/>
          <a:p>
            <a:r>
              <a:rPr lang="en-IN" dirty="0" smtClean="0"/>
              <a:t>Model Performance</a:t>
            </a:r>
            <a:endParaRPr lang="en-IN" dirty="0"/>
          </a:p>
        </p:txBody>
      </p:sp>
      <p:sp>
        <p:nvSpPr>
          <p:cNvPr id="3" name="Content Placeholder 2">
            <a:extLst>
              <a:ext uri="{FF2B5EF4-FFF2-40B4-BE49-F238E27FC236}">
                <a16:creationId xmlns:a16="http://schemas.microsoft.com/office/drawing/2014/main" xmlns="" id="{21DAC726-092C-46BB-9DF7-EFB2147CC534}"/>
              </a:ext>
            </a:extLst>
          </p:cNvPr>
          <p:cNvSpPr>
            <a:spLocks noGrp="1"/>
          </p:cNvSpPr>
          <p:nvPr>
            <p:ph idx="1"/>
          </p:nvPr>
        </p:nvSpPr>
        <p:spPr/>
        <p:txBody>
          <a:bodyPr>
            <a:normAutofit/>
          </a:bodyPr>
          <a:lstStyle/>
          <a:p>
            <a:r>
              <a:rPr lang="en-US" dirty="0" smtClean="0"/>
              <a:t>The metrics used </a:t>
            </a:r>
            <a:r>
              <a:rPr lang="en-US" dirty="0" smtClean="0">
                <a:solidFill>
                  <a:schemeClr val="tx1"/>
                </a:solidFill>
              </a:rPr>
              <a:t>to </a:t>
            </a:r>
            <a:r>
              <a:rPr lang="en-US" dirty="0">
                <a:solidFill>
                  <a:schemeClr val="tx1"/>
                </a:solidFill>
              </a:rPr>
              <a:t>measure performance of </a:t>
            </a:r>
            <a:r>
              <a:rPr lang="en-US" dirty="0" smtClean="0">
                <a:solidFill>
                  <a:schemeClr val="tx1"/>
                </a:solidFill>
              </a:rPr>
              <a:t>our models is </a:t>
            </a:r>
            <a:r>
              <a:rPr lang="en-US" dirty="0" smtClean="0"/>
              <a:t>Recall .</a:t>
            </a:r>
          </a:p>
          <a:p>
            <a:r>
              <a:rPr lang="en-US" dirty="0" smtClean="0"/>
              <a:t>It would </a:t>
            </a:r>
            <a:r>
              <a:rPr lang="en-US" dirty="0"/>
              <a:t>be of higher importance in </a:t>
            </a:r>
            <a:r>
              <a:rPr lang="en-US" dirty="0" smtClean="0"/>
              <a:t>our </a:t>
            </a:r>
            <a:r>
              <a:rPr lang="en-US" dirty="0"/>
              <a:t>case. Bank would not want to miss out on </a:t>
            </a:r>
            <a:r>
              <a:rPr lang="en-US" dirty="0" smtClean="0"/>
              <a:t>fraud transactions. </a:t>
            </a:r>
            <a:endParaRPr lang="en-US" dirty="0"/>
          </a:p>
          <a:p>
            <a:endParaRPr lang="en-IN" dirty="0"/>
          </a:p>
        </p:txBody>
      </p:sp>
    </p:spTree>
    <p:extLst>
      <p:ext uri="{BB962C8B-B14F-4D97-AF65-F5344CB8AC3E}">
        <p14:creationId xmlns:p14="http://schemas.microsoft.com/office/powerpoint/2010/main" val="39338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CDCE5-F256-4CE8-BCB5-170AD5EAC9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CA438BA-F4FD-484A-B1B4-E0D4547E479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6223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4EEFC-85EE-461B-8176-FE93E0769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07A31B-54C4-4E5E-9054-1BC5E85A8851}"/>
              </a:ext>
            </a:extLst>
          </p:cNvPr>
          <p:cNvSpPr>
            <a:spLocks noGrp="1"/>
          </p:cNvSpPr>
          <p:nvPr>
            <p:ph idx="1"/>
          </p:nvPr>
        </p:nvSpPr>
        <p:spPr/>
        <p:txBody>
          <a:bodyPr/>
          <a:lstStyle/>
          <a:p>
            <a:r>
              <a:rPr lang="en-IN" dirty="0"/>
              <a:t>Include table comparing different model performances</a:t>
            </a:r>
          </a:p>
        </p:txBody>
      </p:sp>
    </p:spTree>
    <p:extLst>
      <p:ext uri="{BB962C8B-B14F-4D97-AF65-F5344CB8AC3E}">
        <p14:creationId xmlns:p14="http://schemas.microsoft.com/office/powerpoint/2010/main" val="208615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B1A2F-7EEE-4EBF-835C-0CBB17BC9C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59684DE-5924-463B-9A6B-BFD682E97A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2624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C09C0-A293-4632-B892-9AF44FC725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A86ED32-437E-47C7-915E-5FCAFA7A41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811407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207</TotalTime>
  <Words>661</Words>
  <Application>Microsoft Macintosh PowerPoint</Application>
  <PresentationFormat>On-screen Show (4:3)</PresentationFormat>
  <Paragraphs>66</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Franklin Gothic Book</vt:lpstr>
      <vt:lpstr>Arial</vt:lpstr>
      <vt:lpstr>Crop</vt:lpstr>
      <vt:lpstr>Credit Card Fraud Detection</vt:lpstr>
      <vt:lpstr>Project Overview</vt:lpstr>
      <vt:lpstr>Problem Statement</vt:lpstr>
      <vt:lpstr>Objective</vt:lpstr>
      <vt:lpstr>Model Performance</vt:lpstr>
      <vt:lpstr>PowerPoint Presentation</vt:lpstr>
      <vt:lpstr>PowerPoint Presentation</vt:lpstr>
      <vt:lpstr>PowerPoint Presentation</vt:lpstr>
      <vt:lpstr>PowerPoint Presentation</vt:lpstr>
      <vt:lpstr>PowerPoint Presentation</vt:lpstr>
      <vt:lpstr>References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Snowbell</dc:creator>
  <cp:lastModifiedBy>Komal Jaiswal</cp:lastModifiedBy>
  <cp:revision>8</cp:revision>
  <dcterms:created xsi:type="dcterms:W3CDTF">2006-08-16T00:00:00Z</dcterms:created>
  <dcterms:modified xsi:type="dcterms:W3CDTF">2018-12-15T00:45:07Z</dcterms:modified>
</cp:coreProperties>
</file>