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4" r:id="rId7"/>
    <p:sldId id="261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Slab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E381E-6DF7-495B-B2FA-3612CB3C3FFA}" v="16" dt="2025-07-31T20:11:04.561"/>
  </p1510:revLst>
</p1510:revInfo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148169"/>
            <a:ext cx="8368200" cy="613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the System Works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252434" y="1380068"/>
            <a:ext cx="8368200" cy="4233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600" b="1" dirty="0"/>
              <a:t>Inputs</a:t>
            </a:r>
            <a:r>
              <a:rPr lang="en-GB" sz="1600" dirty="0"/>
              <a:t>: 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Customer financial data (credit utilization, income, missed payments, etc.)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Historical repayment behavior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Demographics (age, employment status)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r>
              <a:rPr lang="en-GB" sz="1600" b="1" dirty="0"/>
              <a:t>Decision Logic</a:t>
            </a:r>
            <a:r>
              <a:rPr lang="en-GB" sz="1600" dirty="0"/>
              <a:t>: 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Preprocess and clean data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Run through decision tree model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Generate delinquency risk score</a:t>
            </a:r>
          </a:p>
          <a:p>
            <a:pPr marL="114300" indent="0">
              <a:buNone/>
            </a:pPr>
            <a:endParaRPr lang="en-GB" sz="1600" dirty="0"/>
          </a:p>
          <a:p>
            <a:pPr marL="1143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14300" indent="0"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FE4B72-E8F0-6DD5-65D1-187DE4B80FDF}"/>
              </a:ext>
            </a:extLst>
          </p:cNvPr>
          <p:cNvSpPr txBox="1"/>
          <p:nvPr/>
        </p:nvSpPr>
        <p:spPr>
          <a:xfrm>
            <a:off x="1100666" y="547414"/>
            <a:ext cx="6383867" cy="345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Actions: </a:t>
            </a: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Flag high-risk customers</a:t>
            </a: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Trigger pre-delinquency outreach</a:t>
            </a: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Alert collections/support team</a:t>
            </a: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None/>
            </a:pPr>
            <a:endParaRPr lang="en-US"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Learning: </a:t>
            </a: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Feedback from outcomes (e.g., repayment success or further delinquency)</a:t>
            </a: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Continuous retraining of model using recent data</a:t>
            </a: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60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118533"/>
            <a:ext cx="8368200" cy="8297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 of Agentic AI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47490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1" dirty="0"/>
              <a:t>Autonomous (AI-Driven) Tasks: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Risk scoring and prediction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Customer segmentation based on risk</a:t>
            </a:r>
          </a:p>
          <a:p>
            <a:pPr>
              <a:buFont typeface="+mj-lt"/>
              <a:buAutoNum type="arabicPeriod"/>
            </a:pPr>
            <a:r>
              <a:rPr lang="en-US" dirty="0"/>
              <a:t>Auto-generating reminders/messages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Human-in-the-Loop Activities: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Reviewing flagged high-risk cases</a:t>
            </a:r>
          </a:p>
          <a:p>
            <a:pPr>
              <a:buFont typeface="+mj-lt"/>
              <a:buAutoNum type="arabicPeriod"/>
            </a:pPr>
            <a:r>
              <a:rPr lang="en-US" dirty="0"/>
              <a:t>Approving custom payment plans</a:t>
            </a:r>
          </a:p>
          <a:p>
            <a:pPr>
              <a:buFont typeface="+mj-lt"/>
              <a:buAutoNum type="arabicPeriod"/>
            </a:pPr>
            <a:r>
              <a:rPr lang="en-US" dirty="0"/>
              <a:t>Handling exceptions or complex queries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Responsible AI Guardrails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1600" dirty="0"/>
              <a:t>The system to ensure it operates fairly and responsibly,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Fairness 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Avoid use of sensitive variables (gender, religion)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Perform subgroup fairness checks (e.g., income, age groups)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Explainability 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Decision trees provide clear variable importance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Easy to explain why customer was flagged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14300" indent="0"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102C-D4CB-68F6-36C7-A5E3708B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Responsible AI Guardrails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9D6CF-E7D6-5AAE-52A8-69788DFAA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Compliance</a:t>
            </a:r>
            <a:r>
              <a:rPr lang="en-GB" dirty="0"/>
              <a:t> :</a:t>
            </a:r>
          </a:p>
          <a:p>
            <a:pPr>
              <a:buFont typeface="+mj-lt"/>
              <a:buAutoNum type="arabicPeriod"/>
            </a:pPr>
            <a:r>
              <a:rPr lang="en-US" dirty="0"/>
              <a:t>Adheres to financial data privacy standards</a:t>
            </a:r>
          </a:p>
          <a:p>
            <a:pPr>
              <a:buFont typeface="+mj-lt"/>
              <a:buAutoNum type="arabicPeriod"/>
            </a:pPr>
            <a:r>
              <a:rPr lang="en-US" dirty="0"/>
              <a:t>Transparent model audit logs and revision history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Accountability</a:t>
            </a:r>
            <a:r>
              <a:rPr lang="en-GB" dirty="0"/>
              <a:t> :</a:t>
            </a:r>
          </a:p>
          <a:p>
            <a:pPr>
              <a:buFont typeface="+mj-lt"/>
              <a:buAutoNum type="arabicPeriod"/>
            </a:pPr>
            <a:r>
              <a:rPr lang="en-US" dirty="0"/>
              <a:t>Business rules reviewed quarterly</a:t>
            </a:r>
          </a:p>
          <a:p>
            <a:pPr>
              <a:buFont typeface="+mj-lt"/>
              <a:buAutoNum type="arabicPeriod"/>
            </a:pPr>
            <a:r>
              <a:rPr lang="en-US" dirty="0"/>
              <a:t>Feedback loop from customer reps built in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27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339492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Business Impact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39024"/>
            <a:ext cx="8368200" cy="3364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1600" dirty="0"/>
              <a:t>The proposed system would benefit </a:t>
            </a:r>
            <a:r>
              <a:rPr lang="en-GB" sz="1600" dirty="0" err="1"/>
              <a:t>Geldium’s</a:t>
            </a:r>
            <a:r>
              <a:rPr lang="en-GB" sz="1600" dirty="0"/>
              <a:t> collections strategy, considering both business and customer outcomes are as follows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Quantitative outcomes:</a:t>
            </a:r>
            <a:r>
              <a:rPr lang="en-GB" sz="16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Projected 15–20% reduction in delinquency rate among high-risk segment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Cost savings in collections and recovery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Improved repayment rates within 60-day cycles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Qualitative outcomes:</a:t>
            </a:r>
            <a:r>
              <a:rPr lang="en-GB" sz="1600" dirty="0"/>
              <a:t> </a:t>
            </a:r>
          </a:p>
          <a:p>
            <a:r>
              <a:rPr lang="en-US" sz="1600" dirty="0"/>
              <a:t>Stronger customer trust due to proactive help</a:t>
            </a:r>
          </a:p>
          <a:p>
            <a:r>
              <a:rPr lang="en-US" sz="1600" dirty="0"/>
              <a:t>Reduced stress and friction for financially stressed customers</a:t>
            </a:r>
          </a:p>
          <a:p>
            <a:r>
              <a:rPr lang="en-US" sz="1600" dirty="0"/>
              <a:t>Enhanced brand image as responsible lender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520</Words>
  <Application>Microsoft Office PowerPoint</Application>
  <PresentationFormat>On-screen Show (16:9)</PresentationFormat>
  <Paragraphs>76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Roboto Slab</vt:lpstr>
      <vt:lpstr>Arial</vt:lpstr>
      <vt:lpstr>Marina</vt:lpstr>
      <vt:lpstr>AI-Powered Collections Strategy</vt:lpstr>
      <vt:lpstr>How the System Works</vt:lpstr>
      <vt:lpstr>PowerPoint Presentation</vt:lpstr>
      <vt:lpstr>Role of Agentic AI</vt:lpstr>
      <vt:lpstr>Responsible AI Guardrails</vt:lpstr>
      <vt:lpstr>Responsible AI Guardrails</vt:lpstr>
      <vt:lpstr>Expected Business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Rahul</dc:creator>
  <cp:lastModifiedBy>Rahul Patel</cp:lastModifiedBy>
  <cp:revision>6</cp:revision>
  <dcterms:modified xsi:type="dcterms:W3CDTF">2025-07-31T21:08:05Z</dcterms:modified>
</cp:coreProperties>
</file>