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8" r:id="rId11"/>
    <p:sldId id="264" r:id="rId12"/>
    <p:sldId id="267" r:id="rId13"/>
    <p:sldId id="265"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553321-34A2-4A6A-94DA-E8583233436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645C172-2138-4DC2-B3EB-ADA3E0700B73}">
      <dgm:prSet/>
      <dgm:spPr/>
      <dgm:t>
        <a:bodyPr/>
        <a:lstStyle/>
        <a:p>
          <a:pPr>
            <a:defRPr cap="all"/>
          </a:pPr>
          <a:r>
            <a:rPr lang="en-CA"/>
            <a:t>ANY    QUESTIONS  ???</a:t>
          </a:r>
          <a:endParaRPr lang="en-US"/>
        </a:p>
      </dgm:t>
    </dgm:pt>
    <dgm:pt modelId="{343FC321-999D-4046-A881-52971FFFE8B8}" type="parTrans" cxnId="{D7425690-4F17-4293-9BAD-B8B3E12E8647}">
      <dgm:prSet/>
      <dgm:spPr/>
      <dgm:t>
        <a:bodyPr/>
        <a:lstStyle/>
        <a:p>
          <a:endParaRPr lang="en-US"/>
        </a:p>
      </dgm:t>
    </dgm:pt>
    <dgm:pt modelId="{CA9BD8B5-16C2-46E5-BF6C-4137FE005EA0}" type="sibTrans" cxnId="{D7425690-4F17-4293-9BAD-B8B3E12E8647}">
      <dgm:prSet/>
      <dgm:spPr/>
      <dgm:t>
        <a:bodyPr/>
        <a:lstStyle/>
        <a:p>
          <a:endParaRPr lang="en-US"/>
        </a:p>
      </dgm:t>
    </dgm:pt>
    <dgm:pt modelId="{93C79B91-0749-4D85-898E-3909B81ADA23}">
      <dgm:prSet/>
      <dgm:spPr/>
      <dgm:t>
        <a:bodyPr/>
        <a:lstStyle/>
        <a:p>
          <a:pPr>
            <a:defRPr cap="all"/>
          </a:pPr>
          <a:r>
            <a:rPr lang="en-CA"/>
            <a:t>THANK YOU</a:t>
          </a:r>
          <a:endParaRPr lang="en-US"/>
        </a:p>
      </dgm:t>
    </dgm:pt>
    <dgm:pt modelId="{49689446-5A48-4327-A019-60273654814B}" type="parTrans" cxnId="{361A318D-270D-4ACE-B865-7DA9DFE7A477}">
      <dgm:prSet/>
      <dgm:spPr/>
      <dgm:t>
        <a:bodyPr/>
        <a:lstStyle/>
        <a:p>
          <a:endParaRPr lang="en-US"/>
        </a:p>
      </dgm:t>
    </dgm:pt>
    <dgm:pt modelId="{75498739-42D8-407D-8B1D-600D8DE662FE}" type="sibTrans" cxnId="{361A318D-270D-4ACE-B865-7DA9DFE7A477}">
      <dgm:prSet/>
      <dgm:spPr/>
      <dgm:t>
        <a:bodyPr/>
        <a:lstStyle/>
        <a:p>
          <a:endParaRPr lang="en-US"/>
        </a:p>
      </dgm:t>
    </dgm:pt>
    <dgm:pt modelId="{9ADC157C-4456-4FF6-8B19-207D9D270431}" type="pres">
      <dgm:prSet presAssocID="{1A553321-34A2-4A6A-94DA-E85832334366}" presName="root" presStyleCnt="0">
        <dgm:presLayoutVars>
          <dgm:dir/>
          <dgm:resizeHandles val="exact"/>
        </dgm:presLayoutVars>
      </dgm:prSet>
      <dgm:spPr/>
    </dgm:pt>
    <dgm:pt modelId="{E828BBC3-3CEA-459D-BF0E-73C9DD19D37C}" type="pres">
      <dgm:prSet presAssocID="{5645C172-2138-4DC2-B3EB-ADA3E0700B73}" presName="compNode" presStyleCnt="0"/>
      <dgm:spPr/>
    </dgm:pt>
    <dgm:pt modelId="{F99096FC-69DB-48D4-A02A-6A6BAB8FEB3D}" type="pres">
      <dgm:prSet presAssocID="{5645C172-2138-4DC2-B3EB-ADA3E0700B73}" presName="iconBgRect" presStyleLbl="bgShp" presStyleIdx="0" presStyleCnt="2"/>
      <dgm:spPr/>
    </dgm:pt>
    <dgm:pt modelId="{6CDFC67A-4431-44DC-9790-34E0E19BCDAF}" type="pres">
      <dgm:prSet presAssocID="{5645C172-2138-4DC2-B3EB-ADA3E0700B7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BDF6922A-8D48-4DD7-80CB-CC82A8220352}" type="pres">
      <dgm:prSet presAssocID="{5645C172-2138-4DC2-B3EB-ADA3E0700B73}" presName="spaceRect" presStyleCnt="0"/>
      <dgm:spPr/>
    </dgm:pt>
    <dgm:pt modelId="{626D660A-5D6C-4A06-9343-71D1CAE872D4}" type="pres">
      <dgm:prSet presAssocID="{5645C172-2138-4DC2-B3EB-ADA3E0700B73}" presName="textRect" presStyleLbl="revTx" presStyleIdx="0" presStyleCnt="2">
        <dgm:presLayoutVars>
          <dgm:chMax val="1"/>
          <dgm:chPref val="1"/>
        </dgm:presLayoutVars>
      </dgm:prSet>
      <dgm:spPr/>
    </dgm:pt>
    <dgm:pt modelId="{96D25D45-F345-41AB-BE5F-4914D04E10BF}" type="pres">
      <dgm:prSet presAssocID="{CA9BD8B5-16C2-46E5-BF6C-4137FE005EA0}" presName="sibTrans" presStyleCnt="0"/>
      <dgm:spPr/>
    </dgm:pt>
    <dgm:pt modelId="{01266AF4-5603-4712-8F72-958DBEFCCE95}" type="pres">
      <dgm:prSet presAssocID="{93C79B91-0749-4D85-898E-3909B81ADA23}" presName="compNode" presStyleCnt="0"/>
      <dgm:spPr/>
    </dgm:pt>
    <dgm:pt modelId="{9337FB4E-E37B-417A-BD7F-0441DCA178AF}" type="pres">
      <dgm:prSet presAssocID="{93C79B91-0749-4D85-898E-3909B81ADA23}" presName="iconBgRect" presStyleLbl="bgShp" presStyleIdx="1" presStyleCnt="2"/>
      <dgm:spPr/>
    </dgm:pt>
    <dgm:pt modelId="{DB94AB36-30D9-4591-95E2-9E937AB8C625}" type="pres">
      <dgm:prSet presAssocID="{93C79B91-0749-4D85-898E-3909B81ADA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iling Face with No Fill"/>
        </a:ext>
      </dgm:extLst>
    </dgm:pt>
    <dgm:pt modelId="{6682F175-C8E0-4121-B3A6-48568FDEC27C}" type="pres">
      <dgm:prSet presAssocID="{93C79B91-0749-4D85-898E-3909B81ADA23}" presName="spaceRect" presStyleCnt="0"/>
      <dgm:spPr/>
    </dgm:pt>
    <dgm:pt modelId="{AB9FAECC-D331-4439-AE31-DF317AD8FD9A}" type="pres">
      <dgm:prSet presAssocID="{93C79B91-0749-4D85-898E-3909B81ADA23}" presName="textRect" presStyleLbl="revTx" presStyleIdx="1" presStyleCnt="2">
        <dgm:presLayoutVars>
          <dgm:chMax val="1"/>
          <dgm:chPref val="1"/>
        </dgm:presLayoutVars>
      </dgm:prSet>
      <dgm:spPr/>
    </dgm:pt>
  </dgm:ptLst>
  <dgm:cxnLst>
    <dgm:cxn modelId="{413FD982-6497-4861-A78E-2A854ED41C24}" type="presOf" srcId="{1A553321-34A2-4A6A-94DA-E85832334366}" destId="{9ADC157C-4456-4FF6-8B19-207D9D270431}" srcOrd="0" destOrd="0" presId="urn:microsoft.com/office/officeart/2018/5/layout/IconCircleLabelList"/>
    <dgm:cxn modelId="{361A318D-270D-4ACE-B865-7DA9DFE7A477}" srcId="{1A553321-34A2-4A6A-94DA-E85832334366}" destId="{93C79B91-0749-4D85-898E-3909B81ADA23}" srcOrd="1" destOrd="0" parTransId="{49689446-5A48-4327-A019-60273654814B}" sibTransId="{75498739-42D8-407D-8B1D-600D8DE662FE}"/>
    <dgm:cxn modelId="{D7425690-4F17-4293-9BAD-B8B3E12E8647}" srcId="{1A553321-34A2-4A6A-94DA-E85832334366}" destId="{5645C172-2138-4DC2-B3EB-ADA3E0700B73}" srcOrd="0" destOrd="0" parTransId="{343FC321-999D-4046-A881-52971FFFE8B8}" sibTransId="{CA9BD8B5-16C2-46E5-BF6C-4137FE005EA0}"/>
    <dgm:cxn modelId="{69DDBCAB-7C49-4CD8-B519-53413C0E373F}" type="presOf" srcId="{93C79B91-0749-4D85-898E-3909B81ADA23}" destId="{AB9FAECC-D331-4439-AE31-DF317AD8FD9A}" srcOrd="0" destOrd="0" presId="urn:microsoft.com/office/officeart/2018/5/layout/IconCircleLabelList"/>
    <dgm:cxn modelId="{C47D65B2-4BCC-4BC5-A65A-D4DB7CE560BC}" type="presOf" srcId="{5645C172-2138-4DC2-B3EB-ADA3E0700B73}" destId="{626D660A-5D6C-4A06-9343-71D1CAE872D4}" srcOrd="0" destOrd="0" presId="urn:microsoft.com/office/officeart/2018/5/layout/IconCircleLabelList"/>
    <dgm:cxn modelId="{58055C19-A836-4BA4-B416-20FF3C0996B8}" type="presParOf" srcId="{9ADC157C-4456-4FF6-8B19-207D9D270431}" destId="{E828BBC3-3CEA-459D-BF0E-73C9DD19D37C}" srcOrd="0" destOrd="0" presId="urn:microsoft.com/office/officeart/2018/5/layout/IconCircleLabelList"/>
    <dgm:cxn modelId="{C96D84DC-F467-4141-86F5-03F69F6733B8}" type="presParOf" srcId="{E828BBC3-3CEA-459D-BF0E-73C9DD19D37C}" destId="{F99096FC-69DB-48D4-A02A-6A6BAB8FEB3D}" srcOrd="0" destOrd="0" presId="urn:microsoft.com/office/officeart/2018/5/layout/IconCircleLabelList"/>
    <dgm:cxn modelId="{94B5F8A1-D066-497E-95A5-AD034F76A95C}" type="presParOf" srcId="{E828BBC3-3CEA-459D-BF0E-73C9DD19D37C}" destId="{6CDFC67A-4431-44DC-9790-34E0E19BCDAF}" srcOrd="1" destOrd="0" presId="urn:microsoft.com/office/officeart/2018/5/layout/IconCircleLabelList"/>
    <dgm:cxn modelId="{522F362A-4A99-44AF-BA44-8E40FCDA5A02}" type="presParOf" srcId="{E828BBC3-3CEA-459D-BF0E-73C9DD19D37C}" destId="{BDF6922A-8D48-4DD7-80CB-CC82A8220352}" srcOrd="2" destOrd="0" presId="urn:microsoft.com/office/officeart/2018/5/layout/IconCircleLabelList"/>
    <dgm:cxn modelId="{BC652284-9CC6-4773-9552-F5665B6C453F}" type="presParOf" srcId="{E828BBC3-3CEA-459D-BF0E-73C9DD19D37C}" destId="{626D660A-5D6C-4A06-9343-71D1CAE872D4}" srcOrd="3" destOrd="0" presId="urn:microsoft.com/office/officeart/2018/5/layout/IconCircleLabelList"/>
    <dgm:cxn modelId="{9BCBE932-09A9-4088-B517-7C65DD8B83C6}" type="presParOf" srcId="{9ADC157C-4456-4FF6-8B19-207D9D270431}" destId="{96D25D45-F345-41AB-BE5F-4914D04E10BF}" srcOrd="1" destOrd="0" presId="urn:microsoft.com/office/officeart/2018/5/layout/IconCircleLabelList"/>
    <dgm:cxn modelId="{6F4F5A89-0307-4CCB-AC86-75C73DB3055C}" type="presParOf" srcId="{9ADC157C-4456-4FF6-8B19-207D9D270431}" destId="{01266AF4-5603-4712-8F72-958DBEFCCE95}" srcOrd="2" destOrd="0" presId="urn:microsoft.com/office/officeart/2018/5/layout/IconCircleLabelList"/>
    <dgm:cxn modelId="{8FBE8B37-28B4-41D6-B40D-679621336D90}" type="presParOf" srcId="{01266AF4-5603-4712-8F72-958DBEFCCE95}" destId="{9337FB4E-E37B-417A-BD7F-0441DCA178AF}" srcOrd="0" destOrd="0" presId="urn:microsoft.com/office/officeart/2018/5/layout/IconCircleLabelList"/>
    <dgm:cxn modelId="{973366C0-F6A2-486D-8880-E49C5071E497}" type="presParOf" srcId="{01266AF4-5603-4712-8F72-958DBEFCCE95}" destId="{DB94AB36-30D9-4591-95E2-9E937AB8C625}" srcOrd="1" destOrd="0" presId="urn:microsoft.com/office/officeart/2018/5/layout/IconCircleLabelList"/>
    <dgm:cxn modelId="{D50D1C1A-A968-4539-BF4F-61ECB3FF6D0B}" type="presParOf" srcId="{01266AF4-5603-4712-8F72-958DBEFCCE95}" destId="{6682F175-C8E0-4121-B3A6-48568FDEC27C}" srcOrd="2" destOrd="0" presId="urn:microsoft.com/office/officeart/2018/5/layout/IconCircleLabelList"/>
    <dgm:cxn modelId="{9E9C937A-B1EE-4939-B8B9-0AA750161926}" type="presParOf" srcId="{01266AF4-5603-4712-8F72-958DBEFCCE95}" destId="{AB9FAECC-D331-4439-AE31-DF317AD8FD9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096FC-69DB-48D4-A02A-6A6BAB8FEB3D}">
      <dsp:nvSpPr>
        <dsp:cNvPr id="0" name=""/>
        <dsp:cNvSpPr/>
      </dsp:nvSpPr>
      <dsp:spPr>
        <a:xfrm>
          <a:off x="2040228" y="467711"/>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DFC67A-4431-44DC-9790-34E0E19BCDAF}">
      <dsp:nvSpPr>
        <dsp:cNvPr id="0" name=""/>
        <dsp:cNvSpPr/>
      </dsp:nvSpPr>
      <dsp:spPr>
        <a:xfrm>
          <a:off x="2508228" y="93571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6D660A-5D6C-4A06-9343-71D1CAE872D4}">
      <dsp:nvSpPr>
        <dsp:cNvPr id="0" name=""/>
        <dsp:cNvSpPr/>
      </dsp:nvSpPr>
      <dsp:spPr>
        <a:xfrm>
          <a:off x="1338228" y="334771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CA" sz="3000" kern="1200"/>
            <a:t>ANY    QUESTIONS  ???</a:t>
          </a:r>
          <a:endParaRPr lang="en-US" sz="3000" kern="1200"/>
        </a:p>
      </dsp:txBody>
      <dsp:txXfrm>
        <a:off x="1338228" y="3347712"/>
        <a:ext cx="3600000" cy="720000"/>
      </dsp:txXfrm>
    </dsp:sp>
    <dsp:sp modelId="{9337FB4E-E37B-417A-BD7F-0441DCA178AF}">
      <dsp:nvSpPr>
        <dsp:cNvPr id="0" name=""/>
        <dsp:cNvSpPr/>
      </dsp:nvSpPr>
      <dsp:spPr>
        <a:xfrm>
          <a:off x="6270228" y="467711"/>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94AB36-30D9-4591-95E2-9E937AB8C625}">
      <dsp:nvSpPr>
        <dsp:cNvPr id="0" name=""/>
        <dsp:cNvSpPr/>
      </dsp:nvSpPr>
      <dsp:spPr>
        <a:xfrm>
          <a:off x="6738228" y="93571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9FAECC-D331-4439-AE31-DF317AD8FD9A}">
      <dsp:nvSpPr>
        <dsp:cNvPr id="0" name=""/>
        <dsp:cNvSpPr/>
      </dsp:nvSpPr>
      <dsp:spPr>
        <a:xfrm>
          <a:off x="5568228" y="334771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CA" sz="3000" kern="1200"/>
            <a:t>THANK YOU</a:t>
          </a:r>
          <a:endParaRPr lang="en-US" sz="3000" kern="1200"/>
        </a:p>
      </dsp:txBody>
      <dsp:txXfrm>
        <a:off x="5568228" y="334771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5C84-9916-44AE-A6C3-F694B56093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5444FB7-A0C1-45B5-AF97-8B6AB78180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8A810D3-D318-409D-AF0B-BDFD0814D8CA}"/>
              </a:ext>
            </a:extLst>
          </p:cNvPr>
          <p:cNvSpPr>
            <a:spLocks noGrp="1"/>
          </p:cNvSpPr>
          <p:nvPr>
            <p:ph type="dt" sz="half" idx="10"/>
          </p:nvPr>
        </p:nvSpPr>
        <p:spPr/>
        <p:txBody>
          <a:bodyPr/>
          <a:lstStyle/>
          <a:p>
            <a:fld id="{4A953C39-50D8-4443-AE51-21E26F3399A8}" type="datetimeFigureOut">
              <a:rPr lang="en-CA" smtClean="0"/>
              <a:t>2021-02-23</a:t>
            </a:fld>
            <a:endParaRPr lang="en-CA"/>
          </a:p>
        </p:txBody>
      </p:sp>
      <p:sp>
        <p:nvSpPr>
          <p:cNvPr id="5" name="Footer Placeholder 4">
            <a:extLst>
              <a:ext uri="{FF2B5EF4-FFF2-40B4-BE49-F238E27FC236}">
                <a16:creationId xmlns:a16="http://schemas.microsoft.com/office/drawing/2014/main" id="{8FF64DCD-098F-4F0B-A27F-70FD7C935D3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FC1BF7-D89F-4E7D-9125-476CCCF017F0}"/>
              </a:ext>
            </a:extLst>
          </p:cNvPr>
          <p:cNvSpPr>
            <a:spLocks noGrp="1"/>
          </p:cNvSpPr>
          <p:nvPr>
            <p:ph type="sldNum" sz="quarter" idx="12"/>
          </p:nvPr>
        </p:nvSpPr>
        <p:spPr/>
        <p:txBody>
          <a:bodyPr/>
          <a:lstStyle/>
          <a:p>
            <a:fld id="{6947E858-5152-4511-B490-B89EE824BAA8}" type="slidenum">
              <a:rPr lang="en-CA" smtClean="0"/>
              <a:t>‹#›</a:t>
            </a:fld>
            <a:endParaRPr lang="en-CA"/>
          </a:p>
        </p:txBody>
      </p:sp>
    </p:spTree>
    <p:extLst>
      <p:ext uri="{BB962C8B-B14F-4D97-AF65-F5344CB8AC3E}">
        <p14:creationId xmlns:p14="http://schemas.microsoft.com/office/powerpoint/2010/main" val="3253888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FDBD-8ABB-4530-A95C-F616CF2C522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95EDA09-1B7A-4B07-97AA-40AE4A81E6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A05332-3892-40EE-AA8A-890A4D23D0DE}"/>
              </a:ext>
            </a:extLst>
          </p:cNvPr>
          <p:cNvSpPr>
            <a:spLocks noGrp="1"/>
          </p:cNvSpPr>
          <p:nvPr>
            <p:ph type="dt" sz="half" idx="10"/>
          </p:nvPr>
        </p:nvSpPr>
        <p:spPr/>
        <p:txBody>
          <a:bodyPr/>
          <a:lstStyle/>
          <a:p>
            <a:fld id="{4A953C39-50D8-4443-AE51-21E26F3399A8}" type="datetimeFigureOut">
              <a:rPr lang="en-CA" smtClean="0"/>
              <a:t>2021-02-23</a:t>
            </a:fld>
            <a:endParaRPr lang="en-CA"/>
          </a:p>
        </p:txBody>
      </p:sp>
      <p:sp>
        <p:nvSpPr>
          <p:cNvPr id="5" name="Footer Placeholder 4">
            <a:extLst>
              <a:ext uri="{FF2B5EF4-FFF2-40B4-BE49-F238E27FC236}">
                <a16:creationId xmlns:a16="http://schemas.microsoft.com/office/drawing/2014/main" id="{8113DC94-AA25-4A62-8D2F-E5CFC436825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27DA0FC-ABB9-4F2E-A687-95814CA40412}"/>
              </a:ext>
            </a:extLst>
          </p:cNvPr>
          <p:cNvSpPr>
            <a:spLocks noGrp="1"/>
          </p:cNvSpPr>
          <p:nvPr>
            <p:ph type="sldNum" sz="quarter" idx="12"/>
          </p:nvPr>
        </p:nvSpPr>
        <p:spPr/>
        <p:txBody>
          <a:bodyPr/>
          <a:lstStyle/>
          <a:p>
            <a:fld id="{6947E858-5152-4511-B490-B89EE824BAA8}" type="slidenum">
              <a:rPr lang="en-CA" smtClean="0"/>
              <a:t>‹#›</a:t>
            </a:fld>
            <a:endParaRPr lang="en-CA"/>
          </a:p>
        </p:txBody>
      </p:sp>
    </p:spTree>
    <p:extLst>
      <p:ext uri="{BB962C8B-B14F-4D97-AF65-F5344CB8AC3E}">
        <p14:creationId xmlns:p14="http://schemas.microsoft.com/office/powerpoint/2010/main" val="3809399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065AF6-2DD5-424E-A585-2B732950ED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9520931-D0D8-457B-9B15-EB61A3B13A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4D37546-82E2-4012-91CE-AC91081892CC}"/>
              </a:ext>
            </a:extLst>
          </p:cNvPr>
          <p:cNvSpPr>
            <a:spLocks noGrp="1"/>
          </p:cNvSpPr>
          <p:nvPr>
            <p:ph type="dt" sz="half" idx="10"/>
          </p:nvPr>
        </p:nvSpPr>
        <p:spPr/>
        <p:txBody>
          <a:bodyPr/>
          <a:lstStyle/>
          <a:p>
            <a:fld id="{4A953C39-50D8-4443-AE51-21E26F3399A8}" type="datetimeFigureOut">
              <a:rPr lang="en-CA" smtClean="0"/>
              <a:t>2021-02-23</a:t>
            </a:fld>
            <a:endParaRPr lang="en-CA"/>
          </a:p>
        </p:txBody>
      </p:sp>
      <p:sp>
        <p:nvSpPr>
          <p:cNvPr id="5" name="Footer Placeholder 4">
            <a:extLst>
              <a:ext uri="{FF2B5EF4-FFF2-40B4-BE49-F238E27FC236}">
                <a16:creationId xmlns:a16="http://schemas.microsoft.com/office/drawing/2014/main" id="{2EDB282D-C374-4D4B-8C9E-DAD10E6FFBF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59CE67D-1882-4E21-97B6-2E687BD1F9C3}"/>
              </a:ext>
            </a:extLst>
          </p:cNvPr>
          <p:cNvSpPr>
            <a:spLocks noGrp="1"/>
          </p:cNvSpPr>
          <p:nvPr>
            <p:ph type="sldNum" sz="quarter" idx="12"/>
          </p:nvPr>
        </p:nvSpPr>
        <p:spPr/>
        <p:txBody>
          <a:bodyPr/>
          <a:lstStyle/>
          <a:p>
            <a:fld id="{6947E858-5152-4511-B490-B89EE824BAA8}" type="slidenum">
              <a:rPr lang="en-CA" smtClean="0"/>
              <a:t>‹#›</a:t>
            </a:fld>
            <a:endParaRPr lang="en-CA"/>
          </a:p>
        </p:txBody>
      </p:sp>
    </p:spTree>
    <p:extLst>
      <p:ext uri="{BB962C8B-B14F-4D97-AF65-F5344CB8AC3E}">
        <p14:creationId xmlns:p14="http://schemas.microsoft.com/office/powerpoint/2010/main" val="35589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2043B-DF9C-4ED9-BFD3-C670E8D7813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41F9871-3687-4492-A452-C54B57F43D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4B897BD-BE19-433B-8152-E318B3C0339A}"/>
              </a:ext>
            </a:extLst>
          </p:cNvPr>
          <p:cNvSpPr>
            <a:spLocks noGrp="1"/>
          </p:cNvSpPr>
          <p:nvPr>
            <p:ph type="dt" sz="half" idx="10"/>
          </p:nvPr>
        </p:nvSpPr>
        <p:spPr/>
        <p:txBody>
          <a:bodyPr/>
          <a:lstStyle/>
          <a:p>
            <a:fld id="{4A953C39-50D8-4443-AE51-21E26F3399A8}" type="datetimeFigureOut">
              <a:rPr lang="en-CA" smtClean="0"/>
              <a:t>2021-02-23</a:t>
            </a:fld>
            <a:endParaRPr lang="en-CA"/>
          </a:p>
        </p:txBody>
      </p:sp>
      <p:sp>
        <p:nvSpPr>
          <p:cNvPr id="5" name="Footer Placeholder 4">
            <a:extLst>
              <a:ext uri="{FF2B5EF4-FFF2-40B4-BE49-F238E27FC236}">
                <a16:creationId xmlns:a16="http://schemas.microsoft.com/office/drawing/2014/main" id="{E0F8EA3D-30F2-45E9-B859-28D325484F1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65B6C-16A1-4507-9FA8-0C27CDE5FDFE}"/>
              </a:ext>
            </a:extLst>
          </p:cNvPr>
          <p:cNvSpPr>
            <a:spLocks noGrp="1"/>
          </p:cNvSpPr>
          <p:nvPr>
            <p:ph type="sldNum" sz="quarter" idx="12"/>
          </p:nvPr>
        </p:nvSpPr>
        <p:spPr/>
        <p:txBody>
          <a:bodyPr/>
          <a:lstStyle/>
          <a:p>
            <a:fld id="{6947E858-5152-4511-B490-B89EE824BAA8}" type="slidenum">
              <a:rPr lang="en-CA" smtClean="0"/>
              <a:t>‹#›</a:t>
            </a:fld>
            <a:endParaRPr lang="en-CA"/>
          </a:p>
        </p:txBody>
      </p:sp>
    </p:spTree>
    <p:extLst>
      <p:ext uri="{BB962C8B-B14F-4D97-AF65-F5344CB8AC3E}">
        <p14:creationId xmlns:p14="http://schemas.microsoft.com/office/powerpoint/2010/main" val="2302416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3923-8F1A-4F17-97C0-CF5C60217A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B0F4089-ED11-47C8-A007-75A96F51B1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ED94D-94F2-461D-9CBE-E66891B247E9}"/>
              </a:ext>
            </a:extLst>
          </p:cNvPr>
          <p:cNvSpPr>
            <a:spLocks noGrp="1"/>
          </p:cNvSpPr>
          <p:nvPr>
            <p:ph type="dt" sz="half" idx="10"/>
          </p:nvPr>
        </p:nvSpPr>
        <p:spPr/>
        <p:txBody>
          <a:bodyPr/>
          <a:lstStyle/>
          <a:p>
            <a:fld id="{4A953C39-50D8-4443-AE51-21E26F3399A8}" type="datetimeFigureOut">
              <a:rPr lang="en-CA" smtClean="0"/>
              <a:t>2021-02-23</a:t>
            </a:fld>
            <a:endParaRPr lang="en-CA"/>
          </a:p>
        </p:txBody>
      </p:sp>
      <p:sp>
        <p:nvSpPr>
          <p:cNvPr id="5" name="Footer Placeholder 4">
            <a:extLst>
              <a:ext uri="{FF2B5EF4-FFF2-40B4-BE49-F238E27FC236}">
                <a16:creationId xmlns:a16="http://schemas.microsoft.com/office/drawing/2014/main" id="{AD91013E-7568-4F86-968C-7096787A0BE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9C1E378-B1A5-4E02-8A59-F73BEEFD9803}"/>
              </a:ext>
            </a:extLst>
          </p:cNvPr>
          <p:cNvSpPr>
            <a:spLocks noGrp="1"/>
          </p:cNvSpPr>
          <p:nvPr>
            <p:ph type="sldNum" sz="quarter" idx="12"/>
          </p:nvPr>
        </p:nvSpPr>
        <p:spPr/>
        <p:txBody>
          <a:bodyPr/>
          <a:lstStyle/>
          <a:p>
            <a:fld id="{6947E858-5152-4511-B490-B89EE824BAA8}" type="slidenum">
              <a:rPr lang="en-CA" smtClean="0"/>
              <a:t>‹#›</a:t>
            </a:fld>
            <a:endParaRPr lang="en-CA"/>
          </a:p>
        </p:txBody>
      </p:sp>
    </p:spTree>
    <p:extLst>
      <p:ext uri="{BB962C8B-B14F-4D97-AF65-F5344CB8AC3E}">
        <p14:creationId xmlns:p14="http://schemas.microsoft.com/office/powerpoint/2010/main" val="40403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3DE7-CDA8-4438-8741-5D351BCA8C3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E1E6CE2-5B50-496D-92D8-6219376B73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0BD515A-2936-4F47-8DE3-B799847735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02F19B9-12A5-4B45-9B54-2A4D384B8F94}"/>
              </a:ext>
            </a:extLst>
          </p:cNvPr>
          <p:cNvSpPr>
            <a:spLocks noGrp="1"/>
          </p:cNvSpPr>
          <p:nvPr>
            <p:ph type="dt" sz="half" idx="10"/>
          </p:nvPr>
        </p:nvSpPr>
        <p:spPr/>
        <p:txBody>
          <a:bodyPr/>
          <a:lstStyle/>
          <a:p>
            <a:fld id="{4A953C39-50D8-4443-AE51-21E26F3399A8}" type="datetimeFigureOut">
              <a:rPr lang="en-CA" smtClean="0"/>
              <a:t>2021-02-23</a:t>
            </a:fld>
            <a:endParaRPr lang="en-CA"/>
          </a:p>
        </p:txBody>
      </p:sp>
      <p:sp>
        <p:nvSpPr>
          <p:cNvPr id="6" name="Footer Placeholder 5">
            <a:extLst>
              <a:ext uri="{FF2B5EF4-FFF2-40B4-BE49-F238E27FC236}">
                <a16:creationId xmlns:a16="http://schemas.microsoft.com/office/drawing/2014/main" id="{7DC2703F-378D-48D9-A9C3-3364E5A8712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9CBF50B-896A-4929-8279-AFD0AB73D635}"/>
              </a:ext>
            </a:extLst>
          </p:cNvPr>
          <p:cNvSpPr>
            <a:spLocks noGrp="1"/>
          </p:cNvSpPr>
          <p:nvPr>
            <p:ph type="sldNum" sz="quarter" idx="12"/>
          </p:nvPr>
        </p:nvSpPr>
        <p:spPr/>
        <p:txBody>
          <a:bodyPr/>
          <a:lstStyle/>
          <a:p>
            <a:fld id="{6947E858-5152-4511-B490-B89EE824BAA8}" type="slidenum">
              <a:rPr lang="en-CA" smtClean="0"/>
              <a:t>‹#›</a:t>
            </a:fld>
            <a:endParaRPr lang="en-CA"/>
          </a:p>
        </p:txBody>
      </p:sp>
    </p:spTree>
    <p:extLst>
      <p:ext uri="{BB962C8B-B14F-4D97-AF65-F5344CB8AC3E}">
        <p14:creationId xmlns:p14="http://schemas.microsoft.com/office/powerpoint/2010/main" val="2289626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3CA8-DC34-425D-A8ED-97D4E44706C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82ECBBD-F425-4BFB-8690-F107E74876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A8D5AA-C9B6-41F6-B5A3-86DE4B6D70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EBA3122-2A39-4BA5-A2F6-C3C8DF0D96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C32E11-CC86-4F56-80E8-C7487F3B5D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F4DCC75-9794-4B0A-A93E-7FC9E3F8F5AF}"/>
              </a:ext>
            </a:extLst>
          </p:cNvPr>
          <p:cNvSpPr>
            <a:spLocks noGrp="1"/>
          </p:cNvSpPr>
          <p:nvPr>
            <p:ph type="dt" sz="half" idx="10"/>
          </p:nvPr>
        </p:nvSpPr>
        <p:spPr/>
        <p:txBody>
          <a:bodyPr/>
          <a:lstStyle/>
          <a:p>
            <a:fld id="{4A953C39-50D8-4443-AE51-21E26F3399A8}" type="datetimeFigureOut">
              <a:rPr lang="en-CA" smtClean="0"/>
              <a:t>2021-02-23</a:t>
            </a:fld>
            <a:endParaRPr lang="en-CA"/>
          </a:p>
        </p:txBody>
      </p:sp>
      <p:sp>
        <p:nvSpPr>
          <p:cNvPr id="8" name="Footer Placeholder 7">
            <a:extLst>
              <a:ext uri="{FF2B5EF4-FFF2-40B4-BE49-F238E27FC236}">
                <a16:creationId xmlns:a16="http://schemas.microsoft.com/office/drawing/2014/main" id="{1C1931EB-2551-4D30-A520-8FF792C656B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B8A0076-FE94-4001-8C96-47B016FEE8D8}"/>
              </a:ext>
            </a:extLst>
          </p:cNvPr>
          <p:cNvSpPr>
            <a:spLocks noGrp="1"/>
          </p:cNvSpPr>
          <p:nvPr>
            <p:ph type="sldNum" sz="quarter" idx="12"/>
          </p:nvPr>
        </p:nvSpPr>
        <p:spPr/>
        <p:txBody>
          <a:bodyPr/>
          <a:lstStyle/>
          <a:p>
            <a:fld id="{6947E858-5152-4511-B490-B89EE824BAA8}" type="slidenum">
              <a:rPr lang="en-CA" smtClean="0"/>
              <a:t>‹#›</a:t>
            </a:fld>
            <a:endParaRPr lang="en-CA"/>
          </a:p>
        </p:txBody>
      </p:sp>
    </p:spTree>
    <p:extLst>
      <p:ext uri="{BB962C8B-B14F-4D97-AF65-F5344CB8AC3E}">
        <p14:creationId xmlns:p14="http://schemas.microsoft.com/office/powerpoint/2010/main" val="3506762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3945-283E-47A6-B51F-BE4C4FCDF85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BC8788A-447E-458E-9D84-F61E16FEE2AF}"/>
              </a:ext>
            </a:extLst>
          </p:cNvPr>
          <p:cNvSpPr>
            <a:spLocks noGrp="1"/>
          </p:cNvSpPr>
          <p:nvPr>
            <p:ph type="dt" sz="half" idx="10"/>
          </p:nvPr>
        </p:nvSpPr>
        <p:spPr/>
        <p:txBody>
          <a:bodyPr/>
          <a:lstStyle/>
          <a:p>
            <a:fld id="{4A953C39-50D8-4443-AE51-21E26F3399A8}" type="datetimeFigureOut">
              <a:rPr lang="en-CA" smtClean="0"/>
              <a:t>2021-02-23</a:t>
            </a:fld>
            <a:endParaRPr lang="en-CA"/>
          </a:p>
        </p:txBody>
      </p:sp>
      <p:sp>
        <p:nvSpPr>
          <p:cNvPr id="4" name="Footer Placeholder 3">
            <a:extLst>
              <a:ext uri="{FF2B5EF4-FFF2-40B4-BE49-F238E27FC236}">
                <a16:creationId xmlns:a16="http://schemas.microsoft.com/office/drawing/2014/main" id="{044B8E82-4A0C-4B48-A90C-025F29D0A1F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7BB93E3-39F8-4D50-B457-BB489BB39A2E}"/>
              </a:ext>
            </a:extLst>
          </p:cNvPr>
          <p:cNvSpPr>
            <a:spLocks noGrp="1"/>
          </p:cNvSpPr>
          <p:nvPr>
            <p:ph type="sldNum" sz="quarter" idx="12"/>
          </p:nvPr>
        </p:nvSpPr>
        <p:spPr/>
        <p:txBody>
          <a:bodyPr/>
          <a:lstStyle/>
          <a:p>
            <a:fld id="{6947E858-5152-4511-B490-B89EE824BAA8}" type="slidenum">
              <a:rPr lang="en-CA" smtClean="0"/>
              <a:t>‹#›</a:t>
            </a:fld>
            <a:endParaRPr lang="en-CA"/>
          </a:p>
        </p:txBody>
      </p:sp>
    </p:spTree>
    <p:extLst>
      <p:ext uri="{BB962C8B-B14F-4D97-AF65-F5344CB8AC3E}">
        <p14:creationId xmlns:p14="http://schemas.microsoft.com/office/powerpoint/2010/main" val="366104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DA38AF-8ED1-4F24-BCAA-1757F4177268}"/>
              </a:ext>
            </a:extLst>
          </p:cNvPr>
          <p:cNvSpPr>
            <a:spLocks noGrp="1"/>
          </p:cNvSpPr>
          <p:nvPr>
            <p:ph type="dt" sz="half" idx="10"/>
          </p:nvPr>
        </p:nvSpPr>
        <p:spPr/>
        <p:txBody>
          <a:bodyPr/>
          <a:lstStyle/>
          <a:p>
            <a:fld id="{4A953C39-50D8-4443-AE51-21E26F3399A8}" type="datetimeFigureOut">
              <a:rPr lang="en-CA" smtClean="0"/>
              <a:t>2021-02-23</a:t>
            </a:fld>
            <a:endParaRPr lang="en-CA"/>
          </a:p>
        </p:txBody>
      </p:sp>
      <p:sp>
        <p:nvSpPr>
          <p:cNvPr id="3" name="Footer Placeholder 2">
            <a:extLst>
              <a:ext uri="{FF2B5EF4-FFF2-40B4-BE49-F238E27FC236}">
                <a16:creationId xmlns:a16="http://schemas.microsoft.com/office/drawing/2014/main" id="{ABC3D91E-D743-4456-B5B4-54752A35372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C9A127A-3103-4022-B696-3A3A3EF0858D}"/>
              </a:ext>
            </a:extLst>
          </p:cNvPr>
          <p:cNvSpPr>
            <a:spLocks noGrp="1"/>
          </p:cNvSpPr>
          <p:nvPr>
            <p:ph type="sldNum" sz="quarter" idx="12"/>
          </p:nvPr>
        </p:nvSpPr>
        <p:spPr/>
        <p:txBody>
          <a:bodyPr/>
          <a:lstStyle/>
          <a:p>
            <a:fld id="{6947E858-5152-4511-B490-B89EE824BAA8}" type="slidenum">
              <a:rPr lang="en-CA" smtClean="0"/>
              <a:t>‹#›</a:t>
            </a:fld>
            <a:endParaRPr lang="en-CA"/>
          </a:p>
        </p:txBody>
      </p:sp>
    </p:spTree>
    <p:extLst>
      <p:ext uri="{BB962C8B-B14F-4D97-AF65-F5344CB8AC3E}">
        <p14:creationId xmlns:p14="http://schemas.microsoft.com/office/powerpoint/2010/main" val="289527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A1C3-3777-41E2-9AEA-22BDD9CD7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585974F-0A97-4663-A340-D2D4AFBFB7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35F6A05-2C0C-42CB-A98C-2E0DD8D23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5D57F7-2A0E-46BF-B6AD-9D11EA9C450D}"/>
              </a:ext>
            </a:extLst>
          </p:cNvPr>
          <p:cNvSpPr>
            <a:spLocks noGrp="1"/>
          </p:cNvSpPr>
          <p:nvPr>
            <p:ph type="dt" sz="half" idx="10"/>
          </p:nvPr>
        </p:nvSpPr>
        <p:spPr/>
        <p:txBody>
          <a:bodyPr/>
          <a:lstStyle/>
          <a:p>
            <a:fld id="{4A953C39-50D8-4443-AE51-21E26F3399A8}" type="datetimeFigureOut">
              <a:rPr lang="en-CA" smtClean="0"/>
              <a:t>2021-02-23</a:t>
            </a:fld>
            <a:endParaRPr lang="en-CA"/>
          </a:p>
        </p:txBody>
      </p:sp>
      <p:sp>
        <p:nvSpPr>
          <p:cNvPr id="6" name="Footer Placeholder 5">
            <a:extLst>
              <a:ext uri="{FF2B5EF4-FFF2-40B4-BE49-F238E27FC236}">
                <a16:creationId xmlns:a16="http://schemas.microsoft.com/office/drawing/2014/main" id="{51A98A3E-711E-4731-AEC7-D1036D97297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3412623-00DB-438C-87DE-4E641536EDCB}"/>
              </a:ext>
            </a:extLst>
          </p:cNvPr>
          <p:cNvSpPr>
            <a:spLocks noGrp="1"/>
          </p:cNvSpPr>
          <p:nvPr>
            <p:ph type="sldNum" sz="quarter" idx="12"/>
          </p:nvPr>
        </p:nvSpPr>
        <p:spPr/>
        <p:txBody>
          <a:bodyPr/>
          <a:lstStyle/>
          <a:p>
            <a:fld id="{6947E858-5152-4511-B490-B89EE824BAA8}" type="slidenum">
              <a:rPr lang="en-CA" smtClean="0"/>
              <a:t>‹#›</a:t>
            </a:fld>
            <a:endParaRPr lang="en-CA"/>
          </a:p>
        </p:txBody>
      </p:sp>
    </p:spTree>
    <p:extLst>
      <p:ext uri="{BB962C8B-B14F-4D97-AF65-F5344CB8AC3E}">
        <p14:creationId xmlns:p14="http://schemas.microsoft.com/office/powerpoint/2010/main" val="197045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0E264-3568-44E4-A7C8-311175BAA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E5B5401-DFE0-46B4-B3A4-9E02C3BA61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0B50434-5389-4946-AA4D-84AEC6F60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5B773E-D916-4AE3-87B2-04BB1BC3DBFE}"/>
              </a:ext>
            </a:extLst>
          </p:cNvPr>
          <p:cNvSpPr>
            <a:spLocks noGrp="1"/>
          </p:cNvSpPr>
          <p:nvPr>
            <p:ph type="dt" sz="half" idx="10"/>
          </p:nvPr>
        </p:nvSpPr>
        <p:spPr/>
        <p:txBody>
          <a:bodyPr/>
          <a:lstStyle/>
          <a:p>
            <a:fld id="{4A953C39-50D8-4443-AE51-21E26F3399A8}" type="datetimeFigureOut">
              <a:rPr lang="en-CA" smtClean="0"/>
              <a:t>2021-02-23</a:t>
            </a:fld>
            <a:endParaRPr lang="en-CA"/>
          </a:p>
        </p:txBody>
      </p:sp>
      <p:sp>
        <p:nvSpPr>
          <p:cNvPr id="6" name="Footer Placeholder 5">
            <a:extLst>
              <a:ext uri="{FF2B5EF4-FFF2-40B4-BE49-F238E27FC236}">
                <a16:creationId xmlns:a16="http://schemas.microsoft.com/office/drawing/2014/main" id="{9C5C376D-3609-4CE3-A544-7943F58FF06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856DFC4-3684-43E9-8EFB-679F623349AB}"/>
              </a:ext>
            </a:extLst>
          </p:cNvPr>
          <p:cNvSpPr>
            <a:spLocks noGrp="1"/>
          </p:cNvSpPr>
          <p:nvPr>
            <p:ph type="sldNum" sz="quarter" idx="12"/>
          </p:nvPr>
        </p:nvSpPr>
        <p:spPr/>
        <p:txBody>
          <a:bodyPr/>
          <a:lstStyle/>
          <a:p>
            <a:fld id="{6947E858-5152-4511-B490-B89EE824BAA8}" type="slidenum">
              <a:rPr lang="en-CA" smtClean="0"/>
              <a:t>‹#›</a:t>
            </a:fld>
            <a:endParaRPr lang="en-CA"/>
          </a:p>
        </p:txBody>
      </p:sp>
    </p:spTree>
    <p:extLst>
      <p:ext uri="{BB962C8B-B14F-4D97-AF65-F5344CB8AC3E}">
        <p14:creationId xmlns:p14="http://schemas.microsoft.com/office/powerpoint/2010/main" val="144654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20A07D-5AA0-4C44-A951-DC519690E9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9D9C1C2-DE94-4486-8E5F-742E1CA98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158B0C8-465F-4B56-8266-A9B66AAB33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53C39-50D8-4443-AE51-21E26F3399A8}" type="datetimeFigureOut">
              <a:rPr lang="en-CA" smtClean="0"/>
              <a:t>2021-02-23</a:t>
            </a:fld>
            <a:endParaRPr lang="en-CA"/>
          </a:p>
        </p:txBody>
      </p:sp>
      <p:sp>
        <p:nvSpPr>
          <p:cNvPr id="5" name="Footer Placeholder 4">
            <a:extLst>
              <a:ext uri="{FF2B5EF4-FFF2-40B4-BE49-F238E27FC236}">
                <a16:creationId xmlns:a16="http://schemas.microsoft.com/office/drawing/2014/main" id="{7669ED78-4358-415C-979D-4A6696C237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9E69432-6108-4430-9F83-77C7D8F06B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47E858-5152-4511-B490-B89EE824BAA8}" type="slidenum">
              <a:rPr lang="en-CA" smtClean="0"/>
              <a:t>‹#›</a:t>
            </a:fld>
            <a:endParaRPr lang="en-CA"/>
          </a:p>
        </p:txBody>
      </p:sp>
    </p:spTree>
    <p:extLst>
      <p:ext uri="{BB962C8B-B14F-4D97-AF65-F5344CB8AC3E}">
        <p14:creationId xmlns:p14="http://schemas.microsoft.com/office/powerpoint/2010/main" val="311530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electroschematics.com/fritzing-software-downloa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asyeda.com/editor" TargetMode="External"/><Relationship Id="rId2" Type="http://schemas.openxmlformats.org/officeDocument/2006/relationships/hyperlink" Target="https://www.google.com/search?client=firefox-b-d&amp;q=EasyED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adafruit/Fritzing-Library/blob/master/AdaFruit.fzbz"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fritzing.org/projects/nextion-displa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seeedstudio.com/blog/2017/03/13/pcb-design-software/" TargetMode="External"/><Relationship Id="rId2" Type="http://schemas.openxmlformats.org/officeDocument/2006/relationships/hyperlink" Target="https://en.wikipedia.org/wiki/Schematic...Schematics" TargetMode="External"/><Relationship Id="rId1" Type="http://schemas.openxmlformats.org/officeDocument/2006/relationships/slideLayout" Target="../slideLayouts/slideLayout2.xml"/><Relationship Id="rId5" Type="http://schemas.openxmlformats.org/officeDocument/2006/relationships/hyperlink" Target="https://en.wikipedia.org/wiki/Fritzing.....Fritzing" TargetMode="External"/><Relationship Id="rId4" Type="http://schemas.openxmlformats.org/officeDocument/2006/relationships/hyperlink" Target="https://www.pannam.com/blog/best-pcb-design-software-tools/....Softwares"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github.com/adafruit/Fritzing-Library/blob/master/AdaFruit.fzbz....Importing" TargetMode="External"/><Relationship Id="rId3" Type="http://schemas.openxmlformats.org/officeDocument/2006/relationships/hyperlink" Target="https://en.wikipedia.org/wiki/Microsoft_Visio" TargetMode="External"/><Relationship Id="rId7" Type="http://schemas.openxmlformats.org/officeDocument/2006/relationships/hyperlink" Target="https://fritzing.org/projects/nextion-display%20...Importing" TargetMode="External"/><Relationship Id="rId2" Type="http://schemas.openxmlformats.org/officeDocument/2006/relationships/hyperlink" Target="https://en.wikipedia.org/wiki/CircuitMaker" TargetMode="External"/><Relationship Id="rId1" Type="http://schemas.openxmlformats.org/officeDocument/2006/relationships/slideLayout" Target="../slideLayouts/slideLayout2.xml"/><Relationship Id="rId6" Type="http://schemas.openxmlformats.org/officeDocument/2006/relationships/hyperlink" Target="https://en.wikipedia.org/wiki/SmartDraw" TargetMode="External"/><Relationship Id="rId5" Type="http://schemas.openxmlformats.org/officeDocument/2006/relationships/hyperlink" Target="https://en.wikipedia.org/wiki/GEDA" TargetMode="External"/><Relationship Id="rId4" Type="http://schemas.openxmlformats.org/officeDocument/2006/relationships/hyperlink" Target="https://en.wikipedia.org/wiki/EAGLE_(progra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F3A33C-8D71-408F-B700-C9412337030B}"/>
              </a:ext>
            </a:extLst>
          </p:cNvPr>
          <p:cNvSpPr>
            <a:spLocks noGrp="1"/>
          </p:cNvSpPr>
          <p:nvPr>
            <p:ph type="ctrTitle"/>
          </p:nvPr>
        </p:nvSpPr>
        <p:spPr>
          <a:xfrm>
            <a:off x="4162567" y="818984"/>
            <a:ext cx="6714699" cy="3178689"/>
          </a:xfrm>
        </p:spPr>
        <p:txBody>
          <a:bodyPr>
            <a:normAutofit/>
          </a:bodyPr>
          <a:lstStyle/>
          <a:p>
            <a:pPr algn="l"/>
            <a:r>
              <a:rPr lang="en-CA" sz="3700" dirty="0">
                <a:solidFill>
                  <a:srgbClr val="FFFFFF"/>
                </a:solidFill>
              </a:rPr>
              <a:t>DESIGNING CIRCUIT DIAGRAM AND SCHEMATICS FOR TRANSMITTER SIDE</a:t>
            </a:r>
            <a:br>
              <a:rPr lang="en-CA" sz="3700" dirty="0">
                <a:solidFill>
                  <a:srgbClr val="FFFFFF"/>
                </a:solidFill>
              </a:rPr>
            </a:br>
            <a:r>
              <a:rPr lang="en-CA" sz="3700" dirty="0">
                <a:solidFill>
                  <a:srgbClr val="FFFFFF"/>
                </a:solidFill>
              </a:rPr>
              <a:t> Presented by :- Virender Singh</a:t>
            </a:r>
            <a:br>
              <a:rPr lang="en-CA" sz="3700" dirty="0">
                <a:solidFill>
                  <a:srgbClr val="FFFFFF"/>
                </a:solidFill>
              </a:rPr>
            </a:br>
            <a:r>
              <a:rPr lang="en-CA" sz="3700" dirty="0">
                <a:solidFill>
                  <a:srgbClr val="FFFFFF"/>
                </a:solidFill>
              </a:rPr>
              <a:t>                             (C0762540)</a:t>
            </a:r>
            <a:br>
              <a:rPr lang="en-CA" sz="3700" dirty="0">
                <a:solidFill>
                  <a:srgbClr val="FFFFFF"/>
                </a:solidFill>
              </a:rPr>
            </a:br>
            <a:endParaRPr lang="en-CA" sz="3700" dirty="0">
              <a:solidFill>
                <a:srgbClr val="FFFFFF"/>
              </a:solidFill>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0079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3D8D29-27DE-4632-94D7-D52A43BAE525}"/>
              </a:ext>
            </a:extLst>
          </p:cNvPr>
          <p:cNvSpPr>
            <a:spLocks noGrp="1"/>
          </p:cNvSpPr>
          <p:nvPr>
            <p:ph type="title"/>
          </p:nvPr>
        </p:nvSpPr>
        <p:spPr>
          <a:xfrm>
            <a:off x="466722" y="586855"/>
            <a:ext cx="3201366" cy="3387497"/>
          </a:xfrm>
        </p:spPr>
        <p:txBody>
          <a:bodyPr anchor="b">
            <a:normAutofit/>
          </a:bodyPr>
          <a:lstStyle/>
          <a:p>
            <a:pPr algn="r"/>
            <a:r>
              <a:rPr lang="en-CA" sz="4000">
                <a:solidFill>
                  <a:srgbClr val="FFFFFF"/>
                </a:solidFill>
              </a:rPr>
              <a:t>How to install Fritzing?</a:t>
            </a:r>
          </a:p>
        </p:txBody>
      </p:sp>
      <p:sp>
        <p:nvSpPr>
          <p:cNvPr id="3" name="Content Placeholder 2">
            <a:extLst>
              <a:ext uri="{FF2B5EF4-FFF2-40B4-BE49-F238E27FC236}">
                <a16:creationId xmlns:a16="http://schemas.microsoft.com/office/drawing/2014/main" id="{314A6A25-1413-467E-B853-4D18BAE14A4F}"/>
              </a:ext>
            </a:extLst>
          </p:cNvPr>
          <p:cNvSpPr>
            <a:spLocks noGrp="1"/>
          </p:cNvSpPr>
          <p:nvPr>
            <p:ph idx="1"/>
          </p:nvPr>
        </p:nvSpPr>
        <p:spPr>
          <a:xfrm>
            <a:off x="4810259" y="649480"/>
            <a:ext cx="6555347" cy="5546047"/>
          </a:xfrm>
        </p:spPr>
        <p:txBody>
          <a:bodyPr anchor="ctr">
            <a:normAutofit/>
          </a:bodyPr>
          <a:lstStyle/>
          <a:p>
            <a:r>
              <a:rPr lang="en-CA" sz="2000"/>
              <a:t>Go on google and search Fritzing </a:t>
            </a:r>
          </a:p>
          <a:p>
            <a:r>
              <a:rPr lang="en-CA" sz="2000"/>
              <a:t>We will see that for installing the Fritzing application they will be charging 6 to 8 euros.</a:t>
            </a:r>
          </a:p>
          <a:p>
            <a:r>
              <a:rPr lang="en-CA" sz="2000"/>
              <a:t>Then we will have to search for the link from where we can download the software free of cost.</a:t>
            </a:r>
          </a:p>
          <a:p>
            <a:endParaRPr lang="en-CA" sz="2000"/>
          </a:p>
          <a:p>
            <a:r>
              <a:rPr lang="en-CA" sz="2000"/>
              <a:t>Then click on this link </a:t>
            </a:r>
            <a:r>
              <a:rPr lang="en-CA" sz="2000">
                <a:hlinkClick r:id="rId2"/>
              </a:rPr>
              <a:t>https://www.electroschematics.com/fritzing-software-download/</a:t>
            </a:r>
            <a:endParaRPr lang="en-CA" sz="2000"/>
          </a:p>
          <a:p>
            <a:r>
              <a:rPr lang="en-CA" sz="2000"/>
              <a:t>After clicking on this link we can install Fritzing free of cost.</a:t>
            </a:r>
          </a:p>
          <a:p>
            <a:endParaRPr lang="en-CA" sz="2000"/>
          </a:p>
        </p:txBody>
      </p:sp>
    </p:spTree>
    <p:extLst>
      <p:ext uri="{BB962C8B-B14F-4D97-AF65-F5344CB8AC3E}">
        <p14:creationId xmlns:p14="http://schemas.microsoft.com/office/powerpoint/2010/main" val="541202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5CE2-D744-4E8C-A0A7-33C3563BBE27}"/>
              </a:ext>
            </a:extLst>
          </p:cNvPr>
          <p:cNvSpPr>
            <a:spLocks noGrp="1"/>
          </p:cNvSpPr>
          <p:nvPr>
            <p:ph type="title"/>
          </p:nvPr>
        </p:nvSpPr>
        <p:spPr>
          <a:xfrm>
            <a:off x="648929" y="629266"/>
            <a:ext cx="3505495" cy="1622321"/>
          </a:xfrm>
        </p:spPr>
        <p:txBody>
          <a:bodyPr>
            <a:normAutofit/>
          </a:bodyPr>
          <a:lstStyle/>
          <a:p>
            <a:r>
              <a:rPr lang="en-CA"/>
              <a:t>Easy EDA</a:t>
            </a:r>
            <a:endParaRPr lang="en-CA" dirty="0"/>
          </a:p>
        </p:txBody>
      </p:sp>
      <p:sp>
        <p:nvSpPr>
          <p:cNvPr id="3" name="Content Placeholder 2">
            <a:extLst>
              <a:ext uri="{FF2B5EF4-FFF2-40B4-BE49-F238E27FC236}">
                <a16:creationId xmlns:a16="http://schemas.microsoft.com/office/drawing/2014/main" id="{C8735F90-9DDF-4445-8C36-72E030316213}"/>
              </a:ext>
            </a:extLst>
          </p:cNvPr>
          <p:cNvSpPr>
            <a:spLocks noGrp="1"/>
          </p:cNvSpPr>
          <p:nvPr>
            <p:ph idx="1"/>
          </p:nvPr>
        </p:nvSpPr>
        <p:spPr>
          <a:xfrm>
            <a:off x="648931" y="2438400"/>
            <a:ext cx="3505494" cy="3785419"/>
          </a:xfrm>
        </p:spPr>
        <p:txBody>
          <a:bodyPr>
            <a:normAutofit/>
          </a:bodyPr>
          <a:lstStyle/>
          <a:p>
            <a:r>
              <a:rPr lang="en-CA" sz="2000"/>
              <a:t>Easy EDA is a web based EDA tool that enables the hardware engineers to design, simulate, share and discuss schematics, simulations and printed circuit boards. Features may include Bill of Materials, Gerber files and pick and place files and documentary outputs in PDF, PNG and SVG formats.</a:t>
            </a:r>
          </a:p>
          <a:p>
            <a:endParaRPr lang="en-CA" sz="2000"/>
          </a:p>
        </p:txBody>
      </p:sp>
      <p:sp>
        <p:nvSpPr>
          <p:cNvPr id="3076"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Getting Started with EasyEDA Part 3: PCB Layout - EasyEDA">
            <a:extLst>
              <a:ext uri="{FF2B5EF4-FFF2-40B4-BE49-F238E27FC236}">
                <a16:creationId xmlns:a16="http://schemas.microsoft.com/office/drawing/2014/main" id="{C4F37124-74CA-4C61-891A-BEC4B213CA2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823397"/>
            <a:ext cx="6019331" cy="320795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953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5B937-01C5-4F7B-A72A-97D2DEBE3E9C}"/>
              </a:ext>
            </a:extLst>
          </p:cNvPr>
          <p:cNvSpPr>
            <a:spLocks noGrp="1"/>
          </p:cNvSpPr>
          <p:nvPr>
            <p:ph type="title"/>
          </p:nvPr>
        </p:nvSpPr>
        <p:spPr>
          <a:xfrm>
            <a:off x="466722" y="586855"/>
            <a:ext cx="3201366" cy="3387497"/>
          </a:xfrm>
        </p:spPr>
        <p:txBody>
          <a:bodyPr anchor="b">
            <a:normAutofit/>
          </a:bodyPr>
          <a:lstStyle/>
          <a:p>
            <a:pPr algn="r"/>
            <a:r>
              <a:rPr lang="en-CA" sz="4000">
                <a:solidFill>
                  <a:srgbClr val="FFFFFF"/>
                </a:solidFill>
              </a:rPr>
              <a:t>How to install EasyEDA ?</a:t>
            </a:r>
          </a:p>
        </p:txBody>
      </p:sp>
      <p:sp>
        <p:nvSpPr>
          <p:cNvPr id="3" name="Content Placeholder 2">
            <a:extLst>
              <a:ext uri="{FF2B5EF4-FFF2-40B4-BE49-F238E27FC236}">
                <a16:creationId xmlns:a16="http://schemas.microsoft.com/office/drawing/2014/main" id="{A0C3EA57-6CF2-47DC-8E18-702622B83917}"/>
              </a:ext>
            </a:extLst>
          </p:cNvPr>
          <p:cNvSpPr>
            <a:spLocks noGrp="1"/>
          </p:cNvSpPr>
          <p:nvPr>
            <p:ph idx="1"/>
          </p:nvPr>
        </p:nvSpPr>
        <p:spPr>
          <a:xfrm>
            <a:off x="4810259" y="649480"/>
            <a:ext cx="6555347" cy="5546047"/>
          </a:xfrm>
        </p:spPr>
        <p:txBody>
          <a:bodyPr anchor="ctr">
            <a:normAutofit/>
          </a:bodyPr>
          <a:lstStyle/>
          <a:p>
            <a:r>
              <a:rPr lang="en-CA" sz="2000"/>
              <a:t>For installing EasyEDA we have to follow these simple steps:</a:t>
            </a:r>
          </a:p>
          <a:p>
            <a:r>
              <a:rPr lang="en-CA" sz="2000"/>
              <a:t>Go on google and search </a:t>
            </a:r>
            <a:r>
              <a:rPr lang="en-CA" sz="2000">
                <a:hlinkClick r:id="rId2"/>
              </a:rPr>
              <a:t>https://www.google.com/search?client=firefox-b-d&amp;q=EasyEDA</a:t>
            </a:r>
            <a:endParaRPr lang="en-CA" sz="2000"/>
          </a:p>
          <a:p>
            <a:r>
              <a:rPr lang="en-CA" sz="2000"/>
              <a:t>Then click on above link and click on EasyEDA</a:t>
            </a:r>
          </a:p>
          <a:p>
            <a:r>
              <a:rPr lang="en-CA" sz="2000"/>
              <a:t>Then click on install button for downloading EasyEDA</a:t>
            </a:r>
          </a:p>
          <a:p>
            <a:r>
              <a:rPr lang="en-CA" sz="2000"/>
              <a:t>If you don’t want to install EasyEDA in your laptop just click on EasyEDA designer. </a:t>
            </a:r>
            <a:r>
              <a:rPr lang="en-CA" sz="2000">
                <a:hlinkClick r:id="rId3"/>
              </a:rPr>
              <a:t>https://easyeda.com/editor</a:t>
            </a:r>
            <a:endParaRPr lang="en-CA" sz="2000"/>
          </a:p>
          <a:p>
            <a:r>
              <a:rPr lang="en-CA" sz="2000"/>
              <a:t>Here on clicking the above link just you can start there using it for free or we can perform our work online.</a:t>
            </a:r>
          </a:p>
        </p:txBody>
      </p:sp>
    </p:spTree>
    <p:extLst>
      <p:ext uri="{BB962C8B-B14F-4D97-AF65-F5344CB8AC3E}">
        <p14:creationId xmlns:p14="http://schemas.microsoft.com/office/powerpoint/2010/main" val="2127972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7D2FC-6D6E-44E0-A1BF-C1446B3B21CF}"/>
              </a:ext>
            </a:extLst>
          </p:cNvPr>
          <p:cNvSpPr>
            <a:spLocks noGrp="1"/>
          </p:cNvSpPr>
          <p:nvPr>
            <p:ph type="title"/>
          </p:nvPr>
        </p:nvSpPr>
        <p:spPr>
          <a:xfrm>
            <a:off x="648929" y="629266"/>
            <a:ext cx="3505495" cy="1622321"/>
          </a:xfrm>
        </p:spPr>
        <p:txBody>
          <a:bodyPr>
            <a:normAutofit/>
          </a:bodyPr>
          <a:lstStyle/>
          <a:p>
            <a:r>
              <a:rPr lang="en-CA" dirty="0" err="1"/>
              <a:t>CircuitMaker</a:t>
            </a:r>
            <a:endParaRPr lang="en-CA" dirty="0"/>
          </a:p>
        </p:txBody>
      </p:sp>
      <p:sp>
        <p:nvSpPr>
          <p:cNvPr id="3" name="Content Placeholder 2">
            <a:extLst>
              <a:ext uri="{FF2B5EF4-FFF2-40B4-BE49-F238E27FC236}">
                <a16:creationId xmlns:a16="http://schemas.microsoft.com/office/drawing/2014/main" id="{ECC41ED4-8EF5-4896-98E1-7E21DA5EAD63}"/>
              </a:ext>
            </a:extLst>
          </p:cNvPr>
          <p:cNvSpPr>
            <a:spLocks noGrp="1"/>
          </p:cNvSpPr>
          <p:nvPr>
            <p:ph idx="1"/>
          </p:nvPr>
        </p:nvSpPr>
        <p:spPr>
          <a:xfrm>
            <a:off x="648931" y="2438400"/>
            <a:ext cx="3505494" cy="3785419"/>
          </a:xfrm>
        </p:spPr>
        <p:txBody>
          <a:bodyPr>
            <a:normAutofit/>
          </a:bodyPr>
          <a:lstStyle/>
          <a:p>
            <a:r>
              <a:rPr lang="en-CA" sz="2000" dirty="0"/>
              <a:t>It is an electronic design automation software for the printed circuit board designs targeted at hacker and maker community. The hardware designed with it may be used for commercial and non commercial purposes without limitation. It also supports design rule configuration and real time design rule checking.</a:t>
            </a:r>
          </a:p>
          <a:p>
            <a:endParaRPr lang="en-CA" sz="2000" dirty="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ircuit Maker Pcb Tutorial - Circuit Boards">
            <a:extLst>
              <a:ext uri="{FF2B5EF4-FFF2-40B4-BE49-F238E27FC236}">
                <a16:creationId xmlns:a16="http://schemas.microsoft.com/office/drawing/2014/main" id="{66197C04-2FB9-4089-8D72-3539190234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968131"/>
            <a:ext cx="6019331" cy="491849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392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984FC-55D3-4655-ABC2-A279FC4FBAE3}"/>
              </a:ext>
            </a:extLst>
          </p:cNvPr>
          <p:cNvSpPr>
            <a:spLocks noGrp="1"/>
          </p:cNvSpPr>
          <p:nvPr>
            <p:ph type="title"/>
          </p:nvPr>
        </p:nvSpPr>
        <p:spPr>
          <a:xfrm>
            <a:off x="466722" y="586855"/>
            <a:ext cx="3201366" cy="3387497"/>
          </a:xfrm>
        </p:spPr>
        <p:txBody>
          <a:bodyPr anchor="b">
            <a:normAutofit/>
          </a:bodyPr>
          <a:lstStyle/>
          <a:p>
            <a:pPr algn="r"/>
            <a:r>
              <a:rPr lang="en-CA" sz="4000">
                <a:solidFill>
                  <a:srgbClr val="FFFFFF"/>
                </a:solidFill>
              </a:rPr>
              <a:t>Microsoft Visio</a:t>
            </a:r>
          </a:p>
        </p:txBody>
      </p:sp>
      <p:sp>
        <p:nvSpPr>
          <p:cNvPr id="3" name="Content Placeholder 2">
            <a:extLst>
              <a:ext uri="{FF2B5EF4-FFF2-40B4-BE49-F238E27FC236}">
                <a16:creationId xmlns:a16="http://schemas.microsoft.com/office/drawing/2014/main" id="{66A02780-1C33-4B04-B2FE-F932D642118F}"/>
              </a:ext>
            </a:extLst>
          </p:cNvPr>
          <p:cNvSpPr>
            <a:spLocks noGrp="1"/>
          </p:cNvSpPr>
          <p:nvPr>
            <p:ph idx="1"/>
          </p:nvPr>
        </p:nvSpPr>
        <p:spPr>
          <a:xfrm>
            <a:off x="4810259" y="649480"/>
            <a:ext cx="6555347" cy="5546047"/>
          </a:xfrm>
        </p:spPr>
        <p:txBody>
          <a:bodyPr anchor="ctr">
            <a:normAutofit/>
          </a:bodyPr>
          <a:lstStyle/>
          <a:p>
            <a:r>
              <a:rPr lang="en-CA" sz="2000" dirty="0"/>
              <a:t>It is an diagramming and vector graphics application. It is basically available in two editions such as Standard and Professional. The standard and professional edition share same interface but professional edition has additional templates for more advanced diagrams and layout </a:t>
            </a:r>
          </a:p>
          <a:p>
            <a:r>
              <a:rPr lang="en-CA" sz="2000" dirty="0"/>
              <a:t>Professional edition features three additional diagram types as well as rules, validation and subprocess.</a:t>
            </a:r>
          </a:p>
          <a:p>
            <a:r>
              <a:rPr lang="en-CA" sz="2000" dirty="0"/>
              <a:t>It is also offered as an additional component of an Office365 subscription.</a:t>
            </a:r>
          </a:p>
        </p:txBody>
      </p:sp>
    </p:spTree>
    <p:extLst>
      <p:ext uri="{BB962C8B-B14F-4D97-AF65-F5344CB8AC3E}">
        <p14:creationId xmlns:p14="http://schemas.microsoft.com/office/powerpoint/2010/main" val="1197447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2A085-46DB-4ACE-94AB-43B9F8679A82}"/>
              </a:ext>
            </a:extLst>
          </p:cNvPr>
          <p:cNvSpPr>
            <a:spLocks noGrp="1"/>
          </p:cNvSpPr>
          <p:nvPr>
            <p:ph type="title"/>
          </p:nvPr>
        </p:nvSpPr>
        <p:spPr>
          <a:xfrm>
            <a:off x="466722" y="586855"/>
            <a:ext cx="3201366" cy="3387497"/>
          </a:xfrm>
        </p:spPr>
        <p:txBody>
          <a:bodyPr anchor="b">
            <a:normAutofit/>
          </a:bodyPr>
          <a:lstStyle/>
          <a:p>
            <a:pPr algn="r"/>
            <a:r>
              <a:rPr lang="en-CA" sz="4000">
                <a:solidFill>
                  <a:srgbClr val="FFFFFF"/>
                </a:solidFill>
              </a:rPr>
              <a:t>Eagle</a:t>
            </a:r>
          </a:p>
        </p:txBody>
      </p:sp>
      <p:sp>
        <p:nvSpPr>
          <p:cNvPr id="3" name="Content Placeholder 2">
            <a:extLst>
              <a:ext uri="{FF2B5EF4-FFF2-40B4-BE49-F238E27FC236}">
                <a16:creationId xmlns:a16="http://schemas.microsoft.com/office/drawing/2014/main" id="{450547D2-8466-4FE6-AD2C-C5D4D8426C1E}"/>
              </a:ext>
            </a:extLst>
          </p:cNvPr>
          <p:cNvSpPr>
            <a:spLocks noGrp="1"/>
          </p:cNvSpPr>
          <p:nvPr>
            <p:ph idx="1"/>
          </p:nvPr>
        </p:nvSpPr>
        <p:spPr>
          <a:xfrm>
            <a:off x="4810259" y="649480"/>
            <a:ext cx="6555347" cy="5546047"/>
          </a:xfrm>
        </p:spPr>
        <p:txBody>
          <a:bodyPr anchor="ctr">
            <a:normAutofit/>
          </a:bodyPr>
          <a:lstStyle/>
          <a:p>
            <a:r>
              <a:rPr lang="en-CA" sz="2000" dirty="0"/>
              <a:t>Eagle stands for Easily Applicable Graphical Layout Editor.</a:t>
            </a:r>
          </a:p>
          <a:p>
            <a:r>
              <a:rPr lang="en-CA" sz="2000" dirty="0"/>
              <a:t>It is an scriptable electronic design automation with schematic capture, printed circuit board layout, auto-router and computer aided manufacturing features.</a:t>
            </a:r>
          </a:p>
          <a:p>
            <a:r>
              <a:rPr lang="en-CA" sz="2000" dirty="0"/>
              <a:t>It also provides multi window graphical user interface and menu system for editing, project management and to customize the interface and design parameters.</a:t>
            </a:r>
          </a:p>
          <a:p>
            <a:r>
              <a:rPr lang="en-CA" sz="2000" dirty="0"/>
              <a:t>It saves Gerber and Postscript layout files as well as </a:t>
            </a:r>
            <a:r>
              <a:rPr lang="en-CA" sz="2000" dirty="0" err="1"/>
              <a:t>Excellon</a:t>
            </a:r>
            <a:r>
              <a:rPr lang="en-CA" sz="2000" dirty="0"/>
              <a:t> and </a:t>
            </a:r>
            <a:r>
              <a:rPr lang="en-CA" sz="2000" dirty="0" err="1"/>
              <a:t>Sieb</a:t>
            </a:r>
            <a:r>
              <a:rPr lang="en-CA" sz="2000" dirty="0"/>
              <a:t> &amp; Meyer drill files.</a:t>
            </a:r>
          </a:p>
        </p:txBody>
      </p:sp>
    </p:spTree>
    <p:extLst>
      <p:ext uri="{BB962C8B-B14F-4D97-AF65-F5344CB8AC3E}">
        <p14:creationId xmlns:p14="http://schemas.microsoft.com/office/powerpoint/2010/main" val="670877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3E5E8-A1B2-4034-BD20-D04DF13CADA3}"/>
              </a:ext>
            </a:extLst>
          </p:cNvPr>
          <p:cNvSpPr>
            <a:spLocks noGrp="1"/>
          </p:cNvSpPr>
          <p:nvPr>
            <p:ph type="title"/>
          </p:nvPr>
        </p:nvSpPr>
        <p:spPr>
          <a:xfrm>
            <a:off x="589560" y="856180"/>
            <a:ext cx="4560584" cy="1128068"/>
          </a:xfrm>
        </p:spPr>
        <p:txBody>
          <a:bodyPr anchor="ctr">
            <a:normAutofit/>
          </a:bodyPr>
          <a:lstStyle/>
          <a:p>
            <a:r>
              <a:rPr lang="en-CA" sz="4000"/>
              <a:t>OrCAD</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67B0FF-F36E-4BF1-94B7-F75D7FB765DB}"/>
              </a:ext>
            </a:extLst>
          </p:cNvPr>
          <p:cNvSpPr>
            <a:spLocks noGrp="1"/>
          </p:cNvSpPr>
          <p:nvPr>
            <p:ph idx="1"/>
          </p:nvPr>
        </p:nvSpPr>
        <p:spPr>
          <a:xfrm>
            <a:off x="590719" y="2330505"/>
            <a:ext cx="4559425" cy="3979585"/>
          </a:xfrm>
        </p:spPr>
        <p:txBody>
          <a:bodyPr anchor="ctr">
            <a:normAutofit/>
          </a:bodyPr>
          <a:lstStyle/>
          <a:p>
            <a:r>
              <a:rPr lang="en-CA" sz="2000"/>
              <a:t>It is basically a software tool used primarily for electronic design automation. It is used to create electronics schematics and perform mixed signal simulation and electronic prints for manufacturing printed circuit board.</a:t>
            </a:r>
          </a:p>
          <a:p>
            <a:r>
              <a:rPr lang="en-CA" sz="2000"/>
              <a:t>The name OrCAD reflects the company and its software origins Oregon+CAD</a:t>
            </a:r>
          </a:p>
          <a:p>
            <a:endParaRPr lang="en-CA" sz="200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A1FE5734-B266-49CE-AB5B-93C9FF6F8E54}"/>
              </a:ext>
            </a:extLst>
          </p:cNvPr>
          <p:cNvPicPr>
            <a:picLocks noChangeAspect="1"/>
          </p:cNvPicPr>
          <p:nvPr/>
        </p:nvPicPr>
        <p:blipFill rotWithShape="1">
          <a:blip r:embed="rId2">
            <a:extLst>
              <a:ext uri="{28A0092B-C50C-407E-A947-70E740481C1C}">
                <a14:useLocalDpi xmlns:a14="http://schemas.microsoft.com/office/drawing/2010/main" val="0"/>
              </a:ext>
            </a:extLst>
          </a:blip>
          <a:srcRect l="27982" r="13992" b="2"/>
          <a:stretch/>
        </p:blipFill>
        <p:spPr>
          <a:xfrm>
            <a:off x="5977788" y="799352"/>
            <a:ext cx="5425410" cy="5259296"/>
          </a:xfrm>
          <a:prstGeom prst="rect">
            <a:avLst/>
          </a:prstGeom>
        </p:spPr>
      </p:pic>
    </p:spTree>
    <p:extLst>
      <p:ext uri="{BB962C8B-B14F-4D97-AF65-F5344CB8AC3E}">
        <p14:creationId xmlns:p14="http://schemas.microsoft.com/office/powerpoint/2010/main" val="1343883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CAD634-E73C-40FB-AEB7-21E4735B0BC8}"/>
              </a:ext>
            </a:extLst>
          </p:cNvPr>
          <p:cNvSpPr>
            <a:spLocks noGrp="1"/>
          </p:cNvSpPr>
          <p:nvPr>
            <p:ph type="title"/>
          </p:nvPr>
        </p:nvSpPr>
        <p:spPr>
          <a:xfrm>
            <a:off x="645064" y="525982"/>
            <a:ext cx="4282983" cy="1200361"/>
          </a:xfrm>
        </p:spPr>
        <p:txBody>
          <a:bodyPr anchor="b">
            <a:normAutofit/>
          </a:bodyPr>
          <a:lstStyle/>
          <a:p>
            <a:r>
              <a:rPr lang="en-CA" sz="3600"/>
              <a:t>gEDA</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6F1304-8CF3-48CA-A4E5-8BFF29A873E2}"/>
              </a:ext>
            </a:extLst>
          </p:cNvPr>
          <p:cNvSpPr>
            <a:spLocks noGrp="1"/>
          </p:cNvSpPr>
          <p:nvPr>
            <p:ph idx="1"/>
          </p:nvPr>
        </p:nvSpPr>
        <p:spPr>
          <a:xfrm>
            <a:off x="645066" y="2031101"/>
            <a:ext cx="4282984" cy="3511943"/>
          </a:xfrm>
        </p:spPr>
        <p:txBody>
          <a:bodyPr anchor="ctr">
            <a:normAutofit/>
          </a:bodyPr>
          <a:lstStyle/>
          <a:p>
            <a:pPr marL="0" indent="0">
              <a:buNone/>
            </a:pPr>
            <a:r>
              <a:rPr lang="en-CA" sz="1800"/>
              <a:t>Geda is an ECAD or EDA  application suite. It is mostly oriented towards printed circuit board design.</a:t>
            </a:r>
          </a:p>
          <a:p>
            <a:pPr marL="0" indent="0">
              <a:buNone/>
            </a:pPr>
            <a:r>
              <a:rPr lang="en-CA" sz="1800"/>
              <a:t>The word Geda is a conjunction of GPL and EDA. The names of some of the individual tools in the gEDA suite are prefixed with letter g to emphasize that they are released under the General Public License.</a:t>
            </a:r>
          </a:p>
          <a:p>
            <a:pPr marL="0" indent="0">
              <a:buNone/>
            </a:pPr>
            <a:endParaRPr lang="en-CA" sz="1800"/>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B200CBA1-569A-4BEE-BF14-E9BD6D406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738" y="1166511"/>
            <a:ext cx="5628018" cy="4292107"/>
          </a:xfrm>
          <a:prstGeom prst="rect">
            <a:avLst/>
          </a:prstGeom>
        </p:spPr>
      </p:pic>
    </p:spTree>
    <p:extLst>
      <p:ext uri="{BB962C8B-B14F-4D97-AF65-F5344CB8AC3E}">
        <p14:creationId xmlns:p14="http://schemas.microsoft.com/office/powerpoint/2010/main" val="1478453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08427-460C-42CB-9CF5-B93C9CFFB7F0}"/>
              </a:ext>
            </a:extLst>
          </p:cNvPr>
          <p:cNvSpPr>
            <a:spLocks noGrp="1"/>
          </p:cNvSpPr>
          <p:nvPr>
            <p:ph type="title"/>
          </p:nvPr>
        </p:nvSpPr>
        <p:spPr/>
        <p:txBody>
          <a:bodyPr/>
          <a:lstStyle/>
          <a:p>
            <a:r>
              <a:rPr lang="en-CA" dirty="0" err="1"/>
              <a:t>SmartDraw</a:t>
            </a:r>
            <a:endParaRPr lang="en-CA" dirty="0"/>
          </a:p>
        </p:txBody>
      </p:sp>
      <p:sp>
        <p:nvSpPr>
          <p:cNvPr id="3" name="Content Placeholder 2">
            <a:extLst>
              <a:ext uri="{FF2B5EF4-FFF2-40B4-BE49-F238E27FC236}">
                <a16:creationId xmlns:a16="http://schemas.microsoft.com/office/drawing/2014/main" id="{985C4E89-6BFD-4355-8A5B-45D4795A4DF1}"/>
              </a:ext>
            </a:extLst>
          </p:cNvPr>
          <p:cNvSpPr>
            <a:spLocks noGrp="1"/>
          </p:cNvSpPr>
          <p:nvPr>
            <p:ph idx="1"/>
          </p:nvPr>
        </p:nvSpPr>
        <p:spPr/>
        <p:txBody>
          <a:bodyPr/>
          <a:lstStyle/>
          <a:p>
            <a:r>
              <a:rPr lang="en-CA" dirty="0"/>
              <a:t>It is an diagram tool used to make flowcharts, organizations charts, mind maps, project charts and other business visuals.</a:t>
            </a:r>
          </a:p>
          <a:p>
            <a:r>
              <a:rPr lang="en-CA" dirty="0"/>
              <a:t>It has two versions : Online Edition and a downloadable edition for Windows desktop.</a:t>
            </a:r>
          </a:p>
          <a:p>
            <a:r>
              <a:rPr lang="en-CA" dirty="0"/>
              <a:t>It integrates with Microsoft office products including Word, </a:t>
            </a:r>
            <a:r>
              <a:rPr lang="en-CA" dirty="0" err="1"/>
              <a:t>Powerpoint</a:t>
            </a:r>
            <a:r>
              <a:rPr lang="en-CA" dirty="0"/>
              <a:t> and Excel and applications like Google Docs and Google Sheets.</a:t>
            </a:r>
          </a:p>
          <a:p>
            <a:r>
              <a:rPr lang="en-CA" dirty="0"/>
              <a:t>It is compatible with Google Drive, Dropbox, Box and </a:t>
            </a:r>
            <a:r>
              <a:rPr lang="en-CA" dirty="0" err="1"/>
              <a:t>Onedrive</a:t>
            </a:r>
            <a:r>
              <a:rPr lang="en-CA" dirty="0"/>
              <a:t>.</a:t>
            </a:r>
          </a:p>
          <a:p>
            <a:endParaRPr lang="en-CA" dirty="0"/>
          </a:p>
        </p:txBody>
      </p:sp>
      <p:graphicFrame>
        <p:nvGraphicFramePr>
          <p:cNvPr id="4" name="Object 3">
            <a:extLst>
              <a:ext uri="{FF2B5EF4-FFF2-40B4-BE49-F238E27FC236}">
                <a16:creationId xmlns:a16="http://schemas.microsoft.com/office/drawing/2014/main" id="{6C09C6F2-B8C8-4A85-A50A-8E4E58B21AE2}"/>
              </a:ext>
            </a:extLst>
          </p:cNvPr>
          <p:cNvGraphicFramePr>
            <a:graphicFrameLocks noChangeAspect="1"/>
          </p:cNvGraphicFramePr>
          <p:nvPr>
            <p:extLst>
              <p:ext uri="{D42A27DB-BD31-4B8C-83A1-F6EECF244321}">
                <p14:modId xmlns:p14="http://schemas.microsoft.com/office/powerpoint/2010/main" val="210194167"/>
              </p:ext>
            </p:extLst>
          </p:nvPr>
        </p:nvGraphicFramePr>
        <p:xfrm>
          <a:off x="92075" y="92075"/>
          <a:ext cx="457200" cy="439738"/>
        </p:xfrm>
        <a:graphic>
          <a:graphicData uri="http://schemas.openxmlformats.org/presentationml/2006/ole">
            <mc:AlternateContent xmlns:mc="http://schemas.openxmlformats.org/markup-compatibility/2006">
              <mc:Choice xmlns:v="urn:schemas-microsoft-com:vml" Requires="v">
                <p:oleObj spid="_x0000_s5124" name="Packager Shell Object" showAsIcon="1" r:id="rId3" imgW="457920" imgH="439560" progId="Package">
                  <p:embed/>
                </p:oleObj>
              </mc:Choice>
              <mc:Fallback>
                <p:oleObj name="Packager Shell Object" showAsIcon="1" r:id="rId3" imgW="457920" imgH="439560" progId="Package">
                  <p:embed/>
                  <p:pic>
                    <p:nvPicPr>
                      <p:cNvPr id="0" name=""/>
                      <p:cNvPicPr/>
                      <p:nvPr/>
                    </p:nvPicPr>
                    <p:blipFill>
                      <a:blip r:embed="rId4"/>
                      <a:stretch>
                        <a:fillRect/>
                      </a:stretch>
                    </p:blipFill>
                    <p:spPr>
                      <a:xfrm>
                        <a:off x="92075" y="92075"/>
                        <a:ext cx="457200" cy="439738"/>
                      </a:xfrm>
                      <a:prstGeom prst="rect">
                        <a:avLst/>
                      </a:prstGeom>
                    </p:spPr>
                  </p:pic>
                </p:oleObj>
              </mc:Fallback>
            </mc:AlternateContent>
          </a:graphicData>
        </a:graphic>
      </p:graphicFrame>
      <p:pic>
        <p:nvPicPr>
          <p:cNvPr id="6" name="Picture 5" descr="Diagram&#10;&#10;Description automatically generated">
            <a:extLst>
              <a:ext uri="{FF2B5EF4-FFF2-40B4-BE49-F238E27FC236}">
                <a16:creationId xmlns:a16="http://schemas.microsoft.com/office/drawing/2014/main" id="{55E6A351-356C-466C-8D8C-DD2A716119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3172" y="0"/>
            <a:ext cx="2581434" cy="1825625"/>
          </a:xfrm>
          <a:prstGeom prst="rect">
            <a:avLst/>
          </a:prstGeom>
        </p:spPr>
      </p:pic>
    </p:spTree>
    <p:extLst>
      <p:ext uri="{BB962C8B-B14F-4D97-AF65-F5344CB8AC3E}">
        <p14:creationId xmlns:p14="http://schemas.microsoft.com/office/powerpoint/2010/main" val="2276799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693237-4C5A-4670-AC40-9CE7EF905413}"/>
              </a:ext>
            </a:extLst>
          </p:cNvPr>
          <p:cNvSpPr>
            <a:spLocks noGrp="1"/>
          </p:cNvSpPr>
          <p:nvPr>
            <p:ph type="title"/>
          </p:nvPr>
        </p:nvSpPr>
        <p:spPr>
          <a:xfrm>
            <a:off x="589560" y="856180"/>
            <a:ext cx="4560584" cy="1128068"/>
          </a:xfrm>
        </p:spPr>
        <p:txBody>
          <a:bodyPr anchor="ctr">
            <a:normAutofit/>
          </a:bodyPr>
          <a:lstStyle/>
          <a:p>
            <a:r>
              <a:rPr lang="en-CA" sz="4000"/>
              <a:t>KiCad</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568AA4-F98F-475D-B6AA-047883AE804C}"/>
              </a:ext>
            </a:extLst>
          </p:cNvPr>
          <p:cNvSpPr>
            <a:spLocks noGrp="1"/>
          </p:cNvSpPr>
          <p:nvPr>
            <p:ph idx="1"/>
          </p:nvPr>
        </p:nvSpPr>
        <p:spPr>
          <a:xfrm>
            <a:off x="590719" y="2330505"/>
            <a:ext cx="4559425" cy="3979585"/>
          </a:xfrm>
        </p:spPr>
        <p:txBody>
          <a:bodyPr anchor="ctr">
            <a:normAutofit/>
          </a:bodyPr>
          <a:lstStyle/>
          <a:p>
            <a:r>
              <a:rPr lang="en-CA" sz="1900"/>
              <a:t>It is free software for electronic design automation. It facilitates the design of schematics for electronic circuits and their conversion to PCB designs.</a:t>
            </a:r>
          </a:p>
          <a:p>
            <a:r>
              <a:rPr lang="en-CA" sz="1900"/>
              <a:t>It features an integrated environment for schematic capture and PCB layout design. Tool exist within the package to create a bill of materials, artwork, Gerber files, and 3D views of the PCB and its components.</a:t>
            </a:r>
          </a:p>
          <a:p>
            <a:r>
              <a:rPr lang="en-CA" sz="1900"/>
              <a:t>It is integrated for all stages of design process such as schematic capture, PCB layout, Gerber file generation and library editing.</a:t>
            </a:r>
          </a:p>
          <a:p>
            <a:endParaRPr lang="en-CA" sz="190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35C11862-2702-4124-B668-E427E433A8E9}"/>
              </a:ext>
            </a:extLst>
          </p:cNvPr>
          <p:cNvPicPr>
            <a:picLocks noChangeAspect="1"/>
          </p:cNvPicPr>
          <p:nvPr/>
        </p:nvPicPr>
        <p:blipFill rotWithShape="1">
          <a:blip r:embed="rId2">
            <a:extLst>
              <a:ext uri="{28A0092B-C50C-407E-A947-70E740481C1C}">
                <a14:useLocalDpi xmlns:a14="http://schemas.microsoft.com/office/drawing/2010/main" val="0"/>
              </a:ext>
            </a:extLst>
          </a:blip>
          <a:srcRect l="3635" r="14755" b="-3"/>
          <a:stretch/>
        </p:blipFill>
        <p:spPr>
          <a:xfrm>
            <a:off x="5977788" y="799352"/>
            <a:ext cx="5425410" cy="5259296"/>
          </a:xfrm>
          <a:prstGeom prst="rect">
            <a:avLst/>
          </a:prstGeom>
        </p:spPr>
      </p:pic>
    </p:spTree>
    <p:extLst>
      <p:ext uri="{BB962C8B-B14F-4D97-AF65-F5344CB8AC3E}">
        <p14:creationId xmlns:p14="http://schemas.microsoft.com/office/powerpoint/2010/main" val="2116246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69A9CD-94C6-4B8B-814F-E1C52AE21003}"/>
              </a:ext>
            </a:extLst>
          </p:cNvPr>
          <p:cNvSpPr>
            <a:spLocks noGrp="1"/>
          </p:cNvSpPr>
          <p:nvPr>
            <p:ph type="title"/>
          </p:nvPr>
        </p:nvSpPr>
        <p:spPr>
          <a:xfrm>
            <a:off x="466722" y="586855"/>
            <a:ext cx="3201366" cy="3387497"/>
          </a:xfrm>
        </p:spPr>
        <p:txBody>
          <a:bodyPr anchor="b">
            <a:normAutofit/>
          </a:bodyPr>
          <a:lstStyle/>
          <a:p>
            <a:pPr algn="r"/>
            <a:r>
              <a:rPr lang="en-CA" sz="4000">
                <a:solidFill>
                  <a:srgbClr val="FFFFFF"/>
                </a:solidFill>
              </a:rPr>
              <a:t>What is Schematics?</a:t>
            </a:r>
          </a:p>
        </p:txBody>
      </p:sp>
      <p:sp>
        <p:nvSpPr>
          <p:cNvPr id="3" name="Content Placeholder 2">
            <a:extLst>
              <a:ext uri="{FF2B5EF4-FFF2-40B4-BE49-F238E27FC236}">
                <a16:creationId xmlns:a16="http://schemas.microsoft.com/office/drawing/2014/main" id="{BB9BC40B-3CCA-46E4-B55B-78C05004C848}"/>
              </a:ext>
            </a:extLst>
          </p:cNvPr>
          <p:cNvSpPr>
            <a:spLocks noGrp="1"/>
          </p:cNvSpPr>
          <p:nvPr>
            <p:ph idx="1"/>
          </p:nvPr>
        </p:nvSpPr>
        <p:spPr>
          <a:xfrm>
            <a:off x="4810259" y="649480"/>
            <a:ext cx="6555347" cy="5546047"/>
          </a:xfrm>
        </p:spPr>
        <p:txBody>
          <a:bodyPr anchor="ctr">
            <a:normAutofit/>
          </a:bodyPr>
          <a:lstStyle/>
          <a:p>
            <a:r>
              <a:rPr lang="en-CA" sz="2000"/>
              <a:t>It is the representation of the element of the system using abstract, graphic symbols rather than realistic pictures. It can provide the details that are not relevant to the key information. It may include oversimplified elements in order to make this essential meaning easier.</a:t>
            </a:r>
          </a:p>
          <a:p>
            <a:r>
              <a:rPr lang="en-CA" sz="2000"/>
              <a:t>In an electronic circuit diagram the layout of symbols may not look anything like the circuit as it appears in the physical world but instead the schematic aims to capture on more general level the way it works</a:t>
            </a:r>
          </a:p>
          <a:p>
            <a:endParaRPr lang="en-CA" sz="2000"/>
          </a:p>
        </p:txBody>
      </p:sp>
    </p:spTree>
    <p:extLst>
      <p:ext uri="{BB962C8B-B14F-4D97-AF65-F5344CB8AC3E}">
        <p14:creationId xmlns:p14="http://schemas.microsoft.com/office/powerpoint/2010/main" val="2120490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483AE7-8DC8-4184-8ECF-F429D2AAA5B6}"/>
              </a:ext>
            </a:extLst>
          </p:cNvPr>
          <p:cNvSpPr>
            <a:spLocks noGrp="1"/>
          </p:cNvSpPr>
          <p:nvPr>
            <p:ph type="title"/>
          </p:nvPr>
        </p:nvSpPr>
        <p:spPr>
          <a:xfrm>
            <a:off x="589560" y="856180"/>
            <a:ext cx="4560584" cy="1128068"/>
          </a:xfrm>
        </p:spPr>
        <p:txBody>
          <a:bodyPr anchor="ctr">
            <a:normAutofit/>
          </a:bodyPr>
          <a:lstStyle/>
          <a:p>
            <a:r>
              <a:rPr lang="en-CA" sz="4000"/>
              <a:t>CircuitLab</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3FBB56-6D1C-4FD4-8F6D-50425E48B377}"/>
              </a:ext>
            </a:extLst>
          </p:cNvPr>
          <p:cNvSpPr>
            <a:spLocks noGrp="1"/>
          </p:cNvSpPr>
          <p:nvPr>
            <p:ph idx="1"/>
          </p:nvPr>
        </p:nvSpPr>
        <p:spPr>
          <a:xfrm>
            <a:off x="590719" y="2330505"/>
            <a:ext cx="4559425" cy="3979585"/>
          </a:xfrm>
        </p:spPr>
        <p:txBody>
          <a:bodyPr anchor="ctr">
            <a:normAutofit/>
          </a:bodyPr>
          <a:lstStyle/>
          <a:p>
            <a:r>
              <a:rPr lang="en-CA" sz="2000"/>
              <a:t>It is platform that makes it easy for engineering, hobbyists and students to design, build and share circuits.</a:t>
            </a:r>
          </a:p>
          <a:p>
            <a:r>
              <a:rPr lang="en-CA" sz="2000"/>
              <a:t>It was designed to be web app that could be utilized by electrical design engineers to draw and simulate a circuit without reading complicated legacy desktop software or any manual.</a:t>
            </a:r>
          </a:p>
          <a:p>
            <a:endParaRPr lang="en-CA" sz="200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60AE6A7B-B7B7-433E-86E9-BBE238C56103}"/>
              </a:ext>
            </a:extLst>
          </p:cNvPr>
          <p:cNvPicPr>
            <a:picLocks noChangeAspect="1"/>
          </p:cNvPicPr>
          <p:nvPr/>
        </p:nvPicPr>
        <p:blipFill rotWithShape="1">
          <a:blip r:embed="rId2">
            <a:extLst>
              <a:ext uri="{28A0092B-C50C-407E-A947-70E740481C1C}">
                <a14:useLocalDpi xmlns:a14="http://schemas.microsoft.com/office/drawing/2010/main" val="0"/>
              </a:ext>
            </a:extLst>
          </a:blip>
          <a:srcRect l="10430" r="31544" b="2"/>
          <a:stretch/>
        </p:blipFill>
        <p:spPr>
          <a:xfrm>
            <a:off x="5977788" y="799352"/>
            <a:ext cx="5425410" cy="5259296"/>
          </a:xfrm>
          <a:prstGeom prst="rect">
            <a:avLst/>
          </a:prstGeom>
        </p:spPr>
      </p:pic>
    </p:spTree>
    <p:extLst>
      <p:ext uri="{BB962C8B-B14F-4D97-AF65-F5344CB8AC3E}">
        <p14:creationId xmlns:p14="http://schemas.microsoft.com/office/powerpoint/2010/main" val="69808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8714C-CD7C-484C-A3C3-80E288385033}"/>
              </a:ext>
            </a:extLst>
          </p:cNvPr>
          <p:cNvSpPr>
            <a:spLocks noGrp="1"/>
          </p:cNvSpPr>
          <p:nvPr>
            <p:ph type="title"/>
          </p:nvPr>
        </p:nvSpPr>
        <p:spPr>
          <a:xfrm>
            <a:off x="793662" y="386930"/>
            <a:ext cx="10066122" cy="1298448"/>
          </a:xfrm>
        </p:spPr>
        <p:txBody>
          <a:bodyPr anchor="b">
            <a:normAutofit/>
          </a:bodyPr>
          <a:lstStyle/>
          <a:p>
            <a:r>
              <a:rPr lang="en-CA" sz="4800"/>
              <a:t>XCircuit</a:t>
            </a:r>
          </a:p>
        </p:txBody>
      </p:sp>
      <p:sp>
        <p:nvSpPr>
          <p:cNvPr id="23"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20A708-E397-45B0-85F4-0E6C24A57CA4}"/>
              </a:ext>
            </a:extLst>
          </p:cNvPr>
          <p:cNvSpPr>
            <a:spLocks noGrp="1"/>
          </p:cNvSpPr>
          <p:nvPr>
            <p:ph idx="1"/>
          </p:nvPr>
        </p:nvSpPr>
        <p:spPr>
          <a:xfrm>
            <a:off x="793661" y="2599509"/>
            <a:ext cx="4530898" cy="3639450"/>
          </a:xfrm>
        </p:spPr>
        <p:txBody>
          <a:bodyPr anchor="ctr">
            <a:normAutofit/>
          </a:bodyPr>
          <a:lstStyle/>
          <a:p>
            <a:r>
              <a:rPr lang="en-CA" sz="2000"/>
              <a:t>Xcircuit is used for drawing electrical schematics diagrams and related figures and production of circuit netlists through schematics capture.</a:t>
            </a:r>
          </a:p>
          <a:p>
            <a:r>
              <a:rPr lang="en-CA" sz="2000"/>
              <a:t>It maintains flexibility in style without compromising the power of schematic capture.</a:t>
            </a:r>
          </a:p>
          <a:p>
            <a:r>
              <a:rPr lang="en-CA" sz="2000"/>
              <a:t>Circuit components are saved in and retrieved from libraries which are fully editable.</a:t>
            </a:r>
          </a:p>
          <a:p>
            <a:endParaRPr lang="en-CA" sz="2000"/>
          </a:p>
        </p:txBody>
      </p:sp>
      <p:pic>
        <p:nvPicPr>
          <p:cNvPr id="5" name="Picture 4" descr="Diagram&#10;&#10;Description automatically generated">
            <a:extLst>
              <a:ext uri="{FF2B5EF4-FFF2-40B4-BE49-F238E27FC236}">
                <a16:creationId xmlns:a16="http://schemas.microsoft.com/office/drawing/2014/main" id="{20F4FF59-68CD-4541-A1CA-7D3B301202CD}"/>
              </a:ext>
            </a:extLst>
          </p:cNvPr>
          <p:cNvPicPr>
            <a:picLocks noChangeAspect="1"/>
          </p:cNvPicPr>
          <p:nvPr/>
        </p:nvPicPr>
        <p:blipFill rotWithShape="1">
          <a:blip r:embed="rId2">
            <a:extLst>
              <a:ext uri="{28A0092B-C50C-407E-A947-70E740481C1C}">
                <a14:useLocalDpi xmlns:a14="http://schemas.microsoft.com/office/drawing/2010/main" val="0"/>
              </a:ext>
            </a:extLst>
          </a:blip>
          <a:srcRect l="6407" r="5220" b="1"/>
          <a:stretch/>
        </p:blipFill>
        <p:spPr>
          <a:xfrm>
            <a:off x="5911532" y="2484255"/>
            <a:ext cx="5150277" cy="3714244"/>
          </a:xfrm>
          <a:prstGeom prst="rect">
            <a:avLst/>
          </a:prstGeom>
        </p:spPr>
      </p:pic>
      <p:sp>
        <p:nvSpPr>
          <p:cNvPr id="25"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729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FD11F-43CD-4124-BFBA-495F628627AB}"/>
              </a:ext>
            </a:extLst>
          </p:cNvPr>
          <p:cNvSpPr>
            <a:spLocks noGrp="1"/>
          </p:cNvSpPr>
          <p:nvPr>
            <p:ph type="title"/>
          </p:nvPr>
        </p:nvSpPr>
        <p:spPr>
          <a:xfrm>
            <a:off x="466722" y="586855"/>
            <a:ext cx="3201366" cy="3387497"/>
          </a:xfrm>
        </p:spPr>
        <p:txBody>
          <a:bodyPr anchor="b">
            <a:normAutofit/>
          </a:bodyPr>
          <a:lstStyle/>
          <a:p>
            <a:pPr algn="r"/>
            <a:r>
              <a:rPr lang="en-CA" sz="4000">
                <a:solidFill>
                  <a:srgbClr val="FFFFFF"/>
                </a:solidFill>
              </a:rPr>
              <a:t>Fritzing</a:t>
            </a:r>
          </a:p>
        </p:txBody>
      </p:sp>
      <p:sp>
        <p:nvSpPr>
          <p:cNvPr id="8" name="Content Placeholder 2">
            <a:extLst>
              <a:ext uri="{FF2B5EF4-FFF2-40B4-BE49-F238E27FC236}">
                <a16:creationId xmlns:a16="http://schemas.microsoft.com/office/drawing/2014/main" id="{A23E1380-273E-4238-B3E2-F03155A45895}"/>
              </a:ext>
            </a:extLst>
          </p:cNvPr>
          <p:cNvSpPr>
            <a:spLocks noGrp="1"/>
          </p:cNvSpPr>
          <p:nvPr>
            <p:ph idx="1"/>
          </p:nvPr>
        </p:nvSpPr>
        <p:spPr>
          <a:xfrm>
            <a:off x="4810259" y="649480"/>
            <a:ext cx="6555347" cy="5546047"/>
          </a:xfrm>
        </p:spPr>
        <p:txBody>
          <a:bodyPr anchor="ctr">
            <a:normAutofit/>
          </a:bodyPr>
          <a:lstStyle/>
          <a:p>
            <a:r>
              <a:rPr lang="en-IN" sz="2000" dirty="0"/>
              <a:t>Fritzing is an open-source initiative to develop amateur or hobby CAD software for the design of electronics hardware, to support designers and artists ready to move from experimenting with a prototype to building a more permanent circuit.</a:t>
            </a:r>
          </a:p>
          <a:p>
            <a:r>
              <a:rPr lang="en-IN" sz="2000" dirty="0"/>
              <a:t>The software is created in the spirit of the Processing programming language and the Arduino microcontroller[5] and allows a designer, artist, researcher, or hobbyist to document their Arduino-based prototype and create a PCB layout for manufacturing.</a:t>
            </a:r>
          </a:p>
          <a:p>
            <a:r>
              <a:rPr lang="en-IN" sz="2000" dirty="0"/>
              <a:t>The associated website helps users share and discuss drafts and experiences as well as to reduce manufacturing costs.</a:t>
            </a:r>
          </a:p>
        </p:txBody>
      </p:sp>
    </p:spTree>
    <p:extLst>
      <p:ext uri="{BB962C8B-B14F-4D97-AF65-F5344CB8AC3E}">
        <p14:creationId xmlns:p14="http://schemas.microsoft.com/office/powerpoint/2010/main" val="1199327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8512-321F-4CCA-95E7-876D21453ED7}"/>
              </a:ext>
            </a:extLst>
          </p:cNvPr>
          <p:cNvSpPr>
            <a:spLocks noGrp="1"/>
          </p:cNvSpPr>
          <p:nvPr>
            <p:ph type="title"/>
          </p:nvPr>
        </p:nvSpPr>
        <p:spPr/>
        <p:txBody>
          <a:bodyPr/>
          <a:lstStyle/>
          <a:p>
            <a:r>
              <a:rPr lang="en-CA" dirty="0"/>
              <a:t>Concept About Fritzing</a:t>
            </a:r>
          </a:p>
        </p:txBody>
      </p:sp>
      <p:sp>
        <p:nvSpPr>
          <p:cNvPr id="3" name="Content Placeholder 2">
            <a:extLst>
              <a:ext uri="{FF2B5EF4-FFF2-40B4-BE49-F238E27FC236}">
                <a16:creationId xmlns:a16="http://schemas.microsoft.com/office/drawing/2014/main" id="{EB40A1CE-D758-4231-9505-19C330A97822}"/>
              </a:ext>
            </a:extLst>
          </p:cNvPr>
          <p:cNvSpPr>
            <a:spLocks noGrp="1"/>
          </p:cNvSpPr>
          <p:nvPr>
            <p:ph idx="1"/>
          </p:nvPr>
        </p:nvSpPr>
        <p:spPr/>
        <p:txBody>
          <a:bodyPr>
            <a:normAutofit fontScale="92500" lnSpcReduction="20000"/>
          </a:bodyPr>
          <a:lstStyle/>
          <a:p>
            <a:r>
              <a:rPr lang="en-IN" dirty="0"/>
              <a:t>Breadboard View – Fritzing can present your circuit in breadboard view, making it easy to visualize how components will fit together and be wired together. Fritzing has a vast library of parts to represent all major components in the Breadboard view.</a:t>
            </a:r>
          </a:p>
          <a:p>
            <a:endParaRPr lang="en-IN" dirty="0"/>
          </a:p>
          <a:p>
            <a:r>
              <a:rPr lang="en-IN" dirty="0"/>
              <a:t>Schematic View – This is the traditional view of the circuit as represented in books. </a:t>
            </a:r>
            <a:r>
              <a:rPr lang="en-IN" dirty="0" err="1"/>
              <a:t>Frtizing</a:t>
            </a:r>
            <a:r>
              <a:rPr lang="en-IN" dirty="0"/>
              <a:t> has a large library of schematic parts to build up the Schematic View.</a:t>
            </a:r>
          </a:p>
          <a:p>
            <a:endParaRPr lang="en-IN" dirty="0"/>
          </a:p>
          <a:p>
            <a:r>
              <a:rPr lang="en-IN" dirty="0"/>
              <a:t>Printed Circuit Board View – A printed circuit board (PCB) consists of electronic components connected electrically on copper tracks laminated on a non-conducting substrate. This view is necessary to fabricate the PCB for the circuit.</a:t>
            </a:r>
          </a:p>
          <a:p>
            <a:endParaRPr lang="en-CA" dirty="0"/>
          </a:p>
        </p:txBody>
      </p:sp>
    </p:spTree>
    <p:extLst>
      <p:ext uri="{BB962C8B-B14F-4D97-AF65-F5344CB8AC3E}">
        <p14:creationId xmlns:p14="http://schemas.microsoft.com/office/powerpoint/2010/main" val="2918753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8EBDD-F4F0-4DC1-8D77-90B5A236861C}"/>
              </a:ext>
            </a:extLst>
          </p:cNvPr>
          <p:cNvSpPr>
            <a:spLocks noGrp="1"/>
          </p:cNvSpPr>
          <p:nvPr>
            <p:ph type="title"/>
          </p:nvPr>
        </p:nvSpPr>
        <p:spPr/>
        <p:txBody>
          <a:bodyPr/>
          <a:lstStyle/>
          <a:p>
            <a:r>
              <a:rPr lang="en-CA" dirty="0"/>
              <a:t>Importing Libraries</a:t>
            </a:r>
          </a:p>
        </p:txBody>
      </p:sp>
      <p:sp>
        <p:nvSpPr>
          <p:cNvPr id="3" name="Content Placeholder 2">
            <a:extLst>
              <a:ext uri="{FF2B5EF4-FFF2-40B4-BE49-F238E27FC236}">
                <a16:creationId xmlns:a16="http://schemas.microsoft.com/office/drawing/2014/main" id="{7F050AFD-2805-4A93-BA25-E544243E2D1F}"/>
              </a:ext>
            </a:extLst>
          </p:cNvPr>
          <p:cNvSpPr>
            <a:spLocks noGrp="1"/>
          </p:cNvSpPr>
          <p:nvPr>
            <p:ph idx="1"/>
          </p:nvPr>
        </p:nvSpPr>
        <p:spPr>
          <a:xfrm>
            <a:off x="127987" y="1253331"/>
            <a:ext cx="10515600" cy="4351338"/>
          </a:xfrm>
        </p:spPr>
        <p:txBody>
          <a:bodyPr/>
          <a:lstStyle/>
          <a:p>
            <a:r>
              <a:rPr lang="en-CA" dirty="0"/>
              <a:t>Importing </a:t>
            </a:r>
            <a:r>
              <a:rPr lang="en-CA" dirty="0" err="1"/>
              <a:t>Beaglebone</a:t>
            </a:r>
            <a:r>
              <a:rPr lang="en-CA" dirty="0"/>
              <a:t> black libraries</a:t>
            </a:r>
          </a:p>
          <a:p>
            <a:r>
              <a:rPr lang="en-IN" dirty="0"/>
              <a:t>Go to this website and click the 'View Raw' button to download the latest </a:t>
            </a:r>
            <a:r>
              <a:rPr lang="en-IN" dirty="0" err="1"/>
              <a:t>AdaFruit</a:t>
            </a:r>
            <a:r>
              <a:rPr lang="en-IN" dirty="0"/>
              <a:t> library.</a:t>
            </a:r>
          </a:p>
          <a:p>
            <a:pPr marL="0" indent="0">
              <a:buNone/>
            </a:pPr>
            <a:r>
              <a:rPr lang="en-IN" dirty="0">
                <a:hlinkClick r:id="rId2"/>
              </a:rPr>
              <a:t>https://github.com/adafruit/Fritzing-Library/blob/master/AdaFruit.fzbz</a:t>
            </a:r>
            <a:endParaRPr lang="en-IN" dirty="0"/>
          </a:p>
          <a:p>
            <a:pPr marL="0" indent="0">
              <a:buNone/>
            </a:pPr>
            <a:endParaRPr lang="en-IN" dirty="0"/>
          </a:p>
          <a:p>
            <a:r>
              <a:rPr lang="en-IN" dirty="0"/>
              <a:t>At the top left of the Fritzing application, click: File&gt;Open&gt;</a:t>
            </a:r>
            <a:r>
              <a:rPr lang="en-IN" dirty="0" err="1"/>
              <a:t>AdaFruit.fzbz</a:t>
            </a:r>
            <a:endParaRPr lang="en-IN" dirty="0"/>
          </a:p>
          <a:p>
            <a:r>
              <a:rPr lang="en-IN" dirty="0"/>
              <a:t>Once the library is imported, exit the Fritzing library. You will be prompted with a box. Make sure to save the changes to your library.</a:t>
            </a:r>
          </a:p>
          <a:p>
            <a:endParaRPr lang="en-CA" dirty="0"/>
          </a:p>
        </p:txBody>
      </p:sp>
    </p:spTree>
    <p:extLst>
      <p:ext uri="{BB962C8B-B14F-4D97-AF65-F5344CB8AC3E}">
        <p14:creationId xmlns:p14="http://schemas.microsoft.com/office/powerpoint/2010/main" val="3209412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1A9B-4BA6-49AF-8490-64249CB5138F}"/>
              </a:ext>
            </a:extLst>
          </p:cNvPr>
          <p:cNvSpPr>
            <a:spLocks noGrp="1"/>
          </p:cNvSpPr>
          <p:nvPr>
            <p:ph type="title"/>
          </p:nvPr>
        </p:nvSpPr>
        <p:spPr/>
        <p:txBody>
          <a:bodyPr/>
          <a:lstStyle/>
          <a:p>
            <a:r>
              <a:rPr lang="en-CA" dirty="0"/>
              <a:t>Importing Libraries for LCD touch</a:t>
            </a:r>
          </a:p>
        </p:txBody>
      </p:sp>
      <p:sp>
        <p:nvSpPr>
          <p:cNvPr id="3" name="Content Placeholder 2">
            <a:extLst>
              <a:ext uri="{FF2B5EF4-FFF2-40B4-BE49-F238E27FC236}">
                <a16:creationId xmlns:a16="http://schemas.microsoft.com/office/drawing/2014/main" id="{1285EAF7-2C49-4BDA-AF78-464017154ED4}"/>
              </a:ext>
            </a:extLst>
          </p:cNvPr>
          <p:cNvSpPr>
            <a:spLocks noGrp="1"/>
          </p:cNvSpPr>
          <p:nvPr>
            <p:ph idx="1"/>
          </p:nvPr>
        </p:nvSpPr>
        <p:spPr>
          <a:xfrm>
            <a:off x="687279" y="1690688"/>
            <a:ext cx="10515600" cy="4351338"/>
          </a:xfrm>
        </p:spPr>
        <p:txBody>
          <a:bodyPr/>
          <a:lstStyle/>
          <a:p>
            <a:r>
              <a:rPr lang="en-IN" dirty="0">
                <a:hlinkClick r:id="rId2"/>
              </a:rPr>
              <a:t>https://fritzing.org/projects/nextion-display</a:t>
            </a:r>
            <a:endParaRPr lang="en-IN" dirty="0"/>
          </a:p>
          <a:p>
            <a:r>
              <a:rPr lang="en-IN" dirty="0"/>
              <a:t>Go to the above link and download *</a:t>
            </a:r>
            <a:r>
              <a:rPr lang="en-IN" dirty="0" err="1"/>
              <a:t>fzz</a:t>
            </a:r>
            <a:r>
              <a:rPr lang="en-IN" dirty="0"/>
              <a:t> file for </a:t>
            </a:r>
            <a:r>
              <a:rPr lang="en-IN" dirty="0" err="1"/>
              <a:t>Nextion</a:t>
            </a:r>
            <a:r>
              <a:rPr lang="en-IN" dirty="0"/>
              <a:t> Touch display</a:t>
            </a:r>
          </a:p>
          <a:p>
            <a:r>
              <a:rPr lang="en-IN" dirty="0"/>
              <a:t>Add libraries to the fritzing app </a:t>
            </a:r>
          </a:p>
          <a:p>
            <a:r>
              <a:rPr lang="en-IN" dirty="0"/>
              <a:t>Exit </a:t>
            </a:r>
          </a:p>
          <a:p>
            <a:r>
              <a:rPr lang="en-IN" dirty="0"/>
              <a:t>Relaunch</a:t>
            </a:r>
          </a:p>
          <a:p>
            <a:endParaRPr lang="en-CA" dirty="0"/>
          </a:p>
        </p:txBody>
      </p:sp>
    </p:spTree>
    <p:extLst>
      <p:ext uri="{BB962C8B-B14F-4D97-AF65-F5344CB8AC3E}">
        <p14:creationId xmlns:p14="http://schemas.microsoft.com/office/powerpoint/2010/main" val="1686570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Graphical user interface&#10;&#10;Description automatically generated">
            <a:extLst>
              <a:ext uri="{FF2B5EF4-FFF2-40B4-BE49-F238E27FC236}">
                <a16:creationId xmlns:a16="http://schemas.microsoft.com/office/drawing/2014/main" id="{9B6D4D5C-842D-44A0-8CBD-D50F1AD4DC36}"/>
              </a:ext>
            </a:extLst>
          </p:cNvPr>
          <p:cNvPicPr>
            <a:picLocks noGrp="1" noChangeAspect="1"/>
          </p:cNvPicPr>
          <p:nvPr>
            <p:ph idx="1"/>
          </p:nvPr>
        </p:nvPicPr>
        <p:blipFill>
          <a:blip r:embed="rId2"/>
          <a:stretch>
            <a:fillRect/>
          </a:stretch>
        </p:blipFill>
        <p:spPr>
          <a:xfrm>
            <a:off x="812800" y="457200"/>
            <a:ext cx="10566400" cy="5943600"/>
          </a:xfrm>
          <a:prstGeom prst="rect">
            <a:avLst/>
          </a:prstGeom>
        </p:spPr>
      </p:pic>
    </p:spTree>
    <p:extLst>
      <p:ext uri="{BB962C8B-B14F-4D97-AF65-F5344CB8AC3E}">
        <p14:creationId xmlns:p14="http://schemas.microsoft.com/office/powerpoint/2010/main" val="1582781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F2DF9CB4-808D-458B-869F-B72EECD0D2AE}"/>
              </a:ext>
            </a:extLst>
          </p:cNvPr>
          <p:cNvPicPr>
            <a:picLocks noGrp="1" noChangeAspect="1"/>
          </p:cNvPicPr>
          <p:nvPr>
            <p:ph idx="1"/>
          </p:nvPr>
        </p:nvPicPr>
        <p:blipFill rotWithShape="1">
          <a:blip r:embed="rId2"/>
          <a:srcRect t="6306"/>
          <a:stretch/>
        </p:blipFill>
        <p:spPr>
          <a:xfrm>
            <a:off x="457200" y="457200"/>
            <a:ext cx="11277600" cy="5943600"/>
          </a:xfrm>
          <a:prstGeom prst="rect">
            <a:avLst/>
          </a:prstGeom>
        </p:spPr>
      </p:pic>
    </p:spTree>
    <p:extLst>
      <p:ext uri="{BB962C8B-B14F-4D97-AF65-F5344CB8AC3E}">
        <p14:creationId xmlns:p14="http://schemas.microsoft.com/office/powerpoint/2010/main" val="3364819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452235-3E74-4C11-B9E6-8B74BAFB54A6}"/>
              </a:ext>
            </a:extLst>
          </p:cNvPr>
          <p:cNvSpPr>
            <a:spLocks noGrp="1"/>
          </p:cNvSpPr>
          <p:nvPr>
            <p:ph type="title"/>
          </p:nvPr>
        </p:nvSpPr>
        <p:spPr>
          <a:xfrm>
            <a:off x="466722" y="586855"/>
            <a:ext cx="3201366" cy="3387497"/>
          </a:xfrm>
        </p:spPr>
        <p:txBody>
          <a:bodyPr anchor="b">
            <a:normAutofit/>
          </a:bodyPr>
          <a:lstStyle/>
          <a:p>
            <a:pPr algn="r"/>
            <a:r>
              <a:rPr lang="en-CA" sz="4000">
                <a:solidFill>
                  <a:srgbClr val="FFFFFF"/>
                </a:solidFill>
              </a:rPr>
              <a:t>Refrences</a:t>
            </a:r>
          </a:p>
        </p:txBody>
      </p:sp>
      <p:sp>
        <p:nvSpPr>
          <p:cNvPr id="3" name="Content Placeholder 2">
            <a:extLst>
              <a:ext uri="{FF2B5EF4-FFF2-40B4-BE49-F238E27FC236}">
                <a16:creationId xmlns:a16="http://schemas.microsoft.com/office/drawing/2014/main" id="{5EEC1DC2-7769-4F5B-A786-5E5769409CE3}"/>
              </a:ext>
            </a:extLst>
          </p:cNvPr>
          <p:cNvSpPr>
            <a:spLocks noGrp="1"/>
          </p:cNvSpPr>
          <p:nvPr>
            <p:ph idx="1"/>
          </p:nvPr>
        </p:nvSpPr>
        <p:spPr>
          <a:xfrm>
            <a:off x="4810259" y="649480"/>
            <a:ext cx="6555347" cy="5546047"/>
          </a:xfrm>
        </p:spPr>
        <p:txBody>
          <a:bodyPr anchor="ctr">
            <a:normAutofit/>
          </a:bodyPr>
          <a:lstStyle/>
          <a:p>
            <a:r>
              <a:rPr lang="en-CA" sz="2000" dirty="0">
                <a:hlinkClick r:id="rId2"/>
              </a:rPr>
              <a:t>https://en.wikipedia.org/wiki/Schematic...Schematics</a:t>
            </a:r>
            <a:endParaRPr lang="en-CA" sz="2000" dirty="0"/>
          </a:p>
          <a:p>
            <a:endParaRPr lang="en-CA" sz="2000" dirty="0"/>
          </a:p>
          <a:p>
            <a:r>
              <a:rPr lang="en-CA" sz="2000" dirty="0">
                <a:hlinkClick r:id="rId3"/>
              </a:rPr>
              <a:t>https://www.seeedstudio.com/blog/2017/03/13/</a:t>
            </a:r>
            <a:r>
              <a:rPr lang="en-CA" sz="2000" dirty="0" err="1">
                <a:hlinkClick r:id="rId3"/>
              </a:rPr>
              <a:t>pcb</a:t>
            </a:r>
            <a:r>
              <a:rPr lang="en-CA" sz="2000" dirty="0">
                <a:hlinkClick r:id="rId3"/>
              </a:rPr>
              <a:t>-design-software/</a:t>
            </a:r>
            <a:r>
              <a:rPr lang="en-CA" sz="2000" dirty="0"/>
              <a:t>.... </a:t>
            </a:r>
            <a:r>
              <a:rPr lang="en-CA" sz="2000" dirty="0" err="1"/>
              <a:t>Softwares</a:t>
            </a:r>
            <a:r>
              <a:rPr lang="en-CA" sz="2000" dirty="0"/>
              <a:t> for Schematics</a:t>
            </a:r>
          </a:p>
          <a:p>
            <a:r>
              <a:rPr lang="en-CA" sz="2000" dirty="0">
                <a:hlinkClick r:id="rId4"/>
              </a:rPr>
              <a:t>https://www.pannam.com/blog/best-</a:t>
            </a:r>
            <a:r>
              <a:rPr lang="en-CA" sz="2000" dirty="0" err="1">
                <a:hlinkClick r:id="rId4"/>
              </a:rPr>
              <a:t>pcb</a:t>
            </a:r>
            <a:r>
              <a:rPr lang="en-CA" sz="2000" dirty="0">
                <a:hlinkClick r:id="rId4"/>
              </a:rPr>
              <a:t>-design-software-tools/....</a:t>
            </a:r>
            <a:r>
              <a:rPr lang="en-CA" sz="2000" dirty="0" err="1">
                <a:hlinkClick r:id="rId4"/>
              </a:rPr>
              <a:t>Softwares</a:t>
            </a:r>
            <a:r>
              <a:rPr lang="en-CA" sz="2000" dirty="0"/>
              <a:t> for schematics</a:t>
            </a:r>
          </a:p>
          <a:p>
            <a:r>
              <a:rPr lang="en-CA" sz="2000" dirty="0">
                <a:hlinkClick r:id="rId5"/>
              </a:rPr>
              <a:t>https://en.wikipedia.org/wiki/Fritzing.....Fritzing</a:t>
            </a:r>
            <a:endParaRPr lang="en-CA" sz="2000" dirty="0"/>
          </a:p>
          <a:p>
            <a:r>
              <a:rPr lang="en-CA" sz="2000" dirty="0"/>
              <a:t>https://en.wikipedia.org/wiki/</a:t>
            </a:r>
            <a:r>
              <a:rPr lang="en-CA" sz="2000" dirty="0" err="1"/>
              <a:t>EasyEDA</a:t>
            </a:r>
            <a:r>
              <a:rPr lang="en-CA" sz="2000" dirty="0"/>
              <a:t>......EDA</a:t>
            </a:r>
          </a:p>
          <a:p>
            <a:endParaRPr lang="en-CA" sz="2000" dirty="0"/>
          </a:p>
          <a:p>
            <a:endParaRPr lang="en-CA" sz="2000" dirty="0"/>
          </a:p>
        </p:txBody>
      </p:sp>
    </p:spTree>
    <p:extLst>
      <p:ext uri="{BB962C8B-B14F-4D97-AF65-F5344CB8AC3E}">
        <p14:creationId xmlns:p14="http://schemas.microsoft.com/office/powerpoint/2010/main" val="3585908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E39D0-3763-4B89-9C38-177FA51F269D}"/>
              </a:ext>
            </a:extLst>
          </p:cNvPr>
          <p:cNvSpPr>
            <a:spLocks noGrp="1"/>
          </p:cNvSpPr>
          <p:nvPr>
            <p:ph type="title"/>
          </p:nvPr>
        </p:nvSpPr>
        <p:spPr>
          <a:xfrm>
            <a:off x="466722" y="586855"/>
            <a:ext cx="3201366" cy="3387497"/>
          </a:xfrm>
        </p:spPr>
        <p:txBody>
          <a:bodyPr anchor="b">
            <a:normAutofit/>
          </a:bodyPr>
          <a:lstStyle/>
          <a:p>
            <a:pPr algn="r"/>
            <a:r>
              <a:rPr lang="en-CA" sz="4000">
                <a:solidFill>
                  <a:srgbClr val="FFFFFF"/>
                </a:solidFill>
              </a:rPr>
              <a:t>Refrences</a:t>
            </a:r>
          </a:p>
        </p:txBody>
      </p:sp>
      <p:sp>
        <p:nvSpPr>
          <p:cNvPr id="3" name="Content Placeholder 2">
            <a:extLst>
              <a:ext uri="{FF2B5EF4-FFF2-40B4-BE49-F238E27FC236}">
                <a16:creationId xmlns:a16="http://schemas.microsoft.com/office/drawing/2014/main" id="{ED37049F-ED54-49D4-BE69-4E4E648D7701}"/>
              </a:ext>
            </a:extLst>
          </p:cNvPr>
          <p:cNvSpPr>
            <a:spLocks noGrp="1"/>
          </p:cNvSpPr>
          <p:nvPr>
            <p:ph idx="1"/>
          </p:nvPr>
        </p:nvSpPr>
        <p:spPr>
          <a:xfrm>
            <a:off x="4810259" y="649480"/>
            <a:ext cx="6555347" cy="5546047"/>
          </a:xfrm>
        </p:spPr>
        <p:txBody>
          <a:bodyPr anchor="ctr">
            <a:normAutofit/>
          </a:bodyPr>
          <a:lstStyle/>
          <a:p>
            <a:r>
              <a:rPr lang="en-CA" sz="2000" dirty="0">
                <a:hlinkClick r:id="rId2"/>
              </a:rPr>
              <a:t>https://en.wikipedia.org/wiki/CircuitMaker</a:t>
            </a:r>
            <a:endParaRPr lang="en-CA" sz="2000" dirty="0"/>
          </a:p>
          <a:p>
            <a:r>
              <a:rPr lang="en-CA" sz="2000" dirty="0">
                <a:hlinkClick r:id="rId3"/>
              </a:rPr>
              <a:t>https://en.wikipedia.org/wiki/Microsoft_Visio</a:t>
            </a:r>
            <a:endParaRPr lang="en-CA" sz="2000" dirty="0"/>
          </a:p>
          <a:p>
            <a:r>
              <a:rPr lang="en-CA" sz="2000" dirty="0">
                <a:hlinkClick r:id="rId4"/>
              </a:rPr>
              <a:t>https://en.wikipedia.org/wiki/EAGLE_(program)</a:t>
            </a:r>
            <a:endParaRPr lang="en-CA" sz="2000" dirty="0"/>
          </a:p>
          <a:p>
            <a:r>
              <a:rPr lang="en-CA" sz="2000" dirty="0">
                <a:hlinkClick r:id="rId5"/>
              </a:rPr>
              <a:t>https://en.wikipedia.org/wiki/GEDA</a:t>
            </a:r>
            <a:endParaRPr lang="en-CA" sz="2000" dirty="0"/>
          </a:p>
          <a:p>
            <a:r>
              <a:rPr lang="en-CA" sz="2000" dirty="0">
                <a:hlinkClick r:id="rId6"/>
              </a:rPr>
              <a:t>https://en.wikipedia.org/wiki/SmartDraw</a:t>
            </a:r>
            <a:endParaRPr lang="en-CA" sz="2000" dirty="0"/>
          </a:p>
          <a:p>
            <a:r>
              <a:rPr lang="en-IN" sz="2000" dirty="0">
                <a:hlinkClick r:id="rId7"/>
              </a:rPr>
              <a:t>https://fritzing.org/projects/nextion-display ...Importing</a:t>
            </a:r>
            <a:r>
              <a:rPr lang="en-IN" sz="2000" dirty="0"/>
              <a:t> libraries for LCD Touch</a:t>
            </a:r>
          </a:p>
          <a:p>
            <a:pPr marL="0" indent="0">
              <a:buNone/>
            </a:pPr>
            <a:r>
              <a:rPr lang="en-IN" sz="2000" dirty="0">
                <a:hlinkClick r:id="rId8"/>
              </a:rPr>
              <a:t>https://github.com/</a:t>
            </a:r>
            <a:r>
              <a:rPr lang="en-IN" sz="2000" dirty="0" err="1">
                <a:hlinkClick r:id="rId8"/>
              </a:rPr>
              <a:t>adafruit</a:t>
            </a:r>
            <a:r>
              <a:rPr lang="en-IN" sz="2000" dirty="0">
                <a:hlinkClick r:id="rId8"/>
              </a:rPr>
              <a:t>/Fritzing-Library/blob/master/</a:t>
            </a:r>
            <a:r>
              <a:rPr lang="en-IN" sz="2000" dirty="0" err="1">
                <a:hlinkClick r:id="rId8"/>
              </a:rPr>
              <a:t>AdaFruit.fzbz</a:t>
            </a:r>
            <a:r>
              <a:rPr lang="en-IN" sz="2000" dirty="0">
                <a:hlinkClick r:id="rId8"/>
              </a:rPr>
              <a:t>....Importing</a:t>
            </a:r>
            <a:r>
              <a:rPr lang="en-IN" sz="2000" dirty="0"/>
              <a:t> libraries</a:t>
            </a:r>
          </a:p>
          <a:p>
            <a:pPr marL="0" indent="0">
              <a:buNone/>
            </a:pPr>
            <a:endParaRPr lang="en-IN" sz="2000" dirty="0"/>
          </a:p>
          <a:p>
            <a:endParaRPr lang="en-IN" sz="2000" dirty="0"/>
          </a:p>
          <a:p>
            <a:endParaRPr lang="en-IN" sz="2000" dirty="0"/>
          </a:p>
          <a:p>
            <a:endParaRPr lang="en-CA" sz="2000" dirty="0"/>
          </a:p>
          <a:p>
            <a:endParaRPr lang="en-CA" sz="2000" dirty="0"/>
          </a:p>
        </p:txBody>
      </p:sp>
    </p:spTree>
    <p:extLst>
      <p:ext uri="{BB962C8B-B14F-4D97-AF65-F5344CB8AC3E}">
        <p14:creationId xmlns:p14="http://schemas.microsoft.com/office/powerpoint/2010/main" val="253893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F7F1D-BFC0-47B9-8368-9510192E7867}"/>
              </a:ext>
            </a:extLst>
          </p:cNvPr>
          <p:cNvSpPr>
            <a:spLocks noGrp="1"/>
          </p:cNvSpPr>
          <p:nvPr>
            <p:ph type="title"/>
          </p:nvPr>
        </p:nvSpPr>
        <p:spPr>
          <a:xfrm>
            <a:off x="466722" y="586855"/>
            <a:ext cx="3201366" cy="3387497"/>
          </a:xfrm>
        </p:spPr>
        <p:txBody>
          <a:bodyPr anchor="b">
            <a:normAutofit/>
          </a:bodyPr>
          <a:lstStyle/>
          <a:p>
            <a:pPr algn="r"/>
            <a:r>
              <a:rPr lang="en-CA" sz="4000">
                <a:solidFill>
                  <a:srgbClr val="FFFFFF"/>
                </a:solidFill>
              </a:rPr>
              <a:t>Use of Schematics in Electrical and Electronic Industry</a:t>
            </a:r>
          </a:p>
        </p:txBody>
      </p:sp>
      <p:sp>
        <p:nvSpPr>
          <p:cNvPr id="3" name="Content Placeholder 2">
            <a:extLst>
              <a:ext uri="{FF2B5EF4-FFF2-40B4-BE49-F238E27FC236}">
                <a16:creationId xmlns:a16="http://schemas.microsoft.com/office/drawing/2014/main" id="{856619FD-9F58-4771-972C-2A49CAAF77D3}"/>
              </a:ext>
            </a:extLst>
          </p:cNvPr>
          <p:cNvSpPr>
            <a:spLocks noGrp="1"/>
          </p:cNvSpPr>
          <p:nvPr>
            <p:ph idx="1"/>
          </p:nvPr>
        </p:nvSpPr>
        <p:spPr>
          <a:xfrm>
            <a:off x="4810259" y="649480"/>
            <a:ext cx="6555347" cy="5546047"/>
          </a:xfrm>
        </p:spPr>
        <p:txBody>
          <a:bodyPr anchor="ctr">
            <a:normAutofit/>
          </a:bodyPr>
          <a:lstStyle/>
          <a:p>
            <a:r>
              <a:rPr lang="en-CA" sz="2000"/>
              <a:t>Schematics in Electrical and electronics industry is often used to describe the design of the equipment. They are often used for the maintenance and repair of electronic and electromechanical systems. Earlier the schematics were done by hand using standardized templates but nowadays they are mostly done using Electronic Design Automation software (EDA). </a:t>
            </a:r>
          </a:p>
          <a:p>
            <a:r>
              <a:rPr lang="en-CA" sz="2000"/>
              <a:t>Until 1980s the schematics were the only formal representation for the circuits but with the recent technology, other representations were introduced and specialized computer languages were developed so the traditional schematics are becoming less practical.</a:t>
            </a:r>
          </a:p>
          <a:p>
            <a:endParaRPr lang="en-CA" sz="2000"/>
          </a:p>
        </p:txBody>
      </p:sp>
    </p:spTree>
    <p:extLst>
      <p:ext uri="{BB962C8B-B14F-4D97-AF65-F5344CB8AC3E}">
        <p14:creationId xmlns:p14="http://schemas.microsoft.com/office/powerpoint/2010/main" val="4163524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F16E5BC-B3CF-4E01-BDC6-DC9C0E656151}"/>
              </a:ext>
            </a:extLst>
          </p:cNvPr>
          <p:cNvGraphicFramePr>
            <a:graphicFrameLocks noGrp="1"/>
          </p:cNvGraphicFramePr>
          <p:nvPr>
            <p:ph idx="1"/>
            <p:extLst>
              <p:ext uri="{D42A27DB-BD31-4B8C-83A1-F6EECF244321}">
                <p14:modId xmlns:p14="http://schemas.microsoft.com/office/powerpoint/2010/main" val="2810435566"/>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1027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242421-DEE2-4E20-BD8B-968602ED0D67}"/>
              </a:ext>
            </a:extLst>
          </p:cNvPr>
          <p:cNvSpPr>
            <a:spLocks noGrp="1"/>
          </p:cNvSpPr>
          <p:nvPr>
            <p:ph type="title"/>
          </p:nvPr>
        </p:nvSpPr>
        <p:spPr>
          <a:xfrm>
            <a:off x="466722" y="586855"/>
            <a:ext cx="3201366" cy="3387497"/>
          </a:xfrm>
        </p:spPr>
        <p:txBody>
          <a:bodyPr anchor="b">
            <a:normAutofit/>
          </a:bodyPr>
          <a:lstStyle/>
          <a:p>
            <a:pPr algn="r"/>
            <a:r>
              <a:rPr lang="en-CA" sz="4000" dirty="0">
                <a:solidFill>
                  <a:srgbClr val="FFFFFF"/>
                </a:solidFill>
              </a:rPr>
              <a:t>Uses of Schematics in Electrical and Electronics Industry</a:t>
            </a:r>
            <a:br>
              <a:rPr lang="en-CA" sz="4000" dirty="0">
                <a:solidFill>
                  <a:srgbClr val="FFFFFF"/>
                </a:solidFill>
              </a:rPr>
            </a:br>
            <a:endParaRPr lang="en-CA" sz="4000" dirty="0">
              <a:solidFill>
                <a:srgbClr val="FFFFFF"/>
              </a:solidFill>
            </a:endParaRPr>
          </a:p>
        </p:txBody>
      </p:sp>
      <p:sp>
        <p:nvSpPr>
          <p:cNvPr id="26" name="Content Placeholder 2">
            <a:extLst>
              <a:ext uri="{FF2B5EF4-FFF2-40B4-BE49-F238E27FC236}">
                <a16:creationId xmlns:a16="http://schemas.microsoft.com/office/drawing/2014/main" id="{837D2FF3-1290-434C-88DB-5748CA79F1BD}"/>
              </a:ext>
            </a:extLst>
          </p:cNvPr>
          <p:cNvSpPr>
            <a:spLocks noGrp="1"/>
          </p:cNvSpPr>
          <p:nvPr>
            <p:ph idx="1"/>
          </p:nvPr>
        </p:nvSpPr>
        <p:spPr>
          <a:xfrm>
            <a:off x="4810259" y="649480"/>
            <a:ext cx="6555347" cy="5546047"/>
          </a:xfrm>
        </p:spPr>
        <p:txBody>
          <a:bodyPr anchor="ctr">
            <a:normAutofit/>
          </a:bodyPr>
          <a:lstStyle/>
          <a:p>
            <a:r>
              <a:rPr lang="en-CA" sz="2000" dirty="0"/>
              <a:t>For electronic circuits the schematics are prepared by designers using EDA (Electronic Design Automation) tools known as Schematic capture tools or Schematic entry tools. Usually they are integrated into whole design flow and are linked to the other EDA tools for verification and simulation of circuit under design.</a:t>
            </a:r>
          </a:p>
          <a:p>
            <a:r>
              <a:rPr lang="en-CA" sz="2000" dirty="0"/>
              <a:t>Programmable Logic Controllers (PLC) can be programmed using ladder diagrams. </a:t>
            </a:r>
          </a:p>
        </p:txBody>
      </p:sp>
    </p:spTree>
    <p:extLst>
      <p:ext uri="{BB962C8B-B14F-4D97-AF65-F5344CB8AC3E}">
        <p14:creationId xmlns:p14="http://schemas.microsoft.com/office/powerpoint/2010/main" val="1068664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30E67-34BB-42C9-89F8-4FDD73CF7EDA}"/>
              </a:ext>
            </a:extLst>
          </p:cNvPr>
          <p:cNvSpPr>
            <a:spLocks noGrp="1"/>
          </p:cNvSpPr>
          <p:nvPr>
            <p:ph type="title"/>
          </p:nvPr>
        </p:nvSpPr>
        <p:spPr>
          <a:xfrm>
            <a:off x="466722" y="586855"/>
            <a:ext cx="3201366" cy="3387497"/>
          </a:xfrm>
        </p:spPr>
        <p:txBody>
          <a:bodyPr anchor="b">
            <a:normAutofit/>
          </a:bodyPr>
          <a:lstStyle/>
          <a:p>
            <a:pPr algn="r"/>
            <a:r>
              <a:rPr lang="en-CA" sz="4000" dirty="0">
                <a:solidFill>
                  <a:srgbClr val="FFFFFF"/>
                </a:solidFill>
              </a:rPr>
              <a:t>Use of Schematics in Electronic and Electrical Industry</a:t>
            </a:r>
          </a:p>
        </p:txBody>
      </p:sp>
      <p:sp>
        <p:nvSpPr>
          <p:cNvPr id="3" name="Content Placeholder 2">
            <a:extLst>
              <a:ext uri="{FF2B5EF4-FFF2-40B4-BE49-F238E27FC236}">
                <a16:creationId xmlns:a16="http://schemas.microsoft.com/office/drawing/2014/main" id="{E0123A16-2648-46A2-B7D6-9431138D6B48}"/>
              </a:ext>
            </a:extLst>
          </p:cNvPr>
          <p:cNvSpPr>
            <a:spLocks noGrp="1"/>
          </p:cNvSpPr>
          <p:nvPr>
            <p:ph idx="1"/>
          </p:nvPr>
        </p:nvSpPr>
        <p:spPr>
          <a:xfrm>
            <a:off x="4810259" y="649480"/>
            <a:ext cx="6555347" cy="5546047"/>
          </a:xfrm>
        </p:spPr>
        <p:txBody>
          <a:bodyPr anchor="ctr">
            <a:normAutofit/>
          </a:bodyPr>
          <a:lstStyle/>
          <a:p>
            <a:r>
              <a:rPr lang="en-CA" sz="2000" dirty="0"/>
              <a:t>In electric power systems design, a schematic drawing called as one line diagram is frequently used to represent substations, distribution systems or even whole electrical power grids. In these diagrams they simplify and compress the details that would be repeated on each phase of a three phase system, showing only one element instead of three. Another type of diagram used for power systems is three line diagram.</a:t>
            </a:r>
          </a:p>
          <a:p>
            <a:endParaRPr lang="en-CA" sz="2000" dirty="0"/>
          </a:p>
        </p:txBody>
      </p:sp>
    </p:spTree>
    <p:extLst>
      <p:ext uri="{BB962C8B-B14F-4D97-AF65-F5344CB8AC3E}">
        <p14:creationId xmlns:p14="http://schemas.microsoft.com/office/powerpoint/2010/main" val="106724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6F309-C8B6-4FBA-8EE5-BF4E4A29F9EB}"/>
              </a:ext>
            </a:extLst>
          </p:cNvPr>
          <p:cNvSpPr>
            <a:spLocks noGrp="1"/>
          </p:cNvSpPr>
          <p:nvPr>
            <p:ph type="title"/>
          </p:nvPr>
        </p:nvSpPr>
        <p:spPr>
          <a:xfrm>
            <a:off x="466722" y="586855"/>
            <a:ext cx="3201366" cy="3387497"/>
          </a:xfrm>
        </p:spPr>
        <p:txBody>
          <a:bodyPr anchor="b">
            <a:normAutofit/>
          </a:bodyPr>
          <a:lstStyle/>
          <a:p>
            <a:pPr algn="r"/>
            <a:r>
              <a:rPr lang="en-CA" sz="4000">
                <a:solidFill>
                  <a:srgbClr val="FFFFFF"/>
                </a:solidFill>
              </a:rPr>
              <a:t>Uses of Schematics in Electronic and Electrical Industry</a:t>
            </a:r>
          </a:p>
        </p:txBody>
      </p:sp>
      <p:sp>
        <p:nvSpPr>
          <p:cNvPr id="3" name="Content Placeholder 2">
            <a:extLst>
              <a:ext uri="{FF2B5EF4-FFF2-40B4-BE49-F238E27FC236}">
                <a16:creationId xmlns:a16="http://schemas.microsoft.com/office/drawing/2014/main" id="{2707A6B6-C7BD-4C88-8DA7-87CD16271892}"/>
              </a:ext>
            </a:extLst>
          </p:cNvPr>
          <p:cNvSpPr>
            <a:spLocks noGrp="1"/>
          </p:cNvSpPr>
          <p:nvPr>
            <p:ph idx="1"/>
          </p:nvPr>
        </p:nvSpPr>
        <p:spPr>
          <a:xfrm>
            <a:off x="4810259" y="649480"/>
            <a:ext cx="6555347" cy="5546047"/>
          </a:xfrm>
        </p:spPr>
        <p:txBody>
          <a:bodyPr anchor="ctr">
            <a:normAutofit/>
          </a:bodyPr>
          <a:lstStyle/>
          <a:p>
            <a:r>
              <a:rPr lang="en-CA" sz="2000" dirty="0"/>
              <a:t>For one line diagram, if the system is balanced an equivalent per phase schematic diagram can be obtained. If all of parameters are represented as impedances and voltage sources then that schematic diagram is called Impedance diagram but if parameters are represented as admittances and current sources then it is called Admittance diagram.</a:t>
            </a:r>
          </a:p>
          <a:p>
            <a:r>
              <a:rPr lang="en-CA" sz="2000" dirty="0"/>
              <a:t>If power system is unbalanced but it is linear then Fortescue theorem can be applied. In this way from one linear diagram, three different per phase schematic diagrams are obtained known ass Positive, Negative and Zero sequence diagram.</a:t>
            </a:r>
          </a:p>
        </p:txBody>
      </p:sp>
    </p:spTree>
    <p:extLst>
      <p:ext uri="{BB962C8B-B14F-4D97-AF65-F5344CB8AC3E}">
        <p14:creationId xmlns:p14="http://schemas.microsoft.com/office/powerpoint/2010/main" val="47811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6FA958-E2D8-402A-A132-6F5514CEC5A8}"/>
              </a:ext>
            </a:extLst>
          </p:cNvPr>
          <p:cNvSpPr>
            <a:spLocks noGrp="1"/>
          </p:cNvSpPr>
          <p:nvPr>
            <p:ph type="title"/>
          </p:nvPr>
        </p:nvSpPr>
        <p:spPr>
          <a:xfrm>
            <a:off x="466722" y="586855"/>
            <a:ext cx="3201366" cy="3387497"/>
          </a:xfrm>
        </p:spPr>
        <p:txBody>
          <a:bodyPr anchor="b">
            <a:normAutofit/>
          </a:bodyPr>
          <a:lstStyle/>
          <a:p>
            <a:pPr algn="r"/>
            <a:r>
              <a:rPr lang="en-CA" sz="4000" dirty="0" err="1">
                <a:solidFill>
                  <a:srgbClr val="FFFFFF"/>
                </a:solidFill>
              </a:rPr>
              <a:t>Softwares</a:t>
            </a:r>
            <a:r>
              <a:rPr lang="en-CA" sz="4000" dirty="0">
                <a:solidFill>
                  <a:srgbClr val="FFFFFF"/>
                </a:solidFill>
              </a:rPr>
              <a:t> used for Schematics</a:t>
            </a:r>
          </a:p>
        </p:txBody>
      </p:sp>
      <p:sp>
        <p:nvSpPr>
          <p:cNvPr id="3" name="Content Placeholder 2">
            <a:extLst>
              <a:ext uri="{FF2B5EF4-FFF2-40B4-BE49-F238E27FC236}">
                <a16:creationId xmlns:a16="http://schemas.microsoft.com/office/drawing/2014/main" id="{E50D8F30-C867-4FE8-A19F-97A985961E25}"/>
              </a:ext>
            </a:extLst>
          </p:cNvPr>
          <p:cNvSpPr>
            <a:spLocks noGrp="1"/>
          </p:cNvSpPr>
          <p:nvPr>
            <p:ph idx="1"/>
          </p:nvPr>
        </p:nvSpPr>
        <p:spPr>
          <a:xfrm>
            <a:off x="4810259" y="649480"/>
            <a:ext cx="6555347" cy="5546047"/>
          </a:xfrm>
        </p:spPr>
        <p:txBody>
          <a:bodyPr anchor="ctr">
            <a:normAutofit/>
          </a:bodyPr>
          <a:lstStyle/>
          <a:p>
            <a:r>
              <a:rPr lang="en-CA" sz="2000" dirty="0"/>
              <a:t>1- Circuit Maker</a:t>
            </a:r>
          </a:p>
          <a:p>
            <a:r>
              <a:rPr lang="en-CA" sz="2000" dirty="0"/>
              <a:t>2- Microsoft Visio</a:t>
            </a:r>
          </a:p>
          <a:p>
            <a:r>
              <a:rPr lang="en-CA" sz="2000" dirty="0"/>
              <a:t>3-  Easy EDA</a:t>
            </a:r>
          </a:p>
          <a:p>
            <a:r>
              <a:rPr lang="en-CA" sz="2000" dirty="0"/>
              <a:t>4- Fritzing</a:t>
            </a:r>
          </a:p>
          <a:p>
            <a:r>
              <a:rPr lang="en-CA" sz="2000" dirty="0"/>
              <a:t>5- Eagle</a:t>
            </a:r>
          </a:p>
          <a:p>
            <a:r>
              <a:rPr lang="en-CA" sz="2000" dirty="0"/>
              <a:t>6- OrCAD</a:t>
            </a:r>
          </a:p>
          <a:p>
            <a:r>
              <a:rPr lang="en-CA" sz="2000" dirty="0"/>
              <a:t>7- </a:t>
            </a:r>
            <a:r>
              <a:rPr lang="en-CA" sz="2000" dirty="0" err="1"/>
              <a:t>gEDA</a:t>
            </a:r>
            <a:endParaRPr lang="en-CA" sz="2000" dirty="0"/>
          </a:p>
          <a:p>
            <a:r>
              <a:rPr lang="en-CA" sz="2000" dirty="0"/>
              <a:t>8- </a:t>
            </a:r>
            <a:r>
              <a:rPr lang="en-CA" sz="2000" dirty="0" err="1"/>
              <a:t>SmartDraw</a:t>
            </a:r>
            <a:endParaRPr lang="en-CA" sz="2000" dirty="0"/>
          </a:p>
          <a:p>
            <a:r>
              <a:rPr lang="en-CA" sz="2000" dirty="0"/>
              <a:t>9- </a:t>
            </a:r>
            <a:r>
              <a:rPr lang="en-CA" sz="2000" dirty="0" err="1"/>
              <a:t>KiCad</a:t>
            </a:r>
            <a:endParaRPr lang="en-CA" sz="2000" dirty="0"/>
          </a:p>
          <a:p>
            <a:r>
              <a:rPr lang="en-CA" sz="2000" dirty="0"/>
              <a:t>10- </a:t>
            </a:r>
            <a:r>
              <a:rPr lang="en-CA" sz="2000" dirty="0" err="1"/>
              <a:t>CircuitLab</a:t>
            </a:r>
            <a:r>
              <a:rPr lang="en-CA" sz="2000" dirty="0"/>
              <a:t> </a:t>
            </a:r>
          </a:p>
          <a:p>
            <a:r>
              <a:rPr lang="en-CA" sz="2000" dirty="0"/>
              <a:t>11- </a:t>
            </a:r>
            <a:r>
              <a:rPr lang="en-CA" sz="2000" dirty="0" err="1"/>
              <a:t>XCircuit</a:t>
            </a:r>
            <a:endParaRPr lang="en-CA" sz="2000" dirty="0"/>
          </a:p>
        </p:txBody>
      </p:sp>
    </p:spTree>
    <p:extLst>
      <p:ext uri="{BB962C8B-B14F-4D97-AF65-F5344CB8AC3E}">
        <p14:creationId xmlns:p14="http://schemas.microsoft.com/office/powerpoint/2010/main" val="406291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B808-2D7D-44C4-BC37-29DE140C6C09}"/>
              </a:ext>
            </a:extLst>
          </p:cNvPr>
          <p:cNvSpPr>
            <a:spLocks noGrp="1"/>
          </p:cNvSpPr>
          <p:nvPr>
            <p:ph type="title"/>
          </p:nvPr>
        </p:nvSpPr>
        <p:spPr>
          <a:xfrm>
            <a:off x="648929" y="629266"/>
            <a:ext cx="3505495" cy="1622321"/>
          </a:xfrm>
        </p:spPr>
        <p:txBody>
          <a:bodyPr>
            <a:normAutofit/>
          </a:bodyPr>
          <a:lstStyle/>
          <a:p>
            <a:r>
              <a:rPr lang="en-CA"/>
              <a:t>Fritzing Software</a:t>
            </a:r>
          </a:p>
        </p:txBody>
      </p:sp>
      <p:sp>
        <p:nvSpPr>
          <p:cNvPr id="3" name="Content Placeholder 2">
            <a:extLst>
              <a:ext uri="{FF2B5EF4-FFF2-40B4-BE49-F238E27FC236}">
                <a16:creationId xmlns:a16="http://schemas.microsoft.com/office/drawing/2014/main" id="{ABF67A27-2ACC-40C2-8F8A-7986AA42AE90}"/>
              </a:ext>
            </a:extLst>
          </p:cNvPr>
          <p:cNvSpPr>
            <a:spLocks noGrp="1"/>
          </p:cNvSpPr>
          <p:nvPr>
            <p:ph idx="1"/>
          </p:nvPr>
        </p:nvSpPr>
        <p:spPr>
          <a:xfrm>
            <a:off x="648931" y="2438400"/>
            <a:ext cx="3505494" cy="3785419"/>
          </a:xfrm>
        </p:spPr>
        <p:txBody>
          <a:bodyPr>
            <a:normAutofit/>
          </a:bodyPr>
          <a:lstStyle/>
          <a:p>
            <a:r>
              <a:rPr lang="en-CA" sz="2000" dirty="0"/>
              <a:t>Fritzing is an open source initiative used for developing CAD software for the design of electronics hardware to support designers to move from experimenting with prototype to building a more permanent circuit. It is basically seen as EDA tool for non- engineers.</a:t>
            </a:r>
          </a:p>
          <a:p>
            <a:endParaRPr lang="en-CA" sz="2000" dirty="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itzing - Wikipedia">
            <a:extLst>
              <a:ext uri="{FF2B5EF4-FFF2-40B4-BE49-F238E27FC236}">
                <a16:creationId xmlns:a16="http://schemas.microsoft.com/office/drawing/2014/main" id="{A95FFD30-2395-47A4-B592-66DB024F61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373280"/>
            <a:ext cx="6019331" cy="410819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44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610F95-DE09-46D3-881F-DC9C4D665B05}"/>
              </a:ext>
            </a:extLst>
          </p:cNvPr>
          <p:cNvSpPr>
            <a:spLocks noGrp="1"/>
          </p:cNvSpPr>
          <p:nvPr>
            <p:ph type="title"/>
          </p:nvPr>
        </p:nvSpPr>
        <p:spPr>
          <a:xfrm>
            <a:off x="1371599" y="294538"/>
            <a:ext cx="9895951" cy="1033669"/>
          </a:xfrm>
        </p:spPr>
        <p:txBody>
          <a:bodyPr>
            <a:normAutofit/>
          </a:bodyPr>
          <a:lstStyle/>
          <a:p>
            <a:r>
              <a:rPr lang="en-CA" sz="4000">
                <a:solidFill>
                  <a:srgbClr val="FFFFFF"/>
                </a:solidFill>
              </a:rPr>
              <a:t>Goals of Fritzing Software</a:t>
            </a:r>
          </a:p>
        </p:txBody>
      </p:sp>
      <p:sp>
        <p:nvSpPr>
          <p:cNvPr id="3" name="Content Placeholder 2">
            <a:extLst>
              <a:ext uri="{FF2B5EF4-FFF2-40B4-BE49-F238E27FC236}">
                <a16:creationId xmlns:a16="http://schemas.microsoft.com/office/drawing/2014/main" id="{B6C87E33-08D9-45AD-B297-D4F57390D88E}"/>
              </a:ext>
            </a:extLst>
          </p:cNvPr>
          <p:cNvSpPr>
            <a:spLocks noGrp="1"/>
          </p:cNvSpPr>
          <p:nvPr>
            <p:ph idx="1"/>
          </p:nvPr>
        </p:nvSpPr>
        <p:spPr>
          <a:xfrm>
            <a:off x="1371599" y="2318197"/>
            <a:ext cx="9724031" cy="3683358"/>
          </a:xfrm>
        </p:spPr>
        <p:txBody>
          <a:bodyPr anchor="ctr">
            <a:normAutofit/>
          </a:bodyPr>
          <a:lstStyle/>
          <a:p>
            <a:r>
              <a:rPr lang="en-CA" sz="2000" dirty="0"/>
              <a:t>It is mainly created for processing programming language and Arduino microcontroller. It allows the designer to document their Arduino based prototype and create a PCB layout for manufacturing. </a:t>
            </a:r>
          </a:p>
          <a:p>
            <a:r>
              <a:rPr lang="en-CA" sz="2000" dirty="0"/>
              <a:t>It can be seen as EDA tool as the input metaphor is inspired by the environment of designers while the output is focused on accessible means of production. </a:t>
            </a:r>
          </a:p>
          <a:p>
            <a:r>
              <a:rPr lang="en-CA" sz="2000" dirty="0"/>
              <a:t>It has code view option where we can modify code and upload it directly to an Arduino device.</a:t>
            </a:r>
          </a:p>
        </p:txBody>
      </p:sp>
    </p:spTree>
    <p:extLst>
      <p:ext uri="{BB962C8B-B14F-4D97-AF65-F5344CB8AC3E}">
        <p14:creationId xmlns:p14="http://schemas.microsoft.com/office/powerpoint/2010/main" val="4181442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1952</Words>
  <Application>Microsoft Office PowerPoint</Application>
  <PresentationFormat>Widescreen</PresentationFormat>
  <Paragraphs>125</Paragraphs>
  <Slides>30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5" baseType="lpstr">
      <vt:lpstr>Arial</vt:lpstr>
      <vt:lpstr>Calibri</vt:lpstr>
      <vt:lpstr>Calibri Light</vt:lpstr>
      <vt:lpstr>Office Theme</vt:lpstr>
      <vt:lpstr>Package</vt:lpstr>
      <vt:lpstr>DESIGNING CIRCUIT DIAGRAM AND SCHEMATICS FOR TRANSMITTER SIDE  Presented by :- Virender Singh                              (C0762540) </vt:lpstr>
      <vt:lpstr>What is Schematics?</vt:lpstr>
      <vt:lpstr>Use of Schematics in Electrical and Electronic Industry</vt:lpstr>
      <vt:lpstr>Uses of Schematics in Electrical and Electronics Industry </vt:lpstr>
      <vt:lpstr>Use of Schematics in Electronic and Electrical Industry</vt:lpstr>
      <vt:lpstr>Uses of Schematics in Electronic and Electrical Industry</vt:lpstr>
      <vt:lpstr>Softwares used for Schematics</vt:lpstr>
      <vt:lpstr>Fritzing Software</vt:lpstr>
      <vt:lpstr>Goals of Fritzing Software</vt:lpstr>
      <vt:lpstr>How to install Fritzing?</vt:lpstr>
      <vt:lpstr>Easy EDA</vt:lpstr>
      <vt:lpstr>How to install EasyEDA ?</vt:lpstr>
      <vt:lpstr>CircuitMaker</vt:lpstr>
      <vt:lpstr>Microsoft Visio</vt:lpstr>
      <vt:lpstr>Eagle</vt:lpstr>
      <vt:lpstr>OrCAD</vt:lpstr>
      <vt:lpstr>gEDA</vt:lpstr>
      <vt:lpstr>SmartDraw</vt:lpstr>
      <vt:lpstr>KiCad</vt:lpstr>
      <vt:lpstr>CircuitLab</vt:lpstr>
      <vt:lpstr>XCircuit</vt:lpstr>
      <vt:lpstr>Fritzing</vt:lpstr>
      <vt:lpstr>Concept About Fritzing</vt:lpstr>
      <vt:lpstr>Importing Libraries</vt:lpstr>
      <vt:lpstr>Importing Libraries for LCD touch</vt:lpstr>
      <vt:lpstr>PowerPoint Presentation</vt:lpstr>
      <vt:lpstr>PowerPoint Presentation</vt:lpstr>
      <vt:lpstr>Refrences</vt:lpstr>
      <vt:lpstr>Refrences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CIRCUIT DIAGRAM AND SCHEMATICS FOR TRANSMITTER SIDE  Presented by :- Virender Singh                              (C0762540) </dc:title>
  <dc:creator>Virender Singh Na</dc:creator>
  <cp:lastModifiedBy>Virender Singh Na</cp:lastModifiedBy>
  <cp:revision>23</cp:revision>
  <dcterms:created xsi:type="dcterms:W3CDTF">2021-02-23T20:26:42Z</dcterms:created>
  <dcterms:modified xsi:type="dcterms:W3CDTF">2021-02-23T23:45:53Z</dcterms:modified>
</cp:coreProperties>
</file>