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7"/>
  </p:notesMasterIdLst>
  <p:sldIdLst>
    <p:sldId id="256" r:id="rId2"/>
    <p:sldId id="287" r:id="rId3"/>
    <p:sldId id="322" r:id="rId4"/>
    <p:sldId id="323" r:id="rId5"/>
    <p:sldId id="332" r:id="rId6"/>
    <p:sldId id="328" r:id="rId7"/>
    <p:sldId id="329" r:id="rId8"/>
    <p:sldId id="306" r:id="rId9"/>
    <p:sldId id="307" r:id="rId10"/>
    <p:sldId id="309" r:id="rId11"/>
    <p:sldId id="310" r:id="rId12"/>
    <p:sldId id="311" r:id="rId13"/>
    <p:sldId id="315" r:id="rId14"/>
    <p:sldId id="316" r:id="rId15"/>
    <p:sldId id="317" r:id="rId16"/>
    <p:sldId id="324" r:id="rId17"/>
    <p:sldId id="326" r:id="rId18"/>
    <p:sldId id="327" r:id="rId19"/>
    <p:sldId id="325" r:id="rId20"/>
    <p:sldId id="319" r:id="rId21"/>
    <p:sldId id="318" r:id="rId22"/>
    <p:sldId id="320" r:id="rId23"/>
    <p:sldId id="338" r:id="rId24"/>
    <p:sldId id="339" r:id="rId25"/>
    <p:sldId id="340" r:id="rId26"/>
    <p:sldId id="341" r:id="rId27"/>
    <p:sldId id="342" r:id="rId28"/>
    <p:sldId id="344" r:id="rId29"/>
    <p:sldId id="343" r:id="rId30"/>
    <p:sldId id="335" r:id="rId31"/>
    <p:sldId id="336" r:id="rId32"/>
    <p:sldId id="321" r:id="rId33"/>
    <p:sldId id="345" r:id="rId34"/>
    <p:sldId id="285"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p:scale>
          <a:sx n="82" d="100"/>
          <a:sy n="82" d="100"/>
        </p:scale>
        <p:origin x="-1044" y="4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99"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00"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01"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02"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03" name="PlaceHolder 6"/>
          <p:cNvSpPr>
            <a:spLocks noGrp="1"/>
          </p:cNvSpPr>
          <p:nvPr>
            <p:ph type="sldNum"/>
          </p:nvPr>
        </p:nvSpPr>
        <p:spPr>
          <a:xfrm>
            <a:off x="4399200" y="9555480"/>
            <a:ext cx="3372840" cy="502560"/>
          </a:xfrm>
          <a:prstGeom prst="rect">
            <a:avLst/>
          </a:prstGeom>
        </p:spPr>
        <p:txBody>
          <a:bodyPr lIns="0" tIns="0" rIns="0" bIns="0" anchor="b"/>
          <a:lstStyle/>
          <a:p>
            <a:pPr algn="r"/>
            <a:fld id="{483F1A79-79E9-48C2-8BB6-E1FE5B11B626}" type="slidenum">
              <a:rPr lang="en-CA" sz="1400" b="0" strike="noStrike" spc="-1">
                <a:latin typeface="Times New Roman"/>
              </a:rPr>
              <a:t>‹#›</a:t>
            </a:fld>
            <a:endParaRPr lang="en-CA" sz="1400" b="0" strike="noStrike" spc="-1">
              <a:latin typeface="Times New Roman"/>
            </a:endParaRPr>
          </a:p>
        </p:txBody>
      </p:sp>
    </p:spTree>
    <p:extLst>
      <p:ext uri="{BB962C8B-B14F-4D97-AF65-F5344CB8AC3E}">
        <p14:creationId xmlns:p14="http://schemas.microsoft.com/office/powerpoint/2010/main" val="1382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1143000" y="685800"/>
            <a:ext cx="4572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lstStyle/>
          <a:p>
            <a:endParaRPr lang="en-CA"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lstStyle/>
          <a:p>
            <a:pPr algn="r">
              <a:lnSpc>
                <a:spcPct val="100000"/>
              </a:lnSpc>
            </a:pPr>
            <a:fld id="{03007A25-624F-45D1-AC71-AFC69BDCD536}"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4/8/2021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8" name="Footer Placeholder 7"/>
          <p:cNvSpPr>
            <a:spLocks noGrp="1"/>
          </p:cNvSpPr>
          <p:nvPr>
            <p:ph type="ftr" sz="quarter" idx="11"/>
          </p:nvPr>
        </p:nvSpPr>
        <p:spPr/>
        <p:txBody>
          <a:bodyPr/>
          <a:lstStyle/>
          <a:p>
            <a:endParaRPr lang="en-CA"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3" name="Footer Placeholder 2"/>
          <p:cNvSpPr>
            <a:spLocks noGrp="1"/>
          </p:cNvSpPr>
          <p:nvPr>
            <p:ph type="ftr" sz="quarter" idx="11"/>
          </p:nvPr>
        </p:nvSpPr>
        <p:spPr/>
        <p:txBody>
          <a:bodyPr/>
          <a:lstStyle/>
          <a:p>
            <a:endParaRPr lang="en-CA"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B7950574-E7D4-4FDF-93C7-E8ECC4B7EC3A}" type="datetime">
              <a:rPr lang="en-CA" sz="1200" b="0" strike="noStrike" spc="-1" smtClean="0">
                <a:solidFill>
                  <a:srgbClr val="564B3C"/>
                </a:solidFill>
                <a:latin typeface="Century Gothic"/>
              </a:rPr>
              <a:t>2021-04-08</a:t>
            </a:fld>
            <a:endParaRPr lang="en-CA"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CA"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C15EE335-0EF0-4CBC-9E80-C54A7D2568E1}" type="slidenum">
              <a:rPr lang="en-CA" sz="1200" b="0" strike="noStrike" spc="-1" smtClean="0">
                <a:solidFill>
                  <a:srgbClr val="564B3C"/>
                </a:solidFill>
                <a:latin typeface="Century Gothic"/>
              </a:rPr>
              <a:t>‹#›</a:t>
            </a:fld>
            <a:endParaRPr lang="en-CA"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lediy.com/products/xbee-s2c-zigbee-wire-antenna" TargetMode="External"/><Relationship Id="rId2" Type="http://schemas.openxmlformats.org/officeDocument/2006/relationships/hyperlink" Target="https://docs.easyeda.com/en/FAQ/Editor/index.html" TargetMode="External"/><Relationship Id="rId1" Type="http://schemas.openxmlformats.org/officeDocument/2006/relationships/slideLayout" Target="../slideLayouts/slideLayout2.xml"/><Relationship Id="rId5" Type="http://schemas.openxmlformats.org/officeDocument/2006/relationships/hyperlink" Target="https://components101.com/wireless/xbee-s2c-module-pinout-datasheet#:~:text=XBee%20S2C%20is%20a%20RF,including%20devices%20from%20other%20vendors" TargetMode="External"/><Relationship Id="rId4" Type="http://schemas.openxmlformats.org/officeDocument/2006/relationships/hyperlink" Target="https://www.digi.com/solutions/by-technology/zigbee-wireless-standar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seeedstudio.com/blog/2017/03/13/pcb-design-software/" TargetMode="External"/><Relationship Id="rId2" Type="http://schemas.openxmlformats.org/officeDocument/2006/relationships/hyperlink" Target="https://en.wikipedia.org/wiki/Printed_circuit_board" TargetMode="External"/><Relationship Id="rId1" Type="http://schemas.openxmlformats.org/officeDocument/2006/relationships/slideLayout" Target="../slideLayouts/slideLayout2.xml"/><Relationship Id="rId5" Type="http://schemas.openxmlformats.org/officeDocument/2006/relationships/hyperlink" Target="https://www.14core.com/working-with-nextion-hmi-gui-tft-touch-display/" TargetMode="External"/><Relationship Id="rId4" Type="http://schemas.openxmlformats.org/officeDocument/2006/relationships/hyperlink" Target="https://pl.aliexpress.com/item/32874330873.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42960" y="4648320"/>
            <a:ext cx="6552720" cy="456840"/>
          </a:xfrm>
          <a:prstGeom prst="rect">
            <a:avLst/>
          </a:prstGeom>
          <a:noFill/>
          <a:ln>
            <a:noFill/>
          </a:ln>
        </p:spPr>
        <p:txBody>
          <a:bodyPr>
            <a:normAutofit/>
          </a:bodyPr>
          <a:lstStyle/>
          <a:p>
            <a:pPr algn="ctr">
              <a:lnSpc>
                <a:spcPct val="100000"/>
              </a:lnSpc>
              <a:spcBef>
                <a:spcPts val="400"/>
              </a:spcBef>
            </a:pPr>
            <a:r>
              <a:rPr lang="en-CA" sz="2000" b="1" strike="noStrike" cap="all" spc="299">
                <a:solidFill>
                  <a:srgbClr val="FFFFFF"/>
                </a:solidFill>
                <a:latin typeface="Century Gothic"/>
              </a:rPr>
              <a:t>Sagar Pasricha (C0765531)</a:t>
            </a:r>
            <a:endParaRPr lang="en-CA" sz="2000" b="0" strike="noStrike" spc="-1">
              <a:latin typeface="Arial"/>
            </a:endParaRPr>
          </a:p>
        </p:txBody>
      </p:sp>
      <p:sp>
        <p:nvSpPr>
          <p:cNvPr id="105" name="TextShape 2"/>
          <p:cNvSpPr txBox="1"/>
          <p:nvPr/>
        </p:nvSpPr>
        <p:spPr>
          <a:xfrm>
            <a:off x="604800" y="3141000"/>
            <a:ext cx="6629040" cy="1305000"/>
          </a:xfrm>
          <a:prstGeom prst="rect">
            <a:avLst/>
          </a:prstGeom>
          <a:noFill/>
          <a:ln>
            <a:noFill/>
          </a:ln>
        </p:spPr>
        <p:txBody>
          <a:bodyPr anchor="b"/>
          <a:lstStyle/>
          <a:p>
            <a:pPr algn="ctr">
              <a:lnSpc>
                <a:spcPct val="100000"/>
              </a:lnSpc>
            </a:pPr>
            <a:r>
              <a:rPr dirty="0"/>
              <a:t/>
            </a:r>
            <a:br>
              <a:rPr dirty="0"/>
            </a:br>
            <a:r>
              <a:rPr lang="en-US" sz="2800" cap="all" spc="-1" dirty="0" smtClean="0">
                <a:solidFill>
                  <a:srgbClr val="896212"/>
                </a:solidFill>
                <a:latin typeface="Book Antiqua"/>
              </a:rPr>
              <a:t>PCB designing</a:t>
            </a:r>
            <a:r>
              <a:rPr lang="en-US" sz="2800" cap="all" spc="-1" dirty="0">
                <a:solidFill>
                  <a:srgbClr val="896212"/>
                </a:solidFill>
                <a:latin typeface="Book Antiqua"/>
              </a:rPr>
              <a:t> </a:t>
            </a:r>
            <a:r>
              <a:rPr lang="en-US" sz="2800" cap="all" spc="-1" dirty="0" smtClean="0">
                <a:solidFill>
                  <a:srgbClr val="896212"/>
                </a:solidFill>
                <a:latin typeface="Book Antiqua"/>
              </a:rPr>
              <a:t>of</a:t>
            </a:r>
            <a:r>
              <a:rPr lang="en-US" sz="2800" b="0" strike="noStrike" cap="all" spc="-1" dirty="0" smtClean="0">
                <a:solidFill>
                  <a:srgbClr val="896212"/>
                </a:solidFill>
                <a:latin typeface="Book Antiqua"/>
              </a:rPr>
              <a:t> </a:t>
            </a:r>
          </a:p>
          <a:p>
            <a:pPr algn="ctr">
              <a:lnSpc>
                <a:spcPct val="100000"/>
              </a:lnSpc>
            </a:pPr>
            <a:r>
              <a:rPr lang="en-US" sz="2800" cap="all" spc="-1" dirty="0" smtClean="0">
                <a:solidFill>
                  <a:srgbClr val="896212"/>
                </a:solidFill>
                <a:latin typeface="Book Antiqua"/>
              </a:rPr>
              <a:t>Transmitter side</a:t>
            </a:r>
            <a:r>
              <a:rPr lang="en-US" sz="4800" b="0" strike="noStrike" cap="all" spc="-1" dirty="0" smtClean="0">
                <a:solidFill>
                  <a:srgbClr val="896212"/>
                </a:solidFill>
                <a:latin typeface="Book Antiqua"/>
              </a:rPr>
              <a:t>                 </a:t>
            </a:r>
            <a:endParaRPr lang="en-US" sz="4800" b="0" strike="noStrike" spc="-1" dirty="0">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Pin description of </a:t>
            </a:r>
            <a:r>
              <a:rPr lang="en-CA" dirty="0" err="1" smtClean="0">
                <a:solidFill>
                  <a:schemeClr val="accent5">
                    <a:lumMod val="75000"/>
                  </a:schemeClr>
                </a:solidFill>
              </a:rPr>
              <a:t>xbee</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p:txBody>
          <a:bodyPr/>
          <a:lstStyle/>
          <a:p>
            <a:pPr marL="114300" indent="0">
              <a:buNone/>
            </a:pPr>
            <a:endParaRPr lang="en-CA" dirty="0"/>
          </a:p>
        </p:txBody>
      </p:sp>
      <p:pic>
        <p:nvPicPr>
          <p:cNvPr id="5" name="table"/>
          <p:cNvPicPr>
            <a:picLocks noChangeAspect="1"/>
          </p:cNvPicPr>
          <p:nvPr/>
        </p:nvPicPr>
        <p:blipFill>
          <a:blip r:embed="rId2"/>
          <a:stretch>
            <a:fillRect/>
          </a:stretch>
        </p:blipFill>
        <p:spPr>
          <a:xfrm>
            <a:off x="672881" y="1772816"/>
            <a:ext cx="7798239" cy="4053566"/>
          </a:xfrm>
          <a:prstGeom prst="rect">
            <a:avLst/>
          </a:prstGeom>
        </p:spPr>
      </p:pic>
    </p:spTree>
    <p:extLst>
      <p:ext uri="{BB962C8B-B14F-4D97-AF65-F5344CB8AC3E}">
        <p14:creationId xmlns:p14="http://schemas.microsoft.com/office/powerpoint/2010/main" val="1741280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Pin description of </a:t>
            </a:r>
            <a:r>
              <a:rPr lang="en-CA" dirty="0" err="1" smtClean="0">
                <a:solidFill>
                  <a:schemeClr val="accent5">
                    <a:lumMod val="75000"/>
                  </a:schemeClr>
                </a:solidFill>
              </a:rPr>
              <a:t>xbee</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p:txBody>
          <a:bodyPr/>
          <a:lstStyle/>
          <a:p>
            <a:pPr marL="114300" indent="0">
              <a:buNone/>
            </a:pPr>
            <a:endParaRPr lang="en-CA" dirty="0"/>
          </a:p>
        </p:txBody>
      </p:sp>
      <p:pic>
        <p:nvPicPr>
          <p:cNvPr id="6" name="table"/>
          <p:cNvPicPr>
            <a:picLocks noChangeAspect="1"/>
          </p:cNvPicPr>
          <p:nvPr/>
        </p:nvPicPr>
        <p:blipFill>
          <a:blip r:embed="rId2"/>
          <a:stretch>
            <a:fillRect/>
          </a:stretch>
        </p:blipFill>
        <p:spPr>
          <a:xfrm>
            <a:off x="673895" y="1844824"/>
            <a:ext cx="7796211" cy="4176464"/>
          </a:xfrm>
          <a:prstGeom prst="rect">
            <a:avLst/>
          </a:prstGeom>
        </p:spPr>
      </p:pic>
    </p:spTree>
    <p:extLst>
      <p:ext uri="{BB962C8B-B14F-4D97-AF65-F5344CB8AC3E}">
        <p14:creationId xmlns:p14="http://schemas.microsoft.com/office/powerpoint/2010/main" val="3604442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Pin description of </a:t>
            </a:r>
            <a:r>
              <a:rPr lang="en-CA" dirty="0" err="1" smtClean="0">
                <a:solidFill>
                  <a:schemeClr val="accent5">
                    <a:lumMod val="75000"/>
                  </a:schemeClr>
                </a:solidFill>
              </a:rPr>
              <a:t>xbee</a:t>
            </a:r>
            <a:r>
              <a:rPr lang="en-CA" dirty="0" smtClean="0">
                <a:solidFill>
                  <a:schemeClr val="accent5">
                    <a:lumMod val="75000"/>
                  </a:schemeClr>
                </a:solidFill>
              </a:rPr>
              <a:t> </a:t>
            </a:r>
            <a:endParaRPr lang="en-CA" dirty="0">
              <a:solidFill>
                <a:schemeClr val="accent5">
                  <a:lumMod val="75000"/>
                </a:schemeClr>
              </a:solidFill>
            </a:endParaRPr>
          </a:p>
        </p:txBody>
      </p:sp>
      <p:pic>
        <p:nvPicPr>
          <p:cNvPr id="5" name="table"/>
          <p:cNvPicPr>
            <a:picLocks noGrp="1" noChangeAspect="1"/>
          </p:cNvPicPr>
          <p:nvPr>
            <p:ph idx="1"/>
          </p:nvPr>
        </p:nvPicPr>
        <p:blipFill>
          <a:blip r:embed="rId2"/>
          <a:stretch>
            <a:fillRect/>
          </a:stretch>
        </p:blipFill>
        <p:spPr>
          <a:xfrm>
            <a:off x="670222" y="1916832"/>
            <a:ext cx="7803556" cy="4221443"/>
          </a:xfrm>
          <a:prstGeom prst="rect">
            <a:avLst/>
          </a:prstGeom>
        </p:spPr>
      </p:pic>
    </p:spTree>
    <p:extLst>
      <p:ext uri="{BB962C8B-B14F-4D97-AF65-F5344CB8AC3E}">
        <p14:creationId xmlns:p14="http://schemas.microsoft.com/office/powerpoint/2010/main" val="2387323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5">
                    <a:lumMod val="75000"/>
                  </a:schemeClr>
                </a:solidFill>
              </a:rPr>
              <a:t>UART interfacing of </a:t>
            </a:r>
            <a:r>
              <a:rPr lang="en-IN" dirty="0" err="1">
                <a:solidFill>
                  <a:schemeClr val="accent5">
                    <a:lumMod val="75000"/>
                  </a:schemeClr>
                </a:solidFill>
              </a:rPr>
              <a:t>Xbee</a:t>
            </a:r>
            <a:endParaRPr lang="en-CA" dirty="0">
              <a:solidFill>
                <a:schemeClr val="accent5">
                  <a:lumMod val="75000"/>
                </a:schemeClr>
              </a:solidFill>
            </a:endParaRPr>
          </a:p>
        </p:txBody>
      </p:sp>
      <p:pic>
        <p:nvPicPr>
          <p:cNvPr id="4" name="Content Placeholder 3">
            <a:extLst>
              <a:ext uri="{FF2B5EF4-FFF2-40B4-BE49-F238E27FC236}">
                <a16:creationId xmlns:lc="http://schemas.openxmlformats.org/drawingml/2006/lockedCanvas" xmlns:a16="http://schemas.microsoft.com/office/drawing/2014/main" xmlns="" id="{BC7692AD-6891-4DA2-A30C-22E0AA1F5CCC}"/>
              </a:ext>
            </a:extLst>
          </p:cNvPr>
          <p:cNvPicPr>
            <a:picLocks noGrp="1" noChangeAspect="1"/>
          </p:cNvPicPr>
          <p:nvPr>
            <p:ph idx="1"/>
          </p:nvPr>
        </p:nvPicPr>
        <p:blipFill>
          <a:blip r:embed="rId2"/>
          <a:stretch>
            <a:fillRect/>
          </a:stretch>
        </p:blipFill>
        <p:spPr>
          <a:xfrm>
            <a:off x="762000" y="2060848"/>
            <a:ext cx="7620000" cy="4133850"/>
          </a:xfrm>
          <a:prstGeom prst="rect">
            <a:avLst/>
          </a:prstGeom>
        </p:spPr>
      </p:pic>
    </p:spTree>
    <p:extLst>
      <p:ext uri="{BB962C8B-B14F-4D97-AF65-F5344CB8AC3E}">
        <p14:creationId xmlns:p14="http://schemas.microsoft.com/office/powerpoint/2010/main" val="397838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solidFill>
                  <a:schemeClr val="accent5">
                    <a:lumMod val="75000"/>
                  </a:schemeClr>
                </a:solidFill>
              </a:rPr>
              <a:t>Xbee</a:t>
            </a:r>
            <a:r>
              <a:rPr lang="en-IN" dirty="0" smtClean="0">
                <a:solidFill>
                  <a:schemeClr val="accent5">
                    <a:lumMod val="75000"/>
                  </a:schemeClr>
                </a:solidFill>
              </a:rPr>
              <a:t> Interfacing </a:t>
            </a:r>
            <a:r>
              <a:rPr lang="en-IN" dirty="0">
                <a:solidFill>
                  <a:schemeClr val="accent5">
                    <a:lumMod val="75000"/>
                  </a:schemeClr>
                </a:solidFill>
              </a:rPr>
              <a:t>with </a:t>
            </a:r>
            <a:r>
              <a:rPr lang="en-IN" dirty="0" smtClean="0">
                <a:solidFill>
                  <a:schemeClr val="accent5">
                    <a:lumMod val="75000"/>
                  </a:schemeClr>
                </a:solidFill>
              </a:rPr>
              <a:t/>
            </a:r>
            <a:br>
              <a:rPr lang="en-IN" dirty="0" smtClean="0">
                <a:solidFill>
                  <a:schemeClr val="accent5">
                    <a:lumMod val="75000"/>
                  </a:schemeClr>
                </a:solidFill>
              </a:rPr>
            </a:br>
            <a:r>
              <a:rPr lang="en-IN" dirty="0" smtClean="0">
                <a:solidFill>
                  <a:schemeClr val="accent5">
                    <a:lumMod val="75000"/>
                  </a:schemeClr>
                </a:solidFill>
              </a:rPr>
              <a:t>BBB </a:t>
            </a:r>
            <a:r>
              <a:rPr lang="en-IN" dirty="0">
                <a:solidFill>
                  <a:schemeClr val="accent5">
                    <a:lumMod val="75000"/>
                  </a:schemeClr>
                </a:solidFill>
              </a:rPr>
              <a:t>wireless</a:t>
            </a:r>
            <a:endParaRPr lang="en-CA" dirty="0">
              <a:solidFill>
                <a:schemeClr val="accent5">
                  <a:lumMod val="75000"/>
                </a:schemeClr>
              </a:solidFill>
            </a:endParaRPr>
          </a:p>
        </p:txBody>
      </p:sp>
      <p:sp>
        <p:nvSpPr>
          <p:cNvPr id="5" name="Content Placeholder 4"/>
          <p:cNvSpPr>
            <a:spLocks noGrp="1"/>
          </p:cNvSpPr>
          <p:nvPr>
            <p:ph idx="1"/>
          </p:nvPr>
        </p:nvSpPr>
        <p:spPr>
          <a:xfrm>
            <a:off x="467544" y="1988840"/>
            <a:ext cx="8229600" cy="4373563"/>
          </a:xfrm>
        </p:spPr>
        <p:txBody>
          <a:bodyPr>
            <a:normAutofit/>
          </a:bodyPr>
          <a:lstStyle/>
          <a:p>
            <a:r>
              <a:rPr lang="en-IN" sz="2200" dirty="0">
                <a:solidFill>
                  <a:srgbClr val="000000"/>
                </a:solidFill>
                <a:latin typeface="Times New Roman" panose="02020603050405020304" pitchFamily="18" charset="0"/>
                <a:cs typeface="Times New Roman" panose="02020603050405020304" pitchFamily="18" charset="0"/>
              </a:rPr>
              <a:t>Connect pin </a:t>
            </a:r>
            <a:r>
              <a:rPr lang="en-IN" sz="2200" dirty="0" smtClean="0">
                <a:solidFill>
                  <a:srgbClr val="000000"/>
                </a:solidFill>
                <a:latin typeface="Times New Roman" panose="02020603050405020304" pitchFamily="18" charset="0"/>
                <a:cs typeface="Times New Roman" panose="02020603050405020304" pitchFamily="18" charset="0"/>
              </a:rPr>
              <a:t>1 (</a:t>
            </a:r>
            <a:r>
              <a:rPr lang="en-IN" sz="2200" dirty="0" err="1" smtClean="0">
                <a:solidFill>
                  <a:srgbClr val="000000"/>
                </a:solidFill>
                <a:latin typeface="Times New Roman" panose="02020603050405020304" pitchFamily="18" charset="0"/>
                <a:cs typeface="Times New Roman" panose="02020603050405020304" pitchFamily="18" charset="0"/>
              </a:rPr>
              <a:t>Vcc</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a:t>
            </a:r>
            <a:r>
              <a:rPr lang="en-IN" sz="2200" dirty="0" smtClean="0">
                <a:solidFill>
                  <a:srgbClr val="000000"/>
                </a:solidFill>
                <a:latin typeface="Times New Roman" panose="02020603050405020304" pitchFamily="18" charset="0"/>
                <a:cs typeface="Times New Roman" panose="02020603050405020304" pitchFamily="18" charset="0"/>
              </a:rPr>
              <a:t>pin4 (</a:t>
            </a:r>
            <a:r>
              <a:rPr lang="en-IN" sz="2200" dirty="0" err="1" smtClean="0">
                <a:solidFill>
                  <a:srgbClr val="000000"/>
                </a:solidFill>
                <a:latin typeface="Times New Roman" panose="02020603050405020304" pitchFamily="18" charset="0"/>
                <a:cs typeface="Times New Roman" panose="02020603050405020304" pitchFamily="18" charset="0"/>
              </a:rPr>
              <a:t>Vdd</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a:t>
            </a:r>
            <a:r>
              <a:rPr lang="en-IN" sz="2200" dirty="0" smtClean="0">
                <a:solidFill>
                  <a:srgbClr val="000000"/>
                </a:solidFill>
                <a:latin typeface="Times New Roman" panose="02020603050405020304" pitchFamily="18" charset="0"/>
                <a:cs typeface="Times New Roman" panose="02020603050405020304" pitchFamily="18" charset="0"/>
              </a:rPr>
              <a:t>f </a:t>
            </a:r>
            <a:r>
              <a:rPr lang="en-IN" sz="2200" dirty="0">
                <a:solidFill>
                  <a:srgbClr val="000000"/>
                </a:solidFill>
                <a:latin typeface="Times New Roman" panose="02020603050405020304" pitchFamily="18" charset="0"/>
                <a:cs typeface="Times New Roman" panose="02020603050405020304" pitchFamily="18" charset="0"/>
              </a:rPr>
              <a:t>BBB wireless (</a:t>
            </a:r>
            <a:r>
              <a:rPr lang="en-IN" sz="2200" dirty="0" smtClean="0">
                <a:solidFill>
                  <a:srgbClr val="000000"/>
                </a:solidFill>
                <a:latin typeface="Times New Roman" panose="02020603050405020304" pitchFamily="18" charset="0"/>
                <a:cs typeface="Times New Roman" panose="02020603050405020304" pitchFamily="18" charset="0"/>
              </a:rPr>
              <a:t>P9 Header</a:t>
            </a:r>
            <a:r>
              <a:rPr lang="en-IN" sz="2200" dirty="0">
                <a:solidFill>
                  <a:srgbClr val="000000"/>
                </a:solidFill>
                <a:latin typeface="Times New Roman" panose="02020603050405020304" pitchFamily="18" charset="0"/>
                <a:cs typeface="Times New Roman" panose="02020603050405020304" pitchFamily="18" charset="0"/>
              </a:rPr>
              <a:t>)</a:t>
            </a:r>
          </a:p>
          <a:p>
            <a:r>
              <a:rPr lang="en-IN" sz="2200" dirty="0">
                <a:solidFill>
                  <a:srgbClr val="000000"/>
                </a:solidFill>
                <a:latin typeface="Times New Roman" panose="02020603050405020304" pitchFamily="18" charset="0"/>
                <a:cs typeface="Times New Roman" panose="02020603050405020304" pitchFamily="18" charset="0"/>
              </a:rPr>
              <a:t>Connect pin </a:t>
            </a:r>
            <a:r>
              <a:rPr lang="en-IN" sz="2200" dirty="0" smtClean="0">
                <a:solidFill>
                  <a:srgbClr val="000000"/>
                </a:solidFill>
                <a:latin typeface="Times New Roman" panose="02020603050405020304" pitchFamily="18" charset="0"/>
                <a:cs typeface="Times New Roman" panose="02020603050405020304" pitchFamily="18" charset="0"/>
              </a:rPr>
              <a:t>10 (GND)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Pin </a:t>
            </a:r>
            <a:r>
              <a:rPr lang="en-IN" sz="2200" dirty="0" smtClean="0">
                <a:solidFill>
                  <a:srgbClr val="000000"/>
                </a:solidFill>
                <a:latin typeface="Times New Roman" panose="02020603050405020304" pitchFamily="18" charset="0"/>
                <a:cs typeface="Times New Roman" panose="02020603050405020304" pitchFamily="18" charset="0"/>
              </a:rPr>
              <a:t>46 (GND) </a:t>
            </a:r>
            <a:r>
              <a:rPr lang="en-IN" sz="2200" dirty="0">
                <a:solidFill>
                  <a:srgbClr val="000000"/>
                </a:solidFill>
                <a:latin typeface="Times New Roman" panose="02020603050405020304" pitchFamily="18" charset="0"/>
                <a:cs typeface="Times New Roman" panose="02020603050405020304" pitchFamily="18" charset="0"/>
              </a:rPr>
              <a:t>of BBB wireless (P9 header )</a:t>
            </a:r>
          </a:p>
          <a:p>
            <a:r>
              <a:rPr lang="en-IN" sz="2200" dirty="0">
                <a:solidFill>
                  <a:srgbClr val="000000"/>
                </a:solidFill>
                <a:latin typeface="Times New Roman" panose="02020603050405020304" pitchFamily="18" charset="0"/>
                <a:cs typeface="Times New Roman" panose="02020603050405020304" pitchFamily="18" charset="0"/>
              </a:rPr>
              <a:t>Connect pin </a:t>
            </a:r>
            <a:r>
              <a:rPr lang="en-IN" sz="2200" dirty="0" smtClean="0">
                <a:solidFill>
                  <a:srgbClr val="000000"/>
                </a:solidFill>
                <a:latin typeface="Times New Roman" panose="02020603050405020304" pitchFamily="18" charset="0"/>
                <a:cs typeface="Times New Roman" panose="02020603050405020304" pitchFamily="18" charset="0"/>
              </a:rPr>
              <a:t>2 (</a:t>
            </a:r>
            <a:r>
              <a:rPr lang="en-IN" sz="2200" dirty="0" err="1" smtClean="0">
                <a:solidFill>
                  <a:srgbClr val="000000"/>
                </a:solidFill>
                <a:latin typeface="Times New Roman" panose="02020603050405020304" pitchFamily="18" charset="0"/>
                <a:cs typeface="Times New Roman" panose="02020603050405020304" pitchFamily="18" charset="0"/>
              </a:rPr>
              <a:t>Dout</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a:t>
            </a:r>
            <a:r>
              <a:rPr lang="en-IN" sz="2200" dirty="0" smtClean="0">
                <a:solidFill>
                  <a:srgbClr val="000000"/>
                </a:solidFill>
                <a:latin typeface="Times New Roman" panose="02020603050405020304" pitchFamily="18" charset="0"/>
                <a:cs typeface="Times New Roman" panose="02020603050405020304" pitchFamily="18" charset="0"/>
              </a:rPr>
              <a:t>pin26 (UART1_Rx) of </a:t>
            </a:r>
            <a:r>
              <a:rPr lang="en-IN" sz="2200" dirty="0">
                <a:solidFill>
                  <a:srgbClr val="000000"/>
                </a:solidFill>
                <a:latin typeface="Times New Roman" panose="02020603050405020304" pitchFamily="18" charset="0"/>
                <a:cs typeface="Times New Roman" panose="02020603050405020304" pitchFamily="18" charset="0"/>
              </a:rPr>
              <a:t>BBB wireless (P9 Header)</a:t>
            </a:r>
          </a:p>
          <a:p>
            <a:r>
              <a:rPr lang="en-IN" sz="2200" dirty="0">
                <a:solidFill>
                  <a:srgbClr val="000000"/>
                </a:solidFill>
                <a:latin typeface="Times New Roman" panose="02020603050405020304" pitchFamily="18" charset="0"/>
                <a:cs typeface="Times New Roman" panose="02020603050405020304" pitchFamily="18" charset="0"/>
              </a:rPr>
              <a:t>Connect pin 3 </a:t>
            </a:r>
            <a:r>
              <a:rPr lang="en-IN" sz="2200" dirty="0" smtClean="0">
                <a:solidFill>
                  <a:srgbClr val="000000"/>
                </a:solidFill>
                <a:latin typeface="Times New Roman" panose="02020603050405020304" pitchFamily="18" charset="0"/>
                <a:cs typeface="Times New Roman" panose="02020603050405020304" pitchFamily="18" charset="0"/>
              </a:rPr>
              <a:t>(Din) of XBEE </a:t>
            </a:r>
            <a:r>
              <a:rPr lang="en-IN" sz="2200" dirty="0">
                <a:solidFill>
                  <a:srgbClr val="000000"/>
                </a:solidFill>
                <a:latin typeface="Times New Roman" panose="02020603050405020304" pitchFamily="18" charset="0"/>
                <a:cs typeface="Times New Roman" panose="02020603050405020304" pitchFamily="18" charset="0"/>
              </a:rPr>
              <a:t>to Pin 24 </a:t>
            </a:r>
            <a:r>
              <a:rPr lang="en-IN" sz="2200" dirty="0" smtClean="0">
                <a:solidFill>
                  <a:srgbClr val="000000"/>
                </a:solidFill>
                <a:latin typeface="Times New Roman" panose="02020603050405020304" pitchFamily="18" charset="0"/>
                <a:cs typeface="Times New Roman" panose="02020603050405020304" pitchFamily="18" charset="0"/>
              </a:rPr>
              <a:t>(UART1_Tx) of </a:t>
            </a:r>
            <a:r>
              <a:rPr lang="en-IN" sz="2200" dirty="0">
                <a:solidFill>
                  <a:srgbClr val="000000"/>
                </a:solidFill>
                <a:latin typeface="Times New Roman" panose="02020603050405020304" pitchFamily="18" charset="0"/>
                <a:cs typeface="Times New Roman" panose="02020603050405020304" pitchFamily="18" charset="0"/>
              </a:rPr>
              <a:t>BBB wireless (P9 header </a:t>
            </a:r>
            <a:r>
              <a:rPr lang="en-IN" sz="2200" dirty="0" smtClean="0">
                <a:solidFill>
                  <a:srgbClr val="000000"/>
                </a:solidFill>
                <a:latin typeface="Times New Roman" panose="02020603050405020304" pitchFamily="18" charset="0"/>
                <a:cs typeface="Times New Roman" panose="02020603050405020304" pitchFamily="18" charset="0"/>
              </a:rPr>
              <a:t>)</a:t>
            </a:r>
            <a:endParaRPr lang="en-IN"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25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solidFill>
                  <a:schemeClr val="accent5">
                    <a:lumMod val="75000"/>
                  </a:schemeClr>
                </a:solidFill>
              </a:rPr>
              <a:t>Xbee</a:t>
            </a:r>
            <a:r>
              <a:rPr lang="en-IN" dirty="0" smtClean="0">
                <a:solidFill>
                  <a:schemeClr val="accent5">
                    <a:lumMod val="75000"/>
                  </a:schemeClr>
                </a:solidFill>
              </a:rPr>
              <a:t> Interfacing </a:t>
            </a:r>
            <a:r>
              <a:rPr lang="en-IN" dirty="0">
                <a:solidFill>
                  <a:schemeClr val="accent5">
                    <a:lumMod val="75000"/>
                  </a:schemeClr>
                </a:solidFill>
              </a:rPr>
              <a:t>with </a:t>
            </a:r>
            <a:r>
              <a:rPr lang="en-IN" dirty="0" smtClean="0">
                <a:solidFill>
                  <a:schemeClr val="accent5">
                    <a:lumMod val="75000"/>
                  </a:schemeClr>
                </a:solidFill>
              </a:rPr>
              <a:t/>
            </a:r>
            <a:br>
              <a:rPr lang="en-IN" dirty="0" smtClean="0">
                <a:solidFill>
                  <a:schemeClr val="accent5">
                    <a:lumMod val="75000"/>
                  </a:schemeClr>
                </a:solidFill>
              </a:rPr>
            </a:br>
            <a:r>
              <a:rPr lang="en-IN" dirty="0" smtClean="0">
                <a:solidFill>
                  <a:schemeClr val="accent5">
                    <a:lumMod val="75000"/>
                  </a:schemeClr>
                </a:solidFill>
              </a:rPr>
              <a:t>BBB </a:t>
            </a:r>
            <a:r>
              <a:rPr lang="en-IN" dirty="0">
                <a:solidFill>
                  <a:schemeClr val="accent5">
                    <a:lumMod val="75000"/>
                  </a:schemeClr>
                </a:solidFill>
              </a:rPr>
              <a:t>wireless</a:t>
            </a:r>
            <a:endParaRPr lang="en-CA" dirty="0">
              <a:solidFill>
                <a:schemeClr val="accent5">
                  <a:lumMod val="75000"/>
                </a:schemeClr>
              </a:solidFill>
            </a:endParaRPr>
          </a:p>
        </p:txBody>
      </p:sp>
      <p:sp>
        <p:nvSpPr>
          <p:cNvPr id="4" name="Content Placeholder 3"/>
          <p:cNvSpPr>
            <a:spLocks noGrp="1"/>
          </p:cNvSpPr>
          <p:nvPr>
            <p:ph idx="1"/>
          </p:nvPr>
        </p:nvSpPr>
        <p:spPr/>
        <p:txBody>
          <a:bodyPr/>
          <a:lstStyle/>
          <a:p>
            <a:endParaRPr lang="en-CA"/>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08912"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66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chemeClr val="accent5">
                    <a:lumMod val="75000"/>
                  </a:schemeClr>
                </a:solidFill>
                <a:latin typeface="Times New Roman" panose="02020603050405020304" pitchFamily="18" charset="0"/>
                <a:cs typeface="Times New Roman" panose="02020603050405020304" pitchFamily="18" charset="0"/>
              </a:rPr>
              <a:t>Nextion</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Touch </a:t>
            </a:r>
            <a:r>
              <a:rPr lang="en-US" sz="3600" dirty="0">
                <a:solidFill>
                  <a:schemeClr val="accent5">
                    <a:lumMod val="75000"/>
                  </a:schemeClr>
                </a:solidFill>
                <a:latin typeface="Times New Roman" panose="02020603050405020304" pitchFamily="18" charset="0"/>
                <a:cs typeface="Times New Roman" panose="02020603050405020304" pitchFamily="18" charset="0"/>
              </a:rPr>
              <a:t>LCD</a:t>
            </a:r>
            <a:endParaRPr lang="en-CA" sz="3600" dirty="0">
              <a:solidFill>
                <a:schemeClr val="accent5">
                  <a:lumMod val="75000"/>
                </a:schemeClr>
              </a:solidFill>
            </a:endParaRPr>
          </a:p>
        </p:txBody>
      </p:sp>
      <p:sp>
        <p:nvSpPr>
          <p:cNvPr id="4" name="Content Placeholder 3"/>
          <p:cNvSpPr>
            <a:spLocks noGrp="1"/>
          </p:cNvSpPr>
          <p:nvPr>
            <p:ph idx="1"/>
          </p:nvPr>
        </p:nvSpPr>
        <p:spPr>
          <a:xfrm>
            <a:off x="457200" y="1935757"/>
            <a:ext cx="8229600" cy="4373563"/>
          </a:xfrm>
        </p:spPr>
        <p:txBody>
          <a:bodyPr>
            <a:normAutofit/>
          </a:bodyPr>
          <a:lstStyle/>
          <a:p>
            <a:pPr marL="514350" indent="-342900">
              <a:lnSpc>
                <a:spcPct val="107000"/>
              </a:lnSpc>
              <a:spcAft>
                <a:spcPts val="800"/>
              </a:spcAft>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NX4827T043 4.3 Inch HMI Intelligent Smart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UART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Serial Touch TFT LCD Screen Module Display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Panel.</a:t>
            </a:r>
          </a:p>
          <a:p>
            <a:pPr marL="514350" indent="-342900">
              <a:lnSpc>
                <a:spcPct val="107000"/>
              </a:lnSpc>
              <a:spcAft>
                <a:spcPts val="800"/>
              </a:spcAft>
            </a:pPr>
            <a:r>
              <a:rPr 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a Seamless Human Machine Interface (HMI) solution that provides a control and visualization interface between a human and a process, machine, application or appliance. </a:t>
            </a:r>
            <a:b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includes hardware part (a series of TFT boards) and software part (the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Editor). </a:t>
            </a:r>
          </a:p>
          <a:p>
            <a:pPr marL="514350" indent="-342900">
              <a:lnSpc>
                <a:spcPct val="107000"/>
              </a:lnSpc>
              <a:spcAft>
                <a:spcPts val="800"/>
              </a:spcAft>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TFT board uses only one serial port to communicate. It lets you avoid the hassle of wiring</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514350" indent="-342900">
              <a:lnSpc>
                <a:spcPct val="107000"/>
              </a:lnSpc>
              <a:spcAft>
                <a:spcPts val="800"/>
              </a:spcAft>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Nextion</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editor,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has mass components such as button, text, progress bar, slider, instrument panel etc. to enrich your interface design.</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6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chemeClr val="accent5">
                    <a:lumMod val="75000"/>
                  </a:schemeClr>
                </a:solidFill>
                <a:latin typeface="Times New Roman" panose="02020603050405020304" pitchFamily="18" charset="0"/>
                <a:cs typeface="Times New Roman" panose="02020603050405020304" pitchFamily="18" charset="0"/>
              </a:rPr>
              <a:t>Nextion</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Touch </a:t>
            </a:r>
            <a:r>
              <a:rPr lang="en-US" sz="3600" dirty="0">
                <a:solidFill>
                  <a:schemeClr val="accent5">
                    <a:lumMod val="75000"/>
                  </a:schemeClr>
                </a:solidFill>
                <a:latin typeface="Times New Roman" panose="02020603050405020304" pitchFamily="18" charset="0"/>
                <a:cs typeface="Times New Roman" panose="02020603050405020304" pitchFamily="18" charset="0"/>
              </a:rPr>
              <a:t>LCD</a:t>
            </a:r>
            <a:endParaRPr lang="en-CA" sz="3600" dirty="0">
              <a:solidFill>
                <a:schemeClr val="accent5">
                  <a:lumMod val="75000"/>
                </a:schemeClr>
              </a:solidFill>
            </a:endParaRPr>
          </a:p>
        </p:txBody>
      </p:sp>
      <p:pic>
        <p:nvPicPr>
          <p:cNvPr id="614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3456384"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60032" y="2043236"/>
            <a:ext cx="3672408" cy="4122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75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Pin description of</a:t>
            </a:r>
            <a:br>
              <a:rPr lang="en-US" sz="3600" dirty="0" smtClean="0">
                <a:solidFill>
                  <a:schemeClr val="accent5">
                    <a:lumMod val="75000"/>
                  </a:schemeClr>
                </a:solidFill>
                <a:latin typeface="Times New Roman" panose="02020603050405020304" pitchFamily="18" charset="0"/>
                <a:cs typeface="Times New Roman" panose="02020603050405020304" pitchFamily="18" charset="0"/>
              </a:rPr>
            </a:br>
            <a:r>
              <a:rPr lang="en-US" sz="3600" dirty="0" err="1" smtClean="0">
                <a:solidFill>
                  <a:schemeClr val="accent5">
                    <a:lumMod val="75000"/>
                  </a:schemeClr>
                </a:solidFill>
                <a:latin typeface="Times New Roman" panose="02020603050405020304" pitchFamily="18" charset="0"/>
                <a:cs typeface="Times New Roman" panose="02020603050405020304" pitchFamily="18" charset="0"/>
              </a:rPr>
              <a:t>Nextion</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Touch LCD </a:t>
            </a:r>
            <a:endParaRPr lang="en-CA" sz="3600" dirty="0">
              <a:solidFill>
                <a:schemeClr val="accent5">
                  <a:lumMod val="75000"/>
                </a:schemeClr>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766" y="2348880"/>
            <a:ext cx="6547609" cy="3456383"/>
          </a:xfrm>
        </p:spPr>
      </p:pic>
    </p:spTree>
    <p:extLst>
      <p:ext uri="{BB962C8B-B14F-4D97-AF65-F5344CB8AC3E}">
        <p14:creationId xmlns:p14="http://schemas.microsoft.com/office/powerpoint/2010/main" val="246203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Features of</a:t>
            </a:r>
            <a:br>
              <a:rPr lang="en-US" sz="3600" dirty="0" smtClean="0">
                <a:solidFill>
                  <a:schemeClr val="accent5">
                    <a:lumMod val="75000"/>
                  </a:schemeClr>
                </a:solidFill>
                <a:latin typeface="Times New Roman" panose="02020603050405020304" pitchFamily="18" charset="0"/>
                <a:cs typeface="Times New Roman" panose="02020603050405020304" pitchFamily="18" charset="0"/>
              </a:rPr>
            </a:br>
            <a:r>
              <a:rPr lang="en-US" sz="3600" dirty="0" err="1" smtClean="0">
                <a:solidFill>
                  <a:schemeClr val="accent5">
                    <a:lumMod val="75000"/>
                  </a:schemeClr>
                </a:solidFill>
                <a:latin typeface="Times New Roman" panose="02020603050405020304" pitchFamily="18" charset="0"/>
                <a:cs typeface="Times New Roman" panose="02020603050405020304" pitchFamily="18" charset="0"/>
              </a:rPr>
              <a:t>Nextion</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Touch LCD </a:t>
            </a:r>
            <a:endParaRPr lang="en-CA" sz="3600" dirty="0">
              <a:solidFill>
                <a:schemeClr val="accent5">
                  <a:lumMod val="75000"/>
                </a:schemeClr>
              </a:solidFill>
            </a:endParaRPr>
          </a:p>
        </p:txBody>
      </p:sp>
      <p:sp>
        <p:nvSpPr>
          <p:cNvPr id="4" name="Content Placeholder 3"/>
          <p:cNvSpPr>
            <a:spLocks noGrp="1"/>
          </p:cNvSpPr>
          <p:nvPr>
            <p:ph idx="1"/>
          </p:nvPr>
        </p:nvSpPr>
        <p:spPr>
          <a:xfrm>
            <a:off x="457200" y="1935757"/>
            <a:ext cx="8229600" cy="4373563"/>
          </a:xfrm>
        </p:spPr>
        <p:txBody>
          <a:bodyPr>
            <a:normAutofit/>
          </a:bodyPr>
          <a:lstStyle/>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480 x 272 Resolution</a:t>
            </a: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RGB 65K true to life colors</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TFT Screen with integrated 4-wire Resistive Touch Panel</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Easy 4 pin interface to any TTL Serial Host</a:t>
            </a: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16M Flash memory for User Application Code and Data</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 board micro-SD card for firmware upgrade</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 Area:95.04mm(L)×53.86mm(W)</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Adjustable Brightness:0~230 nit, the interval of adjustment is 1%</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5V250mA power consumption</a:t>
            </a: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69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What is </a:t>
            </a:r>
            <a:r>
              <a:rPr lang="en-CA" dirty="0" err="1" smtClean="0">
                <a:solidFill>
                  <a:schemeClr val="accent5">
                    <a:lumMod val="75000"/>
                  </a:schemeClr>
                </a:solidFill>
              </a:rPr>
              <a:t>pcb</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a:xfrm>
            <a:off x="467544" y="1916832"/>
            <a:ext cx="8363272" cy="4373563"/>
          </a:xfrm>
        </p:spPr>
        <p:txBody>
          <a:bodyPr>
            <a:noAutofit/>
          </a:bodyPr>
          <a:lstStyle/>
          <a:p>
            <a:r>
              <a:rPr lang="en-US" sz="2000" dirty="0">
                <a:solidFill>
                  <a:srgbClr val="000000"/>
                </a:solidFill>
                <a:latin typeface="Times New Roman" panose="02020603050405020304" pitchFamily="18" charset="0"/>
                <a:cs typeface="Times New Roman" panose="02020603050405020304" pitchFamily="18" charset="0"/>
              </a:rPr>
              <a:t>A </a:t>
            </a:r>
            <a:r>
              <a:rPr lang="en-US" sz="2000" b="1" dirty="0">
                <a:solidFill>
                  <a:srgbClr val="000000"/>
                </a:solidFill>
                <a:latin typeface="Times New Roman" panose="02020603050405020304" pitchFamily="18" charset="0"/>
                <a:cs typeface="Times New Roman" panose="02020603050405020304" pitchFamily="18" charset="0"/>
              </a:rPr>
              <a:t>printed circuit board</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PCB</a:t>
            </a:r>
            <a:r>
              <a:rPr lang="en-US" sz="2000" dirty="0">
                <a:solidFill>
                  <a:srgbClr val="000000"/>
                </a:solidFill>
                <a:latin typeface="Times New Roman" panose="02020603050405020304" pitchFamily="18" charset="0"/>
                <a:cs typeface="Times New Roman" panose="02020603050405020304" pitchFamily="18" charset="0"/>
              </a:rPr>
              <a:t>) mechanically supports and electrically connects </a:t>
            </a:r>
            <a:r>
              <a:rPr lang="en-US" sz="2000" dirty="0" smtClean="0">
                <a:solidFill>
                  <a:srgbClr val="000000"/>
                </a:solidFill>
                <a:latin typeface="Times New Roman" panose="02020603050405020304" pitchFamily="18" charset="0"/>
                <a:cs typeface="Times New Roman" panose="02020603050405020304" pitchFamily="18" charset="0"/>
              </a:rPr>
              <a:t>electrical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or</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electronic components</a:t>
            </a:r>
            <a:r>
              <a:rPr lang="en-US" sz="2000" dirty="0">
                <a:solidFill>
                  <a:srgbClr val="000000"/>
                </a:solidFill>
                <a:latin typeface="Times New Roman" panose="02020603050405020304" pitchFamily="18" charset="0"/>
                <a:cs typeface="Times New Roman" panose="02020603050405020304" pitchFamily="18" charset="0"/>
              </a:rPr>
              <a:t> using conductive tracks, pads and other </a:t>
            </a:r>
            <a:r>
              <a:rPr lang="en-US" sz="2000" dirty="0" smtClean="0">
                <a:solidFill>
                  <a:srgbClr val="000000"/>
                </a:solidFill>
                <a:latin typeface="Times New Roman" panose="02020603050405020304" pitchFamily="18" charset="0"/>
                <a:cs typeface="Times New Roman" panose="02020603050405020304" pitchFamily="18" charset="0"/>
              </a:rPr>
              <a:t>features.</a:t>
            </a:r>
          </a:p>
          <a:p>
            <a:r>
              <a:rPr lang="en-US" sz="2000" dirty="0" smtClean="0">
                <a:solidFill>
                  <a:srgbClr val="000000"/>
                </a:solidFill>
                <a:latin typeface="Times New Roman" panose="02020603050405020304" pitchFamily="18" charset="0"/>
                <a:cs typeface="Times New Roman" panose="02020603050405020304" pitchFamily="18" charset="0"/>
              </a:rPr>
              <a:t>Components </a:t>
            </a:r>
            <a:r>
              <a:rPr lang="en-US" sz="2000" dirty="0">
                <a:solidFill>
                  <a:srgbClr val="000000"/>
                </a:solidFill>
                <a:latin typeface="Times New Roman" panose="02020603050405020304" pitchFamily="18" charset="0"/>
                <a:cs typeface="Times New Roman" panose="02020603050405020304" pitchFamily="18" charset="0"/>
              </a:rPr>
              <a:t>are generally soldered onto the PCB to both electrically connect and mechanically fasten them to it</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Electronic computer-aided design software is available to do much of the work of layout.</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PCBs can be single-sided (one copper layer), double-sided (two copper layers on both sides of one substrate layer), or multi-layer (outer and inner layers of copper, alternating with layers of substrate).</a:t>
            </a: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67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5">
                    <a:lumMod val="75000"/>
                  </a:schemeClr>
                </a:solidFill>
              </a:rPr>
              <a:t>Touch </a:t>
            </a:r>
            <a:r>
              <a:rPr lang="en-IN" dirty="0" err="1" smtClean="0">
                <a:solidFill>
                  <a:schemeClr val="accent5">
                    <a:lumMod val="75000"/>
                  </a:schemeClr>
                </a:solidFill>
              </a:rPr>
              <a:t>lcd</a:t>
            </a:r>
            <a:r>
              <a:rPr lang="en-IN" dirty="0" smtClean="0">
                <a:solidFill>
                  <a:schemeClr val="accent5">
                    <a:lumMod val="75000"/>
                  </a:schemeClr>
                </a:solidFill>
              </a:rPr>
              <a:t> Interfacing </a:t>
            </a:r>
            <a:r>
              <a:rPr lang="en-IN" dirty="0">
                <a:solidFill>
                  <a:schemeClr val="accent5">
                    <a:lumMod val="75000"/>
                  </a:schemeClr>
                </a:solidFill>
              </a:rPr>
              <a:t>with </a:t>
            </a:r>
            <a:r>
              <a:rPr lang="en-IN" dirty="0" smtClean="0">
                <a:solidFill>
                  <a:schemeClr val="accent5">
                    <a:lumMod val="75000"/>
                  </a:schemeClr>
                </a:solidFill>
              </a:rPr>
              <a:t/>
            </a:r>
            <a:br>
              <a:rPr lang="en-IN" dirty="0" smtClean="0">
                <a:solidFill>
                  <a:schemeClr val="accent5">
                    <a:lumMod val="75000"/>
                  </a:schemeClr>
                </a:solidFill>
              </a:rPr>
            </a:br>
            <a:r>
              <a:rPr lang="en-IN" dirty="0" smtClean="0">
                <a:solidFill>
                  <a:schemeClr val="accent5">
                    <a:lumMod val="75000"/>
                  </a:schemeClr>
                </a:solidFill>
              </a:rPr>
              <a:t>BBB </a:t>
            </a:r>
            <a:r>
              <a:rPr lang="en-IN" dirty="0">
                <a:solidFill>
                  <a:schemeClr val="accent5">
                    <a:lumMod val="75000"/>
                  </a:schemeClr>
                </a:solidFill>
              </a:rPr>
              <a:t>wireless</a:t>
            </a:r>
            <a:endParaRPr lang="en-CA" dirty="0">
              <a:solidFill>
                <a:schemeClr val="accent5">
                  <a:lumMod val="75000"/>
                </a:schemeClr>
              </a:solidFill>
            </a:endParaRPr>
          </a:p>
        </p:txBody>
      </p:sp>
      <p:sp>
        <p:nvSpPr>
          <p:cNvPr id="5" name="Content Placeholder 4"/>
          <p:cNvSpPr>
            <a:spLocks noGrp="1"/>
          </p:cNvSpPr>
          <p:nvPr>
            <p:ph idx="1"/>
          </p:nvPr>
        </p:nvSpPr>
        <p:spPr>
          <a:xfrm>
            <a:off x="467544" y="1988840"/>
            <a:ext cx="8229600" cy="4373563"/>
          </a:xfrm>
        </p:spPr>
        <p:txBody>
          <a:bodyPr>
            <a:normAutofit/>
          </a:bodyPr>
          <a:lstStyle/>
          <a:p>
            <a:r>
              <a:rPr lang="en-IN" sz="2200" dirty="0">
                <a:solidFill>
                  <a:srgbClr val="000000"/>
                </a:solidFill>
                <a:latin typeface="Times New Roman" panose="02020603050405020304" pitchFamily="18" charset="0"/>
                <a:cs typeface="Times New Roman" panose="02020603050405020304" pitchFamily="18" charset="0"/>
              </a:rPr>
              <a:t>Connect pin </a:t>
            </a:r>
            <a:r>
              <a:rPr lang="en-IN" sz="2200" dirty="0" smtClean="0">
                <a:solidFill>
                  <a:srgbClr val="000000"/>
                </a:solidFill>
                <a:latin typeface="Times New Roman" panose="02020603050405020304" pitchFamily="18" charset="0"/>
                <a:cs typeface="Times New Roman" panose="02020603050405020304" pitchFamily="18" charset="0"/>
              </a:rPr>
              <a:t>1 (</a:t>
            </a:r>
            <a:r>
              <a:rPr lang="en-IN" sz="2200" dirty="0" err="1" smtClean="0">
                <a:solidFill>
                  <a:srgbClr val="000000"/>
                </a:solidFill>
                <a:latin typeface="Times New Roman" panose="02020603050405020304" pitchFamily="18" charset="0"/>
                <a:cs typeface="Times New Roman" panose="02020603050405020304" pitchFamily="18" charset="0"/>
              </a:rPr>
              <a:t>Vcc</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a:t>
            </a:r>
            <a:r>
              <a:rPr lang="en-IN" sz="2200" dirty="0" smtClean="0">
                <a:solidFill>
                  <a:srgbClr val="000000"/>
                </a:solidFill>
                <a:latin typeface="Times New Roman" panose="02020603050405020304" pitchFamily="18" charset="0"/>
                <a:cs typeface="Times New Roman" panose="02020603050405020304" pitchFamily="18" charset="0"/>
              </a:rPr>
              <a:t>pin4 (</a:t>
            </a:r>
            <a:r>
              <a:rPr lang="en-IN" sz="2200" dirty="0" err="1" smtClean="0">
                <a:solidFill>
                  <a:srgbClr val="000000"/>
                </a:solidFill>
                <a:latin typeface="Times New Roman" panose="02020603050405020304" pitchFamily="18" charset="0"/>
                <a:cs typeface="Times New Roman" panose="02020603050405020304" pitchFamily="18" charset="0"/>
              </a:rPr>
              <a:t>Vdd</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0f BBB wireless (P9 Header)</a:t>
            </a:r>
          </a:p>
          <a:p>
            <a:r>
              <a:rPr lang="en-IN" sz="2200" dirty="0">
                <a:solidFill>
                  <a:srgbClr val="000000"/>
                </a:solidFill>
                <a:latin typeface="Times New Roman" panose="02020603050405020304" pitchFamily="18" charset="0"/>
                <a:cs typeface="Times New Roman" panose="02020603050405020304" pitchFamily="18" charset="0"/>
              </a:rPr>
              <a:t>Connect pin 4</a:t>
            </a:r>
            <a:r>
              <a:rPr lang="en-IN" sz="2200" dirty="0" smtClean="0">
                <a:solidFill>
                  <a:srgbClr val="000000"/>
                </a:solidFill>
                <a:latin typeface="Times New Roman" panose="02020603050405020304" pitchFamily="18" charset="0"/>
                <a:cs typeface="Times New Roman" panose="02020603050405020304" pitchFamily="18" charset="0"/>
              </a:rPr>
              <a:t> (GND)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Pin </a:t>
            </a:r>
            <a:r>
              <a:rPr lang="en-IN" sz="2200" dirty="0" smtClean="0">
                <a:solidFill>
                  <a:srgbClr val="000000"/>
                </a:solidFill>
                <a:latin typeface="Times New Roman" panose="02020603050405020304" pitchFamily="18" charset="0"/>
                <a:cs typeface="Times New Roman" panose="02020603050405020304" pitchFamily="18" charset="0"/>
              </a:rPr>
              <a:t>46 (GND) </a:t>
            </a:r>
            <a:r>
              <a:rPr lang="en-IN" sz="2200" dirty="0">
                <a:solidFill>
                  <a:srgbClr val="000000"/>
                </a:solidFill>
                <a:latin typeface="Times New Roman" panose="02020603050405020304" pitchFamily="18" charset="0"/>
                <a:cs typeface="Times New Roman" panose="02020603050405020304" pitchFamily="18" charset="0"/>
              </a:rPr>
              <a:t>of BBB wireless (P9 header )</a:t>
            </a:r>
          </a:p>
          <a:p>
            <a:r>
              <a:rPr lang="en-IN" sz="2200" dirty="0">
                <a:solidFill>
                  <a:srgbClr val="000000"/>
                </a:solidFill>
                <a:latin typeface="Times New Roman" panose="02020603050405020304" pitchFamily="18" charset="0"/>
                <a:cs typeface="Times New Roman" panose="02020603050405020304" pitchFamily="18" charset="0"/>
              </a:rPr>
              <a:t>Connect pin </a:t>
            </a:r>
            <a:r>
              <a:rPr lang="en-IN" sz="2200" dirty="0" smtClean="0">
                <a:solidFill>
                  <a:srgbClr val="000000"/>
                </a:solidFill>
                <a:latin typeface="Times New Roman" panose="02020603050405020304" pitchFamily="18" charset="0"/>
                <a:cs typeface="Times New Roman" panose="02020603050405020304" pitchFamily="18" charset="0"/>
              </a:rPr>
              <a:t>2 (</a:t>
            </a:r>
            <a:r>
              <a:rPr lang="en-IN" sz="2200" dirty="0" err="1" smtClean="0">
                <a:solidFill>
                  <a:srgbClr val="000000"/>
                </a:solidFill>
                <a:latin typeface="Times New Roman" panose="02020603050405020304" pitchFamily="18" charset="0"/>
                <a:cs typeface="Times New Roman" panose="02020603050405020304" pitchFamily="18" charset="0"/>
              </a:rPr>
              <a:t>Tx</a:t>
            </a:r>
            <a:r>
              <a:rPr lang="en-IN" sz="2200" dirty="0" smtClean="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of </a:t>
            </a:r>
            <a:r>
              <a:rPr lang="en-IN" sz="2200" dirty="0" smtClean="0">
                <a:solidFill>
                  <a:srgbClr val="000000"/>
                </a:solidFill>
                <a:latin typeface="Times New Roman" panose="02020603050405020304" pitchFamily="18" charset="0"/>
                <a:cs typeface="Times New Roman" panose="02020603050405020304" pitchFamily="18" charset="0"/>
              </a:rPr>
              <a:t>XBEE </a:t>
            </a:r>
            <a:r>
              <a:rPr lang="en-IN" sz="2200" dirty="0">
                <a:solidFill>
                  <a:srgbClr val="000000"/>
                </a:solidFill>
                <a:latin typeface="Times New Roman" panose="02020603050405020304" pitchFamily="18" charset="0"/>
                <a:cs typeface="Times New Roman" panose="02020603050405020304" pitchFamily="18" charset="0"/>
              </a:rPr>
              <a:t>to </a:t>
            </a:r>
            <a:r>
              <a:rPr lang="en-IN" sz="2200" dirty="0" smtClean="0">
                <a:solidFill>
                  <a:srgbClr val="000000"/>
                </a:solidFill>
                <a:latin typeface="Times New Roman" panose="02020603050405020304" pitchFamily="18" charset="0"/>
                <a:cs typeface="Times New Roman" panose="02020603050405020304" pitchFamily="18" charset="0"/>
              </a:rPr>
              <a:t>pin26 (UART1_Rx) </a:t>
            </a:r>
            <a:r>
              <a:rPr lang="en-IN" sz="2200" dirty="0">
                <a:solidFill>
                  <a:srgbClr val="000000"/>
                </a:solidFill>
                <a:latin typeface="Times New Roman" panose="02020603050405020304" pitchFamily="18" charset="0"/>
                <a:cs typeface="Times New Roman" panose="02020603050405020304" pitchFamily="18" charset="0"/>
              </a:rPr>
              <a:t>0f BBB wireless (P9 Header)</a:t>
            </a:r>
          </a:p>
          <a:p>
            <a:r>
              <a:rPr lang="en-IN" sz="2200" dirty="0">
                <a:solidFill>
                  <a:srgbClr val="000000"/>
                </a:solidFill>
                <a:latin typeface="Times New Roman" panose="02020603050405020304" pitchFamily="18" charset="0"/>
                <a:cs typeface="Times New Roman" panose="02020603050405020304" pitchFamily="18" charset="0"/>
              </a:rPr>
              <a:t>Connect pin 3 </a:t>
            </a:r>
            <a:r>
              <a:rPr lang="en-IN" sz="2200" dirty="0" smtClean="0">
                <a:solidFill>
                  <a:srgbClr val="000000"/>
                </a:solidFill>
                <a:latin typeface="Times New Roman" panose="02020603050405020304" pitchFamily="18" charset="0"/>
                <a:cs typeface="Times New Roman" panose="02020603050405020304" pitchFamily="18" charset="0"/>
              </a:rPr>
              <a:t>(Rx) of XBEE </a:t>
            </a:r>
            <a:r>
              <a:rPr lang="en-IN" sz="2200" dirty="0">
                <a:solidFill>
                  <a:srgbClr val="000000"/>
                </a:solidFill>
                <a:latin typeface="Times New Roman" panose="02020603050405020304" pitchFamily="18" charset="0"/>
                <a:cs typeface="Times New Roman" panose="02020603050405020304" pitchFamily="18" charset="0"/>
              </a:rPr>
              <a:t>to Pin 24 </a:t>
            </a:r>
            <a:r>
              <a:rPr lang="en-IN" sz="2200" dirty="0" smtClean="0">
                <a:solidFill>
                  <a:srgbClr val="000000"/>
                </a:solidFill>
                <a:latin typeface="Times New Roman" panose="02020603050405020304" pitchFamily="18" charset="0"/>
                <a:cs typeface="Times New Roman" panose="02020603050405020304" pitchFamily="18" charset="0"/>
              </a:rPr>
              <a:t>(UART1_Tx) of </a:t>
            </a:r>
            <a:r>
              <a:rPr lang="en-IN" sz="2200" dirty="0">
                <a:solidFill>
                  <a:srgbClr val="000000"/>
                </a:solidFill>
                <a:latin typeface="Times New Roman" panose="02020603050405020304" pitchFamily="18" charset="0"/>
                <a:cs typeface="Times New Roman" panose="02020603050405020304" pitchFamily="18" charset="0"/>
              </a:rPr>
              <a:t>BBB wireless (P9 header </a:t>
            </a:r>
            <a:r>
              <a:rPr lang="en-IN" sz="2200" dirty="0" smtClean="0">
                <a:solidFill>
                  <a:srgbClr val="000000"/>
                </a:solidFill>
                <a:latin typeface="Times New Roman" panose="02020603050405020304" pitchFamily="18" charset="0"/>
                <a:cs typeface="Times New Roman" panose="02020603050405020304" pitchFamily="18" charset="0"/>
              </a:rPr>
              <a:t>)</a:t>
            </a:r>
            <a:endParaRPr lang="en-IN"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41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5">
                    <a:lumMod val="75000"/>
                  </a:schemeClr>
                </a:solidFill>
              </a:rPr>
              <a:t>Touch </a:t>
            </a:r>
            <a:r>
              <a:rPr lang="en-IN" dirty="0" err="1" smtClean="0">
                <a:solidFill>
                  <a:schemeClr val="accent5">
                    <a:lumMod val="75000"/>
                  </a:schemeClr>
                </a:solidFill>
              </a:rPr>
              <a:t>lcd</a:t>
            </a:r>
            <a:r>
              <a:rPr lang="en-IN" dirty="0" smtClean="0">
                <a:solidFill>
                  <a:schemeClr val="accent5">
                    <a:lumMod val="75000"/>
                  </a:schemeClr>
                </a:solidFill>
              </a:rPr>
              <a:t> Interfacing </a:t>
            </a:r>
            <a:r>
              <a:rPr lang="en-IN" dirty="0">
                <a:solidFill>
                  <a:schemeClr val="accent5">
                    <a:lumMod val="75000"/>
                  </a:schemeClr>
                </a:solidFill>
              </a:rPr>
              <a:t>with </a:t>
            </a:r>
            <a:r>
              <a:rPr lang="en-IN" dirty="0" smtClean="0">
                <a:solidFill>
                  <a:schemeClr val="accent5">
                    <a:lumMod val="75000"/>
                  </a:schemeClr>
                </a:solidFill>
              </a:rPr>
              <a:t/>
            </a:r>
            <a:br>
              <a:rPr lang="en-IN" dirty="0" smtClean="0">
                <a:solidFill>
                  <a:schemeClr val="accent5">
                    <a:lumMod val="75000"/>
                  </a:schemeClr>
                </a:solidFill>
              </a:rPr>
            </a:br>
            <a:r>
              <a:rPr lang="en-IN" dirty="0" smtClean="0">
                <a:solidFill>
                  <a:schemeClr val="accent5">
                    <a:lumMod val="75000"/>
                  </a:schemeClr>
                </a:solidFill>
              </a:rPr>
              <a:t>BBB </a:t>
            </a:r>
            <a:r>
              <a:rPr lang="en-IN" dirty="0">
                <a:solidFill>
                  <a:schemeClr val="accent5">
                    <a:lumMod val="75000"/>
                  </a:schemeClr>
                </a:solidFill>
              </a:rPr>
              <a:t>wireless</a:t>
            </a:r>
            <a:endParaRPr lang="en-CA" dirty="0">
              <a:solidFill>
                <a:schemeClr val="accent5">
                  <a:lumMod val="75000"/>
                </a:schemeClr>
              </a:solidFill>
            </a:endParaRPr>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064896"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416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5">
                    <a:lumMod val="75000"/>
                  </a:schemeClr>
                </a:solidFill>
              </a:rPr>
              <a:t>Final schematic of </a:t>
            </a:r>
            <a:br>
              <a:rPr lang="en-IN" dirty="0" smtClean="0">
                <a:solidFill>
                  <a:schemeClr val="accent5">
                    <a:lumMod val="75000"/>
                  </a:schemeClr>
                </a:solidFill>
              </a:rPr>
            </a:br>
            <a:r>
              <a:rPr lang="en-IN" dirty="0" smtClean="0">
                <a:solidFill>
                  <a:schemeClr val="accent5">
                    <a:lumMod val="75000"/>
                  </a:schemeClr>
                </a:solidFill>
              </a:rPr>
              <a:t>transmitter side</a:t>
            </a:r>
            <a:endParaRPr lang="en-CA" dirty="0">
              <a:solidFill>
                <a:schemeClr val="accent5">
                  <a:lumMod val="75000"/>
                </a:schemeClr>
              </a:solidFill>
            </a:endParaRPr>
          </a:p>
        </p:txBody>
      </p:sp>
      <p:sp>
        <p:nvSpPr>
          <p:cNvPr id="3" name="Content Placeholder 2"/>
          <p:cNvSpPr>
            <a:spLocks noGrp="1"/>
          </p:cNvSpPr>
          <p:nvPr>
            <p:ph idx="1"/>
          </p:nvPr>
        </p:nvSpPr>
        <p:spPr/>
        <p:txBody>
          <a:bodyPr/>
          <a:lstStyle/>
          <a:p>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8208912"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57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First method for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designing</a:t>
            </a:r>
            <a:endParaRPr lang="en-CA" dirty="0">
              <a:solidFill>
                <a:schemeClr val="accent5">
                  <a:lumMod val="75000"/>
                </a:schemeClr>
              </a:solidFill>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52600"/>
            <a:ext cx="8208912" cy="470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259632" y="2901574"/>
            <a:ext cx="2775119"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Schematic </a:t>
            </a:r>
            <a:r>
              <a:rPr lang="en-CA" dirty="0" smtClean="0">
                <a:solidFill>
                  <a:srgbClr val="FF0000"/>
                </a:solidFill>
                <a:latin typeface="Times New Roman" panose="02020603050405020304" pitchFamily="18" charset="0"/>
                <a:cs typeface="Times New Roman" panose="02020603050405020304" pitchFamily="18" charset="0"/>
              </a:rPr>
              <a:t>with </a:t>
            </a:r>
            <a:r>
              <a:rPr lang="en-CA" dirty="0">
                <a:solidFill>
                  <a:srgbClr val="FF0000"/>
                </a:solidFill>
                <a:latin typeface="Times New Roman" panose="02020603050405020304" pitchFamily="18" charset="0"/>
                <a:cs typeface="Times New Roman" panose="02020603050405020304" pitchFamily="18" charset="0"/>
              </a:rPr>
              <a:t>connections</a:t>
            </a:r>
          </a:p>
        </p:txBody>
      </p:sp>
    </p:spTree>
    <p:extLst>
      <p:ext uri="{BB962C8B-B14F-4D97-AF65-F5344CB8AC3E}">
        <p14:creationId xmlns:p14="http://schemas.microsoft.com/office/powerpoint/2010/main" val="371781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First method </a:t>
            </a:r>
            <a:r>
              <a:rPr lang="en-CA" dirty="0">
                <a:solidFill>
                  <a:schemeClr val="accent5">
                    <a:lumMod val="75000"/>
                  </a:schemeClr>
                </a:solidFill>
              </a:rPr>
              <a:t>for </a:t>
            </a:r>
            <a:r>
              <a:rPr lang="en-CA" dirty="0" smtClean="0">
                <a:solidFill>
                  <a:schemeClr val="accent5">
                    <a:lumMod val="75000"/>
                  </a:schemeClr>
                </a:solidFill>
              </a:rP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a:t>
            </a:r>
            <a:r>
              <a:rPr lang="en-CA" dirty="0">
                <a:solidFill>
                  <a:schemeClr val="accent5">
                    <a:lumMod val="75000"/>
                  </a:schemeClr>
                </a:solidFill>
              </a:rPr>
              <a:t>designing</a:t>
            </a:r>
          </a:p>
        </p:txBody>
      </p:sp>
      <p:sp>
        <p:nvSpPr>
          <p:cNvPr id="3" name="Content Placeholder 2"/>
          <p:cNvSpPr>
            <a:spLocks noGrp="1"/>
          </p:cNvSpPr>
          <p:nvPr>
            <p:ph idx="1"/>
          </p:nvPr>
        </p:nvSpPr>
        <p:spPr/>
        <p:txBody>
          <a:bodyPr/>
          <a:lstStyle/>
          <a:p>
            <a:endParaRPr lang="en-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844824"/>
            <a:ext cx="8208911"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36096" y="5085184"/>
            <a:ext cx="1338828" cy="646331"/>
          </a:xfrm>
          <a:prstGeom prst="rect">
            <a:avLst/>
          </a:prstGeom>
        </p:spPr>
        <p:txBody>
          <a:bodyPr wrap="none">
            <a:spAutoFit/>
          </a:bodyPr>
          <a:lstStyle/>
          <a:p>
            <a:r>
              <a:rPr lang="en-CA" dirty="0" smtClean="0">
                <a:solidFill>
                  <a:srgbClr val="FF0000"/>
                </a:solidFill>
                <a:latin typeface="Times New Roman" panose="02020603050405020304" pitchFamily="18" charset="0"/>
                <a:cs typeface="Times New Roman" panose="02020603050405020304" pitchFamily="18" charset="0"/>
              </a:rPr>
              <a:t>PCB before </a:t>
            </a:r>
          </a:p>
          <a:p>
            <a:r>
              <a:rPr lang="en-CA" dirty="0" smtClean="0">
                <a:solidFill>
                  <a:srgbClr val="FF0000"/>
                </a:solidFill>
                <a:latin typeface="Times New Roman" panose="02020603050405020304" pitchFamily="18" charset="0"/>
                <a:cs typeface="Times New Roman" panose="02020603050405020304" pitchFamily="18" charset="0"/>
              </a:rPr>
              <a:t>arrangement</a:t>
            </a:r>
            <a:endParaRPr lang="en-CA"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32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First method </a:t>
            </a:r>
            <a:r>
              <a:rPr lang="en-CA" dirty="0">
                <a:solidFill>
                  <a:schemeClr val="accent5">
                    <a:lumMod val="75000"/>
                  </a:schemeClr>
                </a:solidFill>
              </a:rPr>
              <a:t>for </a:t>
            </a:r>
            <a:r>
              <a:rPr lang="en-CA" dirty="0" smtClean="0">
                <a:solidFill>
                  <a:schemeClr val="accent5">
                    <a:lumMod val="75000"/>
                  </a:schemeClr>
                </a:solidFill>
              </a:rP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a:t>
            </a:r>
            <a:r>
              <a:rPr lang="en-CA" dirty="0">
                <a:solidFill>
                  <a:schemeClr val="accent5">
                    <a:lumMod val="75000"/>
                  </a:schemeClr>
                </a:solidFill>
              </a:rPr>
              <a:t>designing</a:t>
            </a:r>
          </a:p>
        </p:txBody>
      </p:sp>
      <p:sp>
        <p:nvSpPr>
          <p:cNvPr id="3" name="Content Placeholder 2"/>
          <p:cNvSpPr>
            <a:spLocks noGrp="1"/>
          </p:cNvSpPr>
          <p:nvPr>
            <p:ph idx="1"/>
          </p:nvPr>
        </p:nvSpPr>
        <p:spPr/>
        <p:txBody>
          <a:bodyPr/>
          <a:lstStyle/>
          <a:p>
            <a:endParaRPr lang="en-CA"/>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0891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12160" y="5445224"/>
            <a:ext cx="1306768" cy="646331"/>
          </a:xfrm>
          <a:prstGeom prst="rect">
            <a:avLst/>
          </a:prstGeom>
        </p:spPr>
        <p:txBody>
          <a:bodyPr wrap="none">
            <a:spAutoFit/>
          </a:bodyPr>
          <a:lstStyle/>
          <a:p>
            <a:r>
              <a:rPr lang="en-CA" dirty="0" smtClean="0">
                <a:solidFill>
                  <a:srgbClr val="FF0000"/>
                </a:solidFill>
                <a:latin typeface="Times New Roman" panose="02020603050405020304" pitchFamily="18" charset="0"/>
                <a:cs typeface="Times New Roman" panose="02020603050405020304" pitchFamily="18" charset="0"/>
              </a:rPr>
              <a:t>PCB after </a:t>
            </a:r>
          </a:p>
          <a:p>
            <a:r>
              <a:rPr lang="en-CA" dirty="0" smtClean="0">
                <a:solidFill>
                  <a:srgbClr val="FF0000"/>
                </a:solidFill>
                <a:latin typeface="Times New Roman" panose="02020603050405020304" pitchFamily="18" charset="0"/>
                <a:cs typeface="Times New Roman" panose="02020603050405020304" pitchFamily="18" charset="0"/>
              </a:rPr>
              <a:t>auto routing</a:t>
            </a:r>
            <a:endParaRPr lang="en-CA"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33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second method </a:t>
            </a:r>
            <a:r>
              <a:rPr lang="en-CA" dirty="0">
                <a:solidFill>
                  <a:schemeClr val="accent5">
                    <a:lumMod val="75000"/>
                  </a:schemeClr>
                </a:solidFill>
              </a:rPr>
              <a:t>for </a:t>
            </a:r>
            <a:r>
              <a:rPr lang="en-CA" dirty="0" smtClean="0">
                <a:solidFill>
                  <a:schemeClr val="accent5">
                    <a:lumMod val="75000"/>
                  </a:schemeClr>
                </a:solidFill>
              </a:rP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a:t>
            </a:r>
            <a:r>
              <a:rPr lang="en-CA" dirty="0">
                <a:solidFill>
                  <a:schemeClr val="accent5">
                    <a:lumMod val="75000"/>
                  </a:schemeClr>
                </a:solidFill>
              </a:rPr>
              <a:t>designing</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781" y="1916833"/>
            <a:ext cx="8206438"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23728" y="3059668"/>
            <a:ext cx="3070071" cy="369332"/>
          </a:xfrm>
          <a:prstGeom prst="rect">
            <a:avLst/>
          </a:prstGeom>
        </p:spPr>
        <p:txBody>
          <a:bodyPr wrap="none">
            <a:spAutoFit/>
          </a:bodyPr>
          <a:lstStyle/>
          <a:p>
            <a:r>
              <a:rPr lang="en-CA" dirty="0" smtClean="0">
                <a:solidFill>
                  <a:srgbClr val="FF0000"/>
                </a:solidFill>
                <a:latin typeface="Times New Roman" panose="02020603050405020304" pitchFamily="18" charset="0"/>
                <a:cs typeface="Times New Roman" panose="02020603050405020304" pitchFamily="18" charset="0"/>
              </a:rPr>
              <a:t>Schematic without connections</a:t>
            </a:r>
            <a:endParaRPr lang="en-CA"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645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second method </a:t>
            </a:r>
            <a:r>
              <a:rPr lang="en-CA" dirty="0">
                <a:solidFill>
                  <a:schemeClr val="accent5">
                    <a:lumMod val="75000"/>
                  </a:schemeClr>
                </a:solidFill>
              </a:rPr>
              <a:t>for </a:t>
            </a:r>
            <a:r>
              <a:rPr lang="en-CA" dirty="0" smtClean="0">
                <a:solidFill>
                  <a:schemeClr val="accent5">
                    <a:lumMod val="75000"/>
                  </a:schemeClr>
                </a:solidFill>
              </a:rP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a:t>
            </a:r>
            <a:r>
              <a:rPr lang="en-CA" dirty="0">
                <a:solidFill>
                  <a:schemeClr val="accent5">
                    <a:lumMod val="75000"/>
                  </a:schemeClr>
                </a:solidFill>
              </a:rPr>
              <a:t>designing</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781" y="1752600"/>
            <a:ext cx="8206438" cy="462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68144" y="5157192"/>
            <a:ext cx="2544286" cy="369332"/>
          </a:xfrm>
          <a:prstGeom prst="rect">
            <a:avLst/>
          </a:prstGeom>
        </p:spPr>
        <p:txBody>
          <a:bodyPr wrap="none">
            <a:spAutoFit/>
          </a:bodyPr>
          <a:lstStyle/>
          <a:p>
            <a:r>
              <a:rPr lang="en-CA" dirty="0" smtClean="0">
                <a:solidFill>
                  <a:srgbClr val="FF0000"/>
                </a:solidFill>
                <a:latin typeface="Times New Roman" panose="02020603050405020304" pitchFamily="18" charset="0"/>
                <a:cs typeface="Times New Roman" panose="02020603050405020304" pitchFamily="18" charset="0"/>
              </a:rPr>
              <a:t>PCB without connections</a:t>
            </a:r>
            <a:endParaRPr lang="en-CA"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27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second method </a:t>
            </a:r>
            <a:r>
              <a:rPr lang="en-CA" dirty="0">
                <a:solidFill>
                  <a:schemeClr val="accent5">
                    <a:lumMod val="75000"/>
                  </a:schemeClr>
                </a:solidFill>
              </a:rPr>
              <a:t>for </a:t>
            </a:r>
            <a:r>
              <a:rPr lang="en-CA" dirty="0" smtClean="0">
                <a:solidFill>
                  <a:schemeClr val="accent5">
                    <a:lumMod val="75000"/>
                  </a:schemeClr>
                </a:solidFill>
              </a:rPr>
              <a:t/>
            </a:r>
            <a:br>
              <a:rPr lang="en-CA" dirty="0" smtClean="0">
                <a:solidFill>
                  <a:schemeClr val="accent5">
                    <a:lumMod val="75000"/>
                  </a:schemeClr>
                </a:solidFill>
              </a:rPr>
            </a:br>
            <a:r>
              <a:rPr lang="en-CA" dirty="0" err="1" smtClean="0">
                <a:solidFill>
                  <a:schemeClr val="accent5">
                    <a:lumMod val="75000"/>
                  </a:schemeClr>
                </a:solidFill>
              </a:rPr>
              <a:t>pcb</a:t>
            </a:r>
            <a:r>
              <a:rPr lang="en-CA" dirty="0" smtClean="0">
                <a:solidFill>
                  <a:schemeClr val="accent5">
                    <a:lumMod val="75000"/>
                  </a:schemeClr>
                </a:solidFill>
              </a:rPr>
              <a:t> </a:t>
            </a:r>
            <a:r>
              <a:rPr lang="en-CA" dirty="0">
                <a:solidFill>
                  <a:schemeClr val="accent5">
                    <a:lumMod val="75000"/>
                  </a:schemeClr>
                </a:solidFill>
              </a:rPr>
              <a:t>designing</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781" y="1752600"/>
            <a:ext cx="8206438" cy="470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64288" y="5445224"/>
            <a:ext cx="1152128" cy="338554"/>
          </a:xfrm>
          <a:prstGeom prst="rect">
            <a:avLst/>
          </a:prstGeom>
          <a:noFill/>
        </p:spPr>
        <p:txBody>
          <a:bodyPr wrap="square" rtlCol="0">
            <a:spAutoFit/>
          </a:bodyPr>
          <a:lstStyle/>
          <a:p>
            <a:r>
              <a:rPr lang="en-CA" sz="1600" dirty="0" smtClean="0">
                <a:solidFill>
                  <a:srgbClr val="FF0000"/>
                </a:solidFill>
                <a:latin typeface="Times New Roman" panose="02020603050405020304" pitchFamily="18" charset="0"/>
                <a:cs typeface="Times New Roman" panose="02020603050405020304" pitchFamily="18" charset="0"/>
              </a:rPr>
              <a:t>Top Layer</a:t>
            </a:r>
          </a:p>
        </p:txBody>
      </p:sp>
    </p:spTree>
    <p:extLst>
      <p:ext uri="{BB962C8B-B14F-4D97-AF65-F5344CB8AC3E}">
        <p14:creationId xmlns:p14="http://schemas.microsoft.com/office/powerpoint/2010/main" val="254014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04404"/>
          </a:xfrm>
        </p:spPr>
        <p:txBody>
          <a:bodyPr>
            <a:normAutofit fontScale="90000"/>
          </a:bodyPr>
          <a:lstStyle/>
          <a:p>
            <a:r>
              <a:rPr lang="en-CA" dirty="0" smtClean="0">
                <a:solidFill>
                  <a:schemeClr val="accent5">
                    <a:lumMod val="75000"/>
                  </a:schemeClr>
                </a:solidFill>
              </a:rPr>
              <a:t>Another method </a:t>
            </a:r>
            <a:r>
              <a:rPr lang="en-CA" dirty="0">
                <a:solidFill>
                  <a:schemeClr val="accent5">
                    <a:lumMod val="75000"/>
                  </a:schemeClr>
                </a:solidFill>
              </a:rPr>
              <a:t>for </a:t>
            </a:r>
            <a:r>
              <a:rPr lang="en-CA" dirty="0" err="1">
                <a:solidFill>
                  <a:schemeClr val="accent5">
                    <a:lumMod val="75000"/>
                  </a:schemeClr>
                </a:solidFill>
              </a:rPr>
              <a:t>pcb</a:t>
            </a:r>
            <a:r>
              <a:rPr lang="en-CA" dirty="0">
                <a:solidFill>
                  <a:schemeClr val="accent5">
                    <a:lumMod val="75000"/>
                  </a:schemeClr>
                </a:solidFill>
              </a:rPr>
              <a:t> designing</a:t>
            </a:r>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06438" cy="470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5373216"/>
            <a:ext cx="1368152" cy="338554"/>
          </a:xfrm>
          <a:prstGeom prst="rect">
            <a:avLst/>
          </a:prstGeom>
          <a:noFill/>
        </p:spPr>
        <p:txBody>
          <a:bodyPr wrap="square" rtlCol="0">
            <a:spAutoFit/>
          </a:bodyPr>
          <a:lstStyle/>
          <a:p>
            <a:r>
              <a:rPr lang="en-CA" sz="1600" dirty="0" smtClean="0">
                <a:solidFill>
                  <a:srgbClr val="FF0000"/>
                </a:solidFill>
                <a:latin typeface="Times New Roman" panose="02020603050405020304" pitchFamily="18" charset="0"/>
                <a:cs typeface="Times New Roman" panose="02020603050405020304" pitchFamily="18" charset="0"/>
              </a:rPr>
              <a:t>Bottom Layer</a:t>
            </a:r>
            <a:endParaRPr lang="en-CA"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1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fontScale="90000"/>
          </a:bodyPr>
          <a:lstStyle/>
          <a:p>
            <a:r>
              <a:rPr lang="en-CA" dirty="0" smtClean="0">
                <a:solidFill>
                  <a:schemeClr val="accent5">
                    <a:lumMod val="75000"/>
                  </a:schemeClr>
                </a:solidFill>
              </a:rPr>
              <a:t>Software available for </a:t>
            </a:r>
            <a:br>
              <a:rPr lang="en-CA" dirty="0" smtClean="0">
                <a:solidFill>
                  <a:schemeClr val="accent5">
                    <a:lumMod val="75000"/>
                  </a:schemeClr>
                </a:solidFill>
              </a:rPr>
            </a:br>
            <a:r>
              <a:rPr lang="en-CA" dirty="0" err="1" smtClean="0">
                <a:solidFill>
                  <a:schemeClr val="accent5">
                    <a:lumMod val="75000"/>
                  </a:schemeClr>
                </a:solidFill>
              </a:rPr>
              <a:t>pcb</a:t>
            </a:r>
            <a:r>
              <a:rPr lang="en-CA" dirty="0">
                <a:solidFill>
                  <a:schemeClr val="accent5">
                    <a:lumMod val="75000"/>
                  </a:schemeClr>
                </a:solidFill>
              </a:rPr>
              <a:t> </a:t>
            </a:r>
            <a:r>
              <a:rPr lang="en-CA" dirty="0" smtClean="0">
                <a:solidFill>
                  <a:schemeClr val="accent5">
                    <a:lumMod val="75000"/>
                  </a:schemeClr>
                </a:solidFill>
              </a:rPr>
              <a:t>designing </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363272" cy="4373563"/>
          </a:xfrm>
        </p:spPr>
        <p:txBody>
          <a:bodyPr>
            <a:noAutofit/>
          </a:bodyPr>
          <a:lstStyle/>
          <a:p>
            <a:r>
              <a:rPr lang="en-CA" sz="2000" dirty="0">
                <a:solidFill>
                  <a:srgbClr val="000000"/>
                </a:solidFill>
                <a:latin typeface="Times New Roman" panose="02020603050405020304" pitchFamily="18" charset="0"/>
                <a:cs typeface="Times New Roman" panose="02020603050405020304" pitchFamily="18" charset="0"/>
              </a:rPr>
              <a:t>PROTEL (</a:t>
            </a:r>
            <a:r>
              <a:rPr lang="en-CA" sz="2000" dirty="0" err="1">
                <a:solidFill>
                  <a:srgbClr val="000000"/>
                </a:solidFill>
                <a:latin typeface="Times New Roman" panose="02020603050405020304" pitchFamily="18" charset="0"/>
                <a:cs typeface="Times New Roman" panose="02020603050405020304" pitchFamily="18" charset="0"/>
              </a:rPr>
              <a:t>Altium</a:t>
            </a:r>
            <a:r>
              <a:rPr lang="en-CA" sz="2000" dirty="0">
                <a:solidFill>
                  <a:srgbClr val="000000"/>
                </a:solidFill>
                <a:latin typeface="Times New Roman" panose="02020603050405020304" pitchFamily="18" charset="0"/>
                <a:cs typeface="Times New Roman" panose="02020603050405020304" pitchFamily="18" charset="0"/>
              </a:rPr>
              <a:t> Designer)</a:t>
            </a:r>
          </a:p>
          <a:p>
            <a:r>
              <a:rPr lang="en-CA" sz="2000" dirty="0" smtClean="0">
                <a:solidFill>
                  <a:srgbClr val="000000"/>
                </a:solidFill>
                <a:latin typeface="Times New Roman" panose="02020603050405020304" pitchFamily="18" charset="0"/>
                <a:cs typeface="Times New Roman" panose="02020603050405020304" pitchFamily="18" charset="0"/>
              </a:rPr>
              <a:t>PADS </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PowerPCB</a:t>
            </a:r>
            <a:r>
              <a:rPr lang="en-CA" sz="2000" dirty="0">
                <a:solidFill>
                  <a:srgbClr val="000000"/>
                </a:solidFill>
                <a:latin typeface="Times New Roman" panose="02020603050405020304" pitchFamily="18" charset="0"/>
                <a:cs typeface="Times New Roman" panose="02020603050405020304" pitchFamily="18" charset="0"/>
              </a:rPr>
              <a:t>)</a:t>
            </a:r>
          </a:p>
          <a:p>
            <a:r>
              <a:rPr lang="en-CA" sz="2000" dirty="0" smtClean="0">
                <a:solidFill>
                  <a:srgbClr val="000000"/>
                </a:solidFill>
                <a:latin typeface="Times New Roman" panose="02020603050405020304" pitchFamily="18" charset="0"/>
                <a:cs typeface="Times New Roman" panose="02020603050405020304" pitchFamily="18" charset="0"/>
              </a:rPr>
              <a:t>ORCAD</a:t>
            </a:r>
            <a:endParaRPr lang="en-CA" sz="2000" dirty="0">
              <a:solidFill>
                <a:srgbClr val="000000"/>
              </a:solidFill>
              <a:latin typeface="Times New Roman" panose="02020603050405020304" pitchFamily="18" charset="0"/>
              <a:cs typeface="Times New Roman" panose="02020603050405020304" pitchFamily="18" charset="0"/>
            </a:endParaRPr>
          </a:p>
          <a:p>
            <a:r>
              <a:rPr lang="en-CA" sz="2000" dirty="0">
                <a:solidFill>
                  <a:srgbClr val="000000"/>
                </a:solidFill>
                <a:latin typeface="Times New Roman" panose="02020603050405020304" pitchFamily="18" charset="0"/>
                <a:cs typeface="Times New Roman" panose="02020603050405020304" pitchFamily="18" charset="0"/>
              </a:rPr>
              <a:t>Allegro</a:t>
            </a:r>
          </a:p>
          <a:p>
            <a:r>
              <a:rPr lang="en-US" sz="2000" dirty="0" smtClean="0">
                <a:solidFill>
                  <a:srgbClr val="000000"/>
                </a:solidFill>
                <a:latin typeface="Times New Roman" panose="02020603050405020304" pitchFamily="18" charset="0"/>
                <a:cs typeface="Times New Roman" panose="02020603050405020304" pitchFamily="18" charset="0"/>
              </a:rPr>
              <a:t>Eagle</a:t>
            </a:r>
          </a:p>
          <a:p>
            <a:r>
              <a:rPr lang="en-US" sz="2000" dirty="0" err="1" smtClean="0">
                <a:solidFill>
                  <a:srgbClr val="000000"/>
                </a:solidFill>
                <a:latin typeface="Times New Roman" panose="02020603050405020304" pitchFamily="18" charset="0"/>
                <a:cs typeface="Times New Roman" panose="02020603050405020304" pitchFamily="18" charset="0"/>
              </a:rPr>
              <a:t>Kicad</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CA" sz="2000" dirty="0" err="1" smtClean="0">
                <a:solidFill>
                  <a:srgbClr val="000000"/>
                </a:solidFill>
                <a:latin typeface="Times New Roman" panose="02020603050405020304" pitchFamily="18" charset="0"/>
                <a:cs typeface="Times New Roman" panose="02020603050405020304" pitchFamily="18" charset="0"/>
              </a:rPr>
              <a:t>EasyEda</a:t>
            </a:r>
            <a:endParaRPr lang="en-CA" sz="2000" dirty="0">
              <a:solidFill>
                <a:srgbClr val="000000"/>
              </a:solidFill>
              <a:latin typeface="Times New Roman" panose="02020603050405020304" pitchFamily="18" charset="0"/>
              <a:cs typeface="Times New Roman" panose="02020603050405020304" pitchFamily="18" charset="0"/>
            </a:endParaRPr>
          </a:p>
          <a:p>
            <a:r>
              <a:rPr lang="en-CA" sz="2000" dirty="0" smtClean="0">
                <a:solidFill>
                  <a:srgbClr val="000000"/>
                </a:solidFill>
                <a:latin typeface="Times New Roman" panose="02020603050405020304" pitchFamily="18" charset="0"/>
                <a:cs typeface="Times New Roman" panose="02020603050405020304" pitchFamily="18" charset="0"/>
              </a:rPr>
              <a:t>Fritzing</a:t>
            </a:r>
          </a:p>
          <a:p>
            <a:r>
              <a:rPr lang="en-CA" sz="2000" dirty="0" smtClean="0">
                <a:solidFill>
                  <a:srgbClr val="000000"/>
                </a:solidFill>
                <a:latin typeface="Times New Roman" panose="02020603050405020304" pitchFamily="18" charset="0"/>
                <a:cs typeface="Times New Roman" panose="02020603050405020304" pitchFamily="18" charset="0"/>
              </a:rPr>
              <a:t>and some more…</a:t>
            </a:r>
            <a:endParaRPr lang="en-CA"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39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err="1">
                <a:solidFill>
                  <a:srgbClr val="CD921B"/>
                </a:solidFill>
              </a:rPr>
              <a:t>Pcb</a:t>
            </a:r>
            <a:r>
              <a:rPr lang="en-US" spc="-1" dirty="0">
                <a:solidFill>
                  <a:srgbClr val="CD921B"/>
                </a:solidFill>
              </a:rPr>
              <a:t> design top layer</a:t>
            </a:r>
            <a:endParaRPr lang="en-US" spc="-1" dirty="0">
              <a:solidFill>
                <a:srgbClr val="000000"/>
              </a:solidFill>
            </a:endParaRPr>
          </a:p>
        </p:txBody>
      </p:sp>
      <p:pic>
        <p:nvPicPr>
          <p:cNvPr id="5" name="Picture 2" descr="C:\Users\kumud\Desktop\sagar\4009_4\3d_top_pcb_t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912768" cy="424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1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err="1">
                <a:solidFill>
                  <a:srgbClr val="CD921B"/>
                </a:solidFill>
              </a:rPr>
              <a:t>Pcb</a:t>
            </a:r>
            <a:r>
              <a:rPr lang="en-US" spc="-1" dirty="0">
                <a:solidFill>
                  <a:srgbClr val="CD921B"/>
                </a:solidFill>
              </a:rPr>
              <a:t> design </a:t>
            </a:r>
            <a:r>
              <a:rPr lang="en-US" spc="-1" dirty="0" smtClean="0">
                <a:solidFill>
                  <a:srgbClr val="CD921B"/>
                </a:solidFill>
              </a:rPr>
              <a:t>bottom </a:t>
            </a:r>
            <a:r>
              <a:rPr lang="en-US" spc="-1" dirty="0">
                <a:solidFill>
                  <a:srgbClr val="CD921B"/>
                </a:solidFill>
              </a:rPr>
              <a:t>layer</a:t>
            </a:r>
            <a:endParaRPr lang="en-US" spc="-1" dirty="0">
              <a:solidFill>
                <a:srgbClr val="000000"/>
              </a:solidFill>
            </a:endParaRPr>
          </a:p>
        </p:txBody>
      </p:sp>
      <p:pic>
        <p:nvPicPr>
          <p:cNvPr id="6" name="Picture 2" descr="C:\Users\kumud\Desktop\sagar\4009_4\3d_bottom_pcb_t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20080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80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5">
                    <a:lumMod val="75000"/>
                  </a:schemeClr>
                </a:solidFill>
              </a:rPr>
              <a:t>references</a:t>
            </a:r>
            <a:endParaRPr lang="en-CA" dirty="0">
              <a:solidFill>
                <a:schemeClr val="accent5">
                  <a:lumMod val="75000"/>
                </a:schemeClr>
              </a:solidFill>
            </a:endParaRPr>
          </a:p>
        </p:txBody>
      </p:sp>
      <p:sp>
        <p:nvSpPr>
          <p:cNvPr id="4" name="Content Placeholder 3"/>
          <p:cNvSpPr>
            <a:spLocks noGrp="1"/>
          </p:cNvSpPr>
          <p:nvPr>
            <p:ph idx="1"/>
          </p:nvPr>
        </p:nvSpPr>
        <p:spPr/>
        <p:txBody>
          <a:bodyPr>
            <a:noAutofit/>
          </a:bodyPr>
          <a:lstStyle/>
          <a:p>
            <a:pPr marL="285750" indent="-285750"/>
            <a:r>
              <a:rPr lang="en-CA" sz="1800" spc="-1" dirty="0" err="1">
                <a:latin typeface="Times New Roman" panose="02020603050405020304" pitchFamily="18" charset="0"/>
                <a:ea typeface="Times New Roman"/>
                <a:cs typeface="Times New Roman" panose="02020603050405020304" pitchFamily="18" charset="0"/>
              </a:rPr>
              <a:t>EasyEDA</a:t>
            </a:r>
            <a:r>
              <a:rPr lang="en-CA" sz="1800" spc="-1" dirty="0">
                <a:latin typeface="Times New Roman" panose="02020603050405020304" pitchFamily="18" charset="0"/>
                <a:ea typeface="Times New Roman"/>
                <a:cs typeface="Times New Roman" panose="02020603050405020304" pitchFamily="18" charset="0"/>
              </a:rPr>
              <a:t> tutorial. Retrieved from </a:t>
            </a:r>
            <a:r>
              <a:rPr lang="en-CA" sz="1800" spc="-1" dirty="0" smtClean="0">
                <a:latin typeface="Times New Roman" panose="02020603050405020304" pitchFamily="18" charset="0"/>
                <a:ea typeface="Times New Roman"/>
                <a:cs typeface="Times New Roman" panose="02020603050405020304" pitchFamily="18" charset="0"/>
              </a:rPr>
              <a:t>easyeda.com:</a:t>
            </a:r>
          </a:p>
          <a:p>
            <a:pPr marL="0" indent="0">
              <a:buNone/>
            </a:pPr>
            <a:r>
              <a:rPr lang="en-CA" sz="1800" spc="-1" dirty="0" smtClean="0">
                <a:latin typeface="Times New Roman" panose="02020603050405020304" pitchFamily="18" charset="0"/>
                <a:ea typeface="Times New Roman"/>
                <a:cs typeface="Times New Roman" panose="02020603050405020304" pitchFamily="18" charset="0"/>
                <a:hlinkClick r:id="rId2"/>
              </a:rPr>
              <a:t>https</a:t>
            </a:r>
            <a:r>
              <a:rPr lang="en-CA" sz="1800" spc="-1" dirty="0">
                <a:latin typeface="Times New Roman" panose="02020603050405020304" pitchFamily="18" charset="0"/>
                <a:ea typeface="Times New Roman"/>
                <a:cs typeface="Times New Roman" panose="02020603050405020304" pitchFamily="18" charset="0"/>
                <a:hlinkClick r:id="rId2"/>
              </a:rPr>
              <a:t>://</a:t>
            </a:r>
            <a:r>
              <a:rPr lang="en-CA" sz="1800" spc="-1" dirty="0" smtClean="0">
                <a:latin typeface="Times New Roman" panose="02020603050405020304" pitchFamily="18" charset="0"/>
                <a:ea typeface="Times New Roman"/>
                <a:cs typeface="Times New Roman" panose="02020603050405020304" pitchFamily="18" charset="0"/>
                <a:hlinkClick r:id="rId2"/>
              </a:rPr>
              <a:t>docs.easyeda.com/en/FAQ/Editor/index.html</a:t>
            </a:r>
            <a:endParaRPr lang="en-CA" sz="1800" spc="-1" dirty="0" smtClean="0">
              <a:latin typeface="Times New Roman" panose="02020603050405020304" pitchFamily="18" charset="0"/>
              <a:ea typeface="Times New Roman"/>
              <a:cs typeface="Times New Roman" panose="02020603050405020304" pitchFamily="18" charset="0"/>
            </a:endParaRPr>
          </a:p>
          <a:p>
            <a:pPr marL="285750" indent="-285750"/>
            <a:endParaRPr lang="en-CA" sz="1800" spc="-1" dirty="0">
              <a:latin typeface="Times New Roman" panose="02020603050405020304" pitchFamily="18" charset="0"/>
              <a:ea typeface="Times New Roman"/>
              <a:cs typeface="Times New Roman" panose="02020603050405020304" pitchFamily="18" charset="0"/>
            </a:endParaRPr>
          </a:p>
          <a:p>
            <a:pPr marL="285750" indent="-285750"/>
            <a:r>
              <a:rPr lang="en-CA" sz="1800" spc="-1" dirty="0" err="1">
                <a:latin typeface="Times New Roman" panose="02020603050405020304" pitchFamily="18" charset="0"/>
                <a:ea typeface="Times New Roman"/>
                <a:cs typeface="Times New Roman" panose="02020603050405020304" pitchFamily="18" charset="0"/>
              </a:rPr>
              <a:t>XBee</a:t>
            </a:r>
            <a:r>
              <a:rPr lang="en-CA" sz="1800" spc="-1" dirty="0">
                <a:latin typeface="Times New Roman" panose="02020603050405020304" pitchFamily="18" charset="0"/>
                <a:ea typeface="Times New Roman"/>
                <a:cs typeface="Times New Roman" panose="02020603050405020304" pitchFamily="18" charset="0"/>
              </a:rPr>
              <a:t> S2C ZigBee (Wire Antenna</a:t>
            </a:r>
            <a:r>
              <a:rPr lang="en-CA" sz="1800" spc="-1" dirty="0" smtClean="0">
                <a:latin typeface="Times New Roman" panose="02020603050405020304" pitchFamily="18" charset="0"/>
                <a:ea typeface="Times New Roman"/>
                <a:cs typeface="Times New Roman" panose="02020603050405020304" pitchFamily="18" charset="0"/>
              </a:rPr>
              <a:t>). </a:t>
            </a:r>
            <a:r>
              <a:rPr lang="en-CA" sz="1800" spc="-1" dirty="0">
                <a:latin typeface="Times New Roman" panose="02020603050405020304" pitchFamily="18" charset="0"/>
                <a:ea typeface="Times New Roman"/>
                <a:cs typeface="Times New Roman" panose="02020603050405020304" pitchFamily="18" charset="0"/>
              </a:rPr>
              <a:t>Retrieved from </a:t>
            </a:r>
            <a:r>
              <a:rPr lang="en-CA" sz="1800" spc="-1" dirty="0" smtClean="0">
                <a:latin typeface="Times New Roman" panose="02020603050405020304" pitchFamily="18" charset="0"/>
                <a:ea typeface="Times New Roman"/>
                <a:cs typeface="Times New Roman" panose="02020603050405020304" pitchFamily="18" charset="0"/>
              </a:rPr>
              <a:t>elediy.com:</a:t>
            </a:r>
          </a:p>
          <a:p>
            <a:pPr marL="0" indent="0">
              <a:buNone/>
            </a:pPr>
            <a:r>
              <a:rPr lang="en-CA" sz="1800" spc="-1" dirty="0" smtClean="0">
                <a:latin typeface="Times New Roman" panose="02020603050405020304" pitchFamily="18" charset="0"/>
                <a:ea typeface="Times New Roman"/>
                <a:cs typeface="Times New Roman" panose="02020603050405020304" pitchFamily="18" charset="0"/>
                <a:hlinkClick r:id="rId3"/>
              </a:rPr>
              <a:t>https</a:t>
            </a:r>
            <a:r>
              <a:rPr lang="en-CA" sz="1800" spc="-1" dirty="0">
                <a:latin typeface="Times New Roman" panose="02020603050405020304" pitchFamily="18" charset="0"/>
                <a:ea typeface="Times New Roman"/>
                <a:cs typeface="Times New Roman" panose="02020603050405020304" pitchFamily="18" charset="0"/>
                <a:hlinkClick r:id="rId3"/>
              </a:rPr>
              <a:t>://</a:t>
            </a:r>
            <a:r>
              <a:rPr lang="en-CA" sz="1800" spc="-1" dirty="0" smtClean="0">
                <a:latin typeface="Times New Roman" panose="02020603050405020304" pitchFamily="18" charset="0"/>
                <a:ea typeface="Times New Roman"/>
                <a:cs typeface="Times New Roman" panose="02020603050405020304" pitchFamily="18" charset="0"/>
                <a:hlinkClick r:id="rId3"/>
              </a:rPr>
              <a:t>elediy.com/products/xbee-s2c-zigbee-wire-antenna</a:t>
            </a:r>
            <a:endParaRPr lang="en-CA" sz="1800" spc="-1" dirty="0" smtClean="0">
              <a:latin typeface="Times New Roman" panose="02020603050405020304" pitchFamily="18" charset="0"/>
              <a:ea typeface="Times New Roman"/>
              <a:cs typeface="Times New Roman" panose="02020603050405020304" pitchFamily="18" charset="0"/>
            </a:endParaRPr>
          </a:p>
          <a:p>
            <a:pPr marL="285750" indent="-285750"/>
            <a:endParaRPr lang="en-CA" sz="1800" spc="-1" dirty="0">
              <a:latin typeface="Times New Roman" panose="02020603050405020304" pitchFamily="18" charset="0"/>
              <a:ea typeface="Times New Roman"/>
              <a:cs typeface="Times New Roman" panose="02020603050405020304" pitchFamily="18" charset="0"/>
            </a:endParaRPr>
          </a:p>
          <a:p>
            <a:pPr marL="285750" indent="-285750"/>
            <a:r>
              <a:rPr lang="en-CA" sz="1800" spc="-1" dirty="0" err="1">
                <a:latin typeface="Times New Roman" panose="02020603050405020304" pitchFamily="18" charset="0"/>
                <a:ea typeface="Times New Roman"/>
                <a:cs typeface="Times New Roman" panose="02020603050405020304" pitchFamily="18" charset="0"/>
              </a:rPr>
              <a:t>Zigbee</a:t>
            </a:r>
            <a:r>
              <a:rPr lang="en-CA" sz="1800" spc="-1" dirty="0">
                <a:latin typeface="Times New Roman" panose="02020603050405020304" pitchFamily="18" charset="0"/>
                <a:ea typeface="Times New Roman"/>
                <a:cs typeface="Times New Roman" panose="02020603050405020304" pitchFamily="18" charset="0"/>
              </a:rPr>
              <a:t> Wireless Mesh Networking</a:t>
            </a:r>
            <a:r>
              <a:rPr lang="en-CA" sz="1800" spc="-1" dirty="0" smtClean="0">
                <a:latin typeface="Times New Roman" panose="02020603050405020304" pitchFamily="18" charset="0"/>
                <a:ea typeface="Times New Roman"/>
                <a:cs typeface="Times New Roman" panose="02020603050405020304" pitchFamily="18" charset="0"/>
              </a:rPr>
              <a:t>. </a:t>
            </a:r>
            <a:r>
              <a:rPr lang="en-CA" sz="1800" spc="-1" dirty="0">
                <a:latin typeface="Times New Roman" panose="02020603050405020304" pitchFamily="18" charset="0"/>
                <a:ea typeface="Times New Roman"/>
                <a:cs typeface="Times New Roman" panose="02020603050405020304" pitchFamily="18" charset="0"/>
              </a:rPr>
              <a:t>Retrieved from </a:t>
            </a:r>
            <a:r>
              <a:rPr lang="en-CA" sz="1800" spc="-1" dirty="0" smtClean="0">
                <a:latin typeface="Times New Roman" panose="02020603050405020304" pitchFamily="18" charset="0"/>
                <a:ea typeface="Times New Roman"/>
                <a:cs typeface="Times New Roman" panose="02020603050405020304" pitchFamily="18" charset="0"/>
              </a:rPr>
              <a:t>www.digi.com</a:t>
            </a:r>
          </a:p>
          <a:p>
            <a:pPr marL="0" indent="0">
              <a:buNone/>
            </a:pPr>
            <a:r>
              <a:rPr lang="en-CA" sz="1800" spc="-1" dirty="0" smtClean="0">
                <a:latin typeface="Times New Roman" panose="02020603050405020304" pitchFamily="18" charset="0"/>
                <a:ea typeface="Times New Roman"/>
                <a:cs typeface="Times New Roman" panose="02020603050405020304" pitchFamily="18" charset="0"/>
                <a:hlinkClick r:id="rId4"/>
              </a:rPr>
              <a:t>https</a:t>
            </a:r>
            <a:r>
              <a:rPr lang="en-CA" sz="1800" spc="-1" dirty="0">
                <a:latin typeface="Times New Roman" panose="02020603050405020304" pitchFamily="18" charset="0"/>
                <a:ea typeface="Times New Roman"/>
                <a:cs typeface="Times New Roman" panose="02020603050405020304" pitchFamily="18" charset="0"/>
                <a:hlinkClick r:id="rId4"/>
              </a:rPr>
              <a:t>://www.digi.com/solutions/by-technology/zigbee-wireless-standard</a:t>
            </a:r>
            <a:endParaRPr lang="en-CA" sz="1800" spc="-1" dirty="0">
              <a:latin typeface="Times New Roman" panose="02020603050405020304" pitchFamily="18" charset="0"/>
              <a:ea typeface="Times New Roman"/>
              <a:cs typeface="Times New Roman" panose="02020603050405020304" pitchFamily="18" charset="0"/>
            </a:endParaRPr>
          </a:p>
          <a:p>
            <a:pPr marL="0" indent="0">
              <a:buNone/>
            </a:pPr>
            <a:endParaRPr lang="en-IN" sz="1800" dirty="0" smtClean="0">
              <a:solidFill>
                <a:srgbClr val="FF0000"/>
              </a:solidFill>
              <a:latin typeface="Times New Roman" panose="02020603050405020304" pitchFamily="18" charset="0"/>
              <a:cs typeface="Times New Roman" panose="02020603050405020304" pitchFamily="18" charset="0"/>
              <a:hlinkClick r:id="rId5"/>
            </a:endParaRPr>
          </a:p>
          <a:p>
            <a:pPr marL="285750" indent="-285750"/>
            <a:r>
              <a:rPr lang="en-CA" sz="1800" spc="-1" dirty="0" err="1" smtClean="0">
                <a:latin typeface="Times New Roman" panose="02020603050405020304" pitchFamily="18" charset="0"/>
                <a:ea typeface="Times New Roman"/>
                <a:cs typeface="Times New Roman" panose="02020603050405020304" pitchFamily="18" charset="0"/>
              </a:rPr>
              <a:t>XBee</a:t>
            </a:r>
            <a:r>
              <a:rPr lang="en-CA" sz="1800" spc="-1" dirty="0" smtClean="0">
                <a:latin typeface="Times New Roman" panose="02020603050405020304" pitchFamily="18" charset="0"/>
                <a:ea typeface="Times New Roman"/>
                <a:cs typeface="Times New Roman" panose="02020603050405020304" pitchFamily="18" charset="0"/>
              </a:rPr>
              <a:t> pin-out description. </a:t>
            </a:r>
            <a:r>
              <a:rPr lang="en-CA" sz="1800" spc="-1" dirty="0">
                <a:latin typeface="Times New Roman" panose="02020603050405020304" pitchFamily="18" charset="0"/>
                <a:ea typeface="Times New Roman"/>
                <a:cs typeface="Times New Roman" panose="02020603050405020304" pitchFamily="18" charset="0"/>
              </a:rPr>
              <a:t>Retrieved from </a:t>
            </a:r>
            <a:r>
              <a:rPr lang="en-CA" sz="1800" spc="-1" dirty="0" smtClean="0">
                <a:latin typeface="Times New Roman" panose="02020603050405020304" pitchFamily="18" charset="0"/>
                <a:ea typeface="Times New Roman"/>
                <a:cs typeface="Times New Roman" panose="02020603050405020304" pitchFamily="18" charset="0"/>
              </a:rPr>
              <a:t>components101.com</a:t>
            </a:r>
          </a:p>
          <a:p>
            <a:pPr marL="0" indent="0">
              <a:buNone/>
            </a:pPr>
            <a:r>
              <a:rPr lang="en-CA" sz="1800" spc="-1" dirty="0" smtClean="0">
                <a:latin typeface="Times New Roman" panose="02020603050405020304" pitchFamily="18" charset="0"/>
                <a:ea typeface="Times New Roman"/>
                <a:cs typeface="Times New Roman" panose="02020603050405020304" pitchFamily="18" charset="0"/>
                <a:hlinkClick r:id="rId5"/>
              </a:rPr>
              <a:t>https://components101.com/wireless/xbee-s2c-module-pinout-datasheet#:~:text=XBee%20S2C%20is%20a%20RF,including%20devices%20from%20other%20vendors</a:t>
            </a:r>
            <a:endParaRPr lang="en-CA" sz="1800" spc="-1" dirty="0">
              <a:latin typeface="Times New Roman" panose="02020603050405020304" pitchFamily="18" charset="0"/>
              <a:ea typeface="Times New Roman"/>
              <a:cs typeface="Times New Roman" panose="02020603050405020304" pitchFamily="18" charset="0"/>
            </a:endParaRPr>
          </a:p>
          <a:p>
            <a:pPr marL="114300" indent="0">
              <a:buNone/>
            </a:pPr>
            <a:endParaRPr lang="en-IN" sz="1800" dirty="0">
              <a:solidFill>
                <a:srgbClr val="FF0000"/>
              </a:solidFill>
            </a:endParaRPr>
          </a:p>
        </p:txBody>
      </p:sp>
    </p:spTree>
    <p:extLst>
      <p:ext uri="{BB962C8B-B14F-4D97-AF65-F5344CB8AC3E}">
        <p14:creationId xmlns:p14="http://schemas.microsoft.com/office/powerpoint/2010/main" val="3181860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5">
                    <a:lumMod val="75000"/>
                  </a:schemeClr>
                </a:solidFill>
              </a:rPr>
              <a:t>references</a:t>
            </a:r>
            <a:endParaRPr lang="en-CA" dirty="0">
              <a:solidFill>
                <a:schemeClr val="accent5">
                  <a:lumMod val="75000"/>
                </a:schemeClr>
              </a:solidFill>
            </a:endParaRPr>
          </a:p>
        </p:txBody>
      </p:sp>
      <p:sp>
        <p:nvSpPr>
          <p:cNvPr id="4" name="Content Placeholder 3"/>
          <p:cNvSpPr>
            <a:spLocks noGrp="1"/>
          </p:cNvSpPr>
          <p:nvPr>
            <p:ph idx="1"/>
          </p:nvPr>
        </p:nvSpPr>
        <p:spPr/>
        <p:txBody>
          <a:bodyPr>
            <a:noAutofit/>
          </a:bodyPr>
          <a:lstStyle/>
          <a:p>
            <a:r>
              <a:rPr lang="en-CA" sz="1800" spc="-1" dirty="0" smtClean="0">
                <a:latin typeface="Times New Roman" panose="02020603050405020304" pitchFamily="18" charset="0"/>
                <a:ea typeface="Times New Roman"/>
                <a:cs typeface="Times New Roman" panose="02020603050405020304" pitchFamily="18" charset="0"/>
              </a:rPr>
              <a:t>What is PCB. </a:t>
            </a:r>
            <a:r>
              <a:rPr lang="en-CA" sz="1800" spc="-1" dirty="0">
                <a:latin typeface="Times New Roman" panose="02020603050405020304" pitchFamily="18" charset="0"/>
                <a:ea typeface="Times New Roman"/>
                <a:cs typeface="Times New Roman" panose="02020603050405020304" pitchFamily="18" charset="0"/>
              </a:rPr>
              <a:t>Retrieved from </a:t>
            </a:r>
            <a:r>
              <a:rPr lang="en-CA" sz="1800" spc="-1" dirty="0" smtClean="0">
                <a:latin typeface="Times New Roman" panose="02020603050405020304" pitchFamily="18" charset="0"/>
                <a:ea typeface="Times New Roman"/>
                <a:cs typeface="Times New Roman" panose="02020603050405020304" pitchFamily="18" charset="0"/>
              </a:rPr>
              <a:t>wikipedia.org</a:t>
            </a:r>
            <a:endParaRPr lang="en-IN" sz="1800" dirty="0" smtClean="0">
              <a:solidFill>
                <a:srgbClr val="FF0000"/>
              </a:solidFill>
              <a:latin typeface="Times New Roman" panose="02020603050405020304" pitchFamily="18" charset="0"/>
              <a:cs typeface="Times New Roman" panose="02020603050405020304" pitchFamily="18" charset="0"/>
              <a:hlinkClick r:id="rId2"/>
            </a:endParaRPr>
          </a:p>
          <a:p>
            <a:pPr marL="114300" indent="0">
              <a:buNone/>
            </a:pPr>
            <a:r>
              <a:rPr lang="en-IN" sz="1800" dirty="0" smtClean="0">
                <a:solidFill>
                  <a:srgbClr val="FF0000"/>
                </a:solidFill>
                <a:latin typeface="Times New Roman" panose="02020603050405020304" pitchFamily="18" charset="0"/>
                <a:cs typeface="Times New Roman" panose="02020603050405020304" pitchFamily="18" charset="0"/>
                <a:hlinkClick r:id="rId2"/>
              </a:rPr>
              <a:t>https</a:t>
            </a:r>
            <a:r>
              <a:rPr lang="en-IN" sz="1800" dirty="0">
                <a:solidFill>
                  <a:srgbClr val="FF0000"/>
                </a:solidFill>
                <a:latin typeface="Times New Roman" panose="02020603050405020304" pitchFamily="18" charset="0"/>
                <a:cs typeface="Times New Roman" panose="02020603050405020304" pitchFamily="18" charset="0"/>
                <a:hlinkClick r:id="rId2"/>
              </a:rPr>
              <a:t>://</a:t>
            </a:r>
            <a:r>
              <a:rPr lang="en-IN" sz="1800" dirty="0" smtClean="0">
                <a:solidFill>
                  <a:srgbClr val="FF0000"/>
                </a:solidFill>
                <a:latin typeface="Times New Roman" panose="02020603050405020304" pitchFamily="18" charset="0"/>
                <a:cs typeface="Times New Roman" panose="02020603050405020304" pitchFamily="18" charset="0"/>
                <a:hlinkClick r:id="rId2"/>
              </a:rPr>
              <a:t>en.wikipedia.org/wiki/Printed_circuit_board</a:t>
            </a:r>
            <a:endParaRPr lang="en-IN" sz="1800" dirty="0" smtClean="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1800" dirty="0">
              <a:solidFill>
                <a:srgbClr val="FF0000"/>
              </a:solidFill>
              <a:latin typeface="Times New Roman" panose="02020603050405020304" pitchFamily="18" charset="0"/>
              <a:cs typeface="Times New Roman" panose="02020603050405020304" pitchFamily="18" charset="0"/>
            </a:endParaRPr>
          </a:p>
          <a:p>
            <a:r>
              <a:rPr lang="en-CA" sz="1800" spc="-1" dirty="0" smtClean="0">
                <a:latin typeface="Times New Roman" panose="02020603050405020304" pitchFamily="18" charset="0"/>
                <a:ea typeface="Times New Roman"/>
                <a:cs typeface="Times New Roman" panose="02020603050405020304" pitchFamily="18" charset="0"/>
              </a:rPr>
              <a:t>List of PCB design Software. </a:t>
            </a:r>
            <a:r>
              <a:rPr lang="en-CA" sz="1800" spc="-1" dirty="0">
                <a:latin typeface="Times New Roman" panose="02020603050405020304" pitchFamily="18" charset="0"/>
                <a:ea typeface="Times New Roman"/>
                <a:cs typeface="Times New Roman" panose="02020603050405020304" pitchFamily="18" charset="0"/>
              </a:rPr>
              <a:t>Retrieved </a:t>
            </a:r>
            <a:r>
              <a:rPr lang="en-CA" sz="1800" spc="-1" dirty="0" smtClean="0">
                <a:latin typeface="Times New Roman" panose="02020603050405020304" pitchFamily="18" charset="0"/>
                <a:ea typeface="Times New Roman"/>
                <a:cs typeface="Times New Roman" panose="02020603050405020304" pitchFamily="18" charset="0"/>
              </a:rPr>
              <a:t>from seeedstudio.com</a:t>
            </a:r>
            <a:endParaRPr lang="en-IN" sz="1800" dirty="0">
              <a:solidFill>
                <a:srgbClr val="000000"/>
              </a:solidFill>
              <a:latin typeface="Times New Roman" panose="02020603050405020304" pitchFamily="18" charset="0"/>
              <a:cs typeface="Times New Roman" panose="02020603050405020304" pitchFamily="18" charset="0"/>
            </a:endParaRPr>
          </a:p>
          <a:p>
            <a:pPr marL="114300" indent="0">
              <a:buNone/>
            </a:pPr>
            <a:r>
              <a:rPr lang="en-IN" sz="1800" dirty="0">
                <a:solidFill>
                  <a:srgbClr val="FF0000"/>
                </a:solidFill>
                <a:latin typeface="Times New Roman" panose="02020603050405020304" pitchFamily="18" charset="0"/>
                <a:cs typeface="Times New Roman" panose="02020603050405020304" pitchFamily="18" charset="0"/>
                <a:hlinkClick r:id="rId3"/>
              </a:rPr>
              <a:t>https://www.seeedstudio.com/blog/2017/03/13/pcb-design-software/</a:t>
            </a:r>
            <a:endParaRPr lang="en-IN" sz="1800" dirty="0">
              <a:solidFill>
                <a:srgbClr val="FF0000"/>
              </a:solidFill>
              <a:latin typeface="Times New Roman" panose="02020603050405020304" pitchFamily="18" charset="0"/>
              <a:cs typeface="Times New Roman" panose="02020603050405020304" pitchFamily="18" charset="0"/>
            </a:endParaRPr>
          </a:p>
          <a:p>
            <a:pPr marL="285750" indent="-285750"/>
            <a:endParaRPr lang="en-CA" sz="1800" spc="-1" dirty="0">
              <a:latin typeface="Times New Roman" panose="02020603050405020304" pitchFamily="18" charset="0"/>
              <a:ea typeface="Times New Roman"/>
              <a:cs typeface="Times New Roman" panose="02020603050405020304" pitchFamily="18" charset="0"/>
            </a:endParaRPr>
          </a:p>
          <a:p>
            <a:pPr marL="285750" indent="-285750"/>
            <a:r>
              <a:rPr lang="en-US" sz="1800" dirty="0">
                <a:latin typeface="Times New Roman" panose="02020603050405020304" pitchFamily="18" charset="0"/>
                <a:cs typeface="Times New Roman" panose="02020603050405020304" pitchFamily="18" charset="0"/>
              </a:rPr>
              <a:t>Specifications of touch screen </a:t>
            </a:r>
            <a:r>
              <a:rPr lang="en-US" sz="1800" dirty="0" smtClean="0">
                <a:latin typeface="Times New Roman" panose="02020603050405020304" pitchFamily="18" charset="0"/>
                <a:cs typeface="Times New Roman" panose="02020603050405020304" pitchFamily="18" charset="0"/>
              </a:rPr>
              <a:t>display. </a:t>
            </a:r>
            <a:r>
              <a:rPr lang="en-CA" sz="1800" spc="-1" dirty="0">
                <a:latin typeface="Times New Roman" panose="02020603050405020304" pitchFamily="18" charset="0"/>
                <a:ea typeface="Times New Roman"/>
                <a:cs typeface="Times New Roman" panose="02020603050405020304" pitchFamily="18" charset="0"/>
              </a:rPr>
              <a:t>Retrieved </a:t>
            </a:r>
            <a:r>
              <a:rPr lang="en-CA" sz="1800" spc="-1" dirty="0" smtClean="0">
                <a:latin typeface="Times New Roman" panose="02020603050405020304" pitchFamily="18" charset="0"/>
                <a:ea typeface="Times New Roman"/>
                <a:cs typeface="Times New Roman" panose="02020603050405020304" pitchFamily="18" charset="0"/>
              </a:rPr>
              <a:t>from aliexpress.com</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hlinkClick r:id="rId4"/>
              </a:rPr>
              <a:t>https</a:t>
            </a:r>
            <a:r>
              <a:rPr lang="en-US" sz="1800" dirty="0">
                <a:latin typeface="Times New Roman" panose="02020603050405020304" pitchFamily="18" charset="0"/>
                <a:cs typeface="Times New Roman" panose="02020603050405020304" pitchFamily="18" charset="0"/>
                <a:hlinkClick r:id="rId4"/>
              </a:rPr>
              <a:t>://pl.aliexpress.com/item/32874330873.html</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285750" indent="-285750"/>
            <a:r>
              <a:rPr lang="en-US" sz="1800" dirty="0">
                <a:latin typeface="Times New Roman" panose="02020603050405020304" pitchFamily="18" charset="0"/>
                <a:cs typeface="Times New Roman" panose="02020603050405020304" pitchFamily="18" charset="0"/>
              </a:rPr>
              <a:t>Interfacing of BB-WI with touch screen </a:t>
            </a:r>
            <a:r>
              <a:rPr lang="en-US" sz="1800" dirty="0" smtClean="0">
                <a:latin typeface="Times New Roman" panose="02020603050405020304" pitchFamily="18" charset="0"/>
                <a:cs typeface="Times New Roman" panose="02020603050405020304" pitchFamily="18" charset="0"/>
              </a:rPr>
              <a:t>display. </a:t>
            </a:r>
            <a:r>
              <a:rPr lang="en-CA" sz="1800" spc="-1" dirty="0">
                <a:latin typeface="Times New Roman" panose="02020603050405020304" pitchFamily="18" charset="0"/>
                <a:ea typeface="Times New Roman"/>
                <a:cs typeface="Times New Roman" panose="02020603050405020304" pitchFamily="18" charset="0"/>
              </a:rPr>
              <a:t>Retrieved </a:t>
            </a:r>
            <a:r>
              <a:rPr lang="en-CA" sz="1800" spc="-1" dirty="0" smtClean="0">
                <a:latin typeface="Times New Roman" panose="02020603050405020304" pitchFamily="18" charset="0"/>
                <a:ea typeface="Times New Roman"/>
                <a:cs typeface="Times New Roman" panose="02020603050405020304" pitchFamily="18" charset="0"/>
              </a:rPr>
              <a:t>from 14core.com</a:t>
            </a: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hlinkClick r:id="rId5"/>
              </a:rPr>
              <a:t>https://www.14core.com/working-with-nextion-hmi-gui-tft-touch-display/</a:t>
            </a:r>
            <a:endParaRPr lang="en-US" sz="1800" dirty="0">
              <a:latin typeface="Times New Roman" panose="02020603050405020304" pitchFamily="18" charset="0"/>
              <a:cs typeface="Times New Roman" panose="02020603050405020304" pitchFamily="18" charset="0"/>
            </a:endParaRPr>
          </a:p>
          <a:p>
            <a:pPr marL="114300" indent="0">
              <a:buNone/>
            </a:pPr>
            <a:endParaRPr lang="en-IN" sz="1800" dirty="0">
              <a:solidFill>
                <a:srgbClr val="FF0000"/>
              </a:solidFill>
            </a:endParaRPr>
          </a:p>
        </p:txBody>
      </p:sp>
    </p:spTree>
    <p:extLst>
      <p:ext uri="{BB962C8B-B14F-4D97-AF65-F5344CB8AC3E}">
        <p14:creationId xmlns:p14="http://schemas.microsoft.com/office/powerpoint/2010/main" val="288166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7"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Any questions?</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9"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Thank you</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Easy EDA</a:t>
            </a:r>
          </a:p>
        </p:txBody>
      </p:sp>
      <p:sp>
        <p:nvSpPr>
          <p:cNvPr id="3" name="Content Placeholder 2"/>
          <p:cNvSpPr>
            <a:spLocks noGrp="1"/>
          </p:cNvSpPr>
          <p:nvPr>
            <p:ph idx="1"/>
          </p:nvPr>
        </p:nvSpPr>
        <p:spPr>
          <a:xfrm>
            <a:off x="467544" y="2060848"/>
            <a:ext cx="8363272" cy="4373563"/>
          </a:xfrm>
        </p:spPr>
        <p:txBody>
          <a:bodyPr>
            <a:noAutofit/>
          </a:bodyPr>
          <a:lstStyle/>
          <a:p>
            <a:r>
              <a:rPr lang="en-CA" sz="2000" dirty="0">
                <a:solidFill>
                  <a:schemeClr val="tx1"/>
                </a:solidFill>
                <a:latin typeface="Times New Roman" panose="02020603050405020304" pitchFamily="18" charset="0"/>
                <a:cs typeface="Times New Roman" panose="02020603050405020304" pitchFamily="18" charset="0"/>
              </a:rPr>
              <a:t>Easy EDA is a web based EDA tool that enables the hardware engineers to design, simulate, share and discuss schematics, simulations and printed circuit boards. Features may include Bill of Materials, Gerber files and pick and place files and documentary outputs in PDF, PNG and SVG formats.</a:t>
            </a:r>
          </a:p>
          <a:p>
            <a:pPr marL="114300" indent="0">
              <a:buNone/>
            </a:pPr>
            <a:endParaRPr lang="en-CA"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Most of the things, such as libraries, projects, custom-made parts, packages and shared files are accessible via a simple drop down menu at the top left side of the software interface. This makes it easy for you to navigate through the software regardless of whether you are beginner or pro.</a:t>
            </a:r>
            <a:endParaRPr lang="en-CA"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692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fontScale="90000"/>
          </a:bodyPr>
          <a:lstStyle/>
          <a:p>
            <a:r>
              <a:rPr lang="en-CA" dirty="0" smtClean="0">
                <a:solidFill>
                  <a:schemeClr val="accent5">
                    <a:lumMod val="75000"/>
                  </a:schemeClr>
                </a:solidFill>
              </a:rPr>
              <a:t>Components and communication protocol used </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363272" cy="4373563"/>
          </a:xfrm>
        </p:spPr>
        <p:txBody>
          <a:bodyPr>
            <a:noAutofit/>
          </a:bodyPr>
          <a:lstStyle/>
          <a:p>
            <a:pPr marL="114300" indent="0">
              <a:buNone/>
            </a:pPr>
            <a:r>
              <a:rPr lang="en-US" b="1" dirty="0" smtClean="0">
                <a:solidFill>
                  <a:srgbClr val="000000"/>
                </a:solidFill>
                <a:latin typeface="Times New Roman" panose="02020603050405020304" pitchFamily="18" charset="0"/>
                <a:cs typeface="Times New Roman" panose="02020603050405020304" pitchFamily="18" charset="0"/>
              </a:rPr>
              <a:t>Components used at Transmitter Side:</a:t>
            </a:r>
            <a:endParaRPr lang="en-US" b="1" dirty="0">
              <a:solidFill>
                <a:srgbClr val="000000"/>
              </a:solidFill>
              <a:latin typeface="Times New Roman" panose="02020603050405020304" pitchFamily="18" charset="0"/>
              <a:cs typeface="Times New Roman" panose="02020603050405020304" pitchFamily="18" charset="0"/>
            </a:endParaRPr>
          </a:p>
          <a:p>
            <a:r>
              <a:rPr lang="en-US" sz="2000" dirty="0" err="1" smtClean="0">
                <a:solidFill>
                  <a:srgbClr val="000000"/>
                </a:solidFill>
                <a:latin typeface="Times New Roman" panose="02020603050405020304" pitchFamily="18" charset="0"/>
                <a:cs typeface="Times New Roman" panose="02020603050405020304" pitchFamily="18" charset="0"/>
              </a:rPr>
              <a:t>Beaglebone</a:t>
            </a:r>
            <a:r>
              <a:rPr lang="en-US" sz="2000" dirty="0" smtClean="0">
                <a:solidFill>
                  <a:srgbClr val="000000"/>
                </a:solidFill>
                <a:latin typeface="Times New Roman" panose="02020603050405020304" pitchFamily="18" charset="0"/>
                <a:cs typeface="Times New Roman" panose="02020603050405020304" pitchFamily="18" charset="0"/>
              </a:rPr>
              <a:t> Black Wireless</a:t>
            </a:r>
          </a:p>
          <a:p>
            <a:r>
              <a:rPr lang="en-US" sz="2000" dirty="0" err="1" smtClean="0">
                <a:solidFill>
                  <a:srgbClr val="000000"/>
                </a:solidFill>
                <a:latin typeface="Times New Roman" panose="02020603050405020304" pitchFamily="18" charset="0"/>
                <a:cs typeface="Times New Roman" panose="02020603050405020304" pitchFamily="18" charset="0"/>
              </a:rPr>
              <a:t>Xbee</a:t>
            </a:r>
            <a:r>
              <a:rPr lang="en-US" sz="2000" dirty="0" smtClean="0">
                <a:solidFill>
                  <a:srgbClr val="000000"/>
                </a:solidFill>
                <a:latin typeface="Times New Roman" panose="02020603050405020304" pitchFamily="18" charset="0"/>
                <a:cs typeface="Times New Roman" panose="02020603050405020304" pitchFamily="18" charset="0"/>
              </a:rPr>
              <a:t> Module</a:t>
            </a:r>
          </a:p>
          <a:p>
            <a:r>
              <a:rPr lang="en-US" sz="2000" dirty="0" err="1" smtClean="0">
                <a:solidFill>
                  <a:srgbClr val="000000"/>
                </a:solidFill>
                <a:latin typeface="Times New Roman" panose="02020603050405020304" pitchFamily="18" charset="0"/>
                <a:cs typeface="Times New Roman" panose="02020603050405020304" pitchFamily="18" charset="0"/>
              </a:rPr>
              <a:t>Nextion</a:t>
            </a:r>
            <a:r>
              <a:rPr lang="en-US" sz="2000" dirty="0" smtClean="0">
                <a:solidFill>
                  <a:srgbClr val="000000"/>
                </a:solidFill>
                <a:latin typeface="Times New Roman" panose="02020603050405020304" pitchFamily="18" charset="0"/>
                <a:cs typeface="Times New Roman" panose="02020603050405020304" pitchFamily="18" charset="0"/>
              </a:rPr>
              <a:t> Touch LCD</a:t>
            </a:r>
          </a:p>
          <a:p>
            <a:endParaRPr lang="en-US" sz="2000"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b="1" dirty="0" smtClean="0">
                <a:solidFill>
                  <a:srgbClr val="000000"/>
                </a:solidFill>
                <a:latin typeface="Times New Roman" panose="02020603050405020304" pitchFamily="18" charset="0"/>
                <a:cs typeface="Times New Roman" panose="02020603050405020304" pitchFamily="18" charset="0"/>
              </a:rPr>
              <a:t>Communication Protocol Used:</a:t>
            </a:r>
          </a:p>
          <a:p>
            <a:r>
              <a:rPr lang="en-US" sz="2000" dirty="0" smtClean="0">
                <a:solidFill>
                  <a:srgbClr val="000000"/>
                </a:solidFill>
                <a:latin typeface="Times New Roman" panose="02020603050405020304" pitchFamily="18" charset="0"/>
                <a:cs typeface="Times New Roman" panose="02020603050405020304" pitchFamily="18" charset="0"/>
              </a:rPr>
              <a:t>UART1</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089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Interfacing communication protocol</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UART</a:t>
            </a:r>
            <a:endParaRPr lang="en-CA" dirty="0">
              <a:solidFill>
                <a:schemeClr val="accent5">
                  <a:lumMod val="75000"/>
                </a:schemeClr>
              </a:solidFill>
            </a:endParaRPr>
          </a:p>
        </p:txBody>
      </p:sp>
      <p:sp>
        <p:nvSpPr>
          <p:cNvPr id="4" name="Content Placeholder 3"/>
          <p:cNvSpPr>
            <a:spLocks noGrp="1"/>
          </p:cNvSpPr>
          <p:nvPr>
            <p:ph sz="half" idx="1"/>
          </p:nvPr>
        </p:nvSpPr>
        <p:spPr>
          <a:xfrm>
            <a:off x="323528" y="1829904"/>
            <a:ext cx="4176464" cy="4407408"/>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A universal asynchronous receiver-transmitter (UART) is a computer hardware device for asynchronous serial communication in which the data format and transmission speeds are configurable. </a:t>
            </a:r>
          </a:p>
          <a:p>
            <a:r>
              <a:rPr lang="en-US" sz="2000" dirty="0">
                <a:solidFill>
                  <a:srgbClr val="000000"/>
                </a:solidFill>
                <a:latin typeface="Times New Roman" panose="02020603050405020304" pitchFamily="18" charset="0"/>
                <a:cs typeface="Times New Roman" panose="02020603050405020304" pitchFamily="18" charset="0"/>
              </a:rPr>
              <a:t>It sends data bits one by one, from the least significant to the most significant, framed by start and stop bits so that precise timing is handled by the communication channel.</a:t>
            </a:r>
            <a:endParaRPr lang="en-IN" sz="2000"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000000"/>
              </a:solidFill>
            </a:endParaRPr>
          </a:p>
        </p:txBody>
      </p:sp>
      <p:sp>
        <p:nvSpPr>
          <p:cNvPr id="6" name="Content Placeholder 5"/>
          <p:cNvSpPr>
            <a:spLocks noGrp="1"/>
          </p:cNvSpPr>
          <p:nvPr>
            <p:ph sz="half" idx="2"/>
          </p:nvPr>
        </p:nvSpPr>
        <p:spPr/>
        <p:txBody>
          <a:bodyPr/>
          <a:lstStyle/>
          <a:p>
            <a:pPr marL="114300" indent="0">
              <a:buNone/>
            </a:pPr>
            <a:endParaRPr lang="en-CA" dirty="0"/>
          </a:p>
        </p:txBody>
      </p:sp>
      <p:pic>
        <p:nvPicPr>
          <p:cNvPr id="5" name="Content Placeholder 5">
            <a:extLst>
              <a:ext uri="{FF2B5EF4-FFF2-40B4-BE49-F238E27FC236}">
                <a16:creationId xmlns:lc="http://schemas.openxmlformats.org/drawingml/2006/lockedCanvas" xmlns:a16="http://schemas.microsoft.com/office/drawing/2014/main" xmlns="" id="{F4C523E9-B867-4E42-944F-20BCA288FB5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644008" y="1772816"/>
            <a:ext cx="4032448" cy="4018757"/>
          </a:xfrm>
          <a:prstGeom prst="rect">
            <a:avLst/>
          </a:prstGeom>
        </p:spPr>
      </p:pic>
    </p:spTree>
    <p:extLst>
      <p:ext uri="{BB962C8B-B14F-4D97-AF65-F5344CB8AC3E}">
        <p14:creationId xmlns:p14="http://schemas.microsoft.com/office/powerpoint/2010/main" val="83291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Interfacing communication protocol</a:t>
            </a:r>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UART</a:t>
            </a:r>
            <a:endParaRPr lang="en-CA" dirty="0">
              <a:solidFill>
                <a:schemeClr val="accent5">
                  <a:lumMod val="75000"/>
                </a:schemeClr>
              </a:solidFill>
            </a:endParaRPr>
          </a:p>
        </p:txBody>
      </p:sp>
      <p:sp>
        <p:nvSpPr>
          <p:cNvPr id="4" name="Content Placeholder 3"/>
          <p:cNvSpPr>
            <a:spLocks noGrp="1"/>
          </p:cNvSpPr>
          <p:nvPr>
            <p:ph idx="1"/>
          </p:nvPr>
        </p:nvSpPr>
        <p:spPr>
          <a:xfrm>
            <a:off x="467544" y="1988840"/>
            <a:ext cx="8229600" cy="4373563"/>
          </a:xfrm>
        </p:spPr>
        <p:txBody>
          <a:bodyPr/>
          <a:lstStyle/>
          <a:p>
            <a:r>
              <a:rPr lang="en-US" dirty="0" err="1">
                <a:solidFill>
                  <a:srgbClr val="000000"/>
                </a:solidFill>
                <a:latin typeface="Times New Roman" panose="02020603050405020304" pitchFamily="18" charset="0"/>
                <a:cs typeface="Times New Roman" panose="02020603050405020304" pitchFamily="18" charset="0"/>
              </a:rPr>
              <a:t>Beaglebone</a:t>
            </a:r>
            <a:r>
              <a:rPr lang="en-US" dirty="0">
                <a:solidFill>
                  <a:srgbClr val="000000"/>
                </a:solidFill>
                <a:latin typeface="Times New Roman" panose="02020603050405020304" pitchFamily="18" charset="0"/>
                <a:cs typeface="Times New Roman" panose="02020603050405020304" pitchFamily="18" charset="0"/>
              </a:rPr>
              <a:t> Black Wireless have 4.5 serial UARTs.</a:t>
            </a:r>
          </a:p>
          <a:p>
            <a:r>
              <a:rPr lang="en-US" dirty="0">
                <a:solidFill>
                  <a:srgbClr val="000000"/>
                </a:solidFill>
                <a:latin typeface="Times New Roman" panose="02020603050405020304" pitchFamily="18" charset="0"/>
                <a:cs typeface="Times New Roman" panose="02020603050405020304" pitchFamily="18" charset="0"/>
              </a:rPr>
              <a:t>For interfacing with touch screen display, we can use either of UART1, UART2, UART4.</a:t>
            </a:r>
          </a:p>
          <a:p>
            <a:r>
              <a:rPr lang="en-US" dirty="0">
                <a:solidFill>
                  <a:srgbClr val="000000"/>
                </a:solidFill>
                <a:latin typeface="Times New Roman" panose="02020603050405020304" pitchFamily="18" charset="0"/>
                <a:cs typeface="Times New Roman" panose="02020603050405020304" pitchFamily="18" charset="0"/>
              </a:rPr>
              <a:t>We cannot use UART3 for interfacing with touch screen display, because UART3 has only transmit pin.</a:t>
            </a:r>
          </a:p>
          <a:p>
            <a:endParaRPr lang="en-IN"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IN" dirty="0">
              <a:solidFill>
                <a:srgbClr val="000000"/>
              </a:solidFill>
            </a:endParaRPr>
          </a:p>
        </p:txBody>
      </p:sp>
    </p:spTree>
    <p:extLst>
      <p:ext uri="{BB962C8B-B14F-4D97-AF65-F5344CB8AC3E}">
        <p14:creationId xmlns:p14="http://schemas.microsoft.com/office/powerpoint/2010/main" val="30264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What is </a:t>
            </a:r>
            <a:r>
              <a:rPr lang="en-CA" dirty="0" err="1" smtClean="0">
                <a:solidFill>
                  <a:schemeClr val="accent5">
                    <a:lumMod val="75000"/>
                  </a:schemeClr>
                </a:solidFill>
              </a:rPr>
              <a:t>xbee</a:t>
            </a:r>
            <a:r>
              <a:rPr lang="en-CA" dirty="0">
                <a:solidFill>
                  <a:schemeClr val="accent5">
                    <a:lumMod val="75000"/>
                  </a:schemeClr>
                </a:solidFill>
              </a:rPr>
              <a:t>?</a:t>
            </a:r>
          </a:p>
        </p:txBody>
      </p:sp>
      <p:sp>
        <p:nvSpPr>
          <p:cNvPr id="3" name="Content Placeholder 2"/>
          <p:cNvSpPr>
            <a:spLocks noGrp="1"/>
          </p:cNvSpPr>
          <p:nvPr>
            <p:ph idx="1"/>
          </p:nvPr>
        </p:nvSpPr>
        <p:spPr>
          <a:xfrm>
            <a:off x="467544" y="1988840"/>
            <a:ext cx="8229600" cy="4373563"/>
          </a:xfrm>
        </p:spPr>
        <p:txBody>
          <a:bodyPr>
            <a:noAutofit/>
          </a:bodyPr>
          <a:lstStyle/>
          <a:p>
            <a:r>
              <a:rPr lang="en-US" dirty="0" err="1" smtClean="0">
                <a:solidFill>
                  <a:srgbClr val="000000"/>
                </a:solidFill>
                <a:latin typeface="Times New Roman" panose="02020603050405020304" pitchFamily="18" charset="0"/>
                <a:cs typeface="Times New Roman" panose="02020603050405020304" pitchFamily="18" charset="0"/>
              </a:rPr>
              <a:t>XBee</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S2C is a RF module designed for wireless communication or data exchange and it works on ZigBee mesh communication </a:t>
            </a:r>
            <a:r>
              <a:rPr lang="en-US" dirty="0" smtClean="0">
                <a:solidFill>
                  <a:srgbClr val="000000"/>
                </a:solidFill>
                <a:latin typeface="Times New Roman" panose="02020603050405020304" pitchFamily="18" charset="0"/>
                <a:cs typeface="Times New Roman" panose="02020603050405020304" pitchFamily="18" charset="0"/>
              </a:rPr>
              <a:t>protocols.</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The module provides wireless connectivity to end-point devices in any ZigBee mesh networks including devices from other vendors.</a:t>
            </a:r>
            <a:endParaRPr lang="en-IN" dirty="0">
              <a:solidFill>
                <a:srgbClr val="000000"/>
              </a:solidFill>
              <a:latin typeface="Times New Roman" panose="02020603050405020304" pitchFamily="18" charset="0"/>
              <a:cs typeface="Times New Roman" panose="02020603050405020304" pitchFamily="18" charset="0"/>
            </a:endParaRPr>
          </a:p>
          <a:p>
            <a:endParaRPr lang="en-CA"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4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Pin diagram of </a:t>
            </a:r>
            <a:r>
              <a:rPr lang="en-CA" dirty="0" err="1" smtClean="0">
                <a:solidFill>
                  <a:schemeClr val="accent5">
                    <a:lumMod val="75000"/>
                  </a:schemeClr>
                </a:solidFill>
              </a:rPr>
              <a:t>xbee</a:t>
            </a:r>
            <a:r>
              <a:rPr lang="en-CA" dirty="0" smtClean="0">
                <a:solidFill>
                  <a:schemeClr val="accent5">
                    <a:lumMod val="75000"/>
                  </a:schemeClr>
                </a:solidFill>
              </a:rPr>
              <a:t> </a:t>
            </a:r>
            <a:endParaRPr lang="en-CA" dirty="0">
              <a:solidFill>
                <a:schemeClr val="accent5">
                  <a:lumMod val="75000"/>
                </a:schemeClr>
              </a:solidFill>
            </a:endParaRPr>
          </a:p>
        </p:txBody>
      </p:sp>
      <p:pic>
        <p:nvPicPr>
          <p:cNvPr id="4" name="Content Placeholder 3">
            <a:extLst>
              <a:ext uri="{FF2B5EF4-FFF2-40B4-BE49-F238E27FC236}">
                <a16:creationId xmlns:lc="http://schemas.openxmlformats.org/drawingml/2006/lockedCanvas" xmlns:a16="http://schemas.microsoft.com/office/drawing/2014/main" xmlns="" id="{A63AA280-B98C-4FBA-B089-D85EEDE15258}"/>
              </a:ext>
            </a:extLst>
          </p:cNvPr>
          <p:cNvPicPr>
            <a:picLocks noGrp="1" noChangeAspect="1"/>
          </p:cNvPicPr>
          <p:nvPr>
            <p:ph idx="1"/>
          </p:nvPr>
        </p:nvPicPr>
        <p:blipFill>
          <a:blip r:embed="rId2"/>
          <a:stretch>
            <a:fillRect/>
          </a:stretch>
        </p:blipFill>
        <p:spPr>
          <a:xfrm>
            <a:off x="1725613" y="2266156"/>
            <a:ext cx="5715000" cy="396240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190033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617</TotalTime>
  <Words>746</Words>
  <Application>Microsoft Office PowerPoint</Application>
  <PresentationFormat>On-screen Show (4:3)</PresentationFormat>
  <Paragraphs>122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Apothecary</vt:lpstr>
      <vt:lpstr>PowerPoint Presentation</vt:lpstr>
      <vt:lpstr>What is pcb? </vt:lpstr>
      <vt:lpstr>Software available for  pcb designing </vt:lpstr>
      <vt:lpstr>Easy EDA</vt:lpstr>
      <vt:lpstr>Components and communication protocol used </vt:lpstr>
      <vt:lpstr>Interfacing communication protocol: UART</vt:lpstr>
      <vt:lpstr>Interfacing communication protocol: UART</vt:lpstr>
      <vt:lpstr>What is xbee?</vt:lpstr>
      <vt:lpstr>Pin diagram of xbee </vt:lpstr>
      <vt:lpstr>Pin description of xbee </vt:lpstr>
      <vt:lpstr>Pin description of xbee </vt:lpstr>
      <vt:lpstr>Pin description of xbee </vt:lpstr>
      <vt:lpstr>UART interfacing of Xbee</vt:lpstr>
      <vt:lpstr>Xbee Interfacing with  BBB wireless</vt:lpstr>
      <vt:lpstr>Xbee Interfacing with  BBB wireless</vt:lpstr>
      <vt:lpstr>Nextion Touch LCD</vt:lpstr>
      <vt:lpstr>Nextion Touch LCD</vt:lpstr>
      <vt:lpstr>Pin description of Nextion Touch LCD </vt:lpstr>
      <vt:lpstr>Features of Nextion Touch LCD </vt:lpstr>
      <vt:lpstr>Touch lcd Interfacing with  BBB wireless</vt:lpstr>
      <vt:lpstr>Touch lcd Interfacing with  BBB wireless</vt:lpstr>
      <vt:lpstr>Final schematic of  transmitter side</vt:lpstr>
      <vt:lpstr>First method for  pcb designing</vt:lpstr>
      <vt:lpstr>First method for  pcb designing</vt:lpstr>
      <vt:lpstr>First method for  pcb designing</vt:lpstr>
      <vt:lpstr>second method for  pcb designing</vt:lpstr>
      <vt:lpstr>second method for  pcb designing</vt:lpstr>
      <vt:lpstr>second method for  pcb designing</vt:lpstr>
      <vt:lpstr>Another method for pcb designing</vt:lpstr>
      <vt:lpstr>Pcb design top layer</vt:lpstr>
      <vt:lpstr>Pcb design bottom layer</vt:lpstr>
      <vt:lpstr>references</vt:lpstr>
      <vt:lpstr>references</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kumud</dc:creator>
  <dc:description/>
  <cp:lastModifiedBy>kumud</cp:lastModifiedBy>
  <cp:revision>57</cp:revision>
  <dcterms:created xsi:type="dcterms:W3CDTF">2021-03-02T04:48:04Z</dcterms:created>
  <dcterms:modified xsi:type="dcterms:W3CDTF">2021-04-08T05:20:30Z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