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448" r:id="rId5"/>
    <p:sldId id="259" r:id="rId6"/>
    <p:sldId id="2462" r:id="rId7"/>
    <p:sldId id="2451" r:id="rId8"/>
    <p:sldId id="2432" r:id="rId9"/>
    <p:sldId id="2463" r:id="rId10"/>
    <p:sldId id="2464" r:id="rId11"/>
    <p:sldId id="2465" r:id="rId12"/>
    <p:sldId id="2476" r:id="rId13"/>
    <p:sldId id="2477" r:id="rId14"/>
    <p:sldId id="2478" r:id="rId15"/>
    <p:sldId id="2479" r:id="rId16"/>
    <p:sldId id="2481" r:id="rId17"/>
    <p:sldId id="2467" r:id="rId18"/>
    <p:sldId id="2482" r:id="rId19"/>
    <p:sldId id="2468" r:id="rId20"/>
    <p:sldId id="2483" r:id="rId21"/>
    <p:sldId id="2484" r:id="rId22"/>
    <p:sldId id="2485" r:id="rId23"/>
    <p:sldId id="2487" r:id="rId24"/>
    <p:sldId id="2488" r:id="rId25"/>
    <p:sldId id="2470" r:id="rId26"/>
    <p:sldId id="2474" r:id="rId27"/>
    <p:sldId id="2475" r:id="rId28"/>
    <p:sldId id="2480" r:id="rId29"/>
    <p:sldId id="2489" r:id="rId30"/>
    <p:sldId id="2472" r:id="rId31"/>
    <p:sldId id="2473" r:id="rId32"/>
    <p:sldId id="2469" r:id="rId33"/>
    <p:sldId id="2466" r:id="rId34"/>
    <p:sldId id="2471" r:id="rId35"/>
    <p:sldId id="24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p:cViewPr varScale="1">
        <p:scale>
          <a:sx n="62" d="100"/>
          <a:sy n="62" d="100"/>
        </p:scale>
        <p:origin x="84" y="24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02A47A-14B8-4C3B-A152-E9D4C3EC8A1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298309-04B0-4EFF-B50B-6ABD5F8C8FC7}">
      <dgm:prSet/>
      <dgm:spPr/>
      <dgm:t>
        <a:bodyPr/>
        <a:lstStyle/>
        <a:p>
          <a:pPr>
            <a:defRPr cap="all"/>
          </a:pPr>
          <a:r>
            <a:rPr lang="en-IN"/>
            <a:t>MATLAB Visualition and Analysis</a:t>
          </a:r>
          <a:endParaRPr lang="en-US"/>
        </a:p>
      </dgm:t>
    </dgm:pt>
    <dgm:pt modelId="{74AFEE4A-4B12-43C1-8407-75E7F54109C4}" type="parTrans" cxnId="{E3C8C220-BE15-4FAB-B4AC-29330017E369}">
      <dgm:prSet/>
      <dgm:spPr/>
      <dgm:t>
        <a:bodyPr/>
        <a:lstStyle/>
        <a:p>
          <a:endParaRPr lang="en-US"/>
        </a:p>
      </dgm:t>
    </dgm:pt>
    <dgm:pt modelId="{1B0F2419-B13F-4E48-BB78-3031BC6AAAC2}" type="sibTrans" cxnId="{E3C8C220-BE15-4FAB-B4AC-29330017E369}">
      <dgm:prSet/>
      <dgm:spPr/>
      <dgm:t>
        <a:bodyPr/>
        <a:lstStyle/>
        <a:p>
          <a:endParaRPr lang="en-US"/>
        </a:p>
      </dgm:t>
    </dgm:pt>
    <dgm:pt modelId="{2988C46D-5A46-4ECB-8AE2-2D280C09FB1A}">
      <dgm:prSet/>
      <dgm:spPr/>
      <dgm:t>
        <a:bodyPr/>
        <a:lstStyle/>
        <a:p>
          <a:pPr>
            <a:defRPr cap="all"/>
          </a:pPr>
          <a:r>
            <a:rPr lang="en-IN"/>
            <a:t>Private View and Public View</a:t>
          </a:r>
          <a:endParaRPr lang="en-US"/>
        </a:p>
      </dgm:t>
    </dgm:pt>
    <dgm:pt modelId="{834653FA-5492-40EB-A3C0-EDDA3403DA92}" type="parTrans" cxnId="{74C6280C-CB7D-4270-AC49-49419D2DB08F}">
      <dgm:prSet/>
      <dgm:spPr/>
      <dgm:t>
        <a:bodyPr/>
        <a:lstStyle/>
        <a:p>
          <a:endParaRPr lang="en-US"/>
        </a:p>
      </dgm:t>
    </dgm:pt>
    <dgm:pt modelId="{92853826-BEEE-4272-81B9-7DEE68A2A47E}" type="sibTrans" cxnId="{74C6280C-CB7D-4270-AC49-49419D2DB08F}">
      <dgm:prSet/>
      <dgm:spPr/>
      <dgm:t>
        <a:bodyPr/>
        <a:lstStyle/>
        <a:p>
          <a:endParaRPr lang="en-US"/>
        </a:p>
      </dgm:t>
    </dgm:pt>
    <dgm:pt modelId="{6E4EFC40-77CF-4130-BCC5-1605ADB83AD8}">
      <dgm:prSet/>
      <dgm:spPr/>
      <dgm:t>
        <a:bodyPr/>
        <a:lstStyle/>
        <a:p>
          <a:pPr>
            <a:defRPr cap="all"/>
          </a:pPr>
          <a:r>
            <a:rPr lang="en-IN"/>
            <a:t>Export and Import Data</a:t>
          </a:r>
          <a:endParaRPr lang="en-US"/>
        </a:p>
      </dgm:t>
    </dgm:pt>
    <dgm:pt modelId="{CEBBFA97-D02C-4CAA-BD4F-7A0F93FED4E2}" type="parTrans" cxnId="{5460D732-4242-4C2A-BA62-FD072D5BFCE1}">
      <dgm:prSet/>
      <dgm:spPr/>
      <dgm:t>
        <a:bodyPr/>
        <a:lstStyle/>
        <a:p>
          <a:endParaRPr lang="en-US"/>
        </a:p>
      </dgm:t>
    </dgm:pt>
    <dgm:pt modelId="{F7FD6B82-27AE-4949-9D7F-780B3D59DB20}" type="sibTrans" cxnId="{5460D732-4242-4C2A-BA62-FD072D5BFCE1}">
      <dgm:prSet/>
      <dgm:spPr/>
      <dgm:t>
        <a:bodyPr/>
        <a:lstStyle/>
        <a:p>
          <a:endParaRPr lang="en-US"/>
        </a:p>
      </dgm:t>
    </dgm:pt>
    <dgm:pt modelId="{3914666A-DD7D-469B-A48C-433E9DE4BE6D}">
      <dgm:prSet/>
      <dgm:spPr/>
      <dgm:t>
        <a:bodyPr/>
        <a:lstStyle/>
        <a:p>
          <a:pPr>
            <a:defRPr cap="all"/>
          </a:pPr>
          <a:r>
            <a:rPr lang="en-IN"/>
            <a:t>API keys (read and write API keys)</a:t>
          </a:r>
          <a:endParaRPr lang="en-US"/>
        </a:p>
      </dgm:t>
    </dgm:pt>
    <dgm:pt modelId="{FF9A8E63-DFAF-4027-BC55-37F654529B8F}" type="parTrans" cxnId="{3996E466-C765-4C6E-BBDA-59602CF48E71}">
      <dgm:prSet/>
      <dgm:spPr/>
      <dgm:t>
        <a:bodyPr/>
        <a:lstStyle/>
        <a:p>
          <a:endParaRPr lang="en-US"/>
        </a:p>
      </dgm:t>
    </dgm:pt>
    <dgm:pt modelId="{F3EDAB2F-E46B-453C-ABDB-FEB5D02A6639}" type="sibTrans" cxnId="{3996E466-C765-4C6E-BBDA-59602CF48E71}">
      <dgm:prSet/>
      <dgm:spPr/>
      <dgm:t>
        <a:bodyPr/>
        <a:lstStyle/>
        <a:p>
          <a:endParaRPr lang="en-US"/>
        </a:p>
      </dgm:t>
    </dgm:pt>
    <dgm:pt modelId="{A08022F2-329F-4E87-A60E-47DBB0617EF9}" type="pres">
      <dgm:prSet presAssocID="{1002A47A-14B8-4C3B-A152-E9D4C3EC8A11}" presName="root" presStyleCnt="0">
        <dgm:presLayoutVars>
          <dgm:dir/>
          <dgm:resizeHandles val="exact"/>
        </dgm:presLayoutVars>
      </dgm:prSet>
      <dgm:spPr/>
    </dgm:pt>
    <dgm:pt modelId="{58C7B036-B984-4F5D-B0A6-592B1C24FCDD}" type="pres">
      <dgm:prSet presAssocID="{FE298309-04B0-4EFF-B50B-6ABD5F8C8FC7}" presName="compNode" presStyleCnt="0"/>
      <dgm:spPr/>
    </dgm:pt>
    <dgm:pt modelId="{C8A11833-B69C-4EC7-819C-C2B95F21C9D5}" type="pres">
      <dgm:prSet presAssocID="{FE298309-04B0-4EFF-B50B-6ABD5F8C8FC7}" presName="iconBgRect" presStyleLbl="bgShp" presStyleIdx="0" presStyleCnt="4"/>
      <dgm:spPr>
        <a:prstGeom prst="round2DiagRect">
          <a:avLst>
            <a:gd name="adj1" fmla="val 29727"/>
            <a:gd name="adj2" fmla="val 0"/>
          </a:avLst>
        </a:prstGeom>
      </dgm:spPr>
    </dgm:pt>
    <dgm:pt modelId="{D515B20A-C514-48BE-9D34-3C17F9052BE8}" type="pres">
      <dgm:prSet presAssocID="{FE298309-04B0-4EFF-B50B-6ABD5F8C8FC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6227F715-42BF-4AD8-A1CD-66881F7BBB42}" type="pres">
      <dgm:prSet presAssocID="{FE298309-04B0-4EFF-B50B-6ABD5F8C8FC7}" presName="spaceRect" presStyleCnt="0"/>
      <dgm:spPr/>
    </dgm:pt>
    <dgm:pt modelId="{28BE7427-35FF-4AC1-8AF1-46208646DAA0}" type="pres">
      <dgm:prSet presAssocID="{FE298309-04B0-4EFF-B50B-6ABD5F8C8FC7}" presName="textRect" presStyleLbl="revTx" presStyleIdx="0" presStyleCnt="4">
        <dgm:presLayoutVars>
          <dgm:chMax val="1"/>
          <dgm:chPref val="1"/>
        </dgm:presLayoutVars>
      </dgm:prSet>
      <dgm:spPr/>
    </dgm:pt>
    <dgm:pt modelId="{EA0F8B6A-1A87-428E-B585-01D3E8EA4418}" type="pres">
      <dgm:prSet presAssocID="{1B0F2419-B13F-4E48-BB78-3031BC6AAAC2}" presName="sibTrans" presStyleCnt="0"/>
      <dgm:spPr/>
    </dgm:pt>
    <dgm:pt modelId="{F70EA97E-6447-4022-85D1-700FBCA78C16}" type="pres">
      <dgm:prSet presAssocID="{2988C46D-5A46-4ECB-8AE2-2D280C09FB1A}" presName="compNode" presStyleCnt="0"/>
      <dgm:spPr/>
    </dgm:pt>
    <dgm:pt modelId="{42C13C73-7BE1-4899-AC20-9E3FA6A21A3C}" type="pres">
      <dgm:prSet presAssocID="{2988C46D-5A46-4ECB-8AE2-2D280C09FB1A}" presName="iconBgRect" presStyleLbl="bgShp" presStyleIdx="1" presStyleCnt="4"/>
      <dgm:spPr>
        <a:prstGeom prst="round2DiagRect">
          <a:avLst>
            <a:gd name="adj1" fmla="val 29727"/>
            <a:gd name="adj2" fmla="val 0"/>
          </a:avLst>
        </a:prstGeom>
      </dgm:spPr>
    </dgm:pt>
    <dgm:pt modelId="{D7D548CF-9108-44F0-BF85-E90CF3BDA6A3}" type="pres">
      <dgm:prSet presAssocID="{2988C46D-5A46-4ECB-8AE2-2D280C09FB1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821BCBF0-71A0-4920-ABEB-15A99C3F154C}" type="pres">
      <dgm:prSet presAssocID="{2988C46D-5A46-4ECB-8AE2-2D280C09FB1A}" presName="spaceRect" presStyleCnt="0"/>
      <dgm:spPr/>
    </dgm:pt>
    <dgm:pt modelId="{E366294D-741F-405D-ABED-D017E46BB7B1}" type="pres">
      <dgm:prSet presAssocID="{2988C46D-5A46-4ECB-8AE2-2D280C09FB1A}" presName="textRect" presStyleLbl="revTx" presStyleIdx="1" presStyleCnt="4">
        <dgm:presLayoutVars>
          <dgm:chMax val="1"/>
          <dgm:chPref val="1"/>
        </dgm:presLayoutVars>
      </dgm:prSet>
      <dgm:spPr/>
    </dgm:pt>
    <dgm:pt modelId="{03E9423B-E84A-4D3F-889F-B4604B22438D}" type="pres">
      <dgm:prSet presAssocID="{92853826-BEEE-4272-81B9-7DEE68A2A47E}" presName="sibTrans" presStyleCnt="0"/>
      <dgm:spPr/>
    </dgm:pt>
    <dgm:pt modelId="{27008C67-E2A7-4FFA-A6F6-8CFA562CDCA0}" type="pres">
      <dgm:prSet presAssocID="{6E4EFC40-77CF-4130-BCC5-1605ADB83AD8}" presName="compNode" presStyleCnt="0"/>
      <dgm:spPr/>
    </dgm:pt>
    <dgm:pt modelId="{81DC2252-087E-4EF4-BD5F-D00385EB4D03}" type="pres">
      <dgm:prSet presAssocID="{6E4EFC40-77CF-4130-BCC5-1605ADB83AD8}" presName="iconBgRect" presStyleLbl="bgShp" presStyleIdx="2" presStyleCnt="4"/>
      <dgm:spPr>
        <a:prstGeom prst="round2DiagRect">
          <a:avLst>
            <a:gd name="adj1" fmla="val 29727"/>
            <a:gd name="adj2" fmla="val 0"/>
          </a:avLst>
        </a:prstGeom>
      </dgm:spPr>
    </dgm:pt>
    <dgm:pt modelId="{374924A7-B3F8-494E-B840-DF1E18B0FD9E}" type="pres">
      <dgm:prSet presAssocID="{6E4EFC40-77CF-4130-BCC5-1605ADB83A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a:ext>
      </dgm:extLst>
    </dgm:pt>
    <dgm:pt modelId="{206B6486-4A2C-40B3-964E-519D9E89BA55}" type="pres">
      <dgm:prSet presAssocID="{6E4EFC40-77CF-4130-BCC5-1605ADB83AD8}" presName="spaceRect" presStyleCnt="0"/>
      <dgm:spPr/>
    </dgm:pt>
    <dgm:pt modelId="{AB2C0B8B-905F-4788-95AA-3613A0DB48A5}" type="pres">
      <dgm:prSet presAssocID="{6E4EFC40-77CF-4130-BCC5-1605ADB83AD8}" presName="textRect" presStyleLbl="revTx" presStyleIdx="2" presStyleCnt="4">
        <dgm:presLayoutVars>
          <dgm:chMax val="1"/>
          <dgm:chPref val="1"/>
        </dgm:presLayoutVars>
      </dgm:prSet>
      <dgm:spPr/>
    </dgm:pt>
    <dgm:pt modelId="{D79A33DF-284A-4537-96B3-BE64181BC208}" type="pres">
      <dgm:prSet presAssocID="{F7FD6B82-27AE-4949-9D7F-780B3D59DB20}" presName="sibTrans" presStyleCnt="0"/>
      <dgm:spPr/>
    </dgm:pt>
    <dgm:pt modelId="{C3160199-7C6B-4117-AEAB-8396135CA116}" type="pres">
      <dgm:prSet presAssocID="{3914666A-DD7D-469B-A48C-433E9DE4BE6D}" presName="compNode" presStyleCnt="0"/>
      <dgm:spPr/>
    </dgm:pt>
    <dgm:pt modelId="{664E2935-DDB1-4511-867D-7BA76FA5D9BB}" type="pres">
      <dgm:prSet presAssocID="{3914666A-DD7D-469B-A48C-433E9DE4BE6D}" presName="iconBgRect" presStyleLbl="bgShp" presStyleIdx="3" presStyleCnt="4"/>
      <dgm:spPr>
        <a:prstGeom prst="round2DiagRect">
          <a:avLst>
            <a:gd name="adj1" fmla="val 29727"/>
            <a:gd name="adj2" fmla="val 0"/>
          </a:avLst>
        </a:prstGeom>
      </dgm:spPr>
    </dgm:pt>
    <dgm:pt modelId="{0508DE7D-FF7B-4DDA-9894-7581616DBBC7}" type="pres">
      <dgm:prSet presAssocID="{3914666A-DD7D-469B-A48C-433E9DE4BE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AF56F103-DA9E-4ADC-9CDB-43152BAB34E9}" type="pres">
      <dgm:prSet presAssocID="{3914666A-DD7D-469B-A48C-433E9DE4BE6D}" presName="spaceRect" presStyleCnt="0"/>
      <dgm:spPr/>
    </dgm:pt>
    <dgm:pt modelId="{E3D97E3A-B7EF-42A4-91CE-75BB7B5956C3}" type="pres">
      <dgm:prSet presAssocID="{3914666A-DD7D-469B-A48C-433E9DE4BE6D}" presName="textRect" presStyleLbl="revTx" presStyleIdx="3" presStyleCnt="4">
        <dgm:presLayoutVars>
          <dgm:chMax val="1"/>
          <dgm:chPref val="1"/>
        </dgm:presLayoutVars>
      </dgm:prSet>
      <dgm:spPr/>
    </dgm:pt>
  </dgm:ptLst>
  <dgm:cxnLst>
    <dgm:cxn modelId="{74C6280C-CB7D-4270-AC49-49419D2DB08F}" srcId="{1002A47A-14B8-4C3B-A152-E9D4C3EC8A11}" destId="{2988C46D-5A46-4ECB-8AE2-2D280C09FB1A}" srcOrd="1" destOrd="0" parTransId="{834653FA-5492-40EB-A3C0-EDDA3403DA92}" sibTransId="{92853826-BEEE-4272-81B9-7DEE68A2A47E}"/>
    <dgm:cxn modelId="{E3C8C220-BE15-4FAB-B4AC-29330017E369}" srcId="{1002A47A-14B8-4C3B-A152-E9D4C3EC8A11}" destId="{FE298309-04B0-4EFF-B50B-6ABD5F8C8FC7}" srcOrd="0" destOrd="0" parTransId="{74AFEE4A-4B12-43C1-8407-75E7F54109C4}" sibTransId="{1B0F2419-B13F-4E48-BB78-3031BC6AAAC2}"/>
    <dgm:cxn modelId="{B8D58321-990D-435B-99A0-1DE5AF8570AB}" type="presOf" srcId="{1002A47A-14B8-4C3B-A152-E9D4C3EC8A11}" destId="{A08022F2-329F-4E87-A60E-47DBB0617EF9}" srcOrd="0" destOrd="0" presId="urn:microsoft.com/office/officeart/2018/5/layout/IconLeafLabelList"/>
    <dgm:cxn modelId="{5460D732-4242-4C2A-BA62-FD072D5BFCE1}" srcId="{1002A47A-14B8-4C3B-A152-E9D4C3EC8A11}" destId="{6E4EFC40-77CF-4130-BCC5-1605ADB83AD8}" srcOrd="2" destOrd="0" parTransId="{CEBBFA97-D02C-4CAA-BD4F-7A0F93FED4E2}" sibTransId="{F7FD6B82-27AE-4949-9D7F-780B3D59DB20}"/>
    <dgm:cxn modelId="{A931443F-AE43-4181-816A-2C5AE594299C}" type="presOf" srcId="{3914666A-DD7D-469B-A48C-433E9DE4BE6D}" destId="{E3D97E3A-B7EF-42A4-91CE-75BB7B5956C3}" srcOrd="0" destOrd="0" presId="urn:microsoft.com/office/officeart/2018/5/layout/IconLeafLabelList"/>
    <dgm:cxn modelId="{3996E466-C765-4C6E-BBDA-59602CF48E71}" srcId="{1002A47A-14B8-4C3B-A152-E9D4C3EC8A11}" destId="{3914666A-DD7D-469B-A48C-433E9DE4BE6D}" srcOrd="3" destOrd="0" parTransId="{FF9A8E63-DFAF-4027-BC55-37F654529B8F}" sibTransId="{F3EDAB2F-E46B-453C-ABDB-FEB5D02A6639}"/>
    <dgm:cxn modelId="{49610BAE-72B9-4C91-BAE3-F6890BC53258}" type="presOf" srcId="{FE298309-04B0-4EFF-B50B-6ABD5F8C8FC7}" destId="{28BE7427-35FF-4AC1-8AF1-46208646DAA0}" srcOrd="0" destOrd="0" presId="urn:microsoft.com/office/officeart/2018/5/layout/IconLeafLabelList"/>
    <dgm:cxn modelId="{B8AAB9D0-B837-4B87-ADA9-D68BED94B49A}" type="presOf" srcId="{6E4EFC40-77CF-4130-BCC5-1605ADB83AD8}" destId="{AB2C0B8B-905F-4788-95AA-3613A0DB48A5}" srcOrd="0" destOrd="0" presId="urn:microsoft.com/office/officeart/2018/5/layout/IconLeafLabelList"/>
    <dgm:cxn modelId="{252CFFF3-A76C-4736-94A8-6B82E773EC4A}" type="presOf" srcId="{2988C46D-5A46-4ECB-8AE2-2D280C09FB1A}" destId="{E366294D-741F-405D-ABED-D017E46BB7B1}" srcOrd="0" destOrd="0" presId="urn:microsoft.com/office/officeart/2018/5/layout/IconLeafLabelList"/>
    <dgm:cxn modelId="{44F3E10A-C26B-4B1D-B5AB-65464B2D9D46}" type="presParOf" srcId="{A08022F2-329F-4E87-A60E-47DBB0617EF9}" destId="{58C7B036-B984-4F5D-B0A6-592B1C24FCDD}" srcOrd="0" destOrd="0" presId="urn:microsoft.com/office/officeart/2018/5/layout/IconLeafLabelList"/>
    <dgm:cxn modelId="{71EB73E3-C651-446E-9E76-6A546C1DC0A7}" type="presParOf" srcId="{58C7B036-B984-4F5D-B0A6-592B1C24FCDD}" destId="{C8A11833-B69C-4EC7-819C-C2B95F21C9D5}" srcOrd="0" destOrd="0" presId="urn:microsoft.com/office/officeart/2018/5/layout/IconLeafLabelList"/>
    <dgm:cxn modelId="{EE5F087A-D9BA-4543-9C04-33AA78C4B832}" type="presParOf" srcId="{58C7B036-B984-4F5D-B0A6-592B1C24FCDD}" destId="{D515B20A-C514-48BE-9D34-3C17F9052BE8}" srcOrd="1" destOrd="0" presId="urn:microsoft.com/office/officeart/2018/5/layout/IconLeafLabelList"/>
    <dgm:cxn modelId="{A94FB38B-2E46-4E1E-BA5C-2887C4805607}" type="presParOf" srcId="{58C7B036-B984-4F5D-B0A6-592B1C24FCDD}" destId="{6227F715-42BF-4AD8-A1CD-66881F7BBB42}" srcOrd="2" destOrd="0" presId="urn:microsoft.com/office/officeart/2018/5/layout/IconLeafLabelList"/>
    <dgm:cxn modelId="{433A69D8-EF3C-40F6-A66C-099B32D0A658}" type="presParOf" srcId="{58C7B036-B984-4F5D-B0A6-592B1C24FCDD}" destId="{28BE7427-35FF-4AC1-8AF1-46208646DAA0}" srcOrd="3" destOrd="0" presId="urn:microsoft.com/office/officeart/2018/5/layout/IconLeafLabelList"/>
    <dgm:cxn modelId="{A9CE5306-8FBF-45C4-A033-44A1ABE60674}" type="presParOf" srcId="{A08022F2-329F-4E87-A60E-47DBB0617EF9}" destId="{EA0F8B6A-1A87-428E-B585-01D3E8EA4418}" srcOrd="1" destOrd="0" presId="urn:microsoft.com/office/officeart/2018/5/layout/IconLeafLabelList"/>
    <dgm:cxn modelId="{17C5A39F-9C88-4869-90AD-A280980877B1}" type="presParOf" srcId="{A08022F2-329F-4E87-A60E-47DBB0617EF9}" destId="{F70EA97E-6447-4022-85D1-700FBCA78C16}" srcOrd="2" destOrd="0" presId="urn:microsoft.com/office/officeart/2018/5/layout/IconLeafLabelList"/>
    <dgm:cxn modelId="{5C7DA7F3-25AD-47D4-B691-D7C2A593C44B}" type="presParOf" srcId="{F70EA97E-6447-4022-85D1-700FBCA78C16}" destId="{42C13C73-7BE1-4899-AC20-9E3FA6A21A3C}" srcOrd="0" destOrd="0" presId="urn:microsoft.com/office/officeart/2018/5/layout/IconLeafLabelList"/>
    <dgm:cxn modelId="{150B2163-4B53-4243-9CBB-7C0E62135F63}" type="presParOf" srcId="{F70EA97E-6447-4022-85D1-700FBCA78C16}" destId="{D7D548CF-9108-44F0-BF85-E90CF3BDA6A3}" srcOrd="1" destOrd="0" presId="urn:microsoft.com/office/officeart/2018/5/layout/IconLeafLabelList"/>
    <dgm:cxn modelId="{BE8E5571-EE7C-4EDE-BABD-61AFB36A0E6E}" type="presParOf" srcId="{F70EA97E-6447-4022-85D1-700FBCA78C16}" destId="{821BCBF0-71A0-4920-ABEB-15A99C3F154C}" srcOrd="2" destOrd="0" presId="urn:microsoft.com/office/officeart/2018/5/layout/IconLeafLabelList"/>
    <dgm:cxn modelId="{8BBF8FA2-A96E-4E06-9871-733E12FF9FED}" type="presParOf" srcId="{F70EA97E-6447-4022-85D1-700FBCA78C16}" destId="{E366294D-741F-405D-ABED-D017E46BB7B1}" srcOrd="3" destOrd="0" presId="urn:microsoft.com/office/officeart/2018/5/layout/IconLeafLabelList"/>
    <dgm:cxn modelId="{68A58BF8-5CAA-4FC5-A664-8DFEFE422BB7}" type="presParOf" srcId="{A08022F2-329F-4E87-A60E-47DBB0617EF9}" destId="{03E9423B-E84A-4D3F-889F-B4604B22438D}" srcOrd="3" destOrd="0" presId="urn:microsoft.com/office/officeart/2018/5/layout/IconLeafLabelList"/>
    <dgm:cxn modelId="{DAEBE973-137D-44DD-882F-3C60E2202B5A}" type="presParOf" srcId="{A08022F2-329F-4E87-A60E-47DBB0617EF9}" destId="{27008C67-E2A7-4FFA-A6F6-8CFA562CDCA0}" srcOrd="4" destOrd="0" presId="urn:microsoft.com/office/officeart/2018/5/layout/IconLeafLabelList"/>
    <dgm:cxn modelId="{99DF0EDB-4611-4DC8-8A0F-2D3101D86568}" type="presParOf" srcId="{27008C67-E2A7-4FFA-A6F6-8CFA562CDCA0}" destId="{81DC2252-087E-4EF4-BD5F-D00385EB4D03}" srcOrd="0" destOrd="0" presId="urn:microsoft.com/office/officeart/2018/5/layout/IconLeafLabelList"/>
    <dgm:cxn modelId="{8DD2E518-42AA-4CCF-AE6D-6A5C242FC7B6}" type="presParOf" srcId="{27008C67-E2A7-4FFA-A6F6-8CFA562CDCA0}" destId="{374924A7-B3F8-494E-B840-DF1E18B0FD9E}" srcOrd="1" destOrd="0" presId="urn:microsoft.com/office/officeart/2018/5/layout/IconLeafLabelList"/>
    <dgm:cxn modelId="{AFEB208C-5674-4AEA-B0A6-359B6B127130}" type="presParOf" srcId="{27008C67-E2A7-4FFA-A6F6-8CFA562CDCA0}" destId="{206B6486-4A2C-40B3-964E-519D9E89BA55}" srcOrd="2" destOrd="0" presId="urn:microsoft.com/office/officeart/2018/5/layout/IconLeafLabelList"/>
    <dgm:cxn modelId="{F0802693-94B0-4E39-8619-1339708216EA}" type="presParOf" srcId="{27008C67-E2A7-4FFA-A6F6-8CFA562CDCA0}" destId="{AB2C0B8B-905F-4788-95AA-3613A0DB48A5}" srcOrd="3" destOrd="0" presId="urn:microsoft.com/office/officeart/2018/5/layout/IconLeafLabelList"/>
    <dgm:cxn modelId="{7D1A78B4-394F-4676-9EBC-FF11FD2EF59D}" type="presParOf" srcId="{A08022F2-329F-4E87-A60E-47DBB0617EF9}" destId="{D79A33DF-284A-4537-96B3-BE64181BC208}" srcOrd="5" destOrd="0" presId="urn:microsoft.com/office/officeart/2018/5/layout/IconLeafLabelList"/>
    <dgm:cxn modelId="{2C1E590E-F589-48AA-9C25-7A3C9C9E98D0}" type="presParOf" srcId="{A08022F2-329F-4E87-A60E-47DBB0617EF9}" destId="{C3160199-7C6B-4117-AEAB-8396135CA116}" srcOrd="6" destOrd="0" presId="urn:microsoft.com/office/officeart/2018/5/layout/IconLeafLabelList"/>
    <dgm:cxn modelId="{74A57CB1-5BA5-4067-823E-0F610DAA1225}" type="presParOf" srcId="{C3160199-7C6B-4117-AEAB-8396135CA116}" destId="{664E2935-DDB1-4511-867D-7BA76FA5D9BB}" srcOrd="0" destOrd="0" presId="urn:microsoft.com/office/officeart/2018/5/layout/IconLeafLabelList"/>
    <dgm:cxn modelId="{415109AC-F2A7-4A4B-BE13-47AC37A5041C}" type="presParOf" srcId="{C3160199-7C6B-4117-AEAB-8396135CA116}" destId="{0508DE7D-FF7B-4DDA-9894-7581616DBBC7}" srcOrd="1" destOrd="0" presId="urn:microsoft.com/office/officeart/2018/5/layout/IconLeafLabelList"/>
    <dgm:cxn modelId="{80206F87-97B6-4782-9596-823D246F6D3B}" type="presParOf" srcId="{C3160199-7C6B-4117-AEAB-8396135CA116}" destId="{AF56F103-DA9E-4ADC-9CDB-43152BAB34E9}" srcOrd="2" destOrd="0" presId="urn:microsoft.com/office/officeart/2018/5/layout/IconLeafLabelList"/>
    <dgm:cxn modelId="{2CCFD793-B425-4B48-A738-C1D53858E1CC}" type="presParOf" srcId="{C3160199-7C6B-4117-AEAB-8396135CA116}" destId="{E3D97E3A-B7EF-42A4-91CE-75BB7B5956C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11833-B69C-4EC7-819C-C2B95F21C9D5}">
      <dsp:nvSpPr>
        <dsp:cNvPr id="0" name=""/>
        <dsp:cNvSpPr/>
      </dsp:nvSpPr>
      <dsp:spPr>
        <a:xfrm>
          <a:off x="969209" y="1078881"/>
          <a:ext cx="1263966" cy="126396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5B20A-C514-48BE-9D34-3C17F9052BE8}">
      <dsp:nvSpPr>
        <dsp:cNvPr id="0" name=""/>
        <dsp:cNvSpPr/>
      </dsp:nvSpPr>
      <dsp:spPr>
        <a:xfrm>
          <a:off x="1238579" y="1348251"/>
          <a:ext cx="725226" cy="725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E7427-35FF-4AC1-8AF1-46208646DAA0}">
      <dsp:nvSpPr>
        <dsp:cNvPr id="0" name=""/>
        <dsp:cNvSpPr/>
      </dsp:nvSpPr>
      <dsp:spPr>
        <a:xfrm>
          <a:off x="56515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MATLAB Visualition and Analysis</a:t>
          </a:r>
          <a:endParaRPr lang="en-US" sz="1800" kern="1200"/>
        </a:p>
      </dsp:txBody>
      <dsp:txXfrm>
        <a:off x="565154" y="2736542"/>
        <a:ext cx="2072076" cy="720000"/>
      </dsp:txXfrm>
    </dsp:sp>
    <dsp:sp modelId="{42C13C73-7BE1-4899-AC20-9E3FA6A21A3C}">
      <dsp:nvSpPr>
        <dsp:cNvPr id="0" name=""/>
        <dsp:cNvSpPr/>
      </dsp:nvSpPr>
      <dsp:spPr>
        <a:xfrm>
          <a:off x="3403899" y="1078881"/>
          <a:ext cx="1263966" cy="126396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548CF-9108-44F0-BF85-E90CF3BDA6A3}">
      <dsp:nvSpPr>
        <dsp:cNvPr id="0" name=""/>
        <dsp:cNvSpPr/>
      </dsp:nvSpPr>
      <dsp:spPr>
        <a:xfrm>
          <a:off x="3673269" y="1348251"/>
          <a:ext cx="725226" cy="725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66294D-741F-405D-ABED-D017E46BB7B1}">
      <dsp:nvSpPr>
        <dsp:cNvPr id="0" name=""/>
        <dsp:cNvSpPr/>
      </dsp:nvSpPr>
      <dsp:spPr>
        <a:xfrm>
          <a:off x="299984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Private View and Public View</a:t>
          </a:r>
          <a:endParaRPr lang="en-US" sz="1800" kern="1200"/>
        </a:p>
      </dsp:txBody>
      <dsp:txXfrm>
        <a:off x="2999844" y="2736542"/>
        <a:ext cx="2072076" cy="720000"/>
      </dsp:txXfrm>
    </dsp:sp>
    <dsp:sp modelId="{81DC2252-087E-4EF4-BD5F-D00385EB4D03}">
      <dsp:nvSpPr>
        <dsp:cNvPr id="0" name=""/>
        <dsp:cNvSpPr/>
      </dsp:nvSpPr>
      <dsp:spPr>
        <a:xfrm>
          <a:off x="5838589" y="1078881"/>
          <a:ext cx="1263966" cy="126396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924A7-B3F8-494E-B840-DF1E18B0FD9E}">
      <dsp:nvSpPr>
        <dsp:cNvPr id="0" name=""/>
        <dsp:cNvSpPr/>
      </dsp:nvSpPr>
      <dsp:spPr>
        <a:xfrm>
          <a:off x="6107959" y="1348251"/>
          <a:ext cx="725226" cy="725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C0B8B-905F-4788-95AA-3613A0DB48A5}">
      <dsp:nvSpPr>
        <dsp:cNvPr id="0" name=""/>
        <dsp:cNvSpPr/>
      </dsp:nvSpPr>
      <dsp:spPr>
        <a:xfrm>
          <a:off x="543453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Export and Import Data</a:t>
          </a:r>
          <a:endParaRPr lang="en-US" sz="1800" kern="1200"/>
        </a:p>
      </dsp:txBody>
      <dsp:txXfrm>
        <a:off x="5434534" y="2736542"/>
        <a:ext cx="2072076" cy="720000"/>
      </dsp:txXfrm>
    </dsp:sp>
    <dsp:sp modelId="{664E2935-DDB1-4511-867D-7BA76FA5D9BB}">
      <dsp:nvSpPr>
        <dsp:cNvPr id="0" name=""/>
        <dsp:cNvSpPr/>
      </dsp:nvSpPr>
      <dsp:spPr>
        <a:xfrm>
          <a:off x="8273279" y="1078881"/>
          <a:ext cx="1263966" cy="126396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8DE7D-FF7B-4DDA-9894-7581616DBBC7}">
      <dsp:nvSpPr>
        <dsp:cNvPr id="0" name=""/>
        <dsp:cNvSpPr/>
      </dsp:nvSpPr>
      <dsp:spPr>
        <a:xfrm>
          <a:off x="8542649" y="1348251"/>
          <a:ext cx="725226" cy="725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D97E3A-B7EF-42A4-91CE-75BB7B5956C3}">
      <dsp:nvSpPr>
        <dsp:cNvPr id="0" name=""/>
        <dsp:cNvSpPr/>
      </dsp:nvSpPr>
      <dsp:spPr>
        <a:xfrm>
          <a:off x="786922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API keys (read and write API keys)</a:t>
          </a:r>
          <a:endParaRPr lang="en-US" sz="1800" kern="1200"/>
        </a:p>
      </dsp:txBody>
      <dsp:txXfrm>
        <a:off x="7869224" y="2736542"/>
        <a:ext cx="2072076"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3/14/2021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3/13/2021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hyperlink" Target="mailto:debian@192.168.7.2"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MQTT"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6.xml"/><Relationship Id="rId4" Type="http://schemas.openxmlformats.org/officeDocument/2006/relationships/hyperlink" Target="https://thingspeak.com/pages/learn_mor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thingspeak.com/channels" TargetMode="External"/><Relationship Id="rId2" Type="http://schemas.openxmlformats.org/officeDocument/2006/relationships/hyperlink" Target="http://exploringbeaglebone.com/chapter11/"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247510"/>
            <a:ext cx="11490325" cy="1759772"/>
          </a:xfrm>
        </p:spPr>
        <p:txBody>
          <a:bodyPr/>
          <a:lstStyle/>
          <a:p>
            <a:r>
              <a:rPr lang="en-US" dirty="0"/>
              <a:t>Interfacing of </a:t>
            </a:r>
            <a:r>
              <a:rPr lang="en-US" dirty="0" err="1"/>
              <a:t>Bbb</a:t>
            </a:r>
            <a:r>
              <a:rPr lang="en-US" dirty="0"/>
              <a:t> wireless with </a:t>
            </a:r>
            <a:r>
              <a:rPr lang="en-US" dirty="0" err="1"/>
              <a:t>thinkspeak</a:t>
            </a:r>
            <a:r>
              <a:rPr lang="en-US" dirty="0"/>
              <a:t> cloud </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9.24.XX</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6764867" y="3669700"/>
            <a:ext cx="4114800" cy="1590022"/>
          </a:xfrm>
        </p:spPr>
        <p:txBody>
          <a:bodyPr>
            <a:normAutofit/>
          </a:bodyPr>
          <a:lstStyle/>
          <a:p>
            <a:r>
              <a:rPr lang="en-US" dirty="0"/>
              <a:t>Submitted by </a:t>
            </a:r>
          </a:p>
          <a:p>
            <a:r>
              <a:rPr lang="en-US" dirty="0"/>
              <a:t>Amit </a:t>
            </a:r>
            <a:r>
              <a:rPr lang="en-US" dirty="0" err="1"/>
              <a:t>kumar</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8A9E5DE-2589-42B4-9F6C-7F55CEFB4654}"/>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E8D268D4-8684-40E3-9A00-90FFC6FB638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02876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878B6-29C6-4FCF-A787-D4AF7C9C904A}"/>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algn="l">
              <a:lnSpc>
                <a:spcPct val="90000"/>
              </a:lnSpc>
            </a:pPr>
            <a:r>
              <a:rPr lang="en-US" sz="4000" kern="1200">
                <a:solidFill>
                  <a:schemeClr val="tx1"/>
                </a:solidFill>
                <a:latin typeface="+mj-lt"/>
                <a:ea typeface="+mj-ea"/>
                <a:cs typeface="+mj-cs"/>
              </a:rPr>
              <a:t>Features of Channel</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8548932A-315B-478C-8184-176BABA208FA}"/>
              </a:ext>
            </a:extLst>
          </p:cNvPr>
          <p:cNvSpPr>
            <a:spLocks noGrp="1"/>
          </p:cNvSpPr>
          <p:nvPr>
            <p:ph type="sldNum" sz="quarter" idx="11"/>
          </p:nvPr>
        </p:nvSpPr>
        <p:spPr>
          <a:xfrm>
            <a:off x="8717280" y="6356350"/>
            <a:ext cx="2633472" cy="365125"/>
          </a:xfrm>
        </p:spPr>
        <p:txBody>
          <a:bodyPr vert="horz" lIns="91440" tIns="45720" rIns="91440" bIns="45720" rtlCol="0" anchor="ctr">
            <a:normAutofit/>
          </a:bodyPr>
          <a:lstStyle/>
          <a:p>
            <a:pPr>
              <a:spcAft>
                <a:spcPts val="600"/>
              </a:spcAft>
            </a:pPr>
            <a:fld id="{8C2E478F-E849-4A8C-AF1F-CBCC78A7CBFA}"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graphicFrame>
        <p:nvGraphicFramePr>
          <p:cNvPr id="7" name="TextBox 4">
            <a:extLst>
              <a:ext uri="{FF2B5EF4-FFF2-40B4-BE49-F238E27FC236}">
                <a16:creationId xmlns:a16="http://schemas.microsoft.com/office/drawing/2014/main" id="{33EA45D6-0D27-46CC-8E3B-B7BF040DFD6C}"/>
              </a:ext>
            </a:extLst>
          </p:cNvPr>
          <p:cNvGraphicFramePr/>
          <p:nvPr>
            <p:extLst>
              <p:ext uri="{D42A27DB-BD31-4B8C-83A1-F6EECF244321}">
                <p14:modId xmlns:p14="http://schemas.microsoft.com/office/powerpoint/2010/main" val="343184840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90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65E6F5-CE41-4942-B5B0-6C519927025D}"/>
              </a:ext>
            </a:extLst>
          </p:cNvPr>
          <p:cNvSpPr>
            <a:spLocks noGrp="1"/>
          </p:cNvSpPr>
          <p:nvPr>
            <p:ph type="sldNum" sz="quarter" idx="11"/>
          </p:nvPr>
        </p:nvSpPr>
        <p:spPr/>
        <p:txBody>
          <a:bodyPr/>
          <a:lstStyle/>
          <a:p>
            <a:fld id="{8C2E478F-E849-4A8C-AF1F-CBCC78A7CBFA}" type="slidenum">
              <a:rPr lang="en-US" smtClean="0"/>
              <a:t>12</a:t>
            </a:fld>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14DC7C4-BD28-4429-8E9E-E051BE4E8017}"/>
              </a:ext>
            </a:extLst>
          </p:cNvPr>
          <p:cNvPicPr>
            <a:picLocks noChangeAspect="1"/>
          </p:cNvPicPr>
          <p:nvPr/>
        </p:nvPicPr>
        <p:blipFill>
          <a:blip r:embed="rId2"/>
          <a:stretch>
            <a:fillRect/>
          </a:stretch>
        </p:blipFill>
        <p:spPr>
          <a:xfrm>
            <a:off x="0" y="0"/>
            <a:ext cx="12192000" cy="6833428"/>
          </a:xfrm>
          <a:prstGeom prst="rect">
            <a:avLst/>
          </a:prstGeom>
        </p:spPr>
      </p:pic>
    </p:spTree>
    <p:extLst>
      <p:ext uri="{BB962C8B-B14F-4D97-AF65-F5344CB8AC3E}">
        <p14:creationId xmlns:p14="http://schemas.microsoft.com/office/powerpoint/2010/main" val="21641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80725-D49D-4704-84F7-26D58247C87E}"/>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nSpc>
                <a:spcPct val="90000"/>
              </a:lnSpc>
            </a:pPr>
            <a:r>
              <a:rPr lang="en-US" sz="5600" kern="1200">
                <a:solidFill>
                  <a:srgbClr val="FFFFFF"/>
                </a:solidFill>
                <a:latin typeface="+mj-lt"/>
                <a:ea typeface="+mj-ea"/>
                <a:cs typeface="+mj-cs"/>
              </a:rPr>
              <a:t>Uses of api Keys</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7BD336A4-187D-443D-A8D3-317A95B88225}"/>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solidFill>
                  <a:schemeClr val="tx1">
                    <a:alpha val="80000"/>
                  </a:schemeClr>
                </a:solidFill>
              </a:rPr>
              <a:t>Types of API keys </a:t>
            </a:r>
          </a:p>
          <a:p>
            <a:pPr marL="342900" indent="-228600">
              <a:lnSpc>
                <a:spcPct val="90000"/>
              </a:lnSpc>
              <a:spcAft>
                <a:spcPts val="600"/>
              </a:spcAft>
              <a:buFont typeface="Arial" panose="020B0604020202020204" pitchFamily="34" charset="0"/>
              <a:buChar char="•"/>
            </a:pPr>
            <a:r>
              <a:rPr lang="en-US" sz="2000" dirty="0">
                <a:solidFill>
                  <a:schemeClr val="tx1">
                    <a:alpha val="80000"/>
                  </a:schemeClr>
                </a:solidFill>
              </a:rPr>
              <a:t>Read API key </a:t>
            </a:r>
          </a:p>
          <a:p>
            <a:pPr marL="342900" indent="-228600">
              <a:lnSpc>
                <a:spcPct val="90000"/>
              </a:lnSpc>
              <a:spcAft>
                <a:spcPts val="600"/>
              </a:spcAft>
              <a:buFont typeface="Arial" panose="020B0604020202020204" pitchFamily="34" charset="0"/>
              <a:buChar char="•"/>
            </a:pPr>
            <a:r>
              <a:rPr lang="en-US" sz="2000" dirty="0">
                <a:solidFill>
                  <a:schemeClr val="tx1">
                    <a:alpha val="80000"/>
                  </a:schemeClr>
                </a:solidFill>
              </a:rPr>
              <a:t>Write API key</a:t>
            </a:r>
          </a:p>
          <a:p>
            <a:pPr marL="342900" indent="-228600">
              <a:lnSpc>
                <a:spcPct val="90000"/>
              </a:lnSpc>
              <a:spcAft>
                <a:spcPts val="600"/>
              </a:spcAft>
              <a:buFont typeface="Arial" panose="020B0604020202020204" pitchFamily="34" charset="0"/>
              <a:buChar char="•"/>
            </a:pPr>
            <a:r>
              <a:rPr lang="en-US" sz="2000" dirty="0">
                <a:solidFill>
                  <a:schemeClr val="tx1">
                    <a:alpha val="80000"/>
                  </a:schemeClr>
                </a:solidFill>
              </a:rPr>
              <a:t>User API key</a:t>
            </a:r>
          </a:p>
          <a:p>
            <a:pPr marL="285750" indent="-228600">
              <a:lnSpc>
                <a:spcPct val="90000"/>
              </a:lnSpc>
              <a:spcAft>
                <a:spcPts val="600"/>
              </a:spcAft>
              <a:buFont typeface="Arial" panose="020B0604020202020204" pitchFamily="34" charset="0"/>
              <a:buChar char="•"/>
            </a:pPr>
            <a:r>
              <a:rPr lang="en-US" sz="2000" dirty="0">
                <a:solidFill>
                  <a:schemeClr val="tx1">
                    <a:alpha val="80000"/>
                  </a:schemeClr>
                </a:solidFill>
              </a:rPr>
              <a:t>Read and Write API keys are only used for reading and writing data in our channel.</a:t>
            </a:r>
          </a:p>
          <a:p>
            <a:pPr marL="285750" indent="-228600">
              <a:lnSpc>
                <a:spcPct val="90000"/>
              </a:lnSpc>
              <a:spcAft>
                <a:spcPts val="600"/>
              </a:spcAft>
              <a:buFont typeface="Arial" panose="020B0604020202020204" pitchFamily="34" charset="0"/>
              <a:buChar char="•"/>
            </a:pPr>
            <a:r>
              <a:rPr lang="en-US" sz="2000" dirty="0">
                <a:solidFill>
                  <a:schemeClr val="tx1">
                    <a:alpha val="80000"/>
                  </a:schemeClr>
                </a:solidFill>
              </a:rPr>
              <a:t>User API key is used for our account purpose .</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F93C4A7C-A8A0-4FD3-A3B9-600A3DED13C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60000"/>
                  </a:schemeClr>
                </a:solidFill>
              </a:rPr>
              <a:pPr>
                <a:spcAft>
                  <a:spcPts val="600"/>
                </a:spcAft>
              </a:pPr>
              <a:t>13</a:t>
            </a:fld>
            <a:endParaRPr lang="en-US">
              <a:solidFill>
                <a:schemeClr val="tx1">
                  <a:alpha val="60000"/>
                </a:schemeClr>
              </a:solidFill>
            </a:endParaRP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961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screenshot of a computer&#10;&#10;Description automatically generated with medium confidence">
            <a:extLst>
              <a:ext uri="{FF2B5EF4-FFF2-40B4-BE49-F238E27FC236}">
                <a16:creationId xmlns:a16="http://schemas.microsoft.com/office/drawing/2014/main" id="{14A02F7A-87E6-4A93-807B-807FB35846F3}"/>
              </a:ext>
            </a:extLst>
          </p:cNvPr>
          <p:cNvPicPr>
            <a:picLocks noGrp="1" noChangeAspect="1"/>
          </p:cNvPicPr>
          <p:nvPr>
            <p:ph type="pic" sz="quarter" idx="14"/>
          </p:nvPr>
        </p:nvPicPr>
        <p:blipFill>
          <a:blip r:embed="rId2"/>
          <a:srcRect t="57" b="57"/>
          <a:stretch>
            <a:fillRect/>
          </a:stretch>
        </p:blipFill>
        <p:spPr>
          <a:xfrm>
            <a:off x="0" y="0"/>
            <a:ext cx="12192000" cy="6846888"/>
          </a:xfrm>
        </p:spPr>
      </p:pic>
      <p:sp>
        <p:nvSpPr>
          <p:cNvPr id="3" name="Slide Number Placeholder 2">
            <a:extLst>
              <a:ext uri="{FF2B5EF4-FFF2-40B4-BE49-F238E27FC236}">
                <a16:creationId xmlns:a16="http://schemas.microsoft.com/office/drawing/2014/main" id="{B4F2E5C7-B345-45FF-BCA5-6E64D329D9BC}"/>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149723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B10174-57BC-4062-ABB8-316682C4B696}"/>
              </a:ext>
            </a:extLst>
          </p:cNvPr>
          <p:cNvSpPr>
            <a:spLocks noGrp="1"/>
          </p:cNvSpPr>
          <p:nvPr>
            <p:ph type="sldNum" sz="quarter" idx="4"/>
          </p:nvPr>
        </p:nvSpPr>
        <p:spPr/>
        <p:txBody>
          <a:bodyPr/>
          <a:lstStyle/>
          <a:p>
            <a:fld id="{8C2E478F-E849-4A8C-AF1F-CBCC78A7CBFA}" type="slidenum">
              <a:rPr lang="en-US" smtClean="0"/>
              <a:t>15</a:t>
            </a:fld>
            <a:endParaRPr lang="en-US" dirty="0"/>
          </a:p>
        </p:txBody>
      </p:sp>
      <p:pic>
        <p:nvPicPr>
          <p:cNvPr id="8" name="Picture 7" descr="Graphical user interface, text, application, chat or text message, email&#10;&#10;Description automatically generated">
            <a:extLst>
              <a:ext uri="{FF2B5EF4-FFF2-40B4-BE49-F238E27FC236}">
                <a16:creationId xmlns:a16="http://schemas.microsoft.com/office/drawing/2014/main" id="{298A5466-39B6-421C-9F11-FEA8DC8CA08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4215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Graphical user interface&#10;&#10;Description automatically generated">
            <a:extLst>
              <a:ext uri="{FF2B5EF4-FFF2-40B4-BE49-F238E27FC236}">
                <a16:creationId xmlns:a16="http://schemas.microsoft.com/office/drawing/2014/main" id="{E1014892-B573-4587-B3B9-E224DB22DC72}"/>
              </a:ext>
            </a:extLst>
          </p:cNvPr>
          <p:cNvPicPr>
            <a:picLocks noGrp="1" noChangeAspect="1"/>
          </p:cNvPicPr>
          <p:nvPr>
            <p:ph type="pic" sz="quarter" idx="14"/>
          </p:nvPr>
        </p:nvPicPr>
        <p:blipFill>
          <a:blip r:embed="rId2"/>
          <a:srcRect l="6419" r="6419"/>
          <a:stretch>
            <a:fillRect/>
          </a:stretch>
        </p:blipFill>
        <p:spPr>
          <a:xfrm>
            <a:off x="0" y="0"/>
            <a:ext cx="12192000" cy="6846888"/>
          </a:xfrm>
        </p:spPr>
      </p:pic>
      <p:sp>
        <p:nvSpPr>
          <p:cNvPr id="4" name="Slide Number Placeholder 3">
            <a:extLst>
              <a:ext uri="{FF2B5EF4-FFF2-40B4-BE49-F238E27FC236}">
                <a16:creationId xmlns:a16="http://schemas.microsoft.com/office/drawing/2014/main" id="{52C8B40D-08BE-4AB6-80F8-C6141624DE9B}"/>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349309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mputer script on a screen">
            <a:extLst>
              <a:ext uri="{FF2B5EF4-FFF2-40B4-BE49-F238E27FC236}">
                <a16:creationId xmlns:a16="http://schemas.microsoft.com/office/drawing/2014/main" id="{4F38C5B3-073F-4804-B690-6009332A8DE2}"/>
              </a:ext>
            </a:extLst>
          </p:cNvPr>
          <p:cNvPicPr>
            <a:picLocks noChangeAspect="1"/>
          </p:cNvPicPr>
          <p:nvPr/>
        </p:nvPicPr>
        <p:blipFill rotWithShape="1">
          <a:blip r:embed="rId2"/>
          <a:srcRect l="3753" r="43526" b="-1"/>
          <a:stretch/>
        </p:blipFill>
        <p:spPr>
          <a:xfrm>
            <a:off x="20" y="10"/>
            <a:ext cx="5416530" cy="6857990"/>
          </a:xfrm>
          <a:prstGeom prst="rect">
            <a:avLst/>
          </a:prstGeom>
          <a:noFill/>
          <a:effectLst/>
        </p:spPr>
      </p:pic>
      <p:sp>
        <p:nvSpPr>
          <p:cNvPr id="4" name="Slide Number Placeholder 3">
            <a:extLst>
              <a:ext uri="{FF2B5EF4-FFF2-40B4-BE49-F238E27FC236}">
                <a16:creationId xmlns:a16="http://schemas.microsoft.com/office/drawing/2014/main" id="{CB0D20DE-E9D2-4DF6-BC34-207CC1A1AD9E}"/>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17</a:t>
            </a:fld>
            <a:endParaRPr lang="en-US"/>
          </a:p>
        </p:txBody>
      </p:sp>
      <p:sp>
        <p:nvSpPr>
          <p:cNvPr id="5" name="Content Placeholder 4">
            <a:extLst>
              <a:ext uri="{FF2B5EF4-FFF2-40B4-BE49-F238E27FC236}">
                <a16:creationId xmlns:a16="http://schemas.microsoft.com/office/drawing/2014/main" id="{74D0B762-4CDE-4357-867F-B2EA965745B7}"/>
              </a:ext>
            </a:extLst>
          </p:cNvPr>
          <p:cNvSpPr>
            <a:spLocks noGrp="1"/>
          </p:cNvSpPr>
          <p:nvPr>
            <p:ph idx="1"/>
          </p:nvPr>
        </p:nvSpPr>
        <p:spPr>
          <a:xfrm>
            <a:off x="6096000" y="1661160"/>
            <a:ext cx="4646613" cy="3825875"/>
          </a:xfrm>
        </p:spPr>
        <p:txBody>
          <a:bodyPr>
            <a:normAutofit/>
          </a:bodyPr>
          <a:lstStyle/>
          <a:p>
            <a:r>
              <a:rPr lang="en-IN" dirty="0"/>
              <a:t>MATLAB analysis</a:t>
            </a:r>
          </a:p>
          <a:p>
            <a:r>
              <a:rPr lang="en-IN" dirty="0"/>
              <a:t>MATLAB visualization</a:t>
            </a:r>
          </a:p>
          <a:p>
            <a:r>
              <a:rPr lang="en-IN" dirty="0"/>
              <a:t>React</a:t>
            </a:r>
          </a:p>
          <a:p>
            <a:r>
              <a:rPr lang="en-IN" dirty="0"/>
              <a:t>Talkback</a:t>
            </a:r>
          </a:p>
          <a:p>
            <a:r>
              <a:rPr lang="en-IN" dirty="0" err="1"/>
              <a:t>ThingTweet</a:t>
            </a:r>
            <a:endParaRPr lang="en-IN" dirty="0"/>
          </a:p>
          <a:p>
            <a:r>
              <a:rPr lang="en-IN" dirty="0" err="1"/>
              <a:t>TimeControl</a:t>
            </a:r>
            <a:endParaRPr lang="en-IN" dirty="0"/>
          </a:p>
          <a:p>
            <a:r>
              <a:rPr lang="en-IN" dirty="0" err="1"/>
              <a:t>ThingHTTP</a:t>
            </a:r>
            <a:endParaRPr lang="en-IN" dirty="0"/>
          </a:p>
        </p:txBody>
      </p:sp>
      <p:sp>
        <p:nvSpPr>
          <p:cNvPr id="6" name="Title 5">
            <a:extLst>
              <a:ext uri="{FF2B5EF4-FFF2-40B4-BE49-F238E27FC236}">
                <a16:creationId xmlns:a16="http://schemas.microsoft.com/office/drawing/2014/main" id="{8915E57C-60F7-4C96-A18B-56A584D3BE40}"/>
              </a:ext>
            </a:extLst>
          </p:cNvPr>
          <p:cNvSpPr>
            <a:spLocks noGrp="1"/>
          </p:cNvSpPr>
          <p:nvPr>
            <p:ph type="title"/>
          </p:nvPr>
        </p:nvSpPr>
        <p:spPr>
          <a:xfrm>
            <a:off x="6095999" y="612037"/>
            <a:ext cx="5897218" cy="884238"/>
          </a:xfrm>
        </p:spPr>
        <p:txBody>
          <a:bodyPr anchor="t">
            <a:normAutofit/>
          </a:bodyPr>
          <a:lstStyle/>
          <a:p>
            <a:r>
              <a:rPr lang="en-IN" dirty="0"/>
              <a:t>Apps features of </a:t>
            </a:r>
            <a:r>
              <a:rPr lang="en-IN" dirty="0" err="1"/>
              <a:t>thingspeak</a:t>
            </a:r>
            <a:endParaRPr lang="en-IN" dirty="0"/>
          </a:p>
        </p:txBody>
      </p:sp>
    </p:spTree>
    <p:extLst>
      <p:ext uri="{BB962C8B-B14F-4D97-AF65-F5344CB8AC3E}">
        <p14:creationId xmlns:p14="http://schemas.microsoft.com/office/powerpoint/2010/main" val="39928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99B80D-8A74-4525-BF2A-89D48E88488E}"/>
              </a:ext>
            </a:extLst>
          </p:cNvPr>
          <p:cNvSpPr>
            <a:spLocks noGrp="1"/>
          </p:cNvSpPr>
          <p:nvPr>
            <p:ph type="sldNum" sz="quarter" idx="4"/>
          </p:nvPr>
        </p:nvSpPr>
        <p:spPr/>
        <p:txBody>
          <a:bodyPr/>
          <a:lstStyle/>
          <a:p>
            <a:fld id="{8C2E478F-E849-4A8C-AF1F-CBCC78A7CBFA}" type="slidenum">
              <a:rPr lang="en-US" smtClean="0"/>
              <a:t>18</a:t>
            </a:fld>
            <a:endParaRPr lang="en-US" dirty="0"/>
          </a:p>
        </p:txBody>
      </p:sp>
      <p:pic>
        <p:nvPicPr>
          <p:cNvPr id="7" name="Picture 6" descr="Graphical user interface, text, application, email, website&#10;&#10;Description automatically generated">
            <a:extLst>
              <a:ext uri="{FF2B5EF4-FFF2-40B4-BE49-F238E27FC236}">
                <a16:creationId xmlns:a16="http://schemas.microsoft.com/office/drawing/2014/main" id="{D2C667DB-E8C6-4234-AB9E-A4E3C2A1F98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1767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D24F59-A9F2-42E0-B177-1B369CA5ED08}"/>
              </a:ext>
            </a:extLst>
          </p:cNvPr>
          <p:cNvSpPr>
            <a:spLocks noGrp="1"/>
          </p:cNvSpPr>
          <p:nvPr>
            <p:ph type="sldNum" sz="quarter" idx="4"/>
          </p:nvPr>
        </p:nvSpPr>
        <p:spPr/>
        <p:txBody>
          <a:bodyPr/>
          <a:lstStyle/>
          <a:p>
            <a:fld id="{8C2E478F-E849-4A8C-AF1F-CBCC78A7CBFA}" type="slidenum">
              <a:rPr lang="en-US" smtClean="0"/>
              <a:t>19</a:t>
            </a:fld>
            <a:endParaRPr lang="en-US" dirty="0"/>
          </a:p>
        </p:txBody>
      </p:sp>
      <p:pic>
        <p:nvPicPr>
          <p:cNvPr id="7" name="Picture 6" descr="Graphical user interface, text, application, website&#10;&#10;Description automatically generated">
            <a:extLst>
              <a:ext uri="{FF2B5EF4-FFF2-40B4-BE49-F238E27FC236}">
                <a16:creationId xmlns:a16="http://schemas.microsoft.com/office/drawing/2014/main" id="{4E9D488B-BCE8-4A6E-9CC0-A2291B860CD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6286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62" r="23658" b="-2"/>
          <a:stretch/>
        </p:blipFill>
        <p:spPr>
          <a:xfrm>
            <a:off x="20" y="10"/>
            <a:ext cx="5416530" cy="6857990"/>
          </a:xfrm>
          <a:noFill/>
        </p:spPr>
      </p:pic>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2</a:t>
            </a:fld>
            <a:endParaRPr lang="en-US"/>
          </a:p>
        </p:txBody>
      </p:sp>
      <p:sp>
        <p:nvSpPr>
          <p:cNvPr id="23" name="Content Placeholder 3">
            <a:extLst>
              <a:ext uri="{FF2B5EF4-FFF2-40B4-BE49-F238E27FC236}">
                <a16:creationId xmlns:a16="http://schemas.microsoft.com/office/drawing/2014/main" id="{310CD5B2-1545-4FEF-8C8F-BCF590EB9CA7}"/>
              </a:ext>
            </a:extLst>
          </p:cNvPr>
          <p:cNvSpPr>
            <a:spLocks noGrp="1"/>
          </p:cNvSpPr>
          <p:nvPr>
            <p:ph idx="1"/>
          </p:nvPr>
        </p:nvSpPr>
        <p:spPr>
          <a:xfrm>
            <a:off x="6096000" y="1661160"/>
            <a:ext cx="5643716" cy="3825875"/>
          </a:xfrm>
        </p:spPr>
        <p:txBody>
          <a:bodyPr/>
          <a:lstStyle/>
          <a:p>
            <a:r>
              <a:rPr lang="en-US" sz="2000" dirty="0"/>
              <a:t>The Internet of things (IoT) describes the network of physical objects—“things”—that are embedded with sensors, software, and other technologies for the purpose of connecting and exchanging data with other devices and systems over the Internet.</a:t>
            </a:r>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612037"/>
            <a:ext cx="5897218" cy="884238"/>
          </a:xfrm>
        </p:spPr>
        <p:txBody>
          <a:bodyPr anchor="t">
            <a:normAutofit/>
          </a:bodyPr>
          <a:lstStyle/>
          <a:p>
            <a:r>
              <a:rPr lang="en-US" dirty="0"/>
              <a:t>What is </a:t>
            </a:r>
            <a:r>
              <a:rPr lang="en-US" dirty="0" err="1"/>
              <a:t>iot</a:t>
            </a:r>
            <a:r>
              <a:rPr lang="en-US" dirty="0"/>
              <a:t>?</a:t>
            </a:r>
          </a:p>
        </p:txBody>
      </p:sp>
    </p:spTree>
    <p:extLst>
      <p:ext uri="{BB962C8B-B14F-4D97-AF65-F5344CB8AC3E}">
        <p14:creationId xmlns:p14="http://schemas.microsoft.com/office/powerpoint/2010/main" val="13253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53CA0B-CABC-4C5A-A464-52729637B929}"/>
              </a:ext>
            </a:extLst>
          </p:cNvPr>
          <p:cNvPicPr>
            <a:picLocks noChangeAspect="1"/>
          </p:cNvPicPr>
          <p:nvPr/>
        </p:nvPicPr>
        <p:blipFill>
          <a:blip r:embed="rId2"/>
          <a:stretch>
            <a:fillRect/>
          </a:stretch>
        </p:blipFill>
        <p:spPr>
          <a:xfrm>
            <a:off x="0" y="1397794"/>
            <a:ext cx="5416550" cy="4062412"/>
          </a:xfrm>
          <a:prstGeom prst="rect">
            <a:avLst/>
          </a:prstGeom>
          <a:noFill/>
          <a:effectLst/>
        </p:spPr>
      </p:pic>
      <p:sp>
        <p:nvSpPr>
          <p:cNvPr id="3" name="Slide Number Placeholder 2">
            <a:extLst>
              <a:ext uri="{FF2B5EF4-FFF2-40B4-BE49-F238E27FC236}">
                <a16:creationId xmlns:a16="http://schemas.microsoft.com/office/drawing/2014/main" id="{18425BD7-5693-4CFD-9BFD-A4434666589A}"/>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20</a:t>
            </a:fld>
            <a:endParaRPr lang="en-US"/>
          </a:p>
        </p:txBody>
      </p:sp>
      <p:sp>
        <p:nvSpPr>
          <p:cNvPr id="4" name="Content Placeholder 3">
            <a:extLst>
              <a:ext uri="{FF2B5EF4-FFF2-40B4-BE49-F238E27FC236}">
                <a16:creationId xmlns:a16="http://schemas.microsoft.com/office/drawing/2014/main" id="{12B54075-B1D9-4279-8547-73D9D06C1457}"/>
              </a:ext>
            </a:extLst>
          </p:cNvPr>
          <p:cNvSpPr>
            <a:spLocks noGrp="1"/>
          </p:cNvSpPr>
          <p:nvPr>
            <p:ph idx="1"/>
          </p:nvPr>
        </p:nvSpPr>
        <p:spPr>
          <a:xfrm>
            <a:off x="6096000" y="1661160"/>
            <a:ext cx="4646613" cy="3825875"/>
          </a:xfrm>
        </p:spPr>
        <p:txBody>
          <a:bodyPr>
            <a:normAutofit/>
          </a:bodyPr>
          <a:lstStyle/>
          <a:p>
            <a:r>
              <a:rPr lang="en-US" dirty="0"/>
              <a:t>The </a:t>
            </a:r>
            <a:r>
              <a:rPr lang="en-US" dirty="0" err="1"/>
              <a:t>BeagleBone</a:t>
            </a:r>
            <a:r>
              <a:rPr lang="en-US" dirty="0"/>
              <a:t> Black Wireless (BBBW) uses the same wireless chip as the </a:t>
            </a:r>
            <a:r>
              <a:rPr lang="en-US" dirty="0" err="1"/>
              <a:t>BeagleBone</a:t>
            </a:r>
            <a:r>
              <a:rPr lang="en-US" dirty="0"/>
              <a:t> Green Wireless (BBGW), which is the WL18MODGB TI module.</a:t>
            </a:r>
          </a:p>
          <a:p>
            <a:r>
              <a:rPr lang="en-US" dirty="0"/>
              <a:t> BBBW does not have a built-in antenna therefore solely relies on the provided external antennas.</a:t>
            </a:r>
          </a:p>
          <a:p>
            <a:r>
              <a:rPr lang="en-US" dirty="0"/>
              <a:t>This revision has also removed the Ethernet port and as such users will have to rely on the </a:t>
            </a:r>
            <a:r>
              <a:rPr lang="en-US" dirty="0" err="1"/>
              <a:t>WiFi</a:t>
            </a:r>
            <a:r>
              <a:rPr lang="en-US" dirty="0"/>
              <a:t> for Internet connectivity.</a:t>
            </a:r>
            <a:endParaRPr lang="en-IN" dirty="0"/>
          </a:p>
        </p:txBody>
      </p:sp>
      <p:sp>
        <p:nvSpPr>
          <p:cNvPr id="5" name="Title 4">
            <a:extLst>
              <a:ext uri="{FF2B5EF4-FFF2-40B4-BE49-F238E27FC236}">
                <a16:creationId xmlns:a16="http://schemas.microsoft.com/office/drawing/2014/main" id="{075D9A6C-D940-4F93-AE37-E8EA6392EC86}"/>
              </a:ext>
            </a:extLst>
          </p:cNvPr>
          <p:cNvSpPr>
            <a:spLocks noGrp="1"/>
          </p:cNvSpPr>
          <p:nvPr>
            <p:ph type="title"/>
          </p:nvPr>
        </p:nvSpPr>
        <p:spPr>
          <a:xfrm>
            <a:off x="6095999" y="612037"/>
            <a:ext cx="5897218" cy="884238"/>
          </a:xfrm>
        </p:spPr>
        <p:txBody>
          <a:bodyPr anchor="t">
            <a:normAutofit/>
          </a:bodyPr>
          <a:lstStyle/>
          <a:p>
            <a:r>
              <a:rPr lang="en-IN" dirty="0"/>
              <a:t>BBB wireless </a:t>
            </a:r>
            <a:r>
              <a:rPr lang="en-IN" dirty="0" err="1"/>
              <a:t>Wifi</a:t>
            </a:r>
            <a:r>
              <a:rPr lang="en-IN" dirty="0"/>
              <a:t> Module</a:t>
            </a:r>
          </a:p>
        </p:txBody>
      </p:sp>
    </p:spTree>
    <p:extLst>
      <p:ext uri="{BB962C8B-B14F-4D97-AF65-F5344CB8AC3E}">
        <p14:creationId xmlns:p14="http://schemas.microsoft.com/office/powerpoint/2010/main" val="374871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363B67-4ABF-402D-9608-F626E7312630}"/>
              </a:ext>
            </a:extLst>
          </p:cNvPr>
          <p:cNvSpPr>
            <a:spLocks noGrp="1"/>
          </p:cNvSpPr>
          <p:nvPr>
            <p:ph type="sldNum" sz="quarter" idx="4"/>
          </p:nvPr>
        </p:nvSpPr>
        <p:spPr/>
        <p:txBody>
          <a:bodyPr/>
          <a:lstStyle/>
          <a:p>
            <a:fld id="{8C2E478F-E849-4A8C-AF1F-CBCC78A7CBFA}" type="slidenum">
              <a:rPr lang="en-US" smtClean="0"/>
              <a:t>21</a:t>
            </a:fld>
            <a:endParaRPr lang="en-US" dirty="0"/>
          </a:p>
        </p:txBody>
      </p:sp>
      <p:sp>
        <p:nvSpPr>
          <p:cNvPr id="4" name="Content Placeholder 3">
            <a:extLst>
              <a:ext uri="{FF2B5EF4-FFF2-40B4-BE49-F238E27FC236}">
                <a16:creationId xmlns:a16="http://schemas.microsoft.com/office/drawing/2014/main" id="{9F15F59D-5D77-4E69-9BB6-C2AADAD801D1}"/>
              </a:ext>
            </a:extLst>
          </p:cNvPr>
          <p:cNvSpPr>
            <a:spLocks noGrp="1"/>
          </p:cNvSpPr>
          <p:nvPr>
            <p:ph idx="1"/>
          </p:nvPr>
        </p:nvSpPr>
        <p:spPr>
          <a:xfrm>
            <a:off x="1371600" y="2251096"/>
            <a:ext cx="9202993" cy="3374864"/>
          </a:xfrm>
        </p:spPr>
        <p:txBody>
          <a:bodyPr/>
          <a:lstStyle/>
          <a:p>
            <a:r>
              <a:rPr lang="en-IN" dirty="0" err="1"/>
              <a:t>ssh</a:t>
            </a:r>
            <a:r>
              <a:rPr lang="en-IN" dirty="0"/>
              <a:t> </a:t>
            </a:r>
            <a:r>
              <a:rPr lang="en-IN" dirty="0">
                <a:hlinkClick r:id="rId2"/>
              </a:rPr>
              <a:t>debian@192.168.7.2</a:t>
            </a:r>
            <a:endParaRPr lang="en-IN" dirty="0"/>
          </a:p>
          <a:p>
            <a:r>
              <a:rPr lang="en-IN" dirty="0" err="1"/>
              <a:t>sudo</a:t>
            </a:r>
            <a:r>
              <a:rPr lang="en-IN" dirty="0"/>
              <a:t> </a:t>
            </a:r>
            <a:r>
              <a:rPr lang="en-IN" dirty="0" err="1"/>
              <a:t>connmanctl</a:t>
            </a:r>
            <a:endParaRPr lang="en-IN" dirty="0"/>
          </a:p>
          <a:p>
            <a:r>
              <a:rPr lang="en-IN" dirty="0"/>
              <a:t> </a:t>
            </a:r>
            <a:r>
              <a:rPr lang="en-IN" dirty="0" err="1"/>
              <a:t>connmanctl</a:t>
            </a:r>
            <a:r>
              <a:rPr lang="en-IN" dirty="0"/>
              <a:t>&gt; enable </a:t>
            </a:r>
            <a:r>
              <a:rPr lang="en-IN" dirty="0" err="1"/>
              <a:t>wifi</a:t>
            </a:r>
            <a:endParaRPr lang="en-IN" dirty="0"/>
          </a:p>
          <a:p>
            <a:r>
              <a:rPr lang="en-IN" dirty="0" err="1"/>
              <a:t>connmanctl</a:t>
            </a:r>
            <a:r>
              <a:rPr lang="en-IN" dirty="0"/>
              <a:t>&gt; Services</a:t>
            </a:r>
          </a:p>
          <a:p>
            <a:r>
              <a:rPr lang="en-IN" dirty="0" err="1"/>
              <a:t>connmanctl</a:t>
            </a:r>
            <a:r>
              <a:rPr lang="en-IN" dirty="0"/>
              <a:t>&gt; agent on</a:t>
            </a:r>
          </a:p>
          <a:p>
            <a:r>
              <a:rPr lang="en-US" dirty="0"/>
              <a:t>connect </a:t>
            </a:r>
            <a:r>
              <a:rPr lang="en-US" dirty="0" err="1"/>
              <a:t>wifi_xxxxxxxx_managed_psk</a:t>
            </a:r>
            <a:endParaRPr lang="en-US" dirty="0"/>
          </a:p>
          <a:p>
            <a:r>
              <a:rPr lang="en-US" dirty="0"/>
              <a:t>quit</a:t>
            </a:r>
            <a:endParaRPr lang="en-IN" dirty="0"/>
          </a:p>
          <a:p>
            <a:endParaRPr lang="en-IN" dirty="0"/>
          </a:p>
        </p:txBody>
      </p:sp>
      <p:sp>
        <p:nvSpPr>
          <p:cNvPr id="5" name="Title 4">
            <a:extLst>
              <a:ext uri="{FF2B5EF4-FFF2-40B4-BE49-F238E27FC236}">
                <a16:creationId xmlns:a16="http://schemas.microsoft.com/office/drawing/2014/main" id="{73F38349-D468-4C56-BBE2-970A91B5CA94}"/>
              </a:ext>
            </a:extLst>
          </p:cNvPr>
          <p:cNvSpPr>
            <a:spLocks noGrp="1"/>
          </p:cNvSpPr>
          <p:nvPr>
            <p:ph type="title"/>
          </p:nvPr>
        </p:nvSpPr>
        <p:spPr>
          <a:xfrm>
            <a:off x="1006853" y="435056"/>
            <a:ext cx="10364153" cy="884238"/>
          </a:xfrm>
        </p:spPr>
        <p:txBody>
          <a:bodyPr/>
          <a:lstStyle/>
          <a:p>
            <a:r>
              <a:rPr lang="en-IN" dirty="0"/>
              <a:t>Setup </a:t>
            </a:r>
            <a:r>
              <a:rPr lang="en-IN" dirty="0" err="1"/>
              <a:t>wifi</a:t>
            </a:r>
            <a:r>
              <a:rPr lang="en-IN" dirty="0"/>
              <a:t> </a:t>
            </a:r>
            <a:r>
              <a:rPr lang="en-IN" dirty="0" err="1"/>
              <a:t>fo</a:t>
            </a:r>
            <a:r>
              <a:rPr lang="en-IN" dirty="0"/>
              <a:t> BBB wireless</a:t>
            </a:r>
          </a:p>
        </p:txBody>
      </p:sp>
    </p:spTree>
    <p:extLst>
      <p:ext uri="{BB962C8B-B14F-4D97-AF65-F5344CB8AC3E}">
        <p14:creationId xmlns:p14="http://schemas.microsoft.com/office/powerpoint/2010/main" val="45904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0AA73D-8A42-4E6C-A150-5BCC1B7D4708}"/>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22</a:t>
            </a:fld>
            <a:endParaRPr lang="en-US" dirty="0"/>
          </a:p>
        </p:txBody>
      </p:sp>
      <p:sp>
        <p:nvSpPr>
          <p:cNvPr id="9" name="Content Placeholder 8">
            <a:extLst>
              <a:ext uri="{FF2B5EF4-FFF2-40B4-BE49-F238E27FC236}">
                <a16:creationId xmlns:a16="http://schemas.microsoft.com/office/drawing/2014/main" id="{37B149A5-C3BD-4C46-A1A6-2BFE87F1C929}"/>
              </a:ext>
            </a:extLst>
          </p:cNvPr>
          <p:cNvSpPr>
            <a:spLocks noGrp="1"/>
          </p:cNvSpPr>
          <p:nvPr>
            <p:ph idx="1"/>
          </p:nvPr>
        </p:nvSpPr>
        <p:spPr>
          <a:xfrm>
            <a:off x="1224116" y="1496275"/>
            <a:ext cx="9674942" cy="4624306"/>
          </a:xfrm>
        </p:spPr>
        <p:txBody>
          <a:bodyPr/>
          <a:lstStyle/>
          <a:p>
            <a:r>
              <a:rPr lang="en-US" sz="1800" dirty="0" err="1"/>
              <a:t>ThingSpeak</a:t>
            </a:r>
            <a:r>
              <a:rPr lang="en-US" sz="1800" dirty="0"/>
              <a:t> allows you to aggregate, visualize and analyze live data streams in the cloud. Some of the key capabilities of </a:t>
            </a:r>
            <a:r>
              <a:rPr lang="en-US" sz="1800" dirty="0" err="1"/>
              <a:t>ThingSpeak</a:t>
            </a:r>
            <a:r>
              <a:rPr lang="en-US" sz="1800" dirty="0"/>
              <a:t> include the ability to:</a:t>
            </a:r>
          </a:p>
          <a:p>
            <a:r>
              <a:rPr lang="en-US" dirty="0"/>
              <a:t>Easily configure devices to send data to </a:t>
            </a:r>
            <a:r>
              <a:rPr lang="en-US" dirty="0" err="1"/>
              <a:t>ThingSpeak</a:t>
            </a:r>
            <a:r>
              <a:rPr lang="en-US" dirty="0"/>
              <a:t> using popular IoT protocols.</a:t>
            </a:r>
          </a:p>
          <a:p>
            <a:r>
              <a:rPr lang="en-US" dirty="0"/>
              <a:t>Visualize your sensor data in real-time.</a:t>
            </a:r>
          </a:p>
          <a:p>
            <a:r>
              <a:rPr lang="en-US" dirty="0"/>
              <a:t>Aggregate data on-demand from third-party sources.</a:t>
            </a:r>
          </a:p>
          <a:p>
            <a:r>
              <a:rPr lang="en-US" dirty="0"/>
              <a:t>Use the power of MATLAB to make sense of your IoT data.</a:t>
            </a:r>
          </a:p>
          <a:p>
            <a:r>
              <a:rPr lang="en-US" dirty="0"/>
              <a:t>Run your IoT analytics automatically based on schedules or events.</a:t>
            </a:r>
          </a:p>
          <a:p>
            <a:r>
              <a:rPr lang="en-US" dirty="0"/>
              <a:t>Prototype and build IoT systems without setting up servers or developing web software.</a:t>
            </a:r>
          </a:p>
          <a:p>
            <a:r>
              <a:rPr lang="en-US" dirty="0"/>
              <a:t>Automatically act on your data and communicate using third-party services like Twilio® or Twitter®.</a:t>
            </a:r>
            <a:endParaRPr lang="en-IN" dirty="0"/>
          </a:p>
        </p:txBody>
      </p:sp>
      <p:sp>
        <p:nvSpPr>
          <p:cNvPr id="8" name="Title 7">
            <a:extLst>
              <a:ext uri="{FF2B5EF4-FFF2-40B4-BE49-F238E27FC236}">
                <a16:creationId xmlns:a16="http://schemas.microsoft.com/office/drawing/2014/main" id="{48C0730E-6353-430B-B390-5E270886618D}"/>
              </a:ext>
            </a:extLst>
          </p:cNvPr>
          <p:cNvSpPr>
            <a:spLocks noGrp="1"/>
          </p:cNvSpPr>
          <p:nvPr>
            <p:ph type="title"/>
          </p:nvPr>
        </p:nvSpPr>
        <p:spPr>
          <a:xfrm>
            <a:off x="709684" y="368490"/>
            <a:ext cx="11283533" cy="1127785"/>
          </a:xfrm>
        </p:spPr>
        <p:txBody>
          <a:bodyPr/>
          <a:lstStyle/>
          <a:p>
            <a:pPr algn="ctr"/>
            <a:r>
              <a:rPr lang="en-IN" dirty="0"/>
              <a:t>Advantages of using </a:t>
            </a:r>
            <a:r>
              <a:rPr lang="en-IN" dirty="0" err="1"/>
              <a:t>Thingspeak</a:t>
            </a:r>
            <a:endParaRPr lang="en-IN" dirty="0"/>
          </a:p>
        </p:txBody>
      </p:sp>
    </p:spTree>
    <p:extLst>
      <p:ext uri="{BB962C8B-B14F-4D97-AF65-F5344CB8AC3E}">
        <p14:creationId xmlns:p14="http://schemas.microsoft.com/office/powerpoint/2010/main" val="298746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7831ED-96D3-46E3-849A-D85A963DB271}"/>
              </a:ext>
            </a:extLst>
          </p:cNvPr>
          <p:cNvSpPr>
            <a:spLocks noGrp="1"/>
          </p:cNvSpPr>
          <p:nvPr>
            <p:ph type="sldNum" sz="quarter" idx="4"/>
          </p:nvPr>
        </p:nvSpPr>
        <p:spPr/>
        <p:txBody>
          <a:bodyPr/>
          <a:lstStyle/>
          <a:p>
            <a:fld id="{8C2E478F-E849-4A8C-AF1F-CBCC78A7CBFA}" type="slidenum">
              <a:rPr lang="en-US" smtClean="0"/>
              <a:t>23</a:t>
            </a:fld>
            <a:endParaRPr lang="en-US" dirty="0"/>
          </a:p>
        </p:txBody>
      </p:sp>
      <p:pic>
        <p:nvPicPr>
          <p:cNvPr id="8" name="Picture 7" descr="Text&#10;&#10;Description automatically generated">
            <a:extLst>
              <a:ext uri="{FF2B5EF4-FFF2-40B4-BE49-F238E27FC236}">
                <a16:creationId xmlns:a16="http://schemas.microsoft.com/office/drawing/2014/main" id="{8C48420F-E315-41F0-A700-6CC5CE2ABA43}"/>
              </a:ext>
            </a:extLst>
          </p:cNvPr>
          <p:cNvPicPr>
            <a:picLocks noChangeAspect="1"/>
          </p:cNvPicPr>
          <p:nvPr/>
        </p:nvPicPr>
        <p:blipFill>
          <a:blip r:embed="rId2"/>
          <a:stretch>
            <a:fillRect/>
          </a:stretch>
        </p:blipFill>
        <p:spPr>
          <a:xfrm>
            <a:off x="1" y="24572"/>
            <a:ext cx="12192000" cy="6808856"/>
          </a:xfrm>
          <a:prstGeom prst="rect">
            <a:avLst/>
          </a:prstGeom>
        </p:spPr>
      </p:pic>
    </p:spTree>
    <p:extLst>
      <p:ext uri="{BB962C8B-B14F-4D97-AF65-F5344CB8AC3E}">
        <p14:creationId xmlns:p14="http://schemas.microsoft.com/office/powerpoint/2010/main" val="3861173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2C8F9C-E6A2-4713-A0A1-5C798C26E851}"/>
              </a:ext>
            </a:extLst>
          </p:cNvPr>
          <p:cNvSpPr>
            <a:spLocks noGrp="1"/>
          </p:cNvSpPr>
          <p:nvPr>
            <p:ph type="sldNum" sz="quarter" idx="4"/>
          </p:nvPr>
        </p:nvSpPr>
        <p:spPr/>
        <p:txBody>
          <a:bodyPr/>
          <a:lstStyle/>
          <a:p>
            <a:fld id="{8C2E478F-E849-4A8C-AF1F-CBCC78A7CBFA}" type="slidenum">
              <a:rPr lang="en-US" smtClean="0"/>
              <a:t>24</a:t>
            </a:fld>
            <a:endParaRPr lang="en-US" dirty="0"/>
          </a:p>
        </p:txBody>
      </p:sp>
      <p:pic>
        <p:nvPicPr>
          <p:cNvPr id="8" name="Picture 7" descr="Text&#10;&#10;Description automatically generated">
            <a:extLst>
              <a:ext uri="{FF2B5EF4-FFF2-40B4-BE49-F238E27FC236}">
                <a16:creationId xmlns:a16="http://schemas.microsoft.com/office/drawing/2014/main" id="{69E946D6-1911-4DAD-A1CC-8F83755D92CF}"/>
              </a:ext>
            </a:extLst>
          </p:cNvPr>
          <p:cNvPicPr>
            <a:picLocks noChangeAspect="1"/>
          </p:cNvPicPr>
          <p:nvPr/>
        </p:nvPicPr>
        <p:blipFill>
          <a:blip r:embed="rId2"/>
          <a:stretch>
            <a:fillRect/>
          </a:stretch>
        </p:blipFill>
        <p:spPr>
          <a:xfrm>
            <a:off x="1135626" y="427702"/>
            <a:ext cx="10736826" cy="6194323"/>
          </a:xfrm>
          <a:prstGeom prst="rect">
            <a:avLst/>
          </a:prstGeom>
        </p:spPr>
      </p:pic>
    </p:spTree>
    <p:extLst>
      <p:ext uri="{BB962C8B-B14F-4D97-AF65-F5344CB8AC3E}">
        <p14:creationId xmlns:p14="http://schemas.microsoft.com/office/powerpoint/2010/main" val="4127475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077F29-FB81-4F37-B751-ED5DC88A5A9F}"/>
              </a:ext>
            </a:extLst>
          </p:cNvPr>
          <p:cNvSpPr>
            <a:spLocks noGrp="1"/>
          </p:cNvSpPr>
          <p:nvPr>
            <p:ph type="sldNum" sz="quarter" idx="4"/>
          </p:nvPr>
        </p:nvSpPr>
        <p:spPr/>
        <p:txBody>
          <a:bodyPr/>
          <a:lstStyle/>
          <a:p>
            <a:fld id="{8C2E478F-E849-4A8C-AF1F-CBCC78A7CBFA}" type="slidenum">
              <a:rPr lang="en-US" smtClean="0"/>
              <a:t>25</a:t>
            </a:fld>
            <a:endParaRPr lang="en-US" dirty="0"/>
          </a:p>
        </p:txBody>
      </p:sp>
      <p:pic>
        <p:nvPicPr>
          <p:cNvPr id="8" name="Picture 7" descr="Text&#10;&#10;Description automatically generated">
            <a:extLst>
              <a:ext uri="{FF2B5EF4-FFF2-40B4-BE49-F238E27FC236}">
                <a16:creationId xmlns:a16="http://schemas.microsoft.com/office/drawing/2014/main" id="{AE872455-1B4B-43FD-A752-3A59937016DE}"/>
              </a:ext>
            </a:extLst>
          </p:cNvPr>
          <p:cNvPicPr>
            <a:picLocks noChangeAspect="1"/>
          </p:cNvPicPr>
          <p:nvPr/>
        </p:nvPicPr>
        <p:blipFill>
          <a:blip r:embed="rId2"/>
          <a:stretch>
            <a:fillRect/>
          </a:stretch>
        </p:blipFill>
        <p:spPr>
          <a:xfrm>
            <a:off x="0" y="24572"/>
            <a:ext cx="12192000" cy="6808856"/>
          </a:xfrm>
          <a:prstGeom prst="rect">
            <a:avLst/>
          </a:prstGeom>
        </p:spPr>
      </p:pic>
    </p:spTree>
    <p:extLst>
      <p:ext uri="{BB962C8B-B14F-4D97-AF65-F5344CB8AC3E}">
        <p14:creationId xmlns:p14="http://schemas.microsoft.com/office/powerpoint/2010/main" val="220223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Text&#10;&#10;Description automatically generated">
            <a:extLst>
              <a:ext uri="{FF2B5EF4-FFF2-40B4-BE49-F238E27FC236}">
                <a16:creationId xmlns:a16="http://schemas.microsoft.com/office/drawing/2014/main" id="{3EE61498-4D2C-4E9E-BE35-91B45756295B}"/>
              </a:ext>
            </a:extLst>
          </p:cNvPr>
          <p:cNvPicPr>
            <a:picLocks noGrp="1" noChangeAspect="1"/>
          </p:cNvPicPr>
          <p:nvPr>
            <p:ph type="pic" sz="quarter" idx="14"/>
          </p:nvPr>
        </p:nvPicPr>
        <p:blipFill>
          <a:blip r:embed="rId2"/>
          <a:srcRect l="4039" r="4039"/>
          <a:stretch>
            <a:fillRect/>
          </a:stretch>
        </p:blipFill>
        <p:spPr/>
      </p:pic>
      <p:sp>
        <p:nvSpPr>
          <p:cNvPr id="4" name="Slide Number Placeholder 3">
            <a:extLst>
              <a:ext uri="{FF2B5EF4-FFF2-40B4-BE49-F238E27FC236}">
                <a16:creationId xmlns:a16="http://schemas.microsoft.com/office/drawing/2014/main" id="{891AEFF9-EBF2-48F9-846A-B1021FE8CFE1}"/>
              </a:ext>
            </a:extLst>
          </p:cNvPr>
          <p:cNvSpPr>
            <a:spLocks noGrp="1"/>
          </p:cNvSpPr>
          <p:nvPr>
            <p:ph type="sldNum" sz="quarter" idx="4"/>
          </p:nvPr>
        </p:nvSpPr>
        <p:spPr/>
        <p:txBody>
          <a:bodyPr/>
          <a:lstStyle/>
          <a:p>
            <a:fld id="{8C2E478F-E849-4A8C-AF1F-CBCC78A7CBFA}" type="slidenum">
              <a:rPr lang="en-US" smtClean="0"/>
              <a:t>26</a:t>
            </a:fld>
            <a:endParaRPr lang="en-US" dirty="0"/>
          </a:p>
        </p:txBody>
      </p:sp>
      <p:pic>
        <p:nvPicPr>
          <p:cNvPr id="10" name="Content Placeholder 9" descr="Text&#10;&#10;Description automatically generated">
            <a:extLst>
              <a:ext uri="{FF2B5EF4-FFF2-40B4-BE49-F238E27FC236}">
                <a16:creationId xmlns:a16="http://schemas.microsoft.com/office/drawing/2014/main" id="{78F05F4E-4849-43F1-ADBE-47857F17833D}"/>
              </a:ext>
            </a:extLst>
          </p:cNvPr>
          <p:cNvPicPr>
            <a:picLocks noGrp="1" noChangeAspect="1"/>
          </p:cNvPicPr>
          <p:nvPr>
            <p:ph idx="1"/>
          </p:nvPr>
        </p:nvPicPr>
        <p:blipFill>
          <a:blip r:embed="rId3"/>
          <a:stretch>
            <a:fillRect/>
          </a:stretch>
        </p:blipFill>
        <p:spPr>
          <a:xfrm>
            <a:off x="5657850" y="0"/>
            <a:ext cx="6534150" cy="6833427"/>
          </a:xfrm>
        </p:spPr>
      </p:pic>
    </p:spTree>
    <p:extLst>
      <p:ext uri="{BB962C8B-B14F-4D97-AF65-F5344CB8AC3E}">
        <p14:creationId xmlns:p14="http://schemas.microsoft.com/office/powerpoint/2010/main" val="1201488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F1F0BA-825C-4617-864F-DB9431FA703D}"/>
              </a:ext>
            </a:extLst>
          </p:cNvPr>
          <p:cNvSpPr>
            <a:spLocks noGrp="1"/>
          </p:cNvSpPr>
          <p:nvPr>
            <p:ph type="sldNum" sz="quarter" idx="4"/>
          </p:nvPr>
        </p:nvSpPr>
        <p:spPr/>
        <p:txBody>
          <a:bodyPr/>
          <a:lstStyle/>
          <a:p>
            <a:fld id="{8C2E478F-E849-4A8C-AF1F-CBCC78A7CBFA}" type="slidenum">
              <a:rPr lang="en-US" smtClean="0"/>
              <a:t>27</a:t>
            </a:fld>
            <a:endParaRPr lang="en-US" dirty="0"/>
          </a:p>
        </p:txBody>
      </p:sp>
      <p:pic>
        <p:nvPicPr>
          <p:cNvPr id="12" name="Picture 11" descr="Text&#10;&#10;Description automatically generated">
            <a:extLst>
              <a:ext uri="{FF2B5EF4-FFF2-40B4-BE49-F238E27FC236}">
                <a16:creationId xmlns:a16="http://schemas.microsoft.com/office/drawing/2014/main" id="{0E54D52C-7147-4F5F-A960-73B8FC803E80}"/>
              </a:ext>
            </a:extLst>
          </p:cNvPr>
          <p:cNvPicPr>
            <a:picLocks noChangeAspect="1"/>
          </p:cNvPicPr>
          <p:nvPr/>
        </p:nvPicPr>
        <p:blipFill>
          <a:blip r:embed="rId2"/>
          <a:stretch>
            <a:fillRect/>
          </a:stretch>
        </p:blipFill>
        <p:spPr>
          <a:xfrm>
            <a:off x="3228575" y="9047"/>
            <a:ext cx="5753193" cy="6839905"/>
          </a:xfrm>
          <a:prstGeom prst="rect">
            <a:avLst/>
          </a:prstGeom>
        </p:spPr>
      </p:pic>
    </p:spTree>
    <p:extLst>
      <p:ext uri="{BB962C8B-B14F-4D97-AF65-F5344CB8AC3E}">
        <p14:creationId xmlns:p14="http://schemas.microsoft.com/office/powerpoint/2010/main" val="188061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3B5E1F-6517-49C1-A694-46A6CB4BC280}"/>
              </a:ext>
            </a:extLst>
          </p:cNvPr>
          <p:cNvSpPr>
            <a:spLocks noGrp="1"/>
          </p:cNvSpPr>
          <p:nvPr>
            <p:ph type="sldNum" sz="quarter" idx="4"/>
          </p:nvPr>
        </p:nvSpPr>
        <p:spPr/>
        <p:txBody>
          <a:bodyPr/>
          <a:lstStyle/>
          <a:p>
            <a:fld id="{8C2E478F-E849-4A8C-AF1F-CBCC78A7CBFA}" type="slidenum">
              <a:rPr lang="en-US" smtClean="0"/>
              <a:t>28</a:t>
            </a:fld>
            <a:endParaRPr lang="en-US" dirty="0"/>
          </a:p>
        </p:txBody>
      </p:sp>
      <p:pic>
        <p:nvPicPr>
          <p:cNvPr id="10" name="Picture 9" descr="A screenshot of a computer&#10;&#10;Description automatically generated">
            <a:extLst>
              <a:ext uri="{FF2B5EF4-FFF2-40B4-BE49-F238E27FC236}">
                <a16:creationId xmlns:a16="http://schemas.microsoft.com/office/drawing/2014/main" id="{511F98CB-A7A9-42AD-A70D-739B21D150F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765031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611C8F6-AF75-4A54-A5BE-F349A8F76ED1}"/>
              </a:ext>
            </a:extLst>
          </p:cNvPr>
          <p:cNvSpPr>
            <a:spLocks noGrp="1"/>
          </p:cNvSpPr>
          <p:nvPr>
            <p:ph type="title"/>
          </p:nvPr>
        </p:nvSpPr>
        <p:spPr>
          <a:xfrm>
            <a:off x="1155558" y="637763"/>
            <a:ext cx="9889797" cy="1413144"/>
          </a:xfrm>
        </p:spPr>
        <p:txBody>
          <a:bodyPr vert="horz" lIns="91440" tIns="45720" rIns="91440" bIns="45720" rtlCol="0" anchor="t">
            <a:normAutofit/>
          </a:bodyPr>
          <a:lstStyle/>
          <a:p>
            <a:pPr algn="l">
              <a:lnSpc>
                <a:spcPct val="90000"/>
              </a:lnSpc>
            </a:pPr>
            <a:r>
              <a:rPr lang="en-US" sz="4400" kern="1200" dirty="0">
                <a:solidFill>
                  <a:schemeClr val="bg1"/>
                </a:solidFill>
                <a:latin typeface="+mj-lt"/>
                <a:ea typeface="+mj-ea"/>
                <a:cs typeface="+mj-cs"/>
              </a:rPr>
              <a:t>Limitation of </a:t>
            </a:r>
            <a:r>
              <a:rPr lang="en-US" sz="4400" kern="1200" dirty="0" err="1">
                <a:solidFill>
                  <a:schemeClr val="bg1"/>
                </a:solidFill>
                <a:latin typeface="+mj-lt"/>
                <a:ea typeface="+mj-ea"/>
                <a:cs typeface="+mj-cs"/>
              </a:rPr>
              <a:t>thinkspeak</a:t>
            </a:r>
            <a:r>
              <a:rPr lang="en-US" sz="4400" kern="1200" dirty="0">
                <a:solidFill>
                  <a:schemeClr val="bg1"/>
                </a:solidFill>
                <a:latin typeface="+mj-lt"/>
                <a:ea typeface="+mj-ea"/>
                <a:cs typeface="+mj-cs"/>
              </a:rPr>
              <a:t>!</a:t>
            </a:r>
          </a:p>
        </p:txBody>
      </p:sp>
      <p:sp>
        <p:nvSpPr>
          <p:cNvPr id="14" name="Rectangle 13">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13D6AD2-5A02-4766-9941-17549D979135}"/>
              </a:ext>
            </a:extLst>
          </p:cNvPr>
          <p:cNvSpPr>
            <a:spLocks noGrp="1"/>
          </p:cNvSpPr>
          <p:nvPr>
            <p:ph type="sldNum" sz="quarter" idx="11"/>
          </p:nvPr>
        </p:nvSpPr>
        <p:spPr>
          <a:xfrm>
            <a:off x="160867" y="3246439"/>
            <a:ext cx="672957" cy="343768"/>
          </a:xfrm>
        </p:spPr>
        <p:txBody>
          <a:bodyPr vert="horz" lIns="91440" tIns="45720" rIns="91440" bIns="45720" rtlCol="0" anchor="ctr">
            <a:normAutofit/>
          </a:bodyPr>
          <a:lstStyle/>
          <a:p>
            <a:pPr algn="ctr">
              <a:spcAft>
                <a:spcPts val="600"/>
              </a:spcAft>
            </a:pPr>
            <a:fld id="{8C2E478F-E849-4A8C-AF1F-CBCC78A7CBFA}" type="slidenum">
              <a:rPr lang="en-US" sz="1400">
                <a:solidFill>
                  <a:schemeClr val="tx1"/>
                </a:solidFill>
              </a:rPr>
              <a:pPr algn="ctr">
                <a:spcAft>
                  <a:spcPts val="600"/>
                </a:spcAft>
              </a:pPr>
              <a:t>29</a:t>
            </a:fld>
            <a:endParaRPr lang="en-US" sz="1400">
              <a:solidFill>
                <a:schemeClr val="tx1"/>
              </a:solidFill>
            </a:endParaRPr>
          </a:p>
        </p:txBody>
      </p:sp>
      <p:sp>
        <p:nvSpPr>
          <p:cNvPr id="8" name="TextBox 7">
            <a:extLst>
              <a:ext uri="{FF2B5EF4-FFF2-40B4-BE49-F238E27FC236}">
                <a16:creationId xmlns:a16="http://schemas.microsoft.com/office/drawing/2014/main" id="{61B972D8-08EB-41E1-B571-039BF68EFB50}"/>
              </a:ext>
            </a:extLst>
          </p:cNvPr>
          <p:cNvSpPr txBox="1"/>
          <p:nvPr/>
        </p:nvSpPr>
        <p:spPr>
          <a:xfrm>
            <a:off x="982639" y="3246439"/>
            <a:ext cx="1039959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Free users are limited to 10 million messages (3+ years at minimum update interval)</a:t>
            </a:r>
          </a:p>
          <a:p>
            <a:pPr marL="285750" indent="-285750">
              <a:buFont typeface="Arial" panose="020B0604020202020204" pitchFamily="34" charset="0"/>
              <a:buChar char="•"/>
            </a:pPr>
            <a:r>
              <a:rPr lang="en-US" sz="2400" dirty="0"/>
              <a:t>Paid users are limited to 100 million messages per unit (3+ years at minimum update interval)</a:t>
            </a:r>
          </a:p>
          <a:p>
            <a:pPr marL="285750" indent="-285750">
              <a:buFont typeface="Arial" panose="020B0604020202020204" pitchFamily="34" charset="0"/>
              <a:buChar char="•"/>
            </a:pPr>
            <a:r>
              <a:rPr lang="en-US" sz="2400" dirty="0"/>
              <a:t>If storage is exceeded, your channels may no longer be able to receive data.</a:t>
            </a:r>
          </a:p>
          <a:p>
            <a:pPr marL="285750" indent="-285750">
              <a:buFont typeface="Arial" panose="020B0604020202020204" pitchFamily="34" charset="0"/>
              <a:buChar char="•"/>
            </a:pPr>
            <a:r>
              <a:rPr lang="en-US" sz="2400" dirty="0"/>
              <a:t>Long term archiving of data for paid customers only.</a:t>
            </a:r>
          </a:p>
          <a:p>
            <a:pPr marL="285750" indent="-285750">
              <a:buFont typeface="Arial" panose="020B0604020202020204" pitchFamily="34" charset="0"/>
              <a:buChar char="•"/>
            </a:pPr>
            <a:r>
              <a:rPr lang="en-US" sz="2400" dirty="0"/>
              <a:t>We can only upload integer values on </a:t>
            </a:r>
            <a:r>
              <a:rPr lang="en-US" sz="2400" dirty="0" err="1"/>
              <a:t>ThingSpeak</a:t>
            </a:r>
            <a:r>
              <a:rPr lang="en-US" sz="2400" dirty="0"/>
              <a:t>.</a:t>
            </a:r>
            <a:endParaRPr lang="en-IN" sz="2400" dirty="0"/>
          </a:p>
        </p:txBody>
      </p:sp>
    </p:spTree>
    <p:extLst>
      <p:ext uri="{BB962C8B-B14F-4D97-AF65-F5344CB8AC3E}">
        <p14:creationId xmlns:p14="http://schemas.microsoft.com/office/powerpoint/2010/main" val="33404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4"/>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8082" r="29265" b="3"/>
          <a:stretch/>
        </p:blipFill>
        <p:spPr>
          <a:xfrm>
            <a:off x="20" y="10"/>
            <a:ext cx="5416530" cy="6857990"/>
          </a:xfrm>
          <a:noFill/>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3</a:t>
            </a:fld>
            <a:endParaRPr lang="en-US"/>
          </a:p>
        </p:txBody>
      </p:sp>
      <p:sp>
        <p:nvSpPr>
          <p:cNvPr id="6" name="Text Placeholder 5">
            <a:extLst>
              <a:ext uri="{FF2B5EF4-FFF2-40B4-BE49-F238E27FC236}">
                <a16:creationId xmlns:a16="http://schemas.microsoft.com/office/drawing/2014/main" id="{F3C89A40-EEAA-43AB-9A3A-B2CFDE450F1B}"/>
              </a:ext>
            </a:extLst>
          </p:cNvPr>
          <p:cNvSpPr>
            <a:spLocks noGrp="1"/>
          </p:cNvSpPr>
          <p:nvPr>
            <p:ph idx="1"/>
          </p:nvPr>
        </p:nvSpPr>
        <p:spPr>
          <a:xfrm>
            <a:off x="6096000" y="1661160"/>
            <a:ext cx="4646613" cy="4384798"/>
          </a:xfrm>
        </p:spPr>
        <p:txBody>
          <a:bodyPr>
            <a:normAutofit fontScale="77500" lnSpcReduction="20000"/>
          </a:bodyPr>
          <a:lstStyle/>
          <a:p>
            <a:endParaRPr lang="en-US" dirty="0"/>
          </a:p>
          <a:p>
            <a:r>
              <a:rPr lang="en-US" sz="2300" dirty="0"/>
              <a:t>Design and execute complex IoT projects using internal resources</a:t>
            </a:r>
          </a:p>
          <a:p>
            <a:r>
              <a:rPr lang="en-US" sz="2300" dirty="0"/>
              <a:t>Establish communication protocols for connected hardware</a:t>
            </a:r>
          </a:p>
          <a:p>
            <a:r>
              <a:rPr lang="en-US" sz="2300" dirty="0"/>
              <a:t>Determine which data will be collected by sensors and which actions will be carried out by IoT devices</a:t>
            </a:r>
          </a:p>
          <a:p>
            <a:r>
              <a:rPr lang="en-US" sz="2300" dirty="0"/>
              <a:t>Integrate business systems and software with connected assets to allow the smooth, continuous flow of data</a:t>
            </a:r>
          </a:p>
        </p:txBody>
      </p:sp>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096000" y="216252"/>
            <a:ext cx="5897218" cy="884238"/>
          </a:xfrm>
        </p:spPr>
        <p:txBody>
          <a:bodyPr anchor="t">
            <a:normAutofit fontScale="90000"/>
          </a:bodyPr>
          <a:lstStyle/>
          <a:p>
            <a:r>
              <a:rPr lang="en-US" dirty="0"/>
              <a:t>Key Benefits of IoT Platforms Software</a:t>
            </a:r>
          </a:p>
        </p:txBody>
      </p:sp>
    </p:spTree>
    <p:extLst>
      <p:ext uri="{BB962C8B-B14F-4D97-AF65-F5344CB8AC3E}">
        <p14:creationId xmlns:p14="http://schemas.microsoft.com/office/powerpoint/2010/main" val="1649098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ADBB1-3412-4D55-945D-4E79595D27B3}"/>
              </a:ext>
            </a:extLst>
          </p:cNvPr>
          <p:cNvSpPr>
            <a:spLocks noGrp="1"/>
          </p:cNvSpPr>
          <p:nvPr>
            <p:ph type="title"/>
          </p:nvPr>
        </p:nvSpPr>
        <p:spPr>
          <a:xfrm>
            <a:off x="1156851" y="637762"/>
            <a:ext cx="9888496" cy="900131"/>
          </a:xfrm>
        </p:spPr>
        <p:txBody>
          <a:bodyPr vert="horz" lIns="91440" tIns="45720" rIns="91440" bIns="45720" rtlCol="0" anchor="t">
            <a:normAutofit/>
          </a:bodyPr>
          <a:lstStyle/>
          <a:p>
            <a:pPr algn="l">
              <a:lnSpc>
                <a:spcPct val="90000"/>
              </a:lnSpc>
            </a:pPr>
            <a:r>
              <a:rPr lang="en-US" sz="4000" kern="1200">
                <a:solidFill>
                  <a:schemeClr val="bg1"/>
                </a:solidFill>
                <a:latin typeface="+mj-lt"/>
                <a:ea typeface="+mj-ea"/>
                <a:cs typeface="+mj-cs"/>
              </a:rPr>
              <a:t>References</a:t>
            </a:r>
          </a:p>
        </p:txBody>
      </p:sp>
      <p:sp>
        <p:nvSpPr>
          <p:cNvPr id="16"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C81483F-D2E4-4255-A78C-AA01A6ED652A}"/>
              </a:ext>
            </a:extLst>
          </p:cNvPr>
          <p:cNvSpPr>
            <a:spLocks noGrp="1"/>
          </p:cNvSpPr>
          <p:nvPr>
            <p:ph type="sldNum" sz="quarter" idx="11"/>
          </p:nvPr>
        </p:nvSpPr>
        <p:spPr>
          <a:xfrm>
            <a:off x="160867" y="3246439"/>
            <a:ext cx="672957" cy="343768"/>
          </a:xfrm>
        </p:spPr>
        <p:txBody>
          <a:bodyPr vert="horz" lIns="91440" tIns="45720" rIns="91440" bIns="45720" rtlCol="0" anchor="ctr">
            <a:normAutofit/>
          </a:bodyPr>
          <a:lstStyle/>
          <a:p>
            <a:pPr algn="ctr">
              <a:spcAft>
                <a:spcPts val="600"/>
              </a:spcAft>
            </a:pPr>
            <a:fld id="{8C2E478F-E849-4A8C-AF1F-CBCC78A7CBFA}" type="slidenum">
              <a:rPr lang="en-US" sz="1400">
                <a:solidFill>
                  <a:schemeClr val="tx1"/>
                </a:solidFill>
              </a:rPr>
              <a:pPr algn="ctr">
                <a:spcAft>
                  <a:spcPts val="600"/>
                </a:spcAft>
              </a:pPr>
              <a:t>30</a:t>
            </a:fld>
            <a:endParaRPr lang="en-US" sz="1400">
              <a:solidFill>
                <a:schemeClr val="tx1"/>
              </a:solidFill>
            </a:endParaRPr>
          </a:p>
        </p:txBody>
      </p:sp>
      <p:sp>
        <p:nvSpPr>
          <p:cNvPr id="4" name="TextBox 3">
            <a:extLst>
              <a:ext uri="{FF2B5EF4-FFF2-40B4-BE49-F238E27FC236}">
                <a16:creationId xmlns:a16="http://schemas.microsoft.com/office/drawing/2014/main" id="{D246F59F-099E-4AC4-BD4B-69F83C168EF0}"/>
              </a:ext>
            </a:extLst>
          </p:cNvPr>
          <p:cNvSpPr txBox="1"/>
          <p:nvPr/>
        </p:nvSpPr>
        <p:spPr>
          <a:xfrm>
            <a:off x="1155548" y="2217343"/>
            <a:ext cx="9880893" cy="39596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Http information</a:t>
            </a:r>
          </a:p>
          <a:p>
            <a:pPr>
              <a:lnSpc>
                <a:spcPct val="90000"/>
              </a:lnSpc>
              <a:spcAft>
                <a:spcPts val="600"/>
              </a:spcAft>
            </a:pPr>
            <a:r>
              <a:rPr lang="en-US" sz="2400" dirty="0">
                <a:hlinkClick r:id="rId2"/>
              </a:rPr>
              <a:t>https://en.wikipedia.org/wiki/Hypertext_Transfer_Protocol</a:t>
            </a:r>
            <a:endParaRPr lang="en-US" sz="2400" dirty="0"/>
          </a:p>
          <a:p>
            <a:pPr>
              <a:lnSpc>
                <a:spcPct val="90000"/>
              </a:lnSpc>
              <a:spcAft>
                <a:spcPts val="600"/>
              </a:spcAft>
            </a:pPr>
            <a:endParaRPr lang="en-US" sz="2400" dirty="0"/>
          </a:p>
          <a:p>
            <a:pPr marL="285750" indent="-228600">
              <a:lnSpc>
                <a:spcPct val="90000"/>
              </a:lnSpc>
              <a:spcAft>
                <a:spcPts val="600"/>
              </a:spcAft>
              <a:buFont typeface="Arial" panose="020B0604020202020204" pitchFamily="34" charset="0"/>
              <a:buChar char="•"/>
            </a:pPr>
            <a:r>
              <a:rPr lang="en-US" sz="2400" dirty="0"/>
              <a:t> MQTT information</a:t>
            </a:r>
          </a:p>
          <a:p>
            <a:pPr>
              <a:lnSpc>
                <a:spcPct val="90000"/>
              </a:lnSpc>
              <a:spcAft>
                <a:spcPts val="600"/>
              </a:spcAft>
            </a:pPr>
            <a:r>
              <a:rPr lang="en-US" sz="2400" dirty="0">
                <a:hlinkClick r:id="rId3"/>
              </a:rPr>
              <a:t>https://en.wikipedia.org/wiki/MQTT</a:t>
            </a:r>
            <a:r>
              <a:rPr lang="en-US" sz="2400" dirty="0"/>
              <a:t> </a:t>
            </a:r>
          </a:p>
          <a:p>
            <a:pPr>
              <a:lnSpc>
                <a:spcPct val="90000"/>
              </a:lnSpc>
              <a:spcAft>
                <a:spcPts val="600"/>
              </a:spcAft>
            </a:pPr>
            <a:endParaRPr lang="en-US" sz="2400" dirty="0"/>
          </a:p>
          <a:p>
            <a:pPr marL="342900" indent="-342900">
              <a:lnSpc>
                <a:spcPct val="90000"/>
              </a:lnSpc>
              <a:spcAft>
                <a:spcPts val="600"/>
              </a:spcAft>
              <a:buFont typeface="Arial" panose="020B0604020202020204" pitchFamily="34" charset="0"/>
              <a:buChar char="•"/>
            </a:pPr>
            <a:r>
              <a:rPr lang="en-US" sz="2400" dirty="0" err="1"/>
              <a:t>ThingSpeak</a:t>
            </a:r>
            <a:r>
              <a:rPr lang="en-US" sz="2400" dirty="0"/>
              <a:t> information</a:t>
            </a:r>
          </a:p>
          <a:p>
            <a:pPr>
              <a:lnSpc>
                <a:spcPct val="90000"/>
              </a:lnSpc>
              <a:spcAft>
                <a:spcPts val="600"/>
              </a:spcAft>
            </a:pPr>
            <a:r>
              <a:rPr lang="en-US" sz="2400" dirty="0">
                <a:hlinkClick r:id="rId4"/>
              </a:rPr>
              <a:t>https://thingspeak.com/pages/learn_more</a:t>
            </a:r>
            <a:r>
              <a:rPr lang="en-US" sz="2400" dirty="0"/>
              <a:t> </a:t>
            </a:r>
          </a:p>
        </p:txBody>
      </p:sp>
    </p:spTree>
    <p:extLst>
      <p:ext uri="{BB962C8B-B14F-4D97-AF65-F5344CB8AC3E}">
        <p14:creationId xmlns:p14="http://schemas.microsoft.com/office/powerpoint/2010/main" val="998829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45309-AF66-4AA0-A402-518C5009858A}"/>
              </a:ext>
            </a:extLst>
          </p:cNvPr>
          <p:cNvSpPr>
            <a:spLocks noGrp="1"/>
          </p:cNvSpPr>
          <p:nvPr>
            <p:ph type="title"/>
          </p:nvPr>
        </p:nvSpPr>
        <p:spPr>
          <a:xfrm>
            <a:off x="1156851" y="637762"/>
            <a:ext cx="9888496" cy="900131"/>
          </a:xfrm>
        </p:spPr>
        <p:txBody>
          <a:bodyPr vert="horz" lIns="91440" tIns="45720" rIns="91440" bIns="45720" rtlCol="0" anchor="t">
            <a:normAutofit/>
          </a:bodyPr>
          <a:lstStyle/>
          <a:p>
            <a:pPr algn="l">
              <a:lnSpc>
                <a:spcPct val="90000"/>
              </a:lnSpc>
            </a:pPr>
            <a:r>
              <a:rPr lang="en-US" sz="4000" kern="1200">
                <a:solidFill>
                  <a:schemeClr val="bg1"/>
                </a:solidFill>
                <a:latin typeface="+mj-lt"/>
                <a:ea typeface="+mj-ea"/>
                <a:cs typeface="+mj-cs"/>
              </a:rPr>
              <a:t>References</a:t>
            </a: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773D1AEB-2314-47A2-AEB7-43159FFD586C}"/>
              </a:ext>
            </a:extLst>
          </p:cNvPr>
          <p:cNvSpPr>
            <a:spLocks noGrp="1"/>
          </p:cNvSpPr>
          <p:nvPr>
            <p:ph type="sldNum" sz="quarter" idx="11"/>
          </p:nvPr>
        </p:nvSpPr>
        <p:spPr>
          <a:xfrm>
            <a:off x="160867" y="3246439"/>
            <a:ext cx="672957" cy="343768"/>
          </a:xfrm>
        </p:spPr>
        <p:txBody>
          <a:bodyPr vert="horz" lIns="91440" tIns="45720" rIns="91440" bIns="45720" rtlCol="0" anchor="ctr">
            <a:normAutofit/>
          </a:bodyPr>
          <a:lstStyle/>
          <a:p>
            <a:pPr algn="ctr">
              <a:spcAft>
                <a:spcPts val="600"/>
              </a:spcAft>
            </a:pPr>
            <a:fld id="{8C2E478F-E849-4A8C-AF1F-CBCC78A7CBFA}" type="slidenum">
              <a:rPr lang="en-US" sz="1400">
                <a:solidFill>
                  <a:schemeClr val="tx1"/>
                </a:solidFill>
              </a:rPr>
              <a:pPr algn="ctr">
                <a:spcAft>
                  <a:spcPts val="600"/>
                </a:spcAft>
              </a:pPr>
              <a:t>31</a:t>
            </a:fld>
            <a:endParaRPr lang="en-US" sz="1400">
              <a:solidFill>
                <a:schemeClr val="tx1"/>
              </a:solidFill>
            </a:endParaRPr>
          </a:p>
        </p:txBody>
      </p:sp>
      <p:sp>
        <p:nvSpPr>
          <p:cNvPr id="4" name="TextBox 3">
            <a:extLst>
              <a:ext uri="{FF2B5EF4-FFF2-40B4-BE49-F238E27FC236}">
                <a16:creationId xmlns:a16="http://schemas.microsoft.com/office/drawing/2014/main" id="{8D64C4E0-A8DF-4617-84A8-F38A3F5C87A5}"/>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Coding for </a:t>
            </a:r>
            <a:r>
              <a:rPr lang="en-US" sz="2400" dirty="0" err="1"/>
              <a:t>ThingSpeak</a:t>
            </a:r>
            <a:endParaRPr lang="en-US" sz="2400" dirty="0"/>
          </a:p>
          <a:p>
            <a:pPr>
              <a:lnSpc>
                <a:spcPct val="90000"/>
              </a:lnSpc>
              <a:spcAft>
                <a:spcPts val="600"/>
              </a:spcAft>
            </a:pPr>
            <a:r>
              <a:rPr lang="en-US" sz="2400" dirty="0">
                <a:hlinkClick r:id="rId2"/>
              </a:rPr>
              <a:t>http://exploringbeaglebone.com/chapter11/</a:t>
            </a:r>
            <a:endParaRPr lang="en-US" sz="2400" dirty="0"/>
          </a:p>
          <a:p>
            <a:pPr>
              <a:lnSpc>
                <a:spcPct val="90000"/>
              </a:lnSpc>
              <a:spcAft>
                <a:spcPts val="600"/>
              </a:spcAft>
            </a:pPr>
            <a:endParaRPr lang="en-US" sz="2400" dirty="0"/>
          </a:p>
          <a:p>
            <a:pPr indent="-228600">
              <a:lnSpc>
                <a:spcPct val="90000"/>
              </a:lnSpc>
              <a:spcAft>
                <a:spcPts val="600"/>
              </a:spcAft>
              <a:buFont typeface="Arial" panose="020B0604020202020204" pitchFamily="34" charset="0"/>
              <a:buChar char="•"/>
            </a:pPr>
            <a:r>
              <a:rPr lang="en-US" sz="2400" dirty="0"/>
              <a:t> link for </a:t>
            </a:r>
            <a:r>
              <a:rPr lang="en-US" sz="2400" dirty="0" err="1"/>
              <a:t>ThingSpeak</a:t>
            </a:r>
            <a:r>
              <a:rPr lang="en-US" sz="2400" dirty="0"/>
              <a:t> channel</a:t>
            </a:r>
          </a:p>
          <a:p>
            <a:pPr>
              <a:lnSpc>
                <a:spcPct val="90000"/>
              </a:lnSpc>
              <a:spcAft>
                <a:spcPts val="600"/>
              </a:spcAft>
            </a:pPr>
            <a:r>
              <a:rPr lang="en-US" sz="2400" dirty="0">
                <a:hlinkClick r:id="rId3"/>
              </a:rPr>
              <a:t>https://thingspeak.com/channels</a:t>
            </a:r>
            <a:endParaRPr lang="en-US" sz="2400" dirty="0"/>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781864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FEB84055-029C-4E86-8844-D05D96C02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2">
            <a:extLst>
              <a:ext uri="{FF2B5EF4-FFF2-40B4-BE49-F238E27FC236}">
                <a16:creationId xmlns:a16="http://schemas.microsoft.com/office/drawing/2014/main" id="{8A2842C0-6210-4FDB-B1FF-C14C92737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3" name="Rectangle 24">
            <a:extLst>
              <a:ext uri="{FF2B5EF4-FFF2-40B4-BE49-F238E27FC236}">
                <a16:creationId xmlns:a16="http://schemas.microsoft.com/office/drawing/2014/main" id="{799037F2-4CAF-446B-90DB-1480B247A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6">
            <a:extLst>
              <a:ext uri="{FF2B5EF4-FFF2-40B4-BE49-F238E27FC236}">
                <a16:creationId xmlns:a16="http://schemas.microsoft.com/office/drawing/2014/main" id="{7128589C-AF3D-49CF-BD92-C1D1D2F53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C684BAF3-FA8A-46F6-9188-1EA4B32293ED}"/>
              </a:ext>
            </a:extLst>
          </p:cNvPr>
          <p:cNvSpPr>
            <a:spLocks noGrp="1"/>
          </p:cNvSpPr>
          <p:nvPr>
            <p:ph type="title"/>
          </p:nvPr>
        </p:nvSpPr>
        <p:spPr>
          <a:xfrm>
            <a:off x="1991485" y="1600200"/>
            <a:ext cx="8201552" cy="2295748"/>
          </a:xfrm>
        </p:spPr>
        <p:txBody>
          <a:bodyPr vert="horz" lIns="91440" tIns="45720" rIns="91440" bIns="45720" rtlCol="0" anchor="b">
            <a:normAutofit/>
          </a:bodyPr>
          <a:lstStyle/>
          <a:p>
            <a:pPr>
              <a:lnSpc>
                <a:spcPct val="90000"/>
              </a:lnSpc>
            </a:pPr>
            <a:r>
              <a:rPr lang="en-US" sz="3700" kern="1200">
                <a:solidFill>
                  <a:schemeClr val="tx1"/>
                </a:solidFill>
                <a:latin typeface="+mj-lt"/>
                <a:ea typeface="+mj-ea"/>
                <a:cs typeface="+mj-cs"/>
              </a:rPr>
              <a:t>Questions?</a:t>
            </a:r>
            <a:br>
              <a:rPr lang="en-US" sz="3700" kern="1200">
                <a:solidFill>
                  <a:schemeClr val="tx1"/>
                </a:solidFill>
                <a:latin typeface="+mj-lt"/>
                <a:ea typeface="+mj-ea"/>
                <a:cs typeface="+mj-cs"/>
              </a:rPr>
            </a:br>
            <a:br>
              <a:rPr lang="en-US" sz="3700" kern="1200">
                <a:solidFill>
                  <a:schemeClr val="tx1"/>
                </a:solidFill>
                <a:latin typeface="+mj-lt"/>
                <a:ea typeface="+mj-ea"/>
                <a:cs typeface="+mj-cs"/>
              </a:rPr>
            </a:br>
            <a:br>
              <a:rPr lang="en-US" sz="3700" kern="1200">
                <a:solidFill>
                  <a:schemeClr val="tx1"/>
                </a:solidFill>
                <a:latin typeface="+mj-lt"/>
                <a:ea typeface="+mj-ea"/>
                <a:cs typeface="+mj-cs"/>
              </a:rPr>
            </a:br>
            <a:r>
              <a:rPr lang="en-US" sz="3700" kern="1200">
                <a:solidFill>
                  <a:schemeClr val="tx1"/>
                </a:solidFill>
                <a:latin typeface="+mj-lt"/>
                <a:ea typeface="+mj-ea"/>
                <a:cs typeface="+mj-cs"/>
              </a:rPr>
              <a:t>Thank YOU</a:t>
            </a:r>
          </a:p>
        </p:txBody>
      </p:sp>
      <p:sp>
        <p:nvSpPr>
          <p:cNvPr id="3" name="Slide Number Placeholder 2">
            <a:extLst>
              <a:ext uri="{FF2B5EF4-FFF2-40B4-BE49-F238E27FC236}">
                <a16:creationId xmlns:a16="http://schemas.microsoft.com/office/drawing/2014/main" id="{34862D43-5E41-4873-8BF2-3B5FAF259237}"/>
              </a:ext>
            </a:extLst>
          </p:cNvPr>
          <p:cNvSpPr>
            <a:spLocks noGrp="1"/>
          </p:cNvSpPr>
          <p:nvPr>
            <p:ph type="sldNum" sz="quarter" idx="11"/>
          </p:nvPr>
        </p:nvSpPr>
        <p:spPr>
          <a:xfrm>
            <a:off x="11718297" y="17978"/>
            <a:ext cx="470655" cy="475488"/>
          </a:xfrm>
        </p:spPr>
        <p:txBody>
          <a:bodyPr vert="horz" lIns="91440" tIns="45720" rIns="91440" bIns="45720" rtlCol="0" anchor="ctr">
            <a:normAutofit/>
          </a:bodyPr>
          <a:lstStyle/>
          <a:p>
            <a:pPr algn="ctr">
              <a:spcAft>
                <a:spcPts val="600"/>
              </a:spcAft>
            </a:pPr>
            <a:fld id="{8C2E478F-E849-4A8C-AF1F-CBCC78A7CBFA}" type="slidenum">
              <a:rPr lang="en-US" sz="900">
                <a:solidFill>
                  <a:schemeClr val="tx1">
                    <a:alpha val="70000"/>
                  </a:schemeClr>
                </a:solidFill>
              </a:rPr>
              <a:pPr algn="ctr">
                <a:spcAft>
                  <a:spcPts val="600"/>
                </a:spcAft>
              </a:pPr>
              <a:t>32</a:t>
            </a:fld>
            <a:endParaRPr lang="en-US" sz="900">
              <a:solidFill>
                <a:schemeClr val="tx1">
                  <a:alpha val="70000"/>
                </a:schemeClr>
              </a:solidFill>
            </a:endParaRPr>
          </a:p>
        </p:txBody>
      </p:sp>
    </p:spTree>
    <p:extLst>
      <p:ext uri="{BB962C8B-B14F-4D97-AF65-F5344CB8AC3E}">
        <p14:creationId xmlns:p14="http://schemas.microsoft.com/office/powerpoint/2010/main" val="395049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600" kern="1200">
                <a:solidFill>
                  <a:srgbClr val="FFFFFF"/>
                </a:solidFill>
                <a:latin typeface="+mj-lt"/>
                <a:ea typeface="+mj-ea"/>
                <a:cs typeface="+mj-cs"/>
              </a:rPr>
              <a:t>List of IOT services provider</a:t>
            </a:r>
          </a:p>
        </p:txBody>
      </p:sp>
      <p:sp>
        <p:nvSpPr>
          <p:cNvPr id="12" name="TextBox 11">
            <a:extLst>
              <a:ext uri="{FF2B5EF4-FFF2-40B4-BE49-F238E27FC236}">
                <a16:creationId xmlns:a16="http://schemas.microsoft.com/office/drawing/2014/main" id="{5C710182-9D37-4271-81F1-C7CF51AD9E20}"/>
              </a:ext>
            </a:extLst>
          </p:cNvPr>
          <p:cNvSpPr txBox="1"/>
          <p:nvPr/>
        </p:nvSpPr>
        <p:spPr>
          <a:xfrm>
            <a:off x="838200" y="2438400"/>
            <a:ext cx="10515600" cy="37385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600" dirty="0" err="1"/>
              <a:t>ThingSpeak</a:t>
            </a:r>
            <a:r>
              <a:rPr lang="en-US" sz="2600" dirty="0"/>
              <a:t>   -                           By </a:t>
            </a:r>
            <a:r>
              <a:rPr lang="en-US" sz="2600" dirty="0" err="1"/>
              <a:t>Mathworks,Inc</a:t>
            </a:r>
            <a:endParaRPr lang="en-US" sz="2600" dirty="0"/>
          </a:p>
          <a:p>
            <a:pPr marL="285750" indent="-228600">
              <a:lnSpc>
                <a:spcPct val="90000"/>
              </a:lnSpc>
              <a:spcAft>
                <a:spcPts val="600"/>
              </a:spcAft>
              <a:buFont typeface="Arial" panose="020B0604020202020204" pitchFamily="34" charset="0"/>
              <a:buChar char="•"/>
            </a:pPr>
            <a:r>
              <a:rPr lang="en-US" sz="2600" dirty="0"/>
              <a:t>Amazon web services  -         Amazon</a:t>
            </a:r>
          </a:p>
          <a:p>
            <a:pPr marL="285750" indent="-228600">
              <a:lnSpc>
                <a:spcPct val="90000"/>
              </a:lnSpc>
              <a:spcAft>
                <a:spcPts val="600"/>
              </a:spcAft>
              <a:buFont typeface="Arial" panose="020B0604020202020204" pitchFamily="34" charset="0"/>
              <a:buChar char="•"/>
            </a:pPr>
            <a:r>
              <a:rPr lang="en-US" sz="2600" dirty="0"/>
              <a:t>Twilio  -                                     Twilio</a:t>
            </a:r>
          </a:p>
          <a:p>
            <a:pPr marL="285750" indent="-228600">
              <a:lnSpc>
                <a:spcPct val="90000"/>
              </a:lnSpc>
              <a:spcAft>
                <a:spcPts val="600"/>
              </a:spcAft>
              <a:buFont typeface="Arial" panose="020B0604020202020204" pitchFamily="34" charset="0"/>
              <a:buChar char="•"/>
            </a:pPr>
            <a:r>
              <a:rPr lang="en-US" sz="2600" dirty="0" err="1"/>
              <a:t>Upswift</a:t>
            </a:r>
            <a:r>
              <a:rPr lang="en-US" sz="2600" dirty="0"/>
              <a:t>  -                                  </a:t>
            </a:r>
            <a:r>
              <a:rPr lang="en-US" sz="2600" dirty="0" err="1"/>
              <a:t>Upswift</a:t>
            </a:r>
            <a:r>
              <a:rPr lang="en-US" sz="2600" dirty="0"/>
              <a:t>, Inc</a:t>
            </a:r>
          </a:p>
          <a:p>
            <a:pPr marL="285750" indent="-228600">
              <a:lnSpc>
                <a:spcPct val="90000"/>
              </a:lnSpc>
              <a:spcAft>
                <a:spcPts val="600"/>
              </a:spcAft>
              <a:buFont typeface="Arial" panose="020B0604020202020204" pitchFamily="34" charset="0"/>
              <a:buChar char="•"/>
            </a:pPr>
            <a:r>
              <a:rPr lang="en-US" sz="2600" i="0" dirty="0">
                <a:effectLst/>
              </a:rPr>
              <a:t>ARTIK   -                                    Samsung Electronics co.</a:t>
            </a:r>
          </a:p>
          <a:p>
            <a:pPr marL="285750" indent="-228600">
              <a:lnSpc>
                <a:spcPct val="90000"/>
              </a:lnSpc>
              <a:spcAft>
                <a:spcPts val="600"/>
              </a:spcAft>
              <a:buFont typeface="Arial" panose="020B0604020202020204" pitchFamily="34" charset="0"/>
              <a:buChar char="•"/>
            </a:pPr>
            <a:r>
              <a:rPr lang="en-US" sz="2600" dirty="0"/>
              <a:t>JASPER  -                                   </a:t>
            </a:r>
            <a:r>
              <a:rPr lang="en-US" sz="2600" b="0" i="0" dirty="0">
                <a:effectLst/>
              </a:rPr>
              <a:t>Jasper Technologies, Inc.</a:t>
            </a:r>
            <a:endParaRPr lang="en-US" sz="2600" dirty="0"/>
          </a:p>
          <a:p>
            <a:pPr marL="285750" indent="-228600">
              <a:lnSpc>
                <a:spcPct val="90000"/>
              </a:lnSpc>
              <a:spcAft>
                <a:spcPts val="600"/>
              </a:spcAft>
              <a:buFont typeface="Arial" panose="020B0604020202020204" pitchFamily="34" charset="0"/>
              <a:buChar char="•"/>
            </a:pPr>
            <a:r>
              <a:rPr lang="en-US" sz="2600" i="0" dirty="0" err="1">
                <a:effectLst/>
              </a:rPr>
              <a:t>ThingWorx</a:t>
            </a:r>
            <a:r>
              <a:rPr lang="en-US" sz="2600" i="0" dirty="0">
                <a:effectLst/>
              </a:rPr>
              <a:t> -                             </a:t>
            </a:r>
            <a:r>
              <a:rPr lang="en-US" sz="2600" b="0" i="0" dirty="0">
                <a:effectLst/>
              </a:rPr>
              <a:t>PTC, Inc</a:t>
            </a:r>
            <a:endParaRPr lang="en-US" sz="2600" i="0" dirty="0">
              <a:effectLst/>
            </a:endParaRPr>
          </a:p>
          <a:p>
            <a:pPr marL="285750" indent="-228600">
              <a:lnSpc>
                <a:spcPct val="90000"/>
              </a:lnSpc>
              <a:spcAft>
                <a:spcPts val="600"/>
              </a:spcAft>
              <a:buFont typeface="Arial" panose="020B0604020202020204" pitchFamily="34" charset="0"/>
              <a:buChar char="•"/>
            </a:pPr>
            <a:r>
              <a:rPr lang="en-US" sz="2600" i="0" dirty="0">
                <a:effectLst/>
              </a:rPr>
              <a:t>Etc..</a:t>
            </a:r>
          </a:p>
          <a:p>
            <a:pPr marL="285750" indent="-228600">
              <a:lnSpc>
                <a:spcPct val="90000"/>
              </a:lnSpc>
              <a:spcAft>
                <a:spcPts val="600"/>
              </a:spcAft>
              <a:buFont typeface="Arial" panose="020B0604020202020204" pitchFamily="34" charset="0"/>
              <a:buChar char="•"/>
            </a:pPr>
            <a:endParaRPr lang="en-US" sz="2600" i="0" dirty="0">
              <a:effectLst/>
            </a:endParaRPr>
          </a:p>
          <a:p>
            <a:pPr marL="285750" indent="-228600">
              <a:lnSpc>
                <a:spcPct val="90000"/>
              </a:lnSpc>
              <a:spcAft>
                <a:spcPts val="600"/>
              </a:spcAft>
              <a:buFont typeface="Arial" panose="020B0604020202020204" pitchFamily="34" charset="0"/>
              <a:buChar char="•"/>
            </a:pPr>
            <a:endParaRPr lang="en-US" sz="2600"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4</a:t>
            </a:fld>
            <a:endParaRPr lang="en-US"/>
          </a:p>
        </p:txBody>
      </p:sp>
      <p:sp>
        <p:nvSpPr>
          <p:cNvPr id="10" name="Title 2">
            <a:extLst>
              <a:ext uri="{FF2B5EF4-FFF2-40B4-BE49-F238E27FC236}">
                <a16:creationId xmlns:a16="http://schemas.microsoft.com/office/drawing/2014/main" id="{1D4490AC-5592-4D51-82CF-B03D536C0772}"/>
              </a:ext>
            </a:extLst>
          </p:cNvPr>
          <p:cNvSpPr txBox="1">
            <a:spLocks/>
          </p:cNvSpPr>
          <p:nvPr/>
        </p:nvSpPr>
        <p:spPr>
          <a:xfrm>
            <a:off x="879986" y="2477729"/>
            <a:ext cx="10928554" cy="384296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C45C090-11AB-49D5-9F10-E8B46F8BB07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lnSpc>
                <a:spcPct val="90000"/>
              </a:lnSpc>
            </a:pPr>
            <a:r>
              <a:rPr lang="en-US" sz="4600" kern="1200" dirty="0">
                <a:solidFill>
                  <a:srgbClr val="FFFFFF"/>
                </a:solidFill>
                <a:latin typeface="+mj-lt"/>
                <a:ea typeface="+mj-ea"/>
                <a:cs typeface="+mj-cs"/>
              </a:rPr>
              <a:t>What is </a:t>
            </a:r>
            <a:r>
              <a:rPr lang="en-US" sz="4600" kern="1200" dirty="0" err="1">
                <a:solidFill>
                  <a:srgbClr val="FFFFFF"/>
                </a:solidFill>
                <a:latin typeface="+mj-lt"/>
                <a:ea typeface="+mj-ea"/>
                <a:cs typeface="+mj-cs"/>
              </a:rPr>
              <a:t>ThinGSpeak</a:t>
            </a:r>
            <a:r>
              <a:rPr lang="en-US" sz="4600" kern="1200" dirty="0">
                <a:solidFill>
                  <a:srgbClr val="FFFFFF"/>
                </a:solidFill>
                <a:latin typeface="+mj-lt"/>
                <a:ea typeface="+mj-ea"/>
                <a:cs typeface="+mj-cs"/>
              </a:rPr>
              <a:t>?</a:t>
            </a:r>
          </a:p>
        </p:txBody>
      </p:sp>
      <p:sp>
        <p:nvSpPr>
          <p:cNvPr id="7" name="TextBox 6">
            <a:extLst>
              <a:ext uri="{FF2B5EF4-FFF2-40B4-BE49-F238E27FC236}">
                <a16:creationId xmlns:a16="http://schemas.microsoft.com/office/drawing/2014/main" id="{B928A3A5-E2D3-438C-9F39-54B2E62E406A}"/>
              </a:ext>
            </a:extLst>
          </p:cNvPr>
          <p:cNvSpPr txBox="1"/>
          <p:nvPr/>
        </p:nvSpPr>
        <p:spPr>
          <a:xfrm>
            <a:off x="838200" y="2438400"/>
            <a:ext cx="10515600" cy="37385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600" dirty="0" err="1"/>
              <a:t>ThingSpeak</a:t>
            </a:r>
            <a:r>
              <a:rPr lang="en-US" sz="2600" dirty="0"/>
              <a:t> is an open-source Internet of Things (IoT) application and API to store and retrieve data from things using the HTTP and MQTT protocol over the Internet or via a Local Area Network.</a:t>
            </a:r>
          </a:p>
          <a:p>
            <a:pPr marL="285750" indent="-228600">
              <a:lnSpc>
                <a:spcPct val="90000"/>
              </a:lnSpc>
              <a:spcAft>
                <a:spcPts val="600"/>
              </a:spcAft>
              <a:buFont typeface="Arial" panose="020B0604020202020204" pitchFamily="34" charset="0"/>
              <a:buChar char="•"/>
            </a:pPr>
            <a:r>
              <a:rPr lang="en-US" sz="2600" dirty="0" err="1"/>
              <a:t>ThingSpeak</a:t>
            </a:r>
            <a:r>
              <a:rPr lang="en-US" sz="2600" dirty="0"/>
              <a:t> has integrated support from the numerical computing software MATLAB from MathWorks,[4] allowing </a:t>
            </a:r>
            <a:r>
              <a:rPr lang="en-US" sz="2600" dirty="0" err="1"/>
              <a:t>ThingSpeak</a:t>
            </a:r>
            <a:r>
              <a:rPr lang="en-US" sz="2600" dirty="0"/>
              <a:t> users to analyze and visualize uploaded data using </a:t>
            </a:r>
            <a:r>
              <a:rPr lang="en-US" sz="2600" dirty="0" err="1"/>
              <a:t>Matlab</a:t>
            </a:r>
            <a:r>
              <a:rPr lang="en-US" sz="2600" dirty="0"/>
              <a:t> without requiring the purchase of a </a:t>
            </a:r>
            <a:r>
              <a:rPr lang="en-US" sz="2600" dirty="0" err="1"/>
              <a:t>Matlab</a:t>
            </a:r>
            <a:r>
              <a:rPr lang="en-US" sz="2600" dirty="0"/>
              <a:t> license from </a:t>
            </a:r>
            <a:r>
              <a:rPr lang="en-US" sz="2600" dirty="0" err="1"/>
              <a:t>Mathworks</a:t>
            </a:r>
            <a:r>
              <a:rPr lang="en-US" sz="2600" dirty="0"/>
              <a:t>.</a:t>
            </a:r>
          </a:p>
          <a:p>
            <a:pPr marL="285750" indent="-228600">
              <a:lnSpc>
                <a:spcPct val="90000"/>
              </a:lnSpc>
              <a:spcAft>
                <a:spcPts val="600"/>
              </a:spcAft>
              <a:buFont typeface="Arial" panose="020B0604020202020204" pitchFamily="34" charset="0"/>
              <a:buChar char="•"/>
            </a:pPr>
            <a:endParaRPr lang="en-US" sz="2600" dirty="0"/>
          </a:p>
          <a:p>
            <a:pPr marL="285750" indent="-228600">
              <a:lnSpc>
                <a:spcPct val="90000"/>
              </a:lnSpc>
              <a:spcAft>
                <a:spcPts val="600"/>
              </a:spcAft>
              <a:buFont typeface="Arial" panose="020B0604020202020204" pitchFamily="34" charset="0"/>
              <a:buChar char="•"/>
            </a:pPr>
            <a:endParaRPr lang="en-US" sz="2600"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pPr>
                <a:spcAft>
                  <a:spcPts val="600"/>
                </a:spcAft>
              </a:pPr>
              <a:t>5</a:t>
            </a:fld>
            <a:endParaRPr lang="en-US"/>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226B4A-097E-472D-91F6-194F69D02299}"/>
              </a:ext>
            </a:extLst>
          </p:cNvPr>
          <p:cNvSpPr>
            <a:spLocks noGrp="1"/>
          </p:cNvSpPr>
          <p:nvPr>
            <p:ph type="sldNum" sz="quarter" idx="11"/>
          </p:nvPr>
        </p:nvSpPr>
        <p:spPr/>
        <p:txBody>
          <a:bodyPr/>
          <a:lstStyle/>
          <a:p>
            <a:fld id="{8C2E478F-E849-4A8C-AF1F-CBCC78A7CBFA}" type="slidenum">
              <a:rPr lang="en-US" smtClean="0"/>
              <a:t>6</a:t>
            </a:fld>
            <a:endParaRPr lang="en-US" dirty="0"/>
          </a:p>
        </p:txBody>
      </p:sp>
      <p:pic>
        <p:nvPicPr>
          <p:cNvPr id="6" name="Picture 5" descr="Diagram, text&#10;&#10;Description automatically generated">
            <a:extLst>
              <a:ext uri="{FF2B5EF4-FFF2-40B4-BE49-F238E27FC236}">
                <a16:creationId xmlns:a16="http://schemas.microsoft.com/office/drawing/2014/main" id="{D1D3A2B8-C0E3-4F6F-A342-0C13DBF0D764}"/>
              </a:ext>
            </a:extLst>
          </p:cNvPr>
          <p:cNvPicPr>
            <a:picLocks noChangeAspect="1"/>
          </p:cNvPicPr>
          <p:nvPr/>
        </p:nvPicPr>
        <p:blipFill>
          <a:blip r:embed="rId2"/>
          <a:stretch>
            <a:fillRect/>
          </a:stretch>
        </p:blipFill>
        <p:spPr>
          <a:xfrm>
            <a:off x="855406" y="634181"/>
            <a:ext cx="10693863" cy="5943599"/>
          </a:xfrm>
          <a:prstGeom prst="rect">
            <a:avLst/>
          </a:prstGeom>
        </p:spPr>
      </p:pic>
    </p:spTree>
    <p:extLst>
      <p:ext uri="{BB962C8B-B14F-4D97-AF65-F5344CB8AC3E}">
        <p14:creationId xmlns:p14="http://schemas.microsoft.com/office/powerpoint/2010/main" val="324987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4FF6C-FF9D-4107-B294-D530BC7B8635}"/>
              </a:ext>
            </a:extLst>
          </p:cNvPr>
          <p:cNvSpPr>
            <a:spLocks noGrp="1"/>
          </p:cNvSpPr>
          <p:nvPr>
            <p:ph type="title"/>
          </p:nvPr>
        </p:nvSpPr>
        <p:spPr>
          <a:xfrm>
            <a:off x="1156851" y="637762"/>
            <a:ext cx="9888496" cy="900131"/>
          </a:xfrm>
        </p:spPr>
        <p:txBody>
          <a:bodyPr vert="horz" lIns="91440" tIns="45720" rIns="91440" bIns="45720" rtlCol="0" anchor="t">
            <a:normAutofit/>
          </a:bodyPr>
          <a:lstStyle/>
          <a:p>
            <a:pPr algn="l">
              <a:lnSpc>
                <a:spcPct val="90000"/>
              </a:lnSpc>
            </a:pPr>
            <a:r>
              <a:rPr lang="en-US" sz="4000" kern="1200">
                <a:solidFill>
                  <a:schemeClr val="bg1"/>
                </a:solidFill>
                <a:latin typeface="+mj-lt"/>
                <a:ea typeface="+mj-ea"/>
                <a:cs typeface="+mj-cs"/>
              </a:rPr>
              <a:t>WHat is Http?</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6CAE2A2-4A9D-4237-8413-578D7DDFC74B}"/>
              </a:ext>
            </a:extLst>
          </p:cNvPr>
          <p:cNvSpPr>
            <a:spLocks noGrp="1"/>
          </p:cNvSpPr>
          <p:nvPr>
            <p:ph type="sldNum" sz="quarter" idx="11"/>
          </p:nvPr>
        </p:nvSpPr>
        <p:spPr>
          <a:xfrm>
            <a:off x="160867" y="3246439"/>
            <a:ext cx="672957" cy="343768"/>
          </a:xfrm>
        </p:spPr>
        <p:txBody>
          <a:bodyPr vert="horz" lIns="91440" tIns="45720" rIns="91440" bIns="45720" rtlCol="0" anchor="ctr">
            <a:normAutofit/>
          </a:bodyPr>
          <a:lstStyle/>
          <a:p>
            <a:pPr algn="ctr">
              <a:spcAft>
                <a:spcPts val="600"/>
              </a:spcAft>
            </a:pPr>
            <a:fld id="{8C2E478F-E849-4A8C-AF1F-CBCC78A7CBFA}" type="slidenum">
              <a:rPr lang="en-US" sz="1400">
                <a:solidFill>
                  <a:schemeClr val="tx1"/>
                </a:solidFill>
              </a:rPr>
              <a:pPr algn="ctr">
                <a:spcAft>
                  <a:spcPts val="600"/>
                </a:spcAft>
              </a:pPr>
              <a:t>7</a:t>
            </a:fld>
            <a:endParaRPr lang="en-US" sz="1400">
              <a:solidFill>
                <a:schemeClr val="tx1"/>
              </a:solidFill>
            </a:endParaRPr>
          </a:p>
        </p:txBody>
      </p:sp>
      <p:sp>
        <p:nvSpPr>
          <p:cNvPr id="4" name="TextBox 3">
            <a:extLst>
              <a:ext uri="{FF2B5EF4-FFF2-40B4-BE49-F238E27FC236}">
                <a16:creationId xmlns:a16="http://schemas.microsoft.com/office/drawing/2014/main" id="{DA7D2F43-7B38-4995-BD1C-3C00B941F7CA}"/>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Hypertext Transfer Protocol (HTTP) is an application layer protocol for distributed, collaborative, hypermedia information systems. HTTP is the foundation of data communication for the World Wide Web, where hypertext documents include hyperlinks to other resources that the user can easily access, for example by a mouse click or by tapping the screen in a web browser.</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HTTP functions as a request–response protocol in the client–server computing model. A web browser, for example, may be the client and an application running on a computer hosting a website may be the server. The client submits an HTTP request message to the server. The server, which provides resources such as HTML files and other content, or performs other functions on behalf of the client, returns a response message to the client. The response contains completion status information about the request and may also contain requested content in its message body</a:t>
            </a:r>
          </a:p>
        </p:txBody>
      </p:sp>
    </p:spTree>
    <p:extLst>
      <p:ext uri="{BB962C8B-B14F-4D97-AF65-F5344CB8AC3E}">
        <p14:creationId xmlns:p14="http://schemas.microsoft.com/office/powerpoint/2010/main" val="365622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C033E-1C71-4CD9-8A61-BF0FF80737A5}"/>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lgn="l">
              <a:lnSpc>
                <a:spcPct val="90000"/>
              </a:lnSpc>
            </a:pPr>
            <a:r>
              <a:rPr lang="en-US" sz="4000" kern="1200">
                <a:solidFill>
                  <a:srgbClr val="FFFFFF"/>
                </a:solidFill>
                <a:latin typeface="+mj-lt"/>
                <a:ea typeface="+mj-ea"/>
                <a:cs typeface="+mj-cs"/>
              </a:rPr>
              <a:t>What is Mqtt?</a:t>
            </a:r>
          </a:p>
        </p:txBody>
      </p:sp>
      <p:sp>
        <p:nvSpPr>
          <p:cNvPr id="4" name="TextBox 3">
            <a:extLst>
              <a:ext uri="{FF2B5EF4-FFF2-40B4-BE49-F238E27FC236}">
                <a16:creationId xmlns:a16="http://schemas.microsoft.com/office/drawing/2014/main" id="{14E65906-1AB5-4AC7-A430-FC96A49896EC}"/>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MQTT (Message Queuing Telemetry Transport) is an open OASIS and ISO standard (ISO/IEC 20922) lightweight, publish-subscribe network protocol that transports messages between devices. The protocol usually runs over TCP/IP; however, any network protocol that provides ordered, lossless, bi-directional connections can support MQTT. It is designed for connections with remote locations where a "small code footprint" is required or the network bandwidth is limited.</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MQTT protocol defines two types of network entities: a message broker and a number of clients. An MQTT broker is a server that receives all messages from the clients and then routes the messages to the appropriate destination clients. An MQTT client is any device (from a micro controller up to a fully-fledged server) that runs an MQTT library and connects to an MQTT broker over a network</a:t>
            </a:r>
          </a:p>
        </p:txBody>
      </p:sp>
      <p:sp>
        <p:nvSpPr>
          <p:cNvPr id="3" name="Slide Number Placeholder 2">
            <a:extLst>
              <a:ext uri="{FF2B5EF4-FFF2-40B4-BE49-F238E27FC236}">
                <a16:creationId xmlns:a16="http://schemas.microsoft.com/office/drawing/2014/main" id="{FE0E2597-634C-4D4A-AD30-C13A7D5129AF}"/>
              </a:ext>
            </a:extLst>
          </p:cNvPr>
          <p:cNvSpPr>
            <a:spLocks noGrp="1"/>
          </p:cNvSpPr>
          <p:nvPr>
            <p:ph type="sldNum" sz="quarter" idx="11"/>
          </p:nvPr>
        </p:nvSpPr>
        <p:spPr>
          <a:xfrm>
            <a:off x="11704320" y="6455431"/>
            <a:ext cx="445913" cy="365125"/>
          </a:xfrm>
        </p:spPr>
        <p:txBody>
          <a:bodyPr vert="horz" lIns="91440" tIns="45720" rIns="91440" bIns="45720" rtlCol="0" anchor="ctr">
            <a:normAutofit/>
          </a:bodyPr>
          <a:lstStyle/>
          <a:p>
            <a:pPr>
              <a:spcAft>
                <a:spcPts val="600"/>
              </a:spcAft>
            </a:pPr>
            <a:fld id="{8C2E478F-E849-4A8C-AF1F-CBCC78A7CBFA}"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8674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66FC9-6539-4899-9F91-304634F9F57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lnSpc>
                <a:spcPct val="90000"/>
              </a:lnSpc>
            </a:pPr>
            <a:r>
              <a:rPr lang="en-US" sz="3400" kern="1200">
                <a:solidFill>
                  <a:srgbClr val="FFFFFF"/>
                </a:solidFill>
                <a:latin typeface="+mj-lt"/>
                <a:ea typeface="+mj-ea"/>
                <a:cs typeface="+mj-cs"/>
              </a:rPr>
              <a:t>Components of Channel on Thingspeak</a:t>
            </a:r>
          </a:p>
        </p:txBody>
      </p:sp>
      <p:sp>
        <p:nvSpPr>
          <p:cNvPr id="4" name="TextBox 3">
            <a:extLst>
              <a:ext uri="{FF2B5EF4-FFF2-40B4-BE49-F238E27FC236}">
                <a16:creationId xmlns:a16="http://schemas.microsoft.com/office/drawing/2014/main" id="{AC9089AF-3FA6-4072-80F5-4BA5C1ABDF9C}"/>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Number of Fields (8 ) on any channel on free version of </a:t>
            </a:r>
            <a:r>
              <a:rPr lang="en-US" sz="2000" dirty="0" err="1"/>
              <a:t>thingSpeak</a:t>
            </a:r>
            <a:r>
              <a:rPr lang="en-US" sz="2000" dirty="0"/>
              <a:t>.</a:t>
            </a:r>
          </a:p>
          <a:p>
            <a:pPr marL="285750" indent="-228600">
              <a:lnSpc>
                <a:spcPct val="90000"/>
              </a:lnSpc>
              <a:spcAft>
                <a:spcPts val="600"/>
              </a:spcAft>
              <a:buFont typeface="Arial" panose="020B0604020202020204" pitchFamily="34" charset="0"/>
              <a:buChar char="•"/>
            </a:pPr>
            <a:r>
              <a:rPr lang="en-US" sz="2000" dirty="0"/>
              <a:t>Longitude and Latitude </a:t>
            </a:r>
          </a:p>
          <a:p>
            <a:pPr marL="285750" indent="-228600">
              <a:lnSpc>
                <a:spcPct val="90000"/>
              </a:lnSpc>
              <a:spcAft>
                <a:spcPts val="600"/>
              </a:spcAft>
              <a:buFont typeface="Arial" panose="020B0604020202020204" pitchFamily="34" charset="0"/>
              <a:buChar char="•"/>
            </a:pPr>
            <a:r>
              <a:rPr lang="en-US" sz="2000" dirty="0" err="1"/>
              <a:t>Github</a:t>
            </a:r>
            <a:r>
              <a:rPr lang="en-US" sz="2000" dirty="0"/>
              <a:t> link </a:t>
            </a:r>
          </a:p>
          <a:p>
            <a:pPr marL="285750" indent="-228600">
              <a:lnSpc>
                <a:spcPct val="90000"/>
              </a:lnSpc>
              <a:spcAft>
                <a:spcPts val="600"/>
              </a:spcAft>
              <a:buFont typeface="Arial" panose="020B0604020202020204" pitchFamily="34" charset="0"/>
              <a:buChar char="•"/>
            </a:pPr>
            <a:r>
              <a:rPr lang="en-US" sz="2000" dirty="0"/>
              <a:t>Video URL</a:t>
            </a:r>
          </a:p>
          <a:p>
            <a:pPr marL="285750" indent="-228600">
              <a:lnSpc>
                <a:spcPct val="90000"/>
              </a:lnSpc>
              <a:spcAft>
                <a:spcPts val="600"/>
              </a:spcAft>
              <a:buFont typeface="Arial" panose="020B0604020202020204" pitchFamily="34" charset="0"/>
              <a:buChar char="•"/>
            </a:pPr>
            <a:r>
              <a:rPr lang="en-US" sz="2000" dirty="0"/>
              <a:t>External Site</a:t>
            </a:r>
          </a:p>
          <a:p>
            <a:pPr marL="285750" indent="-228600">
              <a:lnSpc>
                <a:spcPct val="90000"/>
              </a:lnSpc>
              <a:spcAft>
                <a:spcPts val="600"/>
              </a:spcAft>
              <a:buFont typeface="Arial" panose="020B0604020202020204" pitchFamily="34" charset="0"/>
              <a:buChar char="•"/>
            </a:pPr>
            <a:endParaRPr lang="en-US" sz="2000" dirty="0"/>
          </a:p>
        </p:txBody>
      </p:sp>
      <p:sp>
        <p:nvSpPr>
          <p:cNvPr id="3" name="Slide Number Placeholder 2">
            <a:extLst>
              <a:ext uri="{FF2B5EF4-FFF2-40B4-BE49-F238E27FC236}">
                <a16:creationId xmlns:a16="http://schemas.microsoft.com/office/drawing/2014/main" id="{6D371243-6718-4AC8-A691-47062D47BE73}"/>
              </a:ext>
            </a:extLst>
          </p:cNvPr>
          <p:cNvSpPr>
            <a:spLocks noGrp="1"/>
          </p:cNvSpPr>
          <p:nvPr>
            <p:ph type="sldNum" sz="quarter" idx="11"/>
          </p:nvPr>
        </p:nvSpPr>
        <p:spPr>
          <a:xfrm>
            <a:off x="11704320" y="6455664"/>
            <a:ext cx="448056" cy="365125"/>
          </a:xfrm>
        </p:spPr>
        <p:txBody>
          <a:bodyPr vert="horz" lIns="91440" tIns="45720" rIns="91440" bIns="45720" rtlCol="0" anchor="ctr">
            <a:normAutofit/>
          </a:bodyPr>
          <a:lstStyle/>
          <a:p>
            <a:pPr>
              <a:spcAft>
                <a:spcPts val="600"/>
              </a:spcAft>
            </a:pPr>
            <a:fld id="{8C2E478F-E849-4A8C-AF1F-CBCC78A7CBFA}"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Tree>
    <p:extLst>
      <p:ext uri="{BB962C8B-B14F-4D97-AF65-F5344CB8AC3E}">
        <p14:creationId xmlns:p14="http://schemas.microsoft.com/office/powerpoint/2010/main" val="128467790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2870</TotalTime>
  <Words>1081</Words>
  <Application>Microsoft Office PowerPoint</Application>
  <PresentationFormat>Widescreen</PresentationFormat>
  <Paragraphs>134</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Interfacing of Bbb wireless with thinkspeak cloud </vt:lpstr>
      <vt:lpstr>What is iot?</vt:lpstr>
      <vt:lpstr>Key Benefits of IoT Platforms Software</vt:lpstr>
      <vt:lpstr>List of IOT services provider</vt:lpstr>
      <vt:lpstr>What is ThinGSpeak?</vt:lpstr>
      <vt:lpstr>PowerPoint Presentation</vt:lpstr>
      <vt:lpstr>WHat is Http?</vt:lpstr>
      <vt:lpstr>What is Mqtt?</vt:lpstr>
      <vt:lpstr>Components of Channel on Thingspeak</vt:lpstr>
      <vt:lpstr>PowerPoint Presentation</vt:lpstr>
      <vt:lpstr>Features of Channel</vt:lpstr>
      <vt:lpstr>PowerPoint Presentation</vt:lpstr>
      <vt:lpstr>Uses of api Keys</vt:lpstr>
      <vt:lpstr>PowerPoint Presentation</vt:lpstr>
      <vt:lpstr>PowerPoint Presentation</vt:lpstr>
      <vt:lpstr>PowerPoint Presentation</vt:lpstr>
      <vt:lpstr>Apps features of thingspeak</vt:lpstr>
      <vt:lpstr>PowerPoint Presentation</vt:lpstr>
      <vt:lpstr>PowerPoint Presentation</vt:lpstr>
      <vt:lpstr>BBB wireless Wifi Module</vt:lpstr>
      <vt:lpstr>Setup wifi fo BBB wireless</vt:lpstr>
      <vt:lpstr>Advantages of using Thingspeak</vt:lpstr>
      <vt:lpstr>PowerPoint Presentation</vt:lpstr>
      <vt:lpstr>PowerPoint Presentation</vt:lpstr>
      <vt:lpstr>PowerPoint Presentation</vt:lpstr>
      <vt:lpstr>PowerPoint Presentation</vt:lpstr>
      <vt:lpstr>PowerPoint Presentation</vt:lpstr>
      <vt:lpstr>PowerPoint Presentation</vt:lpstr>
      <vt:lpstr>Limitation of thinkspeak!</vt:lpstr>
      <vt:lpstr>References</vt:lpstr>
      <vt:lpstr>References</vt:lpstr>
      <vt:lpstr>Questions?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of Bbb wireless with thinkspeak cloud </dc:title>
  <dc:creator>Amit Kumar</dc:creator>
  <cp:lastModifiedBy>Amit Kumar</cp:lastModifiedBy>
  <cp:revision>25</cp:revision>
  <dcterms:created xsi:type="dcterms:W3CDTF">2021-03-13T03:23:30Z</dcterms:created>
  <dcterms:modified xsi:type="dcterms:W3CDTF">2021-03-15T04:38:41Z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