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046" r:id="rId2"/>
    <p:sldId id="2061" r:id="rId3"/>
    <p:sldId id="2083" r:id="rId4"/>
    <p:sldId id="2084" r:id="rId5"/>
    <p:sldId id="2085" r:id="rId6"/>
    <p:sldId id="2086" r:id="rId7"/>
    <p:sldId id="2062" r:id="rId8"/>
    <p:sldId id="2088" r:id="rId9"/>
    <p:sldId id="2089" r:id="rId10"/>
    <p:sldId id="2090" r:id="rId11"/>
    <p:sldId id="2096" r:id="rId12"/>
    <p:sldId id="2092" r:id="rId13"/>
    <p:sldId id="2093" r:id="rId14"/>
    <p:sldId id="2095" r:id="rId15"/>
    <p:sldId id="2094" r:id="rId16"/>
    <p:sldId id="2097" r:id="rId17"/>
    <p:sldId id="2099" r:id="rId18"/>
    <p:sldId id="2100" r:id="rId19"/>
    <p:sldId id="2101" r:id="rId20"/>
    <p:sldId id="2102" r:id="rId21"/>
    <p:sldId id="2103" r:id="rId22"/>
    <p:sldId id="2104" r:id="rId23"/>
    <p:sldId id="2105" r:id="rId24"/>
    <p:sldId id="2106" r:id="rId25"/>
    <p:sldId id="2107" r:id="rId26"/>
    <p:sldId id="2108" r:id="rId27"/>
    <p:sldId id="2109" r:id="rId28"/>
    <p:sldId id="2110" r:id="rId29"/>
    <p:sldId id="2111" r:id="rId30"/>
    <p:sldId id="2112" r:id="rId31"/>
    <p:sldId id="2113" r:id="rId32"/>
    <p:sldId id="2114" r:id="rId33"/>
    <p:sldId id="2115" r:id="rId34"/>
    <p:sldId id="2116" r:id="rId35"/>
    <p:sldId id="2117" r:id="rId36"/>
    <p:sldId id="2118" r:id="rId37"/>
    <p:sldId id="2119" r:id="rId38"/>
    <p:sldId id="2120" r:id="rId39"/>
    <p:sldId id="2121" r:id="rId40"/>
    <p:sldId id="2122" r:id="rId41"/>
    <p:sldId id="2123" r:id="rId42"/>
    <p:sldId id="2124" r:id="rId43"/>
    <p:sldId id="2125" r:id="rId44"/>
    <p:sldId id="2126" r:id="rId45"/>
    <p:sldId id="2127" r:id="rId46"/>
    <p:sldId id="2128" r:id="rId47"/>
    <p:sldId id="2129" r:id="rId48"/>
    <p:sldId id="2130" r:id="rId49"/>
    <p:sldId id="2131" r:id="rId50"/>
    <p:sldId id="2132" r:id="rId51"/>
    <p:sldId id="2133" r:id="rId52"/>
    <p:sldId id="2134" r:id="rId53"/>
    <p:sldId id="2135" r:id="rId54"/>
    <p:sldId id="2136" r:id="rId55"/>
    <p:sldId id="2145" r:id="rId56"/>
    <p:sldId id="2137" r:id="rId57"/>
    <p:sldId id="2138" r:id="rId58"/>
    <p:sldId id="2139" r:id="rId59"/>
    <p:sldId id="2140" r:id="rId60"/>
    <p:sldId id="2141" r:id="rId61"/>
    <p:sldId id="2142" r:id="rId62"/>
    <p:sldId id="2143" r:id="rId63"/>
    <p:sldId id="2144" r:id="rId6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E42"/>
    <a:srgbClr val="3B1F4D"/>
    <a:srgbClr val="000000"/>
    <a:srgbClr val="00B8DB"/>
    <a:srgbClr val="EC72A5"/>
    <a:srgbClr val="583F52"/>
    <a:srgbClr val="4AEDDE"/>
    <a:srgbClr val="FA5C79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3779" autoAdjust="0"/>
  </p:normalViewPr>
  <p:slideViewPr>
    <p:cSldViewPr snapToGrid="0" snapToObjects="1">
      <p:cViewPr varScale="1">
        <p:scale>
          <a:sx n="31" d="100"/>
          <a:sy n="31" d="100"/>
        </p:scale>
        <p:origin x="538" y="103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687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78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2822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785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628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5213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4689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4210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3767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91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44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609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9820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0128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5921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9242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5825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714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878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3017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229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952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8117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9694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405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9575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7223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636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7039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441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4716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529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7203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84484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2071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3097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2661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57705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41188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07990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3906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5909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79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749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49170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79041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9531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5789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61981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27425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328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75650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51566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637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05270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49240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48468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48705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03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025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993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" y="0"/>
            <a:ext cx="24377651" cy="1125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" y="0"/>
            <a:ext cx="24377651" cy="1125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323782" y="4620328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2" y="0"/>
            <a:ext cx="24377651" cy="1125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3820037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2" y="0"/>
            <a:ext cx="24377651" cy="1125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501465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2" y="0"/>
            <a:ext cx="24377651" cy="1125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80654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721969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6" r:id="rId2"/>
    <p:sldLayoutId id="2147483958" r:id="rId3"/>
    <p:sldLayoutId id="2147483959" r:id="rId4"/>
    <p:sldLayoutId id="2147483960" r:id="rId5"/>
    <p:sldLayoutId id="2147483953" r:id="rId6"/>
    <p:sldLayoutId id="2147483967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a/en/products/detail/ghi-electronics-llc/BBBWL-SC-562/621100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jeffreykopcak.com/2014/03/17/dongle-bits-raspberry-pi-and-arduin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Arduino-A000073-Uno-REV3-SMD/dp/B00PUOVSYS/ref=asc_df_B00PUOVSYS/?tag=googleshopc0c-20&amp;linkCode=df0&amp;hvadid=335186302991&amp;hvpos=&amp;hvnetw=g&amp;hvrand=1307482696870636165&amp;hvpone=&amp;hvptwo=&amp;hvqmt=&amp;hvdev=c&amp;hvdvcmdl=&amp;hvlocint=&amp;hvlocphy=1002216&amp;hvtargid=pla-720685530711&amp;psc=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hetpro-store.com/TUTORIALES/sim900-gsm-shieldarduin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Development-Board-Module-SIM900-Antenna/dp/B07XY79G56/ref=asc_df_B07XY79G56/?tag=googleshopc0c-20&amp;linkCode=df0&amp;hvadid=459365159187&amp;hvpos=&amp;hvnetw=g&amp;hvrand=6076204753936425301&amp;hvpone=&amp;hvptwo=&amp;hvqmt=&amp;hvdev=c&amp;hvdvcmdl=&amp;hvlocint=&amp;hvlocphy=1002216&amp;hvtargid=pla-1118222255444&amp;psc=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a/en/products/detail/digi/XB24CAWIT-001/601010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electronics-lab.com/project/lm35-lcd-thermometer-using-pic16f676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WayinTop-Display-Interface-Adapter-Arduino/dp/B07TXGD3WS/ref=sr_1_2?dchild=1&amp;keywords=lcd+16+x+4&amp;qid=1613091271&amp;sr=8-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select.marutsu.co.jp/list/detail.php?id=23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Nextion-NX4827T043-Intelligent-Display-Module/dp/B07B9XTSWH/ref=asc_df_B07B9XTSWH/?tag=googleshopc0c-20&amp;linkCode=df0&amp;hvadid=459365159187&amp;hvpos=&amp;hvnetw=g&amp;hvrand=9840892710536151605&amp;hvpone=&amp;hvptwo=&amp;hvqmt=&amp;hvdev=c&amp;hvdvcmdl=&amp;hvlocint=&amp;hvlocphy=1002216&amp;hvtargid=pla-1046109602772&amp;psc=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avdweb.nl/tech-tips/smd-breadboard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YUNGUI-Solder-able-Breadboard-Electronic-Experiment/dp/B07TTD5V2W/ref=asc_df_B07TTD5V2W/?tag=googlemobshop-20&amp;linkCode=df0&amp;hvadid=337093155729&amp;hvpos=&amp;hvnetw=g&amp;hvrand=8071089510736342243&amp;hvpone=&amp;hvptwo=&amp;hvqmt=&amp;hvdev=m&amp;hvdvcmdl=&amp;hvlocint=&amp;hvlocphy=9000993&amp;hvtargid=pla-887992711367&amp;psc=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melissasbargains.com/transcend-32-gb-microsdhc-flash-memory-card-for-23-99-60-off-today-only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Sandisk-SDSQUAR-032G-GN6MA-Ultra-Micro-Adapter/dp/B073JWXGNT/ref=sr_1_2?dchild=1&amp;gclid=Cj0KCQiAyJOBBhDCARIsAJG2h5ekEOqPM28E52wKiASjfFWghLKETkXNc936piG6Y6C4fIk6n1F326kaAhqEEALw_wcB&amp;hvadid=208333453601&amp;hvdev=c&amp;hvlocphy=1002216&amp;hvnetw=g&amp;hvqmt=e&amp;hvrand=5847459980430108279&amp;hvtargid=kwd-300624131003&amp;hydadcr=1280_10142922&amp;keywords=sd+card+32gb&amp;qid=1613094646&amp;sr=8-2&amp;tag=googcana-20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lectronics.stackexchange.com/questions/82830/how-to-secure-jumper-wire-connection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Elegoo-120pcs-Multicolored-Breadboard-arduino/dp/B01EV70C78/ref=asc_df_B01EV70C78/?tag=googleshopc0c-20&amp;linkCode=df0&amp;hvadid=292982668700&amp;hvpos=&amp;hvnetw=g&amp;hvrand=3865135314936126261&amp;hvpone=&amp;hvptwo=&amp;hvqmt=&amp;hvdev=c&amp;hvdvcmdl=&amp;hvlocint=&amp;hvlocphy=1002216&amp;hvtargid=pla-362913641420&amp;psc=1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6/05/four-things-to-learn-for-any-electronics-hobbyist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lmwoodelectronics.ca/products/ladyadas-electronics-toolki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11718_-_DC_Brushless_Fan_-_80x80x15mm_(12V).jpg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GDSTIME-80mm-15mm-Brushless-Cooling/dp/B081YST8ZL/ref=sr_1_7?dchild=1&amp;gclid=Cj0KCQiAyJOBBhDCARIsAJG2h5eSbujTwmMLv_2k0yFyDyyaXw1-04j9O9MQwH1IsQZk2EriwJqHtXwaAq93EALw_wcB&amp;hvadid=208324174456&amp;hvdev=c&amp;hvlocphy=1002216&amp;hvnetw=g&amp;hvqmt=e&amp;hvrand=15886458366241368862&amp;hvtargid=kwd-306113092745&amp;hydadcr=617_9459495&amp;keywords=12v+dc+fan&amp;qid=1613097871&amp;sr=8-7&amp;tag=googcana-20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a/en/products/detail/on-semiconductor/MCT2EM/400424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cosino.it/product/mq-7-gas-sensor?add-to-cart=1325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Q-Carbon-Monoxide-Combustible-Sensor/dp/B01N2MW3X5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a/en/products/detail/texas-instruments/LM35DZ-NOPB/32489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7049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digistump.com/wiki/oak/tutorials/buzze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a/en/products/detail/tdk-corporation/SD1614T5-B5ME/8017772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black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mazon.ca/Development-Board-Module-SIM900-Antenna/dp/B07XY79G56/ref=asc_df_B07XY79G56/?tag=googleshopc0c-20&amp;linkCode=df0&amp;hvadid=459365159187&amp;hvpos=&amp;hvnetw=g&amp;hvrand=6076204753936425301&amp;hvpone=&amp;hvptwo=&amp;hvqmt=&amp;hvdev=c&amp;hvdvcmdl=&amp;hvlocint=&amp;hvlocphy=1002216&amp;hvtargid=pla-1118222255444&amp;psc=1" TargetMode="External"/><Relationship Id="rId4" Type="http://schemas.openxmlformats.org/officeDocument/2006/relationships/hyperlink" Target="https://www.amazon.ca/Arduino-A000073-Uno-REV3-SMD/dp/B00PUOVSYS/ref=asc_df_B00PUOVSYS/?tag=googleshopc0c-20&amp;linkCode=df0&amp;hvadid=335186302991&amp;hvpos=&amp;hvnetw=g&amp;hvrand=1307482696870636165&amp;hvpone=&amp;hvptwo=&amp;hvqmt=&amp;hvdev=c&amp;hvdvcmdl=&amp;hvlocint=&amp;hvlocphy=1002216&amp;hvtargid=pla-720685530711&amp;psc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a/en/products/detail/digi/XB24CAWIT-001/6010100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mazon.ca/Nextion-NX4827T043-Intelligent-Display-Module/dp/B07B9XTSWH/ref=asc_df_B07B9XTSWH/?tag=googleshopc0c-20&amp;linkCode=df0&amp;hvadid=459365159187&amp;hvpos=&amp;hvnetw=g&amp;hvrand=9840892710536151605&amp;hvpone=&amp;hvptwo=&amp;hvqmt=&amp;hvdev=c&amp;hvdvcmdl=&amp;hvlocint=&amp;hvlocphy=1002216&amp;hvtargid=pla-1046109602772&amp;psc=1" TargetMode="External"/><Relationship Id="rId4" Type="http://schemas.openxmlformats.org/officeDocument/2006/relationships/hyperlink" Target="https://www.amazon.ca/WayinTop-Display-Interface-Adapter-Arduino/dp/B07TXGD3WS/ref=sr_1_2?dchild=1&amp;keywords=lcd+16+x+4&amp;qid=1613091271&amp;sr=8-2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YUNGUI-Solder-able-Breadboard-Electronic-Experiment/dp/B07TTD5V2W/ref=asc_df_B07TTD5V2W/?tag=googlemobshop-20&amp;linkCode=df0&amp;hvadid=337093155729&amp;hvpos=&amp;hvnetw=g&amp;hvrand=8071089510736342243&amp;hvpone=&amp;hvptwo=&amp;hvqmt=&amp;hvdev=m&amp;hvdvcmdl=&amp;hvlocint=&amp;hvlocphy=9000993&amp;hvtargid=pla-887992711367&amp;psc=1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mazon.ca/Sandisk-SDSQUAR-032G-GN6MA-Ultra-Micro-Adapter/dp/B073JWXGNT/ref=sr_1_2?dchild=1&amp;gclid=Cj0KCQiAyJOBBhDCARIsAJG2h5ekEOqPM28E52wKiASjfFWghLKETkXNc936piG6Y6C4fIk6n1F326kaAhqEEALw_wcB&amp;hvadid=208333453601&amp;hvdev=c&amp;hvlocphy=1002216&amp;hvnetw=g&amp;hvqmt=e&amp;hvrand=5847459980430108279&amp;hvtargid=kwd-300624131003&amp;hydadcr=1280_10142922&amp;keywords=sd+card+32gb&amp;qid=1613094646&amp;sr=8-2&amp;tag=googcana-20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Elegoo-120pcs-Multicolored-Breadboard-arduino/dp/B01EV70C78/ref=asc_df_B01EV70C78/?tag=googleshopc0c-20&amp;linkCode=df0&amp;hvadid=292982668700&amp;hvpos=&amp;hvnetw=g&amp;hvrand=3865135314936126261&amp;hvpone=&amp;hvptwo=&amp;hvqmt=&amp;hvdev=c&amp;hvdvcmdl=&amp;hvlocint=&amp;hvlocphy=1002216&amp;hvtargid=pla-362913641420&amp;psc=1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mazon.ca/GDSTIME-80mm-15mm-Brushless-Cooling/dp/B081YST8ZL/ref=sr_1_7?dchild=1&amp;gclid=Cj0KCQiAyJOBBhDCARIsAJG2h5eSbujTwmMLv_2k0yFyDyyaXw1-04j9O9MQwH1IsQZk2EriwJqHtXwaAq93EALw_wcB&amp;hvadid=208324174456&amp;hvdev=c&amp;hvlocphy=1002216&amp;hvnetw=g&amp;hvqmt=e&amp;hvrand=15886458366241368862&amp;hvtargid=kwd-306113092745&amp;hydadcr=617_9459495&amp;keywords=12v+dc+fan&amp;qid=1613097871&amp;sr=8-7&amp;tag=googcana-20" TargetMode="External"/><Relationship Id="rId4" Type="http://schemas.openxmlformats.org/officeDocument/2006/relationships/hyperlink" Target="https://elmwoodelectronics.ca/products/ladyadas-electronics-toolk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a/en/products/detail/on-semiconductor/MCT2EM/400424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gikey.ca/en/products/detail/tdk-corporation/SD1614T5-B5ME/8017772" TargetMode="External"/><Relationship Id="rId5" Type="http://schemas.openxmlformats.org/officeDocument/2006/relationships/hyperlink" Target="https://www.digikey.ca/en/products/detail/texas-instruments/LM35DZ-NOPB/32489" TargetMode="External"/><Relationship Id="rId4" Type="http://schemas.openxmlformats.org/officeDocument/2006/relationships/hyperlink" Target="https://www.sparkfun.com/products/17049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log.csdn.net/lu_embedded/article/details/8635822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Rectangle 31"/>
          <p:cNvSpPr/>
          <p:nvPr/>
        </p:nvSpPr>
        <p:spPr>
          <a:xfrm>
            <a:off x="-1" y="0"/>
            <a:ext cx="24377651" cy="13716000"/>
          </a:xfrm>
          <a:prstGeom prst="rect">
            <a:avLst/>
          </a:prstGeom>
          <a:gradFill flip="none" rotWithShape="1">
            <a:gsLst>
              <a:gs pos="4000">
                <a:schemeClr val="accent1">
                  <a:alpha val="91000"/>
                </a:schemeClr>
              </a:gs>
              <a:gs pos="100000">
                <a:schemeClr val="accent2">
                  <a:alpha val="7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512462" y="2456795"/>
            <a:ext cx="2401574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b="1" spc="1600" dirty="0">
                <a:solidFill>
                  <a:schemeClr val="bg2"/>
                </a:solidFill>
                <a:latin typeface="Open Sans"/>
                <a:ea typeface="Oswald" charset="0"/>
                <a:cs typeface="Oswald" charset="0"/>
              </a:rPr>
              <a:t>ALL ABOUT </a:t>
            </a:r>
          </a:p>
          <a:p>
            <a:pPr algn="ctr"/>
            <a:r>
              <a:rPr lang="en-US" sz="12000" b="1" spc="1600" dirty="0">
                <a:solidFill>
                  <a:schemeClr val="bg2"/>
                </a:solidFill>
                <a:latin typeface="Open Sans"/>
                <a:ea typeface="Oswald" charset="0"/>
                <a:cs typeface="Oswald" charset="0"/>
              </a:rPr>
              <a:t>HARDWARE COMPONENTS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868907" y="7630899"/>
            <a:ext cx="82301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spc="600" dirty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SUBMITTED TO:</a:t>
            </a:r>
          </a:p>
          <a:p>
            <a:pPr algn="ctr"/>
            <a:r>
              <a:rPr lang="en-US" sz="5000" spc="600" dirty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PROF. MIKE ALESHAMS</a:t>
            </a:r>
          </a:p>
          <a:p>
            <a:pPr algn="ctr"/>
            <a:r>
              <a:rPr lang="en-US" sz="5000" spc="600" dirty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SUBMITTED BY:</a:t>
            </a:r>
          </a:p>
          <a:p>
            <a:pPr algn="ctr"/>
            <a:r>
              <a:rPr lang="en-US" sz="5000" spc="600" dirty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ASHOK KUMAR SAINI</a:t>
            </a:r>
          </a:p>
        </p:txBody>
      </p: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29411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Basically it is central MCU which is master controller, used to control all peripherals(sensors,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XBee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module, input and output screens).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 for purchase: </a:t>
            </a:r>
          </a:p>
          <a:p>
            <a:pPr>
              <a:lnSpc>
                <a:spcPts val="17000"/>
              </a:lnSpc>
            </a:pPr>
            <a:r>
              <a:rPr lang="en-US" u="sng" dirty="0">
                <a:hlinkClick r:id="rId3"/>
              </a:rPr>
              <a:t>https://www.digikey.ca/en/products/detail/ghi-electronics-llc/BBBWL-SC-562/6211000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Some other info of </a:t>
            </a:r>
            <a:r>
              <a:rPr lang="en-US" sz="6000" b="1" dirty="0" err="1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beaglebone</a:t>
            </a:r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33338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Arduino UNO</a:t>
            </a:r>
          </a:p>
        </p:txBody>
      </p:sp>
      <p:pic>
        <p:nvPicPr>
          <p:cNvPr id="9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E17D01B-08E5-4649-A263-ECEC98F42E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52143" y="2398522"/>
            <a:ext cx="13557869" cy="8914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4BBF9C-D4D2-4A46-9F35-699E23075E54}"/>
              </a:ext>
            </a:extLst>
          </p:cNvPr>
          <p:cNvSpPr txBox="1"/>
          <p:nvPr/>
        </p:nvSpPr>
        <p:spPr>
          <a:xfrm>
            <a:off x="20578550" y="11112765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://www.jeffreykopcak.com/2014/03/17/dongle-bits-raspberry-pi-and-arduin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8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3650147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ATmega328 microcontroller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Input voltage - 7-12V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14 Digital I/O Pins (6 PWM outputs)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6 Analog Inputs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32k Flash Memory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16Mhz Clock Speed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Features:</a:t>
            </a:r>
          </a:p>
        </p:txBody>
      </p:sp>
    </p:spTree>
    <p:extLst>
      <p:ext uri="{BB962C8B-B14F-4D97-AF65-F5344CB8AC3E}">
        <p14:creationId xmlns:p14="http://schemas.microsoft.com/office/powerpoint/2010/main" val="3892517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29411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 for purchasing Arduino UNO</a:t>
            </a:r>
          </a:p>
          <a:p>
            <a:pPr>
              <a:lnSpc>
                <a:spcPts val="17000"/>
              </a:lnSpc>
            </a:pPr>
            <a:r>
              <a:rPr lang="en-US" u="sng" dirty="0">
                <a:hlinkClick r:id="rId3"/>
              </a:rPr>
              <a:t>https://www.amazon.ca/Arduino-A000073-Uno-REV3-SMD/dp/B00PUOVSYS/ref=asc_df_B00PUOVSYS/?tag=googleshopc0c-20&amp;linkCode=df0&amp;hvadid=335186302991&amp;hvpos=&amp;hvnetw=g&amp;hvrand=1307482696870636165&amp;hvpone=&amp;hvptwo=&amp;hvqmt=&amp;hvdev=c&amp;hvdvcmdl=&amp;hvlocint=&amp;hvlocphy=1002216&amp;hvtargid=pla-720685530711&amp;psc=1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67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Gsm</a:t>
            </a: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module </a:t>
            </a:r>
          </a:p>
        </p:txBody>
      </p:sp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86E9506-DD16-4C5A-BAFE-0CAF2C1D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52143" y="1771470"/>
            <a:ext cx="13557869" cy="10168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82DCA-C3AB-4223-9DD1-C6EA044636F2}"/>
              </a:ext>
            </a:extLst>
          </p:cNvPr>
          <p:cNvSpPr txBox="1"/>
          <p:nvPr/>
        </p:nvSpPr>
        <p:spPr>
          <a:xfrm>
            <a:off x="20737248" y="11739816"/>
            <a:ext cx="237276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hetpro-store.com/TUTORIALES/sim900-gsm-shieldarduin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07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A2F035-CECC-49F8-9ED3-14A97C4E9117}"/>
              </a:ext>
            </a:extLst>
          </p:cNvPr>
          <p:cNvSpPr/>
          <p:nvPr/>
        </p:nvSpPr>
        <p:spPr>
          <a:xfrm>
            <a:off x="243641" y="156563"/>
            <a:ext cx="394890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500" dirty="0">
                <a:solidFill>
                  <a:schemeClr val="bg1"/>
                </a:solidFill>
                <a:latin typeface="Open Sans"/>
              </a:rPr>
              <a:t>Some</a:t>
            </a:r>
            <a:r>
              <a:rPr lang="en-CA" sz="4500" dirty="0">
                <a:latin typeface="Open Sans"/>
              </a:rPr>
              <a:t> </a:t>
            </a:r>
            <a:r>
              <a:rPr lang="en-CA" sz="4500" dirty="0">
                <a:solidFill>
                  <a:schemeClr val="bg1"/>
                </a:solidFill>
                <a:latin typeface="Open Sans"/>
              </a:rPr>
              <a:t>features:</a:t>
            </a:r>
            <a:endParaRPr lang="en-IN" sz="45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Embedded TCP/UDP stack - allows you to upload data to a web server. RTC supported. Selectable serial port. Speaker and Headphone jacks. Low power consumption - 1.5mA(sleep mode).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The TTL serial port is compatible with 3.3 and 5V microcontrollers.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This module is powered by: 5V-26V, 5V 2A power supply is recommended. After plugging in the motherboard, the power supply must be able to supply 2A.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Standard Commands: GSM 07.07 &amp; 07.05 | Enhanced Commands: SIMCOM AT Commands. Short Message Service - so that you can send small amounts of data over the network (ASCII or raw hexadecimal).</a:t>
            </a:r>
          </a:p>
        </p:txBody>
      </p:sp>
    </p:spTree>
    <p:extLst>
      <p:ext uri="{BB962C8B-B14F-4D97-AF65-F5344CB8AC3E}">
        <p14:creationId xmlns:p14="http://schemas.microsoft.com/office/powerpoint/2010/main" val="1092329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A2F035-CECC-49F8-9ED3-14A97C4E9117}"/>
              </a:ext>
            </a:extLst>
          </p:cNvPr>
          <p:cNvSpPr/>
          <p:nvPr/>
        </p:nvSpPr>
        <p:spPr>
          <a:xfrm>
            <a:off x="243641" y="156563"/>
            <a:ext cx="1847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45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D0997-2B97-4328-B6E4-4CB737D0CDD3}"/>
              </a:ext>
            </a:extLst>
          </p:cNvPr>
          <p:cNvSpPr txBox="1"/>
          <p:nvPr/>
        </p:nvSpPr>
        <p:spPr>
          <a:xfrm>
            <a:off x="580292" y="1635369"/>
            <a:ext cx="218752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Link for purchasing:</a:t>
            </a: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IN" sz="4500" dirty="0">
                <a:solidFill>
                  <a:schemeClr val="tx2"/>
                </a:solidFill>
                <a:latin typeface="Open Sans"/>
                <a:hlinkClick r:id="rId3"/>
              </a:rPr>
              <a:t>https://www.amazon.ca/Development-Board-Module-SIM900-Antenna/dp/B07XY79G56/ref=asc_df_B07XY79G56/?tag=googleshopc0c-20&amp;linkCode=df0&amp;hvadid=459365159187&amp;hvpos=&amp;hvnetw=g&amp;hvrand=6076204753936425301&amp;hvpone=&amp;hvptwo=&amp;hvqmt=&amp;hvdev=c&amp;hvdvcmdl=&amp;hvlocint=&amp;hvlocphy=1002216&amp;hvtargid=pla-1118222255444&amp;psc=1</a:t>
            </a:r>
            <a:endParaRPr lang="en-IN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7269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Xbee</a:t>
            </a: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S2C RF module (Rx and Tx)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46814-4F41-426D-8843-C518FD21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3650147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Transmission Frequency: 2.4GHz to 2.5GHz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Number of Channels: 16 Direct Sequence Channels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Featured with UART (250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Kb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/s maximum) and SPI (5 Mb/s maximum) interface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Featured with software adjustable transmitting power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Indoor/Urban Range: 200ft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 and Electrical Characteristics</a:t>
            </a:r>
            <a:endParaRPr lang="en-US" sz="6000" b="1" dirty="0">
              <a:solidFill>
                <a:schemeClr val="bg1"/>
              </a:solidFill>
              <a:latin typeface="Oswald Bold" charset="0"/>
              <a:ea typeface="Oswald Bold" charset="0"/>
              <a:cs typeface="Oswal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7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3650147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Transmit Power Output: 6.3mW (8dBm) in Boost mode,2mW (3dBm) in Normal mode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RF Data Rate: 250,000 bps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Receiver Sensitivity: -102dBm in Boost mode, -100dBm in Normal mode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Supply Voltage Range: +2.1V to +3.6V</a:t>
            </a:r>
          </a:p>
        </p:txBody>
      </p:sp>
    </p:spTree>
    <p:extLst>
      <p:ext uri="{BB962C8B-B14F-4D97-AF65-F5344CB8AC3E}">
        <p14:creationId xmlns:p14="http://schemas.microsoft.com/office/powerpoint/2010/main" val="1119043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8016" y="1261873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List of Hardware Components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Bills and status of the orders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Specifications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Reference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40504" y="46884"/>
            <a:ext cx="393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6322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4929811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 for purchase:</a:t>
            </a:r>
          </a:p>
          <a:p>
            <a:pPr>
              <a:lnSpc>
                <a:spcPts val="17000"/>
              </a:lnSpc>
            </a:pPr>
            <a:r>
              <a:rPr lang="en-US" u="sng" dirty="0">
                <a:hlinkClick r:id="rId3"/>
              </a:rPr>
              <a:t>https://www.digikey.ca/en/products/detail/digi/XB24CAWIT-001/6010100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20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</a:t>
            </a: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*4 LCD Module</a:t>
            </a:r>
          </a:p>
        </p:txBody>
      </p:sp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C0B0C6E-3294-4A86-A545-5380F4F2C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52143" y="2865784"/>
            <a:ext cx="13557869" cy="7979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F0C497-3355-4BBD-A18F-F61F161A7543}"/>
              </a:ext>
            </a:extLst>
          </p:cNvPr>
          <p:cNvSpPr txBox="1"/>
          <p:nvPr/>
        </p:nvSpPr>
        <p:spPr>
          <a:xfrm>
            <a:off x="20596183" y="10645503"/>
            <a:ext cx="251382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://www.electronics-lab.com/project/lm35-lcd-thermometer-using-pic16f676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22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5830231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With this shield, you can display whatever you want by programming the for Arduino board.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(Easy to Use) Less I/O ports are occupied, only four - VCC, GND, SDA (serial data line), SCL (serial clock line). Address of the module: 0x27.</a:t>
            </a:r>
          </a:p>
          <a:p>
            <a:pPr>
              <a:lnSpc>
                <a:spcPts val="17000"/>
              </a:lnSpc>
            </a:pP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726403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(Support IIC Interface) It only takes two I/O port thus saving more for other usages.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(Widely Applications) LCD display module based on the popular HD44780 controller, works great with for Arduino / Uno R3 / Mega2560 board and other micro-controllers.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810511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706924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 for purchase</a:t>
            </a:r>
          </a:p>
          <a:p>
            <a:pPr>
              <a:lnSpc>
                <a:spcPts val="17000"/>
              </a:lnSpc>
            </a:pPr>
            <a:r>
              <a:rPr lang="en-US" u="sng" dirty="0">
                <a:hlinkClick r:id="rId3"/>
              </a:rPr>
              <a:t>https://www.amazon.ca/WayinTop-Display-Interface-Adapter-Arduino/dp/B07TXGD3WS/ref=sr_1_2?dchild=1&amp;keywords=lcd+16+x+4&amp;qid=1613091271&amp;sr=8-2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02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4.3" cape LCD touch screen (</a:t>
            </a:r>
            <a:r>
              <a:rPr lang="en-US" sz="7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Nextion</a:t>
            </a: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8B661-BAEC-476B-9A40-EF458775C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41930-DB3A-4078-9322-43DD35E19587}"/>
              </a:ext>
            </a:extLst>
          </p:cNvPr>
          <p:cNvSpPr txBox="1"/>
          <p:nvPr/>
        </p:nvSpPr>
        <p:spPr>
          <a:xfrm>
            <a:off x="19361942" y="12224355"/>
            <a:ext cx="253787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://select.marutsu.co.jp/list/detail.php?id=2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9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NX4827T043 is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nextion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4.3 basic screen: 4.3 inch TFT, 480x272 resistive touch display, 16M flash, 2K Byte RAM, 65k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colors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Uploading TFT file via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sd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card is faster than 4pin serial port, but pls check card format is FAT32 and no more than 32GB.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21971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29411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 for purchase</a:t>
            </a:r>
          </a:p>
          <a:p>
            <a:pPr>
              <a:lnSpc>
                <a:spcPts val="17000"/>
              </a:lnSpc>
            </a:pPr>
            <a:r>
              <a:rPr lang="en-US" u="sng" dirty="0">
                <a:hlinkClick r:id="rId3"/>
              </a:rPr>
              <a:t>https://www.amazon.ca/Nextion-NX4827T043-Intelligent-Display-Module/dp/B07B9XTSWH/ref=asc_df_B07B9XTSWH/?tag=googleshopc0c-20&amp;linkCode=df0&amp;hvadid=459365159187&amp;hvpos=&amp;hvnetw=g&amp;hvrand=9840892710536151605&amp;hvpone=&amp;hvptwo=&amp;hvqmt=&amp;hvdev=c&amp;hvdvcmdl=&amp;hvlocint=&amp;hvlocphy=1002216&amp;hvtargid=pla-1046109602772&amp;psc=1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20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Zero PCB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holding, hand, person, accessory&#10;&#10;Description automatically generated">
            <a:extLst>
              <a:ext uri="{FF2B5EF4-FFF2-40B4-BE49-F238E27FC236}">
                <a16:creationId xmlns:a16="http://schemas.microsoft.com/office/drawing/2014/main" id="{E4254FBC-C8F1-486F-9BA6-C4FE31F75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03A18-E073-4853-884A-80A51FF327E4}"/>
              </a:ext>
            </a:extLst>
          </p:cNvPr>
          <p:cNvSpPr txBox="1"/>
          <p:nvPr/>
        </p:nvSpPr>
        <p:spPr>
          <a:xfrm>
            <a:off x="19227290" y="12224355"/>
            <a:ext cx="26725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avdweb.nl/tech-tips/smd-breadbo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73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854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It is basically a general-purpose printed circuit board (PCB), also known as </a:t>
            </a:r>
            <a:r>
              <a:rPr lang="en-IN" sz="4500" dirty="0" err="1">
                <a:solidFill>
                  <a:schemeClr val="tx2"/>
                </a:solidFill>
                <a:latin typeface="Open Sans"/>
              </a:rPr>
              <a:t>perfboard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 or DOT PCB. It is a thin rigid copper sheet with holes pre-drilled at standard intervals across a grid with 2.54mm (0.1-inch) spacing between holes. Each hole is encircled by a round or square copper pad so that component lead can be inserted into the hole and soldered around the pad without short-circuiting the nearby pads and other leads. For connecting the lead of component with another lead, solder these together or join these using a suitable conducting wire.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Link for purchase</a:t>
            </a:r>
          </a:p>
          <a:p>
            <a:endParaRPr lang="en-IN" sz="4500" dirty="0">
              <a:solidFill>
                <a:schemeClr val="tx2"/>
              </a:solidFill>
              <a:latin typeface="Open Sans"/>
            </a:endParaRPr>
          </a:p>
          <a:p>
            <a:r>
              <a:rPr lang="en-US" u="sng" dirty="0">
                <a:hlinkClick r:id="rId3"/>
              </a:rPr>
              <a:t>https://www.amazon.ca/YUNGUI-Solder-able-Breadboard-Electronic-Experiment/dp/B07TTD5V2W/ref=asc_df_B07TTD5V2W/?tag=googlemobshop-20&amp;linkCode=df0&amp;hvadid=337093155729&amp;hvpos=&amp;hvnetw=g&amp;hvrand=8071089510736342243&amp;hvpone=&amp;hvptwo=&amp;hvqmt=&amp;hvdev=m&amp;hvdvcmdl=&amp;hvlocint=&amp;hvlocphy=9000993&amp;hvtargid=pla-887992711367&amp;psc=1</a:t>
            </a:r>
            <a:endParaRPr lang="en-IN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0407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2978" y="-31599"/>
            <a:ext cx="23664672" cy="15830231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2 Beaglebone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Arduino UNO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GSM module (SIM 900)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Xbee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S2C RF module (Rx and Tx)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20*4 LCD Module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4.3" cape LCD touch screen (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Nextion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)</a:t>
            </a: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1656" y="-31599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Hardware components used in my project</a:t>
            </a:r>
          </a:p>
        </p:txBody>
      </p:sp>
    </p:spTree>
    <p:extLst>
      <p:ext uri="{BB962C8B-B14F-4D97-AF65-F5344CB8AC3E}">
        <p14:creationId xmlns:p14="http://schemas.microsoft.com/office/powerpoint/2010/main" val="3687549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9289979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Rows and columns are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labeled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(a-z &amp; 1-48) for easy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operation.Though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hole PCB boards with 1440( 48*30) tie points.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The material is all FR4 full glass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fiber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plate, which can effectively prevent the pad from falling off.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004377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 cards 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C65C754-7F89-4536-889C-A37FBE42A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E0887F-C575-4322-812C-DA3BA7869BC1}"/>
              </a:ext>
            </a:extLst>
          </p:cNvPr>
          <p:cNvSpPr txBox="1"/>
          <p:nvPr/>
        </p:nvSpPr>
        <p:spPr>
          <a:xfrm>
            <a:off x="19203245" y="12224355"/>
            <a:ext cx="269657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://www.melissasbargains.com/transcend-32-gb-microsdhc-flash-memory-card-for-23-99-60-off-today-onl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46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9289979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Main function is to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flash latest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debian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image to BBB.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Tr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ansfer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read speeds of up to 98MB/s.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Shockproof, temperature-proof, waterproof, and X-ray-proof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85072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chemeClr val="tx2"/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for purchase:</a:t>
            </a:r>
          </a:p>
          <a:p>
            <a:endParaRPr lang="en-IN" sz="4500" dirty="0">
              <a:solidFill>
                <a:srgbClr val="F33B48"/>
              </a:solidFill>
              <a:latin typeface="Open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4500" dirty="0">
                <a:solidFill>
                  <a:srgbClr val="F33B48"/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ca/Sandisk-SDSQUAR-032G-GN6MA-Ultra-Micro-Adapter/dp/B073JWXGNT/ref=sr_1_2?dchild=1&amp;gclid=Cj0KCQiAyJOBBhDCARIsAJG2h5ekEOqPM28E52wKiASjfFWghLKETkXNc936piG6Y6C4fIk6n1F326kaAhqEEALw_wcB&amp;hvadid=208333453601&amp;hvdev=c&amp;hvlocphy=1002216&amp;hvnetw=g&amp;hvqmt=e&amp;hvrand=5847459980430108279&amp;hvtargid=kwd-300624131003&amp;hydadcr=1280_10142922&amp;keywords=sd+card+32gb&amp;qid=1613094646&amp;sr=8-2&amp;tag=googcana-20</a:t>
            </a:r>
            <a:endParaRPr lang="en-IN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01720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Jumper wires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E9E9BA1-23FB-417D-82A2-B31668B626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52143" y="2330732"/>
            <a:ext cx="13557869" cy="9049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00A12-4BED-4884-ABC6-DED5C0A59F21}"/>
              </a:ext>
            </a:extLst>
          </p:cNvPr>
          <p:cNvSpPr txBox="1"/>
          <p:nvPr/>
        </p:nvSpPr>
        <p:spPr>
          <a:xfrm>
            <a:off x="20596183" y="11180554"/>
            <a:ext cx="251382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://electronics.stackexchange.com/questions/82830/how-to-secure-jumper-wire-connec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2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500" dirty="0">
                <a:solidFill>
                  <a:schemeClr val="tx2"/>
                </a:solidFill>
                <a:latin typeface="Open Sans"/>
              </a:rPr>
              <a:t>Link for purchase:</a:t>
            </a: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US" u="sng" dirty="0">
                <a:hlinkClick r:id="rId3"/>
              </a:rPr>
              <a:t>https://www.amazon.ca/Elegoo-120pcs-Multicolored-Breadboard-arduino/dp/B01EV70C78/ref=asc_df_B01EV70C78/?tag=googleshopc0c-20&amp;linkCode=df0&amp;hvadid=292982668700&amp;hvpos=&amp;hvnetw=g&amp;hvrand=3865135314936126261&amp;hvpone=&amp;hvptwo=&amp;hvqmt=&amp;hvdev=c&amp;hvdvcmdl=&amp;hvlocint=&amp;hvlocphy=1002216&amp;hvtargid=pla-362913641420&amp;psc=1</a:t>
            </a:r>
            <a:endParaRPr lang="en-US" u="sng" dirty="0"/>
          </a:p>
          <a:p>
            <a:endParaRPr lang="en-US" sz="4500" u="sng" dirty="0">
              <a:solidFill>
                <a:schemeClr val="tx2"/>
              </a:solidFill>
              <a:latin typeface="Open Sans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For connecting components through breadboard.</a:t>
            </a:r>
          </a:p>
        </p:txBody>
      </p:sp>
    </p:spTree>
    <p:extLst>
      <p:ext uri="{BB962C8B-B14F-4D97-AF65-F5344CB8AC3E}">
        <p14:creationId xmlns:p14="http://schemas.microsoft.com/office/powerpoint/2010/main" val="3304452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9289979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Each cable length: about 20 cm /8-inch.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The cables can be separated to form an assembly containing the number of wires you require for your connection and to support non-standard odd-spaced headers.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53890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Soldering Equipment 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indoor, items, arranged, several&#10;&#10;Description automatically generated">
            <a:extLst>
              <a:ext uri="{FF2B5EF4-FFF2-40B4-BE49-F238E27FC236}">
                <a16:creationId xmlns:a16="http://schemas.microsoft.com/office/drawing/2014/main" id="{85EAF92A-28E2-4AFD-ADB7-49CC9FDCA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52143" y="1771470"/>
            <a:ext cx="13557869" cy="10168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8456A-1EDA-419A-BB67-05C14A0761F3}"/>
              </a:ext>
            </a:extLst>
          </p:cNvPr>
          <p:cNvSpPr txBox="1"/>
          <p:nvPr/>
        </p:nvSpPr>
        <p:spPr>
          <a:xfrm>
            <a:off x="20437486" y="11739816"/>
            <a:ext cx="26725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technofaq.org/posts/2016/05/four-things-to-learn-for-any-electronics-hobbyis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60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1047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30W adjustable temperature </a:t>
            </a:r>
            <a:r>
              <a:rPr lang="en-IN" sz="4400" dirty="0">
                <a:solidFill>
                  <a:srgbClr val="C00000"/>
                </a:solidFill>
                <a:latin typeface="Open Sans"/>
              </a:rPr>
              <a:t>Soldering iron 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(Model XY258) - with a temperature control on the side and indicator LED so you can go from standard to lead-free to silver solder.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rgbClr val="C00000"/>
                </a:solidFill>
                <a:latin typeface="Open Sans"/>
              </a:rPr>
              <a:t>Digital </a:t>
            </a:r>
            <a:r>
              <a:rPr lang="en-IN" sz="4500" dirty="0" err="1">
                <a:solidFill>
                  <a:srgbClr val="C00000"/>
                </a:solidFill>
                <a:latin typeface="Open Sans"/>
              </a:rPr>
              <a:t>Multimeter</a:t>
            </a:r>
            <a:r>
              <a:rPr lang="en-IN" sz="4500" dirty="0">
                <a:solidFill>
                  <a:srgbClr val="C00000"/>
                </a:solidFill>
                <a:latin typeface="Open Sans"/>
              </a:rPr>
              <a:t> 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- Model 9205B+ is a good-all-around basic </a:t>
            </a:r>
            <a:r>
              <a:rPr lang="en-IN" sz="4500" dirty="0" err="1">
                <a:solidFill>
                  <a:schemeClr val="tx2"/>
                </a:solidFill>
                <a:latin typeface="Open Sans"/>
              </a:rPr>
              <a:t>multimeter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. Has a continuity tester, DC/AC voltage and current, resistance, transistor and diode/LED test. Runs on a 9V battery.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rgbClr val="C00000"/>
                </a:solidFill>
                <a:latin typeface="Open Sans"/>
              </a:rPr>
              <a:t>Wire strippers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- We've upgraded our basic 'adjustable' wire strippers to these multi-sized wire strippers. They include: 22-30 AWG strippers, wire cutters, 'plier' tips, and a wire loop.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Solder sucker - Strangely enough, that's the technical term for this </a:t>
            </a:r>
            <a:r>
              <a:rPr lang="en-IN" sz="4500" dirty="0" err="1">
                <a:solidFill>
                  <a:schemeClr val="tx2"/>
                </a:solidFill>
                <a:latin typeface="Open Sans"/>
              </a:rPr>
              <a:t>desoldering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 vacuum tool.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rgbClr val="C00000"/>
                </a:solidFill>
                <a:latin typeface="Open Sans"/>
              </a:rPr>
              <a:t>Micro needle-nose pliers 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- for bending, forming, holding, squeezing and plying all of those little components.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rgbClr val="C00000"/>
                </a:solidFill>
                <a:latin typeface="Open Sans"/>
              </a:rPr>
              <a:t>Diagonal cutters 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- the best diagonal cutters, these are comfortable to use and have strong nippers for perfect trimming of wires and leads.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500" dirty="0">
                <a:solidFill>
                  <a:schemeClr val="tx2"/>
                </a:solidFill>
                <a:latin typeface="Open Sans"/>
              </a:rPr>
              <a:t>Solderless breadboard.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53595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500" dirty="0">
                <a:solidFill>
                  <a:schemeClr val="tx2"/>
                </a:solidFill>
                <a:latin typeface="Open Sans"/>
              </a:rPr>
              <a:t>Link for purchase:</a:t>
            </a: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US" u="sng" dirty="0">
                <a:hlinkClick r:id="rId3"/>
              </a:rPr>
              <a:t>https://elmwoodelectronics.ca/products/ladyadas-electronics-toolkit</a:t>
            </a:r>
            <a:endParaRPr lang="en-US" u="sng" dirty="0"/>
          </a:p>
          <a:p>
            <a:endParaRPr lang="en-US" sz="4500" u="sng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250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2978" y="-31599"/>
            <a:ext cx="23664672" cy="15830231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Breadboard/Zero PCB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2 SD cards (32GB each)</a:t>
            </a: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Jumper wires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Power supply (Adapter)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Soldering Equipment (soldering iron, soldering wire)</a:t>
            </a: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Carbon Monoxide detection sensor 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1656" y="-31599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Hardware components used in my project</a:t>
            </a:r>
          </a:p>
        </p:txBody>
      </p:sp>
    </p:spTree>
    <p:extLst>
      <p:ext uri="{BB962C8B-B14F-4D97-AF65-F5344CB8AC3E}">
        <p14:creationId xmlns:p14="http://schemas.microsoft.com/office/powerpoint/2010/main" val="3656122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12v DC Fan</a:t>
            </a:r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493FE70C-FA26-47CF-9E09-6624D6C93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C7164-B4DB-4487-9CBC-74EDB886FC19}"/>
              </a:ext>
            </a:extLst>
          </p:cNvPr>
          <p:cNvSpPr txBox="1"/>
          <p:nvPr/>
        </p:nvSpPr>
        <p:spPr>
          <a:xfrm>
            <a:off x="19385986" y="12224355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commons.wikimedia.org/wiki/File:11718_-_DC_Brushless_Fan_-_80x80x15mm_(12V)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92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Operating Voltage Range：5.5V to 13.8V.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Rated Voltage: DC 12V; Rated Current: 0.18mp; Rated Speed: 2800RPM; Air flow: 32.8CFM; Noise: 28dBA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Bearing Type: Sleeve Bearing ; Life: working up to 35000h at 25 degrees.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91116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500" dirty="0">
                <a:solidFill>
                  <a:schemeClr val="tx2"/>
                </a:solidFill>
                <a:latin typeface="Open Sans"/>
              </a:rPr>
              <a:t>Link for purchase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3"/>
              </a:rPr>
              <a:t>https://www.amazon.ca/GDSTIME-80mm-15mm-Brushless-Cooling/dp/B081YST8ZL/ref=sr_1_7?dchild=1&amp;gclid=Cj0KCQiAyJOBBhDCARIsAJG2h5eSbujTwmMLv_2k0yFyDyyaXw1-04j9O9MQwH1IsQZk2EriwJqHtXwaAq93EALw_wcB&amp;hvadid=208324174456&amp;hvdev=c&amp;hvlocphy=1002216&amp;hvnetw=g&amp;hvqmt=e&amp;hvrand=15886458366241368862&amp;hvtargid=kwd-306113092745&amp;hydadcr=617_9459495&amp;keywords=12v+dc+fan&amp;qid=1613097871&amp;sr=8-7&amp;tag=googcana-20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9268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Opto-coupler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B150F-3681-4F3C-9DB9-60217CEDF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43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This device allows to transmit an electrical signal between two isolated circuits .</a:t>
            </a:r>
            <a:endParaRPr lang="en-CA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 for purchase</a:t>
            </a:r>
          </a:p>
          <a:p>
            <a:pPr>
              <a:lnSpc>
                <a:spcPts val="17000"/>
              </a:lnSpc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  <a:hlinkClick r:id="rId3"/>
              </a:rPr>
              <a:t>https://www.digikey.ca/en/products/detail/on-semiconductor/MCT2EM/400424</a:t>
            </a:r>
            <a:endParaRPr lang="en-CA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48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Carbon Monoxide detection sensor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orange&#10;&#10;Description automatically generated">
            <a:extLst>
              <a:ext uri="{FF2B5EF4-FFF2-40B4-BE49-F238E27FC236}">
                <a16:creationId xmlns:a16="http://schemas.microsoft.com/office/drawing/2014/main" id="{44F3886A-D0DE-4C28-AD20-B671193BE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4A0A4-DD45-470F-8AD9-5272247604F0}"/>
              </a:ext>
            </a:extLst>
          </p:cNvPr>
          <p:cNvSpPr txBox="1"/>
          <p:nvPr/>
        </p:nvSpPr>
        <p:spPr>
          <a:xfrm>
            <a:off x="19385986" y="12224355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://www.cosino.it/product/mq-7-gas-sensor?add-to-cart=13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18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3650147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For home or factory gas leakage monitoring devices, suitable for carbon monoxide and other combustible gases.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Specifications: Product Model: MQ-9 -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ProductType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: Se-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miconduct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gas sensitive element , Gas Detected: Carbon monoxide, Combustible gas , Detectable Concentration: 10-1000 </a:t>
            </a:r>
            <a:r>
              <a:rPr lang="en-IN" sz="5000" spc="600" dirty="0" err="1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ppmCO</a:t>
            </a: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, 100-10000 PPM gas.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597757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7109895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CA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 for purchase</a:t>
            </a:r>
          </a:p>
          <a:p>
            <a:pPr>
              <a:lnSpc>
                <a:spcPts val="17000"/>
              </a:lnSpc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  <a:hlinkClick r:id="rId3"/>
              </a:rPr>
              <a:t>https://www.amazon.com/MQ-Carbon-Monoxide-Combustible-Sensor/dp/B01N2MW3X5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25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Temperature Sensor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7418F-CD50-4931-B469-0E34DA15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24" y="1286932"/>
            <a:ext cx="9244106" cy="111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72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dirty="0">
                <a:solidFill>
                  <a:schemeClr val="tx2"/>
                </a:solidFill>
                <a:latin typeface="Open Sans"/>
              </a:rPr>
              <a:t>It is used to measure if temperature is above any given range or not.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500" dirty="0">
                <a:solidFill>
                  <a:schemeClr val="tx2"/>
                </a:solidFill>
                <a:latin typeface="Open Sans"/>
              </a:rPr>
              <a:t>Link for purchase:</a:t>
            </a:r>
          </a:p>
          <a:p>
            <a:endParaRPr lang="en-CA" sz="4500" dirty="0">
              <a:solidFill>
                <a:schemeClr val="tx2"/>
              </a:solidFill>
              <a:latin typeface="Open Sans"/>
              <a:hlinkClick r:id="rId3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3"/>
              </a:rPr>
              <a:t>https://www.digikey.ca/en/products/detail/texas-instruments/LM35DZ-NOPB/32489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2875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2978" y="-31599"/>
            <a:ext cx="23664672" cy="15830231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Temperature Sensor (LM 35)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Smoke and LPG gas sensor (MQ-2)</a:t>
            </a: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Mct2e optocoupler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Buzzer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Wire cutter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Wire stripper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1656" y="-31599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Hardware components used in my project</a:t>
            </a:r>
          </a:p>
        </p:txBody>
      </p:sp>
    </p:spTree>
    <p:extLst>
      <p:ext uri="{BB962C8B-B14F-4D97-AF65-F5344CB8AC3E}">
        <p14:creationId xmlns:p14="http://schemas.microsoft.com/office/powerpoint/2010/main" val="2235277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9289979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Minimum and Maximum Input Voltage is 35V and -2V respectively. Typically 5V.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Can measure temperature ranging from -55°C to 150°C.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±0.5°C Accuracy Drain current is less than 60uA.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375675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Smoke sensor</a:t>
            </a:r>
          </a:p>
        </p:txBody>
      </p:sp>
      <p:pic>
        <p:nvPicPr>
          <p:cNvPr id="4" name="Picture 3" descr="A picture containing headdress&#10;&#10;Description automatically generated">
            <a:extLst>
              <a:ext uri="{FF2B5EF4-FFF2-40B4-BE49-F238E27FC236}">
                <a16:creationId xmlns:a16="http://schemas.microsoft.com/office/drawing/2014/main" id="{61B5B29F-AFF0-46C1-9E8E-8605F26A6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1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 It can detect flammable gas in a range of 300 - 10000ppm.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It's most common use is domestic gas leakage alarms and detectors with a high sensitivity to propane and smoke.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</a:t>
            </a:r>
          </a:p>
          <a:p>
            <a:pPr>
              <a:lnSpc>
                <a:spcPts val="17000"/>
              </a:lnSpc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  <a:hlinkClick r:id="rId3"/>
              </a:rPr>
              <a:t>https://www.sparkfun.com/products/17049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28607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buzzer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CADDE-211A-4052-BBBF-04BEB5F15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62338" y="1286932"/>
            <a:ext cx="11137478" cy="11137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E9469-9E80-4085-A012-5897BDFC6B98}"/>
              </a:ext>
            </a:extLst>
          </p:cNvPr>
          <p:cNvSpPr txBox="1"/>
          <p:nvPr/>
        </p:nvSpPr>
        <p:spPr>
          <a:xfrm>
            <a:off x="19227290" y="12224355"/>
            <a:ext cx="26725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digistump.com/wiki/oak/tutorials/buzz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84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Magnetic 5V Panel Mount, Flange PC Pins.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It is used to alert kitchen staff about new order.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Link</a:t>
            </a:r>
          </a:p>
          <a:p>
            <a:pPr>
              <a:lnSpc>
                <a:spcPts val="17000"/>
              </a:lnSpc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  <a:hlinkClick r:id="rId3"/>
              </a:rPr>
              <a:t>https://www.digikey.ca/en/products/detail/tdk-corporation/SD1614T5-B5ME/8017772</a:t>
            </a:r>
            <a:endParaRPr lang="en-IN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272237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56032-89FE-4CEE-990C-896A75E14BD1}"/>
              </a:ext>
            </a:extLst>
          </p:cNvPr>
          <p:cNvSpPr txBox="1"/>
          <p:nvPr/>
        </p:nvSpPr>
        <p:spPr>
          <a:xfrm>
            <a:off x="10234247" y="4290646"/>
            <a:ext cx="1385667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en-CA" sz="5000" dirty="0">
                <a:solidFill>
                  <a:schemeClr val="tx2"/>
                </a:solidFill>
                <a:latin typeface="Open Sans"/>
              </a:rPr>
              <a:t>Power adapter for </a:t>
            </a:r>
            <a:r>
              <a:rPr lang="en-CA" sz="5000" dirty="0" err="1">
                <a:solidFill>
                  <a:schemeClr val="tx2"/>
                </a:solidFill>
                <a:latin typeface="Open Sans"/>
              </a:rPr>
              <a:t>beaglebone</a:t>
            </a:r>
            <a:r>
              <a:rPr lang="en-CA" sz="5000" dirty="0">
                <a:solidFill>
                  <a:schemeClr val="tx2"/>
                </a:solidFill>
                <a:latin typeface="Open Sans"/>
              </a:rPr>
              <a:t>:</a:t>
            </a:r>
          </a:p>
          <a:p>
            <a:r>
              <a:rPr lang="en-CA" sz="5000" dirty="0">
                <a:solidFill>
                  <a:schemeClr val="tx2"/>
                </a:solidFill>
                <a:latin typeface="Open Sans"/>
              </a:rPr>
              <a:t>     5v and 2 amp </a:t>
            </a:r>
          </a:p>
          <a:p>
            <a:r>
              <a:rPr lang="en-CA" sz="5000" dirty="0">
                <a:solidFill>
                  <a:schemeClr val="tx2"/>
                </a:solidFill>
                <a:latin typeface="Open Sans"/>
              </a:rPr>
              <a:t> </a:t>
            </a:r>
          </a:p>
          <a:p>
            <a:r>
              <a:rPr lang="en-CA" sz="5000" dirty="0">
                <a:solidFill>
                  <a:schemeClr val="tx2"/>
                </a:solidFill>
                <a:latin typeface="Open Sans"/>
              </a:rPr>
              <a:t>2) Battery for fan:</a:t>
            </a:r>
          </a:p>
          <a:p>
            <a:r>
              <a:rPr lang="en-CA" sz="5000" dirty="0">
                <a:solidFill>
                  <a:schemeClr val="tx2"/>
                </a:solidFill>
                <a:latin typeface="Open Sans"/>
              </a:rPr>
              <a:t>    9v</a:t>
            </a:r>
            <a:endParaRPr lang="en-IN" sz="50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2874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118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References:</a:t>
            </a:r>
          </a:p>
          <a:p>
            <a:pPr marL="914400" indent="-914400">
              <a:buAutoNum type="arabicParenR"/>
            </a:pPr>
            <a:r>
              <a:rPr lang="en-CA" sz="4500" dirty="0" err="1">
                <a:solidFill>
                  <a:schemeClr val="tx2"/>
                </a:solidFill>
                <a:latin typeface="Open Sans"/>
              </a:rPr>
              <a:t>Beaglebone</a:t>
            </a:r>
            <a:r>
              <a:rPr lang="en-CA" sz="4500" dirty="0">
                <a:solidFill>
                  <a:schemeClr val="tx2"/>
                </a:solidFill>
                <a:latin typeface="Open Sans"/>
              </a:rPr>
              <a:t> black: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3"/>
              </a:rPr>
              <a:t>https://beagleboard.org/black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2) Arduino UNO: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4"/>
              </a:rPr>
              <a:t>https://www.amazon.ca/Arduino-A000073-Uno-REV3-SMD/dp/B00PUOVSYS/ref=asc_df_B00PUOVSYS/?tag=googleshopc0c-20&amp;linkCode=df0&amp;hvadid=335186302991&amp;hvpos=&amp;hvnetw=g&amp;hvrand=1307482696870636165&amp;hvpone=&amp;hvptwo=&amp;hvqmt=&amp;hvdev=c&amp;hvdvcmdl=&amp;hvlocint=&amp;hvlocphy=1002216&amp;hvtargid=pla-720685530711&amp;psc=1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3) Gsm module: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5"/>
              </a:rPr>
              <a:t>https://www.amazon.ca/Development-Board-Module-SIM900-Antenna/dp/B07XY79G56/ref=asc_df_B07XY79G56/?tag=googleshopc0c-20&amp;linkCode=df0&amp;hvadid=459365159187&amp;hvpos=&amp;hvnetw=g&amp;hvrand=6076204753936425301&amp;hvpone=&amp;hvptwo=&amp;hvqmt=&amp;hvdev=c&amp;hvdvcmdl=&amp;hvlocint=&amp;hvlocphy=1002216&amp;hvtargid=pla-1118222255444&amp;psc=1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21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References: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4) </a:t>
            </a:r>
            <a:r>
              <a:rPr lang="en-IN" sz="4500" dirty="0" err="1">
                <a:solidFill>
                  <a:schemeClr val="tx2"/>
                </a:solidFill>
                <a:latin typeface="Open Sans"/>
              </a:rPr>
              <a:t>Xbee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 S2C RF module (Rx and Tx):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3"/>
              </a:rPr>
              <a:t>https://www.digikey.ca/en/products/detail/digi/XB24CAWIT-001/6010100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5) 20*4 LCD Module: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4"/>
              </a:rPr>
              <a:t>https://www.amazon.ca/WayinTop-Display-Interface-Adapter-Arduino/dp/B07TXGD3WS/ref=sr_1_2?dchild=1&amp;keywords=lcd+16+x+4&amp;qid=1613091271&amp;sr=8-2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6)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 4.3" cape LCD touch screen (</a:t>
            </a:r>
            <a:r>
              <a:rPr lang="en-IN" sz="4500" dirty="0" err="1">
                <a:solidFill>
                  <a:schemeClr val="tx2"/>
                </a:solidFill>
                <a:latin typeface="Open Sans"/>
              </a:rPr>
              <a:t>Nextion</a:t>
            </a:r>
            <a:r>
              <a:rPr lang="en-IN" sz="4500" dirty="0">
                <a:solidFill>
                  <a:schemeClr val="tx2"/>
                </a:solidFill>
                <a:latin typeface="Open Sans"/>
              </a:rPr>
              <a:t>):</a:t>
            </a:r>
          </a:p>
          <a:p>
            <a:r>
              <a:rPr lang="en-IN" sz="4500" dirty="0">
                <a:solidFill>
                  <a:schemeClr val="tx2"/>
                </a:solidFill>
                <a:latin typeface="Open Sans"/>
                <a:hlinkClick r:id="rId5"/>
              </a:rPr>
              <a:t>https://www.amazon.ca/Nextion-NX4827T043-Intelligent-Display-Module/dp/B07B9XTSWH/ref=asc_df_B07B9XTSWH/?tag=googleshopc0c-20&amp;linkCode=df0&amp;hvadid=459365159187&amp;hvpos=&amp;hvnetw=g&amp;hvrand=9840892710536151605&amp;hvpone=&amp;hvptwo=&amp;hvqmt=&amp;hvdev=c&amp;hvdvcmdl=&amp;hvlocint=&amp;hvlocphy=1002216&amp;hvtargid=pla-1046109602772&amp;psc=1</a:t>
            </a:r>
            <a:endParaRPr lang="en-IN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7156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2057400"/>
            <a:ext cx="2370660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References: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7) Zero PCB: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3"/>
              </a:rPr>
              <a:t>https://www.amazon.ca/YUNGUI-Solder-able-Breadboard-Electronic-Experiment/dp/B07TTD5V2W/ref=asc_df_B07TTD5V2W/?tag=googlemobshop-20&amp;linkCode=df0&amp;hvadid=337093155729&amp;hvpos=&amp;hvnetw=g&amp;hvrand=8071089510736342243&amp;hvpone=&amp;hvptwo=&amp;hvqmt=&amp;hvdev=m&amp;hvdvcmdl=&amp;hvlocint=&amp;hvlocphy=9000993&amp;hvtargid=pla-887992711367&amp;psc=1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8) Sd cards: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4"/>
              </a:rPr>
              <a:t>https://www.amazon.ca/Sandisk-SDSQUAR-032G-GN6MA-Ultra-Micro-Adapter/dp/B073JWXGNT/ref=sr_1_2?dchild=1&amp;gclid=Cj0KCQiAyJOBBhDCARIsAJG2h5ekEOqPM28E52wKiASjfFWghLKETkXNc936piG6Y6C4fIk6n1F326kaAhqEEALw_wcB&amp;hvadid=208333453601&amp;hvdev=c&amp;hvlocphy=1002216&amp;hvnetw=g&amp;hvqmt=e&amp;hvrand=5847459980430108279&amp;hvtargid=kwd-300624131003&amp;hydadcr=1280_10142922&amp;keywords=sd+card+32gb&amp;qid=1613094646&amp;sr=8-2&amp;tag=googcana-20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48110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1283677"/>
            <a:ext cx="23706605" cy="118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References: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8) Jumper wires: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3"/>
              </a:rPr>
              <a:t>https://www.amazon.ca/Elegoo-120pcs-Multicolored-Breadboard-arduino/dp/B01EV70C78/ref=asc_df_B01EV70C78/?tag=googleshopc0c-20&amp;linkCode=df0&amp;hvadid=292982668700&amp;hvpos=&amp;hvnetw=g&amp;hvrand=3865135314936126261&amp;hvpone=&amp;hvptwo=&amp;hvqmt=&amp;hvdev=c&amp;hvdvcmdl=&amp;hvlocint=&amp;hvlocphy=1002216&amp;hvtargid=pla-362913641420&amp;psc=1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8) Solder kit: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4"/>
              </a:rPr>
              <a:t>https://elmwoodelectronics.ca/products/ladyadas-electronics-toolkit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9) fan: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5"/>
              </a:rPr>
              <a:t>https://www.amazon.ca/GDSTIME-80mm-15mm-Brushless-Cooling/dp/B081YST8ZL/ref=sr_1_7?dchild=1&amp;gclid=Cj0KCQiAyJOBBhDCARIsAJG2h5eSbujTwmMLv_2k0yFyDyyaXw1-04j9O9MQwH1IsQZk2EriwJqHtXwaAq93EALw_wcB&amp;hvadid=208324174456&amp;hvdev=c&amp;hvlocphy=1002216&amp;hvnetw=g&amp;hvqmt=e&amp;hvrand=15886458366241368862&amp;hvtargid=kwd-306113092745&amp;hydadcr=617_9459495&amp;keywords=12v+dc+fan&amp;qid=1613097871&amp;sr=8-7&amp;tag=googcana-20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3502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2978" y="-31599"/>
            <a:ext cx="23664672" cy="9289979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12v DC Fan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Power supply</a:t>
            </a: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1656" y="-31599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Hardware components used in my project</a:t>
            </a:r>
          </a:p>
        </p:txBody>
      </p:sp>
    </p:spTree>
    <p:extLst>
      <p:ext uri="{BB962C8B-B14F-4D97-AF65-F5344CB8AC3E}">
        <p14:creationId xmlns:p14="http://schemas.microsoft.com/office/powerpoint/2010/main" val="1446161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243641" y="1283677"/>
            <a:ext cx="2370660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References: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10) optocoupler: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3"/>
              </a:rPr>
              <a:t>https://www.digikey.ca/en/products/detail/on-semiconductor/MCT2EM/400424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11) Smoke sensor: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4"/>
              </a:rPr>
              <a:t>https://www.sparkfun.com/products/17049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12) Temperature sensor: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5"/>
              </a:rPr>
              <a:t>https://www.digikey.ca/en/products/detail/texas-instruments/LM35DZ-NOPB/32489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endParaRPr lang="en-CA" sz="4500" dirty="0">
              <a:solidFill>
                <a:schemeClr val="tx2"/>
              </a:solidFill>
              <a:latin typeface="Open Sans"/>
            </a:endParaRPr>
          </a:p>
          <a:p>
            <a:r>
              <a:rPr lang="en-CA" sz="4500" dirty="0">
                <a:solidFill>
                  <a:schemeClr val="tx2"/>
                </a:solidFill>
                <a:latin typeface="Open Sans"/>
              </a:rPr>
              <a:t>13) buzzer:</a:t>
            </a:r>
          </a:p>
          <a:p>
            <a:r>
              <a:rPr lang="en-CA" sz="4500" dirty="0">
                <a:solidFill>
                  <a:schemeClr val="tx2"/>
                </a:solidFill>
                <a:latin typeface="Open Sans"/>
                <a:hlinkClick r:id="rId6"/>
              </a:rPr>
              <a:t>https://www.digikey.ca/en/products/detail/tdk-corporation/SD1614T5-B5ME/8017772</a:t>
            </a:r>
            <a:endParaRPr lang="en-CA" sz="4500" dirty="0">
              <a:solidFill>
                <a:schemeClr val="tx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9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1753490" y="10257847"/>
            <a:ext cx="21806335" cy="2230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Invoice: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F45DC6-F2D1-463C-99E3-BCE568FE19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40" y="2743455"/>
            <a:ext cx="7056380" cy="6570666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B927E1-D9ED-4330-8099-9D9986C03E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5" y="3004177"/>
            <a:ext cx="7051011" cy="678180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73F99C-CBA3-462B-873B-F404B52F49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553" y="2729476"/>
            <a:ext cx="7106085" cy="694615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7206" y="11557412"/>
            <a:ext cx="18283237" cy="0"/>
          </a:xfrm>
          <a:prstGeom prst="line">
            <a:avLst/>
          </a:prstGeom>
          <a:ln w="19050">
            <a:solidFill>
              <a:srgbClr val="FEA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62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03504"/>
            <a:ext cx="24377650" cy="147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1112774" y="1286934"/>
            <a:ext cx="22416011" cy="148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Invoice: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2ACA7C-DFCB-4939-94DD-9343B3B46B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14" y="3350454"/>
            <a:ext cx="15623820" cy="87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8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03504"/>
            <a:ext cx="24377650" cy="147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C31DC-ADCA-43C2-91BA-69351D83F178}"/>
              </a:ext>
            </a:extLst>
          </p:cNvPr>
          <p:cNvSpPr txBox="1"/>
          <p:nvPr/>
        </p:nvSpPr>
        <p:spPr>
          <a:xfrm>
            <a:off x="1112774" y="1286934"/>
            <a:ext cx="22416011" cy="148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Invoice: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1FA8F7-BA35-45DB-8E67-57528FDA9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37" y="3054202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43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98915" y="2983597"/>
            <a:ext cx="6667498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6864" y="3934532"/>
            <a:ext cx="5256431" cy="50945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914400" indent="-9144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Beaglebone black</a:t>
            </a:r>
          </a:p>
        </p:txBody>
      </p:sp>
      <p:pic>
        <p:nvPicPr>
          <p:cNvPr id="17" name="Picture 16" descr="Beaglebone black&#10;">
            <a:extLst>
              <a:ext uri="{FF2B5EF4-FFF2-40B4-BE49-F238E27FC236}">
                <a16:creationId xmlns:a16="http://schemas.microsoft.com/office/drawing/2014/main" id="{52389C5F-515C-45FE-B0B2-83E17E3E48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52143" y="1907049"/>
            <a:ext cx="13557869" cy="98972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C2848-754B-48A7-9C19-27693233D5AE}"/>
              </a:ext>
            </a:extLst>
          </p:cNvPr>
          <p:cNvSpPr txBox="1"/>
          <p:nvPr/>
        </p:nvSpPr>
        <p:spPr>
          <a:xfrm>
            <a:off x="20596183" y="11604238"/>
            <a:ext cx="251382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blog.csdn.net/lu_embedded/article/details/863582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33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564155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512MB DDR3 RAM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4GB 8-bit eMMC on-board flash storage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3D graphics accelerator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NEON floating-point accelerator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US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2x PRU 32-bit microcontrollers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89" y="0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Specifications:</a:t>
            </a:r>
          </a:p>
        </p:txBody>
      </p:sp>
    </p:spTree>
    <p:extLst>
      <p:ext uri="{BB962C8B-B14F-4D97-AF65-F5344CB8AC3E}">
        <p14:creationId xmlns:p14="http://schemas.microsoft.com/office/powerpoint/2010/main" val="5010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6489" y="-297491"/>
            <a:ext cx="23664672" cy="11470063"/>
          </a:xfrm>
          <a:prstGeom prst="rect">
            <a:avLst/>
          </a:prstGeom>
          <a:noFill/>
        </p:spPr>
        <p:txBody>
          <a:bodyPr wrap="square" tIns="914400" rIns="274320" rtlCol="0">
            <a:spAutoFit/>
          </a:bodyPr>
          <a:lstStyle/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USB client for power &amp; communications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USB host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Ethernet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HDMI</a:t>
            </a:r>
          </a:p>
          <a:p>
            <a:pPr marL="685800" indent="-685800">
              <a:lnSpc>
                <a:spcPts val="17000"/>
              </a:lnSpc>
              <a:buFont typeface="Arial" panose="020B0604020202020204" pitchFamily="34" charset="0"/>
              <a:buChar char="•"/>
            </a:pPr>
            <a:r>
              <a:rPr lang="en-IN" sz="5000" spc="600" dirty="0">
                <a:solidFill>
                  <a:schemeClr val="tx2"/>
                </a:solidFill>
                <a:latin typeface="Open Sans"/>
                <a:ea typeface="Oswald Bold" charset="0"/>
                <a:cs typeface="Oswald Bold" charset="0"/>
              </a:rPr>
              <a:t>2x 46 pin headers</a:t>
            </a:r>
            <a:endParaRPr lang="en-US" sz="5000" spc="600" dirty="0">
              <a:solidFill>
                <a:schemeClr val="tx2"/>
              </a:solidFill>
              <a:latin typeface="Open Sans"/>
              <a:ea typeface="Oswald Bold" charset="0"/>
              <a:cs typeface="Oswald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9" y="106955"/>
            <a:ext cx="12659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swald Bold" charset="0"/>
                <a:ea typeface="Oswald Bold" charset="0"/>
                <a:cs typeface="Oswald Bold" charset="0"/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188795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7">
      <a:dk1>
        <a:srgbClr val="B4B4B4"/>
      </a:dk1>
      <a:lt1>
        <a:srgbClr val="FFFFFF"/>
      </a:lt1>
      <a:dk2>
        <a:srgbClr val="494949"/>
      </a:dk2>
      <a:lt2>
        <a:srgbClr val="FFFFFF"/>
      </a:lt2>
      <a:accent1>
        <a:srgbClr val="0E6DE5"/>
      </a:accent1>
      <a:accent2>
        <a:srgbClr val="14A5FF"/>
      </a:accent2>
      <a:accent3>
        <a:srgbClr val="FFC625"/>
      </a:accent3>
      <a:accent4>
        <a:srgbClr val="2ADEC8"/>
      </a:accent4>
      <a:accent5>
        <a:srgbClr val="5C6F7A"/>
      </a:accent5>
      <a:accent6>
        <a:srgbClr val="E7E8E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2903</Words>
  <Application>Microsoft Office PowerPoint</Application>
  <PresentationFormat>Custom</PresentationFormat>
  <Paragraphs>238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Lato</vt:lpstr>
      <vt:lpstr>Lato Light</vt:lpstr>
      <vt:lpstr>Nunito Light</vt:lpstr>
      <vt:lpstr>Open Sans</vt:lpstr>
      <vt:lpstr>Oswald Bold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</dc:creator>
  <cp:lastModifiedBy>Amit Kumar</cp:lastModifiedBy>
  <cp:revision>2</cp:revision>
  <dcterms:created xsi:type="dcterms:W3CDTF">2021-02-19T08:16:22Z</dcterms:created>
  <dcterms:modified xsi:type="dcterms:W3CDTF">2021-02-19T08:33:21Z</dcterms:modified>
</cp:coreProperties>
</file>