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6" r:id="rId4"/>
    <p:sldId id="264" r:id="rId5"/>
    <p:sldId id="267" r:id="rId6"/>
    <p:sldId id="268" r:id="rId7"/>
    <p:sldId id="269" r:id="rId8"/>
    <p:sldId id="270" r:id="rId9"/>
    <p:sldId id="271" r:id="rId10"/>
    <p:sldId id="272" r:id="rId11"/>
    <p:sldId id="274" r:id="rId12"/>
    <p:sldId id="273" r:id="rId13"/>
    <p:sldId id="276" r:id="rId14"/>
    <p:sldId id="278" r:id="rId15"/>
    <p:sldId id="277" r:id="rId16"/>
    <p:sldId id="280" r:id="rId17"/>
    <p:sldId id="282" r:id="rId18"/>
    <p:sldId id="285" r:id="rId19"/>
    <p:sldId id="283" r:id="rId20"/>
    <p:sldId id="286" r:id="rId21"/>
    <p:sldId id="287" r:id="rId22"/>
    <p:sldId id="288" r:id="rId23"/>
    <p:sldId id="289" r:id="rId24"/>
    <p:sldId id="297" r:id="rId25"/>
    <p:sldId id="298" r:id="rId26"/>
    <p:sldId id="290" r:id="rId27"/>
    <p:sldId id="291" r:id="rId28"/>
    <p:sldId id="292" r:id="rId29"/>
    <p:sldId id="293" r:id="rId30"/>
    <p:sldId id="294" r:id="rId31"/>
    <p:sldId id="295" r:id="rId32"/>
    <p:sldId id="29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129C12-EA5C-4F05-8914-88DD97494166}">
          <p14:sldIdLst>
            <p14:sldId id="256"/>
            <p14:sldId id="257"/>
            <p14:sldId id="266"/>
            <p14:sldId id="264"/>
            <p14:sldId id="267"/>
            <p14:sldId id="268"/>
            <p14:sldId id="269"/>
            <p14:sldId id="270"/>
            <p14:sldId id="271"/>
            <p14:sldId id="272"/>
            <p14:sldId id="274"/>
            <p14:sldId id="273"/>
            <p14:sldId id="276"/>
            <p14:sldId id="278"/>
            <p14:sldId id="277"/>
            <p14:sldId id="280"/>
            <p14:sldId id="282"/>
            <p14:sldId id="285"/>
            <p14:sldId id="283"/>
            <p14:sldId id="286"/>
            <p14:sldId id="287"/>
            <p14:sldId id="288"/>
            <p14:sldId id="289"/>
            <p14:sldId id="297"/>
            <p14:sldId id="298"/>
            <p14:sldId id="290"/>
            <p14:sldId id="291"/>
            <p14:sldId id="292"/>
            <p14:sldId id="293"/>
            <p14:sldId id="294"/>
            <p14:sldId id="295"/>
            <p14:sldId id="2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86" d="100"/>
          <a:sy n="86" d="100"/>
        </p:scale>
        <p:origin x="5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A10AB3-0EDC-4178-A1D2-7B612A988421}" type="datetimeFigureOut">
              <a:rPr lang="en-IN" smtClean="0"/>
              <a:t>04-03-2021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566459BF-2728-43EE-8C7F-58FD628622C6}" type="slidenum">
              <a:rPr lang="en-IN" smtClean="0"/>
              <a:t>‹#›</a:t>
            </a:fld>
            <a:endParaRPr lang="en-IN"/>
          </a:p>
        </p:txBody>
      </p:sp>
    </p:spTree>
    <p:extLst>
      <p:ext uri="{BB962C8B-B14F-4D97-AF65-F5344CB8AC3E}">
        <p14:creationId xmlns:p14="http://schemas.microsoft.com/office/powerpoint/2010/main" val="283786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A10AB3-0EDC-4178-A1D2-7B612A988421}" type="datetimeFigureOut">
              <a:rPr lang="en-IN" smtClean="0"/>
              <a:t>04-03-2021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6459BF-2728-43EE-8C7F-58FD628622C6}" type="slidenum">
              <a:rPr lang="en-IN" smtClean="0"/>
              <a:t>‹#›</a:t>
            </a:fld>
            <a:endParaRPr lang="en-IN"/>
          </a:p>
        </p:txBody>
      </p:sp>
    </p:spTree>
    <p:extLst>
      <p:ext uri="{BB962C8B-B14F-4D97-AF65-F5344CB8AC3E}">
        <p14:creationId xmlns:p14="http://schemas.microsoft.com/office/powerpoint/2010/main" val="231619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10AB3-0EDC-4178-A1D2-7B612A988421}" type="datetimeFigureOut">
              <a:rPr lang="en-IN" smtClean="0"/>
              <a:t>04-03-2021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459BF-2728-43EE-8C7F-58FD628622C6}" type="slidenum">
              <a:rPr lang="en-IN" smtClean="0"/>
              <a:t>‹#›</a:t>
            </a:fld>
            <a:endParaRPr lang="en-IN"/>
          </a:p>
        </p:txBody>
      </p:sp>
    </p:spTree>
    <p:extLst>
      <p:ext uri="{BB962C8B-B14F-4D97-AF65-F5344CB8AC3E}">
        <p14:creationId xmlns:p14="http://schemas.microsoft.com/office/powerpoint/2010/main" val="2607524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10AB3-0EDC-4178-A1D2-7B612A988421}" type="datetimeFigureOut">
              <a:rPr lang="en-IN" smtClean="0"/>
              <a:t>04-03-2021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459BF-2728-43EE-8C7F-58FD628622C6}" type="slidenum">
              <a:rPr lang="en-IN" smtClean="0"/>
              <a:t>‹#›</a:t>
            </a:fld>
            <a:endParaRPr lang="en-IN"/>
          </a:p>
        </p:txBody>
      </p:sp>
    </p:spTree>
    <p:extLst>
      <p:ext uri="{BB962C8B-B14F-4D97-AF65-F5344CB8AC3E}">
        <p14:creationId xmlns:p14="http://schemas.microsoft.com/office/powerpoint/2010/main" val="3637516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10AB3-0EDC-4178-A1D2-7B612A988421}" type="datetimeFigureOut">
              <a:rPr lang="en-IN" smtClean="0"/>
              <a:t>04-03-2021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459BF-2728-43EE-8C7F-58FD628622C6}" type="slidenum">
              <a:rPr lang="en-IN" smtClean="0"/>
              <a:t>‹#›</a:t>
            </a:fld>
            <a:endParaRPr lang="en-IN"/>
          </a:p>
        </p:txBody>
      </p:sp>
    </p:spTree>
    <p:extLst>
      <p:ext uri="{BB962C8B-B14F-4D97-AF65-F5344CB8AC3E}">
        <p14:creationId xmlns:p14="http://schemas.microsoft.com/office/powerpoint/2010/main" val="910671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10AB3-0EDC-4178-A1D2-7B612A988421}" type="datetimeFigureOut">
              <a:rPr lang="en-IN" smtClean="0"/>
              <a:t>04-03-2021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459BF-2728-43EE-8C7F-58FD628622C6}" type="slidenum">
              <a:rPr lang="en-IN" smtClean="0"/>
              <a:t>‹#›</a:t>
            </a:fld>
            <a:endParaRPr lang="en-IN"/>
          </a:p>
        </p:txBody>
      </p:sp>
    </p:spTree>
    <p:extLst>
      <p:ext uri="{BB962C8B-B14F-4D97-AF65-F5344CB8AC3E}">
        <p14:creationId xmlns:p14="http://schemas.microsoft.com/office/powerpoint/2010/main" val="3526507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10AB3-0EDC-4178-A1D2-7B612A988421}" type="datetimeFigureOut">
              <a:rPr lang="en-IN" smtClean="0"/>
              <a:t>04-03-2021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459BF-2728-43EE-8C7F-58FD628622C6}" type="slidenum">
              <a:rPr lang="en-IN" smtClean="0"/>
              <a:t>‹#›</a:t>
            </a:fld>
            <a:endParaRPr lang="en-IN"/>
          </a:p>
        </p:txBody>
      </p:sp>
    </p:spTree>
    <p:extLst>
      <p:ext uri="{BB962C8B-B14F-4D97-AF65-F5344CB8AC3E}">
        <p14:creationId xmlns:p14="http://schemas.microsoft.com/office/powerpoint/2010/main" val="1015500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A10AB3-0EDC-4178-A1D2-7B612A988421}" type="datetimeFigureOut">
              <a:rPr lang="en-IN" smtClean="0"/>
              <a:t>04-03-2021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459BF-2728-43EE-8C7F-58FD628622C6}" type="slidenum">
              <a:rPr lang="en-IN" smtClean="0"/>
              <a:t>‹#›</a:t>
            </a:fld>
            <a:endParaRPr lang="en-IN"/>
          </a:p>
        </p:txBody>
      </p:sp>
    </p:spTree>
    <p:extLst>
      <p:ext uri="{BB962C8B-B14F-4D97-AF65-F5344CB8AC3E}">
        <p14:creationId xmlns:p14="http://schemas.microsoft.com/office/powerpoint/2010/main" val="2023971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A10AB3-0EDC-4178-A1D2-7B612A988421}" type="datetimeFigureOut">
              <a:rPr lang="en-IN" smtClean="0"/>
              <a:t>04-03-2021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459BF-2728-43EE-8C7F-58FD628622C6}" type="slidenum">
              <a:rPr lang="en-IN" smtClean="0"/>
              <a:t>‹#›</a:t>
            </a:fld>
            <a:endParaRPr lang="en-IN"/>
          </a:p>
        </p:txBody>
      </p:sp>
    </p:spTree>
    <p:extLst>
      <p:ext uri="{BB962C8B-B14F-4D97-AF65-F5344CB8AC3E}">
        <p14:creationId xmlns:p14="http://schemas.microsoft.com/office/powerpoint/2010/main" val="2262535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A10AB3-0EDC-4178-A1D2-7B612A988421}" type="datetimeFigureOut">
              <a:rPr lang="en-IN" smtClean="0"/>
              <a:t>04-03-2021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66459BF-2728-43EE-8C7F-58FD628622C6}" type="slidenum">
              <a:rPr lang="en-IN" smtClean="0"/>
              <a:t>‹#›</a:t>
            </a:fld>
            <a:endParaRPr lang="en-IN"/>
          </a:p>
        </p:txBody>
      </p:sp>
    </p:spTree>
    <p:extLst>
      <p:ext uri="{BB962C8B-B14F-4D97-AF65-F5344CB8AC3E}">
        <p14:creationId xmlns:p14="http://schemas.microsoft.com/office/powerpoint/2010/main" val="1663412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10AB3-0EDC-4178-A1D2-7B612A988421}" type="datetimeFigureOut">
              <a:rPr lang="en-IN" smtClean="0"/>
              <a:t>04-03-2021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459BF-2728-43EE-8C7F-58FD628622C6}" type="slidenum">
              <a:rPr lang="en-IN" smtClean="0"/>
              <a:t>‹#›</a:t>
            </a:fld>
            <a:endParaRPr lang="en-IN"/>
          </a:p>
        </p:txBody>
      </p:sp>
    </p:spTree>
    <p:extLst>
      <p:ext uri="{BB962C8B-B14F-4D97-AF65-F5344CB8AC3E}">
        <p14:creationId xmlns:p14="http://schemas.microsoft.com/office/powerpoint/2010/main" val="2821224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A10AB3-0EDC-4178-A1D2-7B612A988421}" type="datetimeFigureOut">
              <a:rPr lang="en-IN" smtClean="0"/>
              <a:t>04-03-2021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6459BF-2728-43EE-8C7F-58FD628622C6}" type="slidenum">
              <a:rPr lang="en-IN" smtClean="0"/>
              <a:t>‹#›</a:t>
            </a:fld>
            <a:endParaRPr lang="en-IN"/>
          </a:p>
        </p:txBody>
      </p:sp>
    </p:spTree>
    <p:extLst>
      <p:ext uri="{BB962C8B-B14F-4D97-AF65-F5344CB8AC3E}">
        <p14:creationId xmlns:p14="http://schemas.microsoft.com/office/powerpoint/2010/main" val="325930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A10AB3-0EDC-4178-A1D2-7B612A988421}" type="datetimeFigureOut">
              <a:rPr lang="en-IN" smtClean="0"/>
              <a:t>04-03-2021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6459BF-2728-43EE-8C7F-58FD628622C6}" type="slidenum">
              <a:rPr lang="en-IN" smtClean="0"/>
              <a:t>‹#›</a:t>
            </a:fld>
            <a:endParaRPr lang="en-IN"/>
          </a:p>
        </p:txBody>
      </p:sp>
    </p:spTree>
    <p:extLst>
      <p:ext uri="{BB962C8B-B14F-4D97-AF65-F5344CB8AC3E}">
        <p14:creationId xmlns:p14="http://schemas.microsoft.com/office/powerpoint/2010/main" val="159567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A10AB3-0EDC-4178-A1D2-7B612A988421}" type="datetimeFigureOut">
              <a:rPr lang="en-IN" smtClean="0"/>
              <a:t>04-03-2021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6459BF-2728-43EE-8C7F-58FD628622C6}" type="slidenum">
              <a:rPr lang="en-IN" smtClean="0"/>
              <a:t>‹#›</a:t>
            </a:fld>
            <a:endParaRPr lang="en-IN"/>
          </a:p>
        </p:txBody>
      </p:sp>
    </p:spTree>
    <p:extLst>
      <p:ext uri="{BB962C8B-B14F-4D97-AF65-F5344CB8AC3E}">
        <p14:creationId xmlns:p14="http://schemas.microsoft.com/office/powerpoint/2010/main" val="2577522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10AB3-0EDC-4178-A1D2-7B612A988421}" type="datetimeFigureOut">
              <a:rPr lang="en-IN" smtClean="0"/>
              <a:t>04-03-2021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6459BF-2728-43EE-8C7F-58FD628622C6}" type="slidenum">
              <a:rPr lang="en-IN" smtClean="0"/>
              <a:t>‹#›</a:t>
            </a:fld>
            <a:endParaRPr lang="en-IN"/>
          </a:p>
        </p:txBody>
      </p:sp>
    </p:spTree>
    <p:extLst>
      <p:ext uri="{BB962C8B-B14F-4D97-AF65-F5344CB8AC3E}">
        <p14:creationId xmlns:p14="http://schemas.microsoft.com/office/powerpoint/2010/main" val="314636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A10AB3-0EDC-4178-A1D2-7B612A988421}" type="datetimeFigureOut">
              <a:rPr lang="en-IN" smtClean="0"/>
              <a:t>04-03-2021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6459BF-2728-43EE-8C7F-58FD628622C6}" type="slidenum">
              <a:rPr lang="en-IN" smtClean="0"/>
              <a:t>‹#›</a:t>
            </a:fld>
            <a:endParaRPr lang="en-IN"/>
          </a:p>
        </p:txBody>
      </p:sp>
    </p:spTree>
    <p:extLst>
      <p:ext uri="{BB962C8B-B14F-4D97-AF65-F5344CB8AC3E}">
        <p14:creationId xmlns:p14="http://schemas.microsoft.com/office/powerpoint/2010/main" val="240730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A10AB3-0EDC-4178-A1D2-7B612A988421}" type="datetimeFigureOut">
              <a:rPr lang="en-IN" smtClean="0"/>
              <a:t>04-03-2021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6459BF-2728-43EE-8C7F-58FD628622C6}" type="slidenum">
              <a:rPr lang="en-IN" smtClean="0"/>
              <a:t>‹#›</a:t>
            </a:fld>
            <a:endParaRPr lang="en-IN"/>
          </a:p>
        </p:txBody>
      </p:sp>
    </p:spTree>
    <p:extLst>
      <p:ext uri="{BB962C8B-B14F-4D97-AF65-F5344CB8AC3E}">
        <p14:creationId xmlns:p14="http://schemas.microsoft.com/office/powerpoint/2010/main" val="3442382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A10AB3-0EDC-4178-A1D2-7B612A988421}" type="datetimeFigureOut">
              <a:rPr lang="en-IN" smtClean="0"/>
              <a:t>04-03-2021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6459BF-2728-43EE-8C7F-58FD628622C6}" type="slidenum">
              <a:rPr lang="en-IN" smtClean="0"/>
              <a:t>‹#›</a:t>
            </a:fld>
            <a:endParaRPr lang="en-IN"/>
          </a:p>
        </p:txBody>
      </p:sp>
    </p:spTree>
    <p:extLst>
      <p:ext uri="{BB962C8B-B14F-4D97-AF65-F5344CB8AC3E}">
        <p14:creationId xmlns:p14="http://schemas.microsoft.com/office/powerpoint/2010/main" val="36350394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en.wikipedia.org/wiki/Asynchronous_serial_communication"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mailto:Debian@192.168.7.2"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pl.aliexpress.com/item/32874330873.html" TargetMode="External"/><Relationship Id="rId2" Type="http://schemas.openxmlformats.org/officeDocument/2006/relationships/hyperlink" Target="https://learn.adafruit.com/setting-up-io-python-library-on-beaglebone-black/uart" TargetMode="External"/><Relationship Id="rId1" Type="http://schemas.openxmlformats.org/officeDocument/2006/relationships/slideLayout" Target="../slideLayouts/slideLayout1.xml"/><Relationship Id="rId4" Type="http://schemas.openxmlformats.org/officeDocument/2006/relationships/hyperlink" Target="https://www.youtube.com/watch?v=qx-aFB3-7SA"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beagleboard.org/black-wireless" TargetMode="External"/><Relationship Id="rId2" Type="http://schemas.openxmlformats.org/officeDocument/2006/relationships/hyperlink" Target="https://www.14core.com/working-with-nextion-hmi-gui-tft-touch-display/"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2DFA4-C716-4498-97BD-C181231107AD}"/>
              </a:ext>
            </a:extLst>
          </p:cNvPr>
          <p:cNvSpPr>
            <a:spLocks noGrp="1"/>
          </p:cNvSpPr>
          <p:nvPr>
            <p:ph type="ctrTitle"/>
          </p:nvPr>
        </p:nvSpPr>
        <p:spPr>
          <a:xfrm>
            <a:off x="2928400" y="630316"/>
            <a:ext cx="8574622" cy="2308193"/>
          </a:xfrm>
        </p:spPr>
        <p:txBody>
          <a:bodyPr>
            <a:normAutofit/>
          </a:bodyPr>
          <a:lstStyle/>
          <a:p>
            <a:pPr algn="ctr"/>
            <a:r>
              <a:rPr lang="en-US" sz="3200" b="1" dirty="0">
                <a:latin typeface="Times New Roman" panose="02020603050405020304" pitchFamily="18" charset="0"/>
                <a:cs typeface="Times New Roman" panose="02020603050405020304" pitchFamily="18" charset="0"/>
              </a:rPr>
              <a:t>IOT Based Smart Restaurant Menu Using </a:t>
            </a:r>
            <a:r>
              <a:rPr lang="en-US" sz="3200" b="1" dirty="0" err="1">
                <a:latin typeface="Times New Roman" panose="02020603050405020304" pitchFamily="18" charset="0"/>
                <a:cs typeface="Times New Roman" panose="02020603050405020304" pitchFamily="18" charset="0"/>
              </a:rPr>
              <a:t>Beaglebone</a:t>
            </a:r>
            <a:r>
              <a:rPr lang="en-US" sz="3200" b="1" dirty="0">
                <a:latin typeface="Times New Roman" panose="02020603050405020304" pitchFamily="18" charset="0"/>
                <a:cs typeface="Times New Roman" panose="02020603050405020304" pitchFamily="18" charset="0"/>
              </a:rPr>
              <a:t> Black Wireless</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Task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Interfacing Touch Screen Display with BB-WI</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7CE66FD-51D9-4809-B114-1895AA11B002}"/>
              </a:ext>
            </a:extLst>
          </p:cNvPr>
          <p:cNvSpPr>
            <a:spLocks noGrp="1"/>
          </p:cNvSpPr>
          <p:nvPr>
            <p:ph type="subTitle" idx="1"/>
          </p:nvPr>
        </p:nvSpPr>
        <p:spPr>
          <a:xfrm>
            <a:off x="4515377" y="3076608"/>
            <a:ext cx="6987645" cy="2308193"/>
          </a:xfrm>
        </p:spPr>
        <p:txBody>
          <a:bodyPr/>
          <a:lstStyle/>
          <a:p>
            <a:pPr algn="l"/>
            <a:r>
              <a:rPr lang="en-US" dirty="0">
                <a:latin typeface="Times New Roman" panose="02020603050405020304" pitchFamily="18" charset="0"/>
                <a:cs typeface="Times New Roman" panose="02020603050405020304" pitchFamily="18" charset="0"/>
              </a:rPr>
              <a:t>Submitted to:</a:t>
            </a:r>
          </a:p>
          <a:p>
            <a:pPr algn="l"/>
            <a:r>
              <a:rPr lang="en-US" dirty="0">
                <a:latin typeface="Times New Roman" panose="02020603050405020304" pitchFamily="18" charset="0"/>
                <a:cs typeface="Times New Roman" panose="02020603050405020304" pitchFamily="18" charset="0"/>
              </a:rPr>
              <a:t>Prof. Mike </a:t>
            </a:r>
            <a:r>
              <a:rPr lang="en-US" dirty="0" err="1">
                <a:latin typeface="Times New Roman" panose="02020603050405020304" pitchFamily="18" charset="0"/>
                <a:cs typeface="Times New Roman" panose="02020603050405020304" pitchFamily="18" charset="0"/>
              </a:rPr>
              <a:t>Aleshams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Submitted by:</a:t>
            </a:r>
          </a:p>
          <a:p>
            <a:r>
              <a:rPr lang="en-US" dirty="0">
                <a:latin typeface="Times New Roman" panose="02020603050405020304" pitchFamily="18" charset="0"/>
                <a:cs typeface="Times New Roman" panose="02020603050405020304" pitchFamily="18" charset="0"/>
              </a:rPr>
              <a:t>Ramandeep Kaur</a:t>
            </a:r>
          </a:p>
          <a:p>
            <a:r>
              <a:rPr lang="en-US" dirty="0">
                <a:latin typeface="Times New Roman" panose="02020603050405020304" pitchFamily="18" charset="0"/>
                <a:cs typeface="Times New Roman" panose="02020603050405020304" pitchFamily="18" charset="0"/>
              </a:rPr>
              <a:t>Group 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48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BB93-BA53-459C-B3A3-328E12DED69F}"/>
              </a:ext>
            </a:extLst>
          </p:cNvPr>
          <p:cNvSpPr>
            <a:spLocks noGrp="1"/>
          </p:cNvSpPr>
          <p:nvPr>
            <p:ph type="ctrTitle"/>
          </p:nvPr>
        </p:nvSpPr>
        <p:spPr>
          <a:xfrm>
            <a:off x="2928401" y="310718"/>
            <a:ext cx="8574622" cy="1060879"/>
          </a:xfrm>
        </p:spPr>
        <p:txBody>
          <a:bodyPr>
            <a:normAutofit/>
          </a:bodyPr>
          <a:lstStyle/>
          <a:p>
            <a:pPr algn="l"/>
            <a:r>
              <a:rPr lang="en-US" sz="4000" b="1" dirty="0">
                <a:latin typeface="Times New Roman" panose="02020603050405020304" pitchFamily="18" charset="0"/>
                <a:cs typeface="Times New Roman" panose="02020603050405020304" pitchFamily="18" charset="0"/>
              </a:rPr>
              <a:t>Basic elements of LCD touch screen </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7312F95-F09F-4A91-9DF8-D3CCC2426AA8}"/>
              </a:ext>
            </a:extLst>
          </p:cNvPr>
          <p:cNvSpPr>
            <a:spLocks noGrp="1"/>
          </p:cNvSpPr>
          <p:nvPr>
            <p:ph type="subTitle" idx="1"/>
          </p:nvPr>
        </p:nvSpPr>
        <p:spPr>
          <a:xfrm>
            <a:off x="4515377" y="1873187"/>
            <a:ext cx="6987645" cy="4172505"/>
          </a:xfrm>
        </p:spPr>
        <p:txBody>
          <a:bodyPr/>
          <a:lstStyle/>
          <a:p>
            <a:endParaRPr lang="en-IN" sz="1800" dirty="0">
              <a:solidFill>
                <a:srgbClr val="000000"/>
              </a:solidFill>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447BE245-A53D-442A-ACE1-E382B902E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5377" y="1775534"/>
            <a:ext cx="7052227" cy="4771748"/>
          </a:xfrm>
          <a:prstGeom prst="rect">
            <a:avLst/>
          </a:prstGeom>
        </p:spPr>
      </p:pic>
    </p:spTree>
    <p:extLst>
      <p:ext uri="{BB962C8B-B14F-4D97-AF65-F5344CB8AC3E}">
        <p14:creationId xmlns:p14="http://schemas.microsoft.com/office/powerpoint/2010/main" val="398438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3182A-4BA3-44CE-81E4-C2BA41BF501E}"/>
              </a:ext>
            </a:extLst>
          </p:cNvPr>
          <p:cNvSpPr>
            <a:spLocks noGrp="1"/>
          </p:cNvSpPr>
          <p:nvPr>
            <p:ph type="title"/>
          </p:nvPr>
        </p:nvSpPr>
        <p:spPr>
          <a:xfrm>
            <a:off x="1484312" y="685801"/>
            <a:ext cx="7837242" cy="1356064"/>
          </a:xfrm>
        </p:spPr>
        <p:txBody>
          <a:bodyPr/>
          <a:lstStyle/>
          <a:p>
            <a:r>
              <a:rPr lang="en-US" dirty="0"/>
              <a:t>Pins of Touch screen display</a:t>
            </a:r>
            <a:endParaRPr lang="en-IN" dirty="0"/>
          </a:p>
        </p:txBody>
      </p:sp>
      <p:sp>
        <p:nvSpPr>
          <p:cNvPr id="3" name="Content Placeholder 2">
            <a:extLst>
              <a:ext uri="{FF2B5EF4-FFF2-40B4-BE49-F238E27FC236}">
                <a16:creationId xmlns:a16="http://schemas.microsoft.com/office/drawing/2014/main" id="{C5ECA6D5-196E-471D-AF60-F129F45315CB}"/>
              </a:ext>
            </a:extLst>
          </p:cNvPr>
          <p:cNvSpPr>
            <a:spLocks noGrp="1"/>
          </p:cNvSpPr>
          <p:nvPr>
            <p:ph sz="half" idx="1"/>
          </p:nvPr>
        </p:nvSpPr>
        <p:spPr>
          <a:xfrm>
            <a:off x="1484312" y="2666999"/>
            <a:ext cx="5475781" cy="3245529"/>
          </a:xfrm>
        </p:spPr>
        <p:txBody>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Following 4 pins are needed for UART interfacing</a:t>
            </a:r>
          </a:p>
          <a:p>
            <a:pPr marL="0" indent="0">
              <a:buNone/>
            </a:pPr>
            <a:r>
              <a:rPr lang="en-US" dirty="0">
                <a:latin typeface="Times New Roman" panose="02020603050405020304" pitchFamily="18" charset="0"/>
                <a:cs typeface="Times New Roman" panose="02020603050405020304" pitchFamily="18" charset="0"/>
              </a:rPr>
              <a:t>          1. +5v</a:t>
            </a:r>
          </a:p>
          <a:p>
            <a:pPr marL="0" indent="0">
              <a:buNone/>
            </a:pPr>
            <a:r>
              <a:rPr lang="en-US" dirty="0">
                <a:latin typeface="Times New Roman" panose="02020603050405020304" pitchFamily="18" charset="0"/>
                <a:cs typeface="Times New Roman" panose="02020603050405020304" pitchFamily="18" charset="0"/>
              </a:rPr>
              <a:t>          2.Tx</a:t>
            </a:r>
          </a:p>
          <a:p>
            <a:pPr marL="0" indent="0">
              <a:buNone/>
            </a:pPr>
            <a:r>
              <a:rPr lang="en-US" dirty="0">
                <a:latin typeface="Times New Roman" panose="02020603050405020304" pitchFamily="18" charset="0"/>
                <a:cs typeface="Times New Roman" panose="02020603050405020304" pitchFamily="18" charset="0"/>
              </a:rPr>
              <a:t>          3. Rx</a:t>
            </a:r>
          </a:p>
          <a:p>
            <a:pPr marL="0" indent="0">
              <a:buNone/>
            </a:pPr>
            <a:r>
              <a:rPr lang="en-US" dirty="0">
                <a:latin typeface="Times New Roman" panose="02020603050405020304" pitchFamily="18" charset="0"/>
                <a:cs typeface="Times New Roman" panose="02020603050405020304" pitchFamily="18" charset="0"/>
              </a:rPr>
              <a:t>         4.GND</a:t>
            </a:r>
          </a:p>
          <a:p>
            <a:pPr marL="0" indent="0">
              <a:buNone/>
            </a:pPr>
            <a:endParaRPr lang="en-US" dirty="0">
              <a:latin typeface="Times New Roman" panose="02020603050405020304" pitchFamily="18" charset="0"/>
              <a:cs typeface="Times New Roman" panose="02020603050405020304" pitchFamily="18" charset="0"/>
            </a:endParaRPr>
          </a:p>
          <a:p>
            <a:endParaRPr lang="en-IN" dirty="0"/>
          </a:p>
        </p:txBody>
      </p:sp>
      <p:pic>
        <p:nvPicPr>
          <p:cNvPr id="5" name="Content Placeholder 4">
            <a:extLst>
              <a:ext uri="{FF2B5EF4-FFF2-40B4-BE49-F238E27FC236}">
                <a16:creationId xmlns:a16="http://schemas.microsoft.com/office/drawing/2014/main" id="{D2BDF8BF-2422-4394-ABCC-3A32ED07F148}"/>
              </a:ext>
            </a:extLst>
          </p:cNvPr>
          <p:cNvPicPr>
            <a:picLocks noGrp="1" noChangeAspect="1"/>
          </p:cNvPicPr>
          <p:nvPr>
            <p:ph sz="half" idx="2"/>
          </p:nvPr>
        </p:nvPicPr>
        <p:blipFill>
          <a:blip r:embed="rId2"/>
          <a:stretch>
            <a:fillRect/>
          </a:stretch>
        </p:blipFill>
        <p:spPr>
          <a:xfrm>
            <a:off x="7244179" y="2539014"/>
            <a:ext cx="4460048" cy="3373514"/>
          </a:xfrm>
          <a:prstGeom prst="rect">
            <a:avLst/>
          </a:prstGeom>
        </p:spPr>
      </p:pic>
    </p:spTree>
    <p:extLst>
      <p:ext uri="{BB962C8B-B14F-4D97-AF65-F5344CB8AC3E}">
        <p14:creationId xmlns:p14="http://schemas.microsoft.com/office/powerpoint/2010/main" val="335801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C0AB5-43A5-4D4A-8841-663B234C6429}"/>
              </a:ext>
            </a:extLst>
          </p:cNvPr>
          <p:cNvSpPr>
            <a:spLocks noGrp="1"/>
          </p:cNvSpPr>
          <p:nvPr>
            <p:ph type="ctrTitle"/>
          </p:nvPr>
        </p:nvSpPr>
        <p:spPr>
          <a:xfrm>
            <a:off x="2139518" y="310718"/>
            <a:ext cx="9363505" cy="1278385"/>
          </a:xfrm>
        </p:spPr>
        <p:txBody>
          <a:bodyPr>
            <a:normAutofit fontScale="90000"/>
          </a:bodyPr>
          <a:lstStyle/>
          <a:p>
            <a:r>
              <a:rPr lang="en-US" sz="4000" dirty="0">
                <a:latin typeface="Times New Roman" panose="02020603050405020304" pitchFamily="18" charset="0"/>
                <a:cs typeface="Times New Roman" panose="02020603050405020304" pitchFamily="18" charset="0"/>
              </a:rPr>
              <a:t>Interfacing Touch Screen Display with BB-WI </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16B1083-0E71-4FEB-87AA-91EC21B3D5DE}"/>
              </a:ext>
            </a:extLst>
          </p:cNvPr>
          <p:cNvSpPr>
            <a:spLocks noGrp="1"/>
          </p:cNvSpPr>
          <p:nvPr>
            <p:ph type="subTitle" idx="1"/>
          </p:nvPr>
        </p:nvSpPr>
        <p:spPr>
          <a:xfrm>
            <a:off x="4515377" y="1757779"/>
            <a:ext cx="6987645" cy="3627022"/>
          </a:xfrm>
        </p:spPr>
        <p:txBody>
          <a:bodyPr/>
          <a:lstStyle/>
          <a:p>
            <a:endParaRPr lang="en-IN" dirty="0"/>
          </a:p>
        </p:txBody>
      </p:sp>
      <p:pic>
        <p:nvPicPr>
          <p:cNvPr id="5" name="Picture 4">
            <a:extLst>
              <a:ext uri="{FF2B5EF4-FFF2-40B4-BE49-F238E27FC236}">
                <a16:creationId xmlns:a16="http://schemas.microsoft.com/office/drawing/2014/main" id="{3D9F467B-4286-4C4C-9A6B-DD505C748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986771" y="-216285"/>
            <a:ext cx="3959440" cy="7907567"/>
          </a:xfrm>
          <a:prstGeom prst="rect">
            <a:avLst/>
          </a:prstGeom>
        </p:spPr>
      </p:pic>
    </p:spTree>
    <p:extLst>
      <p:ext uri="{BB962C8B-B14F-4D97-AF65-F5344CB8AC3E}">
        <p14:creationId xmlns:p14="http://schemas.microsoft.com/office/powerpoint/2010/main" val="1822071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948889E-B3D1-4C72-87C4-80D00328E5BD}"/>
              </a:ext>
            </a:extLst>
          </p:cNvPr>
          <p:cNvGraphicFramePr>
            <a:graphicFrameLocks noGrp="1"/>
          </p:cNvGraphicFramePr>
          <p:nvPr>
            <p:extLst>
              <p:ext uri="{D42A27DB-BD31-4B8C-83A1-F6EECF244321}">
                <p14:modId xmlns:p14="http://schemas.microsoft.com/office/powerpoint/2010/main" val="2479876685"/>
              </p:ext>
            </p:extLst>
          </p:nvPr>
        </p:nvGraphicFramePr>
        <p:xfrm>
          <a:off x="1713390" y="719666"/>
          <a:ext cx="8664606" cy="3264452"/>
        </p:xfrm>
        <a:graphic>
          <a:graphicData uri="http://schemas.openxmlformats.org/drawingml/2006/table">
            <a:tbl>
              <a:tblPr firstRow="1" bandRow="1">
                <a:tableStyleId>{5C22544A-7EE6-4342-B048-85BDC9FD1C3A}</a:tableStyleId>
              </a:tblPr>
              <a:tblGrid>
                <a:gridCol w="4332303">
                  <a:extLst>
                    <a:ext uri="{9D8B030D-6E8A-4147-A177-3AD203B41FA5}">
                      <a16:colId xmlns:a16="http://schemas.microsoft.com/office/drawing/2014/main" val="2690739787"/>
                    </a:ext>
                  </a:extLst>
                </a:gridCol>
                <a:gridCol w="4332303">
                  <a:extLst>
                    <a:ext uri="{9D8B030D-6E8A-4147-A177-3AD203B41FA5}">
                      <a16:colId xmlns:a16="http://schemas.microsoft.com/office/drawing/2014/main" val="992870383"/>
                    </a:ext>
                  </a:extLst>
                </a:gridCol>
              </a:tblGrid>
              <a:tr h="640853">
                <a:tc>
                  <a:txBody>
                    <a:bodyPr/>
                    <a:lstStyle/>
                    <a:p>
                      <a:r>
                        <a:rPr lang="en-US" dirty="0" err="1"/>
                        <a:t>Beaglebone</a:t>
                      </a:r>
                      <a:r>
                        <a:rPr lang="en-US" dirty="0"/>
                        <a:t> Black Wireless</a:t>
                      </a:r>
                      <a:endParaRPr lang="en-IN" dirty="0"/>
                    </a:p>
                  </a:txBody>
                  <a:tcPr/>
                </a:tc>
                <a:tc>
                  <a:txBody>
                    <a:bodyPr/>
                    <a:lstStyle/>
                    <a:p>
                      <a:r>
                        <a:rPr lang="en-US" dirty="0"/>
                        <a:t>Touch Screen Display</a:t>
                      </a:r>
                      <a:endParaRPr lang="en-IN" dirty="0"/>
                    </a:p>
                  </a:txBody>
                  <a:tcPr/>
                </a:tc>
                <a:extLst>
                  <a:ext uri="{0D108BD9-81ED-4DB2-BD59-A6C34878D82A}">
                    <a16:rowId xmlns:a16="http://schemas.microsoft.com/office/drawing/2014/main" val="3750906344"/>
                  </a:ext>
                </a:extLst>
              </a:tr>
              <a:tr h="640853">
                <a:tc>
                  <a:txBody>
                    <a:bodyPr/>
                    <a:lstStyle/>
                    <a:p>
                      <a:r>
                        <a:rPr lang="en-US" sz="2000" dirty="0">
                          <a:latin typeface="Times New Roman" panose="02020603050405020304" pitchFamily="18" charset="0"/>
                          <a:cs typeface="Times New Roman" panose="02020603050405020304" pitchFamily="18" charset="0"/>
                        </a:rPr>
                        <a:t>P9_6(VDD_5V)</a:t>
                      </a:r>
                      <a:endParaRPr lang="en-IN" sz="2000" dirty="0">
                        <a:latin typeface="Times New Roman" panose="02020603050405020304" pitchFamily="18" charset="0"/>
                        <a:cs typeface="Times New Roman" panose="02020603050405020304" pitchFamily="18" charset="0"/>
                      </a:endParaRPr>
                    </a:p>
                  </a:txBody>
                  <a:tcPr/>
                </a:tc>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+5V</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9362750"/>
                  </a:ext>
                </a:extLst>
              </a:tr>
              <a:tr h="640853">
                <a:tc>
                  <a:txBody>
                    <a:bodyPr/>
                    <a:lstStyle/>
                    <a:p>
                      <a:r>
                        <a:rPr lang="en-US" sz="2000" dirty="0">
                          <a:latin typeface="Times New Roman" panose="02020603050405020304" pitchFamily="18" charset="0"/>
                          <a:cs typeface="Times New Roman" panose="02020603050405020304" pitchFamily="18" charset="0"/>
                        </a:rPr>
                        <a:t>P9_1(DGND)</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GND</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5255156"/>
                  </a:ext>
                </a:extLst>
              </a:tr>
              <a:tr h="640853">
                <a:tc>
                  <a:txBody>
                    <a:bodyPr/>
                    <a:lstStyle/>
                    <a:p>
                      <a:r>
                        <a:rPr lang="en-US" sz="2000" dirty="0">
                          <a:latin typeface="Times New Roman" panose="02020603050405020304" pitchFamily="18" charset="0"/>
                          <a:cs typeface="Times New Roman" panose="02020603050405020304" pitchFamily="18" charset="0"/>
                        </a:rPr>
                        <a:t>P9</a:t>
                      </a:r>
                      <a:r>
                        <a:rPr lang="en-IN" sz="2000" dirty="0">
                          <a:latin typeface="Times New Roman" panose="02020603050405020304" pitchFamily="18" charset="0"/>
                          <a:cs typeface="Times New Roman" panose="02020603050405020304" pitchFamily="18" charset="0"/>
                        </a:rPr>
                        <a:t>_26(UART1_RxD)</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Tx</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0528606"/>
                  </a:ext>
                </a:extLst>
              </a:tr>
              <a:tr h="640853">
                <a:tc>
                  <a:txBody>
                    <a:bodyPr/>
                    <a:lstStyle/>
                    <a:p>
                      <a:r>
                        <a:rPr lang="en-US" sz="2000" dirty="0">
                          <a:latin typeface="Times New Roman" panose="02020603050405020304" pitchFamily="18" charset="0"/>
                          <a:cs typeface="Times New Roman" panose="02020603050405020304" pitchFamily="18" charset="0"/>
                        </a:rPr>
                        <a:t>P9_24(UART1_TXD)</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Rx</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46435044"/>
                  </a:ext>
                </a:extLst>
              </a:tr>
            </a:tbl>
          </a:graphicData>
        </a:graphic>
      </p:graphicFrame>
    </p:spTree>
    <p:extLst>
      <p:ext uri="{BB962C8B-B14F-4D97-AF65-F5344CB8AC3E}">
        <p14:creationId xmlns:p14="http://schemas.microsoft.com/office/powerpoint/2010/main" val="2002653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0387-7581-464D-B95B-5239523D21E1}"/>
              </a:ext>
            </a:extLst>
          </p:cNvPr>
          <p:cNvSpPr>
            <a:spLocks noGrp="1"/>
          </p:cNvSpPr>
          <p:nvPr>
            <p:ph type="ctrTitle"/>
          </p:nvPr>
        </p:nvSpPr>
        <p:spPr>
          <a:xfrm>
            <a:off x="2928401" y="568171"/>
            <a:ext cx="8574622" cy="1340528"/>
          </a:xfrm>
        </p:spPr>
        <p:txBody>
          <a:bodyPr>
            <a:normAutofit/>
          </a:bodyPr>
          <a:lstStyle/>
          <a:p>
            <a:pPr algn="just"/>
            <a:r>
              <a:rPr lang="en-US" dirty="0" err="1"/>
              <a:t>Nextion</a:t>
            </a:r>
            <a:r>
              <a:rPr lang="en-US" dirty="0"/>
              <a:t> Editor</a:t>
            </a:r>
            <a:endParaRPr lang="en-IN" dirty="0"/>
          </a:p>
        </p:txBody>
      </p:sp>
      <p:sp>
        <p:nvSpPr>
          <p:cNvPr id="3" name="Subtitle 2">
            <a:extLst>
              <a:ext uri="{FF2B5EF4-FFF2-40B4-BE49-F238E27FC236}">
                <a16:creationId xmlns:a16="http://schemas.microsoft.com/office/drawing/2014/main" id="{320582C6-458D-4091-B144-1216CBF9042B}"/>
              </a:ext>
            </a:extLst>
          </p:cNvPr>
          <p:cNvSpPr>
            <a:spLocks noGrp="1"/>
          </p:cNvSpPr>
          <p:nvPr>
            <p:ph type="subTitle" idx="1"/>
          </p:nvPr>
        </p:nvSpPr>
        <p:spPr>
          <a:xfrm>
            <a:off x="4003829" y="2405849"/>
            <a:ext cx="7499193" cy="2978952"/>
          </a:xfrm>
        </p:spPr>
        <p:txBody>
          <a:bodyPr/>
          <a:lstStyle/>
          <a:p>
            <a:pPr marL="342900" indent="-342900" algn="l">
              <a:buFont typeface="Wingdings" panose="05000000000000000000" pitchFamily="2" charset="2"/>
              <a:buChar char="§"/>
            </a:pPr>
            <a:r>
              <a:rPr lang="en-US" b="0" i="0" dirty="0" err="1">
                <a:effectLst/>
                <a:latin typeface="Times New Roman" panose="02020603050405020304" pitchFamily="18" charset="0"/>
                <a:cs typeface="Times New Roman" panose="02020603050405020304" pitchFamily="18" charset="0"/>
              </a:rPr>
              <a:t>Nextion</a:t>
            </a:r>
            <a:r>
              <a:rPr lang="en-US" b="0" i="0" dirty="0">
                <a:effectLst/>
                <a:latin typeface="Times New Roman" panose="02020603050405020304" pitchFamily="18" charset="0"/>
                <a:cs typeface="Times New Roman" panose="02020603050405020304" pitchFamily="18" charset="0"/>
              </a:rPr>
              <a:t> is a Human Machine Interface （HMI） solution combining an onboard processor and memory touch display with </a:t>
            </a:r>
            <a:r>
              <a:rPr lang="en-US" b="0" i="0" dirty="0" err="1">
                <a:effectLst/>
                <a:latin typeface="Times New Roman" panose="02020603050405020304" pitchFamily="18" charset="0"/>
                <a:cs typeface="Times New Roman" panose="02020603050405020304" pitchFamily="18" charset="0"/>
              </a:rPr>
              <a:t>Nextion</a:t>
            </a:r>
            <a:r>
              <a:rPr lang="en-US" b="0" i="0" dirty="0">
                <a:effectLst/>
                <a:latin typeface="Times New Roman" panose="02020603050405020304" pitchFamily="18" charset="0"/>
                <a:cs typeface="Times New Roman" panose="02020603050405020304" pitchFamily="18" charset="0"/>
              </a:rPr>
              <a:t> Editor software for HMI GUI project development.</a:t>
            </a:r>
          </a:p>
          <a:p>
            <a:pPr marL="342900" indent="-342900" algn="l">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need </a:t>
            </a:r>
            <a:r>
              <a:rPr lang="en-US" dirty="0" err="1">
                <a:latin typeface="Times New Roman" panose="02020603050405020304" pitchFamily="18" charset="0"/>
                <a:cs typeface="Times New Roman" panose="02020603050405020304" pitchFamily="18" charset="0"/>
              </a:rPr>
              <a:t>Nextion</a:t>
            </a:r>
            <a:r>
              <a:rPr lang="en-US" dirty="0">
                <a:latin typeface="Times New Roman" panose="02020603050405020304" pitchFamily="18" charset="0"/>
                <a:cs typeface="Times New Roman" panose="02020603050405020304" pitchFamily="18" charset="0"/>
              </a:rPr>
              <a:t> editor for creating GUI on touch screen display.</a:t>
            </a:r>
          </a:p>
          <a:p>
            <a:pPr algn="l"/>
            <a:endParaRPr lang="en-IN" dirty="0"/>
          </a:p>
        </p:txBody>
      </p:sp>
    </p:spTree>
    <p:extLst>
      <p:ext uri="{BB962C8B-B14F-4D97-AF65-F5344CB8AC3E}">
        <p14:creationId xmlns:p14="http://schemas.microsoft.com/office/powerpoint/2010/main" val="2520042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D18E-A98A-4C09-A29A-FEE1E336ADD7}"/>
              </a:ext>
            </a:extLst>
          </p:cNvPr>
          <p:cNvSpPr>
            <a:spLocks noGrp="1"/>
          </p:cNvSpPr>
          <p:nvPr>
            <p:ph type="ctrTitle"/>
          </p:nvPr>
        </p:nvSpPr>
        <p:spPr>
          <a:xfrm>
            <a:off x="2796466" y="239697"/>
            <a:ext cx="8706557" cy="1154097"/>
          </a:xfrm>
        </p:spPr>
        <p:txBody>
          <a:bodyPr>
            <a:normAutofit/>
          </a:bodyPr>
          <a:lstStyle/>
          <a:p>
            <a:pPr algn="just"/>
            <a:r>
              <a:rPr lang="en-US" dirty="0" err="1"/>
              <a:t>Nextion</a:t>
            </a:r>
            <a:r>
              <a:rPr lang="en-US" dirty="0"/>
              <a:t> Editor</a:t>
            </a:r>
            <a:endParaRPr lang="en-IN" dirty="0"/>
          </a:p>
        </p:txBody>
      </p:sp>
      <p:sp>
        <p:nvSpPr>
          <p:cNvPr id="3" name="Subtitle 2">
            <a:extLst>
              <a:ext uri="{FF2B5EF4-FFF2-40B4-BE49-F238E27FC236}">
                <a16:creationId xmlns:a16="http://schemas.microsoft.com/office/drawing/2014/main" id="{38F226CE-3C18-40E7-BDDB-CCD807F9CDBF}"/>
              </a:ext>
            </a:extLst>
          </p:cNvPr>
          <p:cNvSpPr>
            <a:spLocks noGrp="1"/>
          </p:cNvSpPr>
          <p:nvPr>
            <p:ph type="subTitle" idx="1"/>
          </p:nvPr>
        </p:nvSpPr>
        <p:spPr>
          <a:xfrm>
            <a:off x="3559947" y="1589103"/>
            <a:ext cx="7943076" cy="3795698"/>
          </a:xfrm>
        </p:spPr>
        <p:txBody>
          <a:bodyPr/>
          <a:lstStyle/>
          <a:p>
            <a:endParaRPr lang="en-IN" dirty="0"/>
          </a:p>
        </p:txBody>
      </p:sp>
      <p:pic>
        <p:nvPicPr>
          <p:cNvPr id="5" name="Picture 4">
            <a:extLst>
              <a:ext uri="{FF2B5EF4-FFF2-40B4-BE49-F238E27FC236}">
                <a16:creationId xmlns:a16="http://schemas.microsoft.com/office/drawing/2014/main" id="{5B9B3F7C-1476-4E89-9C49-A53209B33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5442" y="1393794"/>
            <a:ext cx="8472779" cy="4136994"/>
          </a:xfrm>
          <a:prstGeom prst="rect">
            <a:avLst/>
          </a:prstGeom>
        </p:spPr>
      </p:pic>
    </p:spTree>
    <p:extLst>
      <p:ext uri="{BB962C8B-B14F-4D97-AF65-F5344CB8AC3E}">
        <p14:creationId xmlns:p14="http://schemas.microsoft.com/office/powerpoint/2010/main" val="3101245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C39E-EC49-41B3-9697-8A892965F4D2}"/>
              </a:ext>
            </a:extLst>
          </p:cNvPr>
          <p:cNvSpPr>
            <a:spLocks noGrp="1"/>
          </p:cNvSpPr>
          <p:nvPr>
            <p:ph type="title"/>
          </p:nvPr>
        </p:nvSpPr>
        <p:spPr>
          <a:xfrm>
            <a:off x="1484311" y="685801"/>
            <a:ext cx="10018713" cy="1302798"/>
          </a:xfrm>
        </p:spPr>
        <p:txBody>
          <a:bodyPr/>
          <a:lstStyle/>
          <a:p>
            <a:r>
              <a:rPr lang="en-US" sz="4000" dirty="0">
                <a:latin typeface="Times New Roman" panose="02020603050405020304" pitchFamily="18" charset="0"/>
                <a:cs typeface="Times New Roman" panose="02020603050405020304" pitchFamily="18" charset="0"/>
              </a:rPr>
              <a:t>Interfacing communication </a:t>
            </a:r>
            <a:r>
              <a:rPr lang="en-US" sz="4000" dirty="0" err="1">
                <a:latin typeface="Times New Roman" panose="02020603050405020304" pitchFamily="18" charset="0"/>
                <a:cs typeface="Times New Roman" panose="02020603050405020304" pitchFamily="18" charset="0"/>
              </a:rPr>
              <a:t>protocol:UART</a:t>
            </a:r>
            <a:endParaRPr lang="en-IN" dirty="0"/>
          </a:p>
        </p:txBody>
      </p:sp>
      <p:sp>
        <p:nvSpPr>
          <p:cNvPr id="3" name="Content Placeholder 2">
            <a:extLst>
              <a:ext uri="{FF2B5EF4-FFF2-40B4-BE49-F238E27FC236}">
                <a16:creationId xmlns:a16="http://schemas.microsoft.com/office/drawing/2014/main" id="{0FC215F3-6893-40D7-90A4-1E1DFAE650B1}"/>
              </a:ext>
            </a:extLst>
          </p:cNvPr>
          <p:cNvSpPr>
            <a:spLocks noGrp="1"/>
          </p:cNvSpPr>
          <p:nvPr>
            <p:ph sz="half" idx="1"/>
          </p:nvPr>
        </p:nvSpPr>
        <p:spPr>
          <a:xfrm>
            <a:off x="1484312" y="1890945"/>
            <a:ext cx="5730798" cy="3900256"/>
          </a:xfrm>
        </p:spPr>
        <p:txBody>
          <a:bodyPr>
            <a:normAutofit/>
          </a:bodyPr>
          <a:lstStyle/>
          <a:p>
            <a:r>
              <a:rPr lang="en-US" sz="2000" b="0" i="0" dirty="0">
                <a:effectLst/>
                <a:latin typeface="Times New Roman" panose="02020603050405020304" pitchFamily="18" charset="0"/>
                <a:cs typeface="Times New Roman" panose="02020603050405020304" pitchFamily="18" charset="0"/>
              </a:rPr>
              <a:t>A </a:t>
            </a:r>
            <a:r>
              <a:rPr lang="en-US" sz="2000" i="0" dirty="0">
                <a:effectLst/>
                <a:latin typeface="Times New Roman" panose="02020603050405020304" pitchFamily="18" charset="0"/>
                <a:cs typeface="Times New Roman" panose="02020603050405020304" pitchFamily="18" charset="0"/>
              </a:rPr>
              <a:t>universal asynchronous receiver-transmitter (UART</a:t>
            </a:r>
            <a:r>
              <a:rPr lang="en-US" sz="2000" dirty="0">
                <a:latin typeface="Times New Roman" panose="02020603050405020304" pitchFamily="18" charset="0"/>
                <a:cs typeface="Times New Roman" panose="02020603050405020304" pitchFamily="18" charset="0"/>
              </a:rPr>
              <a:t>)</a:t>
            </a:r>
            <a:r>
              <a:rPr lang="en-US" sz="2000" i="0"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is a </a:t>
            </a:r>
            <a:r>
              <a:rPr lang="en-US" sz="2000" dirty="0">
                <a:latin typeface="Times New Roman" panose="02020603050405020304" pitchFamily="18" charset="0"/>
                <a:cs typeface="Times New Roman" panose="02020603050405020304" pitchFamily="18" charset="0"/>
              </a:rPr>
              <a:t>computer hardware</a:t>
            </a:r>
            <a:r>
              <a:rPr lang="en-US" sz="2000" b="0" i="0" dirty="0">
                <a:effectLst/>
                <a:latin typeface="Times New Roman" panose="02020603050405020304" pitchFamily="18" charset="0"/>
                <a:cs typeface="Times New Roman" panose="02020603050405020304" pitchFamily="18" charset="0"/>
              </a:rPr>
              <a:t> device for </a:t>
            </a:r>
            <a:r>
              <a:rPr lang="en-US" sz="2000" b="0" i="0" strike="noStrike" dirty="0">
                <a:effectLst/>
                <a:latin typeface="Times New Roman" panose="02020603050405020304" pitchFamily="18" charset="0"/>
                <a:cs typeface="Times New Roman" panose="02020603050405020304" pitchFamily="18" charset="0"/>
                <a:hlinkClick r:id="rId2" tooltip="Asynchronous serial communication">
                  <a:extLst>
                    <a:ext uri="{A12FA001-AC4F-418D-AE19-62706E023703}">
                      <ahyp:hlinkClr xmlns:ahyp="http://schemas.microsoft.com/office/drawing/2018/hyperlinkcolor" val="tx"/>
                    </a:ext>
                  </a:extLst>
                </a:hlinkClick>
              </a:rPr>
              <a:t>asynchronous serial communication</a:t>
            </a:r>
            <a:r>
              <a:rPr lang="en-US" sz="2000" b="0" i="0" dirty="0">
                <a:effectLst/>
                <a:latin typeface="Times New Roman" panose="02020603050405020304" pitchFamily="18" charset="0"/>
                <a:cs typeface="Times New Roman" panose="02020603050405020304" pitchFamily="18" charset="0"/>
              </a:rPr>
              <a:t> in which the data format and transmission speeds are configurable. </a:t>
            </a:r>
          </a:p>
          <a:p>
            <a:r>
              <a:rPr lang="en-US" sz="2000" b="0" i="0" dirty="0">
                <a:effectLst/>
                <a:latin typeface="Times New Roman" panose="02020603050405020304" pitchFamily="18" charset="0"/>
                <a:cs typeface="Times New Roman" panose="02020603050405020304" pitchFamily="18" charset="0"/>
              </a:rPr>
              <a:t>It sends data bits one by one, from the least significant to the most significant, framed by start and stop bits so that precise timing is handled by the communication channel.</a:t>
            </a:r>
            <a:endParaRPr lang="en-IN" sz="2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4C523E9-B867-4E42-944F-20BCA288FB5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617041" y="1731146"/>
            <a:ext cx="4287914" cy="3138256"/>
          </a:xfrm>
        </p:spPr>
      </p:pic>
    </p:spTree>
    <p:extLst>
      <p:ext uri="{BB962C8B-B14F-4D97-AF65-F5344CB8AC3E}">
        <p14:creationId xmlns:p14="http://schemas.microsoft.com/office/powerpoint/2010/main" val="3317115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0028-47AB-412D-A76F-E8C8AEEE3FB0}"/>
              </a:ext>
            </a:extLst>
          </p:cNvPr>
          <p:cNvSpPr>
            <a:spLocks noGrp="1"/>
          </p:cNvSpPr>
          <p:nvPr>
            <p:ph type="title"/>
          </p:nvPr>
        </p:nvSpPr>
        <p:spPr>
          <a:xfrm>
            <a:off x="1484311" y="685801"/>
            <a:ext cx="10018713" cy="921058"/>
          </a:xfrm>
        </p:spPr>
        <p:txBody>
          <a:bodyPr/>
          <a:lstStyle/>
          <a:p>
            <a:r>
              <a:rPr lang="en-US" sz="4000" dirty="0">
                <a:latin typeface="Times New Roman" panose="02020603050405020304" pitchFamily="18" charset="0"/>
                <a:cs typeface="Times New Roman" panose="02020603050405020304" pitchFamily="18" charset="0"/>
              </a:rPr>
              <a:t>Interfacing communication </a:t>
            </a:r>
            <a:r>
              <a:rPr lang="en-US" sz="4000" dirty="0" err="1">
                <a:latin typeface="Times New Roman" panose="02020603050405020304" pitchFamily="18" charset="0"/>
                <a:cs typeface="Times New Roman" panose="02020603050405020304" pitchFamily="18" charset="0"/>
              </a:rPr>
              <a:t>protocol:UART</a:t>
            </a:r>
            <a:endParaRPr lang="en-IN" dirty="0"/>
          </a:p>
        </p:txBody>
      </p:sp>
      <p:sp>
        <p:nvSpPr>
          <p:cNvPr id="3" name="Content Placeholder 2">
            <a:extLst>
              <a:ext uri="{FF2B5EF4-FFF2-40B4-BE49-F238E27FC236}">
                <a16:creationId xmlns:a16="http://schemas.microsoft.com/office/drawing/2014/main" id="{F6CC1DE4-23EA-4892-AFD5-41D08A55FBE3}"/>
              </a:ext>
            </a:extLst>
          </p:cNvPr>
          <p:cNvSpPr>
            <a:spLocks noGrp="1"/>
          </p:cNvSpPr>
          <p:nvPr>
            <p:ph sz="half" idx="1"/>
          </p:nvPr>
        </p:nvSpPr>
        <p:spPr>
          <a:xfrm>
            <a:off x="1484312" y="1802167"/>
            <a:ext cx="4895055" cy="3989033"/>
          </a:xfrm>
        </p:spPr>
        <p:txBody>
          <a:bodyPr/>
          <a:lstStyle/>
          <a:p>
            <a:r>
              <a:rPr lang="en-US" dirty="0" err="1">
                <a:latin typeface="Times New Roman" panose="02020603050405020304" pitchFamily="18" charset="0"/>
                <a:cs typeface="Times New Roman" panose="02020603050405020304" pitchFamily="18" charset="0"/>
              </a:rPr>
              <a:t>Beaglebone</a:t>
            </a:r>
            <a:r>
              <a:rPr lang="en-US" dirty="0">
                <a:latin typeface="Times New Roman" panose="02020603050405020304" pitchFamily="18" charset="0"/>
                <a:cs typeface="Times New Roman" panose="02020603050405020304" pitchFamily="18" charset="0"/>
              </a:rPr>
              <a:t> Black Wireless have 4.5 serial UARTs.</a:t>
            </a:r>
          </a:p>
          <a:p>
            <a:r>
              <a:rPr lang="en-US" dirty="0">
                <a:latin typeface="Times New Roman" panose="02020603050405020304" pitchFamily="18" charset="0"/>
                <a:cs typeface="Times New Roman" panose="02020603050405020304" pitchFamily="18" charset="0"/>
              </a:rPr>
              <a:t>For interfacing with touch screen display, we can use either of UART1, UART2, UART4.</a:t>
            </a:r>
          </a:p>
          <a:p>
            <a:r>
              <a:rPr lang="en-US" dirty="0">
                <a:latin typeface="Times New Roman" panose="02020603050405020304" pitchFamily="18" charset="0"/>
                <a:cs typeface="Times New Roman" panose="02020603050405020304" pitchFamily="18" charset="0"/>
              </a:rPr>
              <a:t>We cannot use UART3 for interfacing with touch screen display, because UART3 has only transmit pin.</a:t>
            </a:r>
          </a:p>
          <a:p>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D05C230-2811-462F-BFB8-76447867E3C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812349" y="1802167"/>
            <a:ext cx="3950563" cy="3320249"/>
          </a:xfrm>
        </p:spPr>
      </p:pic>
    </p:spTree>
    <p:extLst>
      <p:ext uri="{BB962C8B-B14F-4D97-AF65-F5344CB8AC3E}">
        <p14:creationId xmlns:p14="http://schemas.microsoft.com/office/powerpoint/2010/main" val="1381751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9529-844B-4225-8554-7093C35B089D}"/>
              </a:ext>
            </a:extLst>
          </p:cNvPr>
          <p:cNvSpPr>
            <a:spLocks noGrp="1"/>
          </p:cNvSpPr>
          <p:nvPr>
            <p:ph type="ctrTitle"/>
          </p:nvPr>
        </p:nvSpPr>
        <p:spPr>
          <a:xfrm>
            <a:off x="2928401" y="550417"/>
            <a:ext cx="8574622" cy="1393794"/>
          </a:xfrm>
        </p:spPr>
        <p:txBody>
          <a:bodyPr>
            <a:normAutofit/>
          </a:bodyPr>
          <a:lstStyle/>
          <a:p>
            <a:r>
              <a:rPr lang="en-US" sz="4400" dirty="0">
                <a:latin typeface="Times New Roman" panose="02020603050405020304" pitchFamily="18" charset="0"/>
                <a:cs typeface="Times New Roman" panose="02020603050405020304" pitchFamily="18" charset="0"/>
              </a:rPr>
              <a:t>SSH to </a:t>
            </a:r>
            <a:r>
              <a:rPr lang="en-US" sz="4400" dirty="0" err="1">
                <a:latin typeface="Times New Roman" panose="02020603050405020304" pitchFamily="18" charset="0"/>
                <a:cs typeface="Times New Roman" panose="02020603050405020304" pitchFamily="18" charset="0"/>
              </a:rPr>
              <a:t>Beaglebone</a:t>
            </a:r>
            <a:r>
              <a:rPr lang="en-US" sz="4400" dirty="0">
                <a:latin typeface="Times New Roman" panose="02020603050405020304" pitchFamily="18" charset="0"/>
                <a:cs typeface="Times New Roman" panose="02020603050405020304" pitchFamily="18" charset="0"/>
              </a:rPr>
              <a:t> Black Wireless</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8A2A706-D9D4-47FA-A2A1-8F4FF6312182}"/>
              </a:ext>
            </a:extLst>
          </p:cNvPr>
          <p:cNvSpPr>
            <a:spLocks noGrp="1"/>
          </p:cNvSpPr>
          <p:nvPr>
            <p:ph type="subTitle" idx="1"/>
          </p:nvPr>
        </p:nvSpPr>
        <p:spPr>
          <a:xfrm>
            <a:off x="4515377" y="2494624"/>
            <a:ext cx="6987645" cy="3249227"/>
          </a:xfrm>
        </p:spPr>
        <p:txBody>
          <a:bodyPr/>
          <a:lstStyle/>
          <a:p>
            <a:pPr marL="342900" indent="-342900" algn="l">
              <a:buFont typeface="Wingdings" panose="05000000000000000000" pitchFamily="2" charset="2"/>
              <a:buChar char="§"/>
            </a:pPr>
            <a:r>
              <a:rPr lang="en-US" dirty="0"/>
              <a:t>Type this command in terminal and make </a:t>
            </a:r>
            <a:r>
              <a:rPr lang="en-US" dirty="0" err="1"/>
              <a:t>ssh</a:t>
            </a:r>
            <a:r>
              <a:rPr lang="en-US" dirty="0"/>
              <a:t> connection to BB-WI</a:t>
            </a:r>
          </a:p>
          <a:p>
            <a:pPr algn="l"/>
            <a:r>
              <a:rPr lang="en-US" dirty="0"/>
              <a:t>                    </a:t>
            </a:r>
            <a:r>
              <a:rPr lang="en-US" sz="2400" dirty="0" err="1">
                <a:latin typeface="Times New Roman" panose="02020603050405020304" pitchFamily="18" charset="0"/>
                <a:cs typeface="Times New Roman" panose="02020603050405020304" pitchFamily="18" charset="0"/>
              </a:rPr>
              <a:t>ssh</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Debian@192.168.7.2</a:t>
            </a:r>
            <a:endParaRPr lang="en-US" sz="24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After this, put default password “</a:t>
            </a:r>
            <a:r>
              <a:rPr lang="en-US" sz="2400" dirty="0" err="1">
                <a:latin typeface="Times New Roman" panose="02020603050405020304" pitchFamily="18" charset="0"/>
                <a:cs typeface="Times New Roman" panose="02020603050405020304" pitchFamily="18" charset="0"/>
              </a:rPr>
              <a:t>temppwd</a:t>
            </a:r>
            <a:r>
              <a:rPr lang="en-US" sz="2400" dirty="0">
                <a:latin typeface="Times New Roman" panose="02020603050405020304" pitchFamily="18" charset="0"/>
                <a:cs typeface="Times New Roman" panose="02020603050405020304" pitchFamily="18" charset="0"/>
              </a:rPr>
              <a:t>”</a:t>
            </a:r>
          </a:p>
          <a:p>
            <a:pPr algn="l"/>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92572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5FB9-15A0-4AD9-BDA9-711AE7AAABDF}"/>
              </a:ext>
            </a:extLst>
          </p:cNvPr>
          <p:cNvSpPr>
            <a:spLocks noGrp="1"/>
          </p:cNvSpPr>
          <p:nvPr>
            <p:ph type="ctrTitle"/>
          </p:nvPr>
        </p:nvSpPr>
        <p:spPr>
          <a:xfrm>
            <a:off x="2928401" y="168677"/>
            <a:ext cx="8574622" cy="834500"/>
          </a:xfrm>
        </p:spPr>
        <p:txBody>
          <a:bodyPr>
            <a:normAutofit/>
          </a:bodyPr>
          <a:lstStyle/>
          <a:p>
            <a:r>
              <a:rPr lang="en-US" sz="4000" dirty="0">
                <a:latin typeface="Times New Roman" panose="02020603050405020304" pitchFamily="18" charset="0"/>
                <a:cs typeface="Times New Roman" panose="02020603050405020304" pitchFamily="18" charset="0"/>
              </a:rPr>
              <a:t>SSH to </a:t>
            </a:r>
            <a:r>
              <a:rPr lang="en-US" sz="4000" dirty="0" err="1">
                <a:latin typeface="Times New Roman" panose="02020603050405020304" pitchFamily="18" charset="0"/>
                <a:cs typeface="Times New Roman" panose="02020603050405020304" pitchFamily="18" charset="0"/>
              </a:rPr>
              <a:t>Beaglebone</a:t>
            </a:r>
            <a:r>
              <a:rPr lang="en-US" sz="4000" dirty="0">
                <a:latin typeface="Times New Roman" panose="02020603050405020304" pitchFamily="18" charset="0"/>
                <a:cs typeface="Times New Roman" panose="02020603050405020304" pitchFamily="18" charset="0"/>
              </a:rPr>
              <a:t> Black Wireless</a:t>
            </a:r>
            <a:endParaRPr lang="en-IN" sz="4000" dirty="0"/>
          </a:p>
        </p:txBody>
      </p:sp>
      <p:sp>
        <p:nvSpPr>
          <p:cNvPr id="3" name="Subtitle 2">
            <a:extLst>
              <a:ext uri="{FF2B5EF4-FFF2-40B4-BE49-F238E27FC236}">
                <a16:creationId xmlns:a16="http://schemas.microsoft.com/office/drawing/2014/main" id="{687DC821-376D-45FE-8E58-5D91AACE5C1F}"/>
              </a:ext>
            </a:extLst>
          </p:cNvPr>
          <p:cNvSpPr>
            <a:spLocks noGrp="1"/>
          </p:cNvSpPr>
          <p:nvPr>
            <p:ph type="subTitle" idx="1"/>
          </p:nvPr>
        </p:nvSpPr>
        <p:spPr>
          <a:xfrm>
            <a:off x="4515377" y="1216241"/>
            <a:ext cx="6987645" cy="4168560"/>
          </a:xfrm>
        </p:spPr>
        <p:txBody>
          <a:bodyPr/>
          <a:lstStyle/>
          <a:p>
            <a:endParaRPr lang="en-IN" dirty="0"/>
          </a:p>
        </p:txBody>
      </p:sp>
      <p:pic>
        <p:nvPicPr>
          <p:cNvPr id="5" name="Picture 4">
            <a:extLst>
              <a:ext uri="{FF2B5EF4-FFF2-40B4-BE49-F238E27FC236}">
                <a16:creationId xmlns:a16="http://schemas.microsoft.com/office/drawing/2014/main" id="{EDB33CE4-2A78-4658-891C-E3B667E70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0046" y="1216240"/>
            <a:ext cx="8711953" cy="5641759"/>
          </a:xfrm>
          <a:prstGeom prst="rect">
            <a:avLst/>
          </a:prstGeom>
        </p:spPr>
      </p:pic>
    </p:spTree>
    <p:extLst>
      <p:ext uri="{BB962C8B-B14F-4D97-AF65-F5344CB8AC3E}">
        <p14:creationId xmlns:p14="http://schemas.microsoft.com/office/powerpoint/2010/main" val="2279397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0A82-AF91-44DA-A319-553DFEABC065}"/>
              </a:ext>
            </a:extLst>
          </p:cNvPr>
          <p:cNvSpPr>
            <a:spLocks noGrp="1"/>
          </p:cNvSpPr>
          <p:nvPr>
            <p:ph type="title"/>
          </p:nvPr>
        </p:nvSpPr>
        <p:spPr>
          <a:xfrm>
            <a:off x="1484311" y="168676"/>
            <a:ext cx="10018713" cy="861133"/>
          </a:xfrm>
        </p:spPr>
        <p:txBody>
          <a:bodyPr>
            <a:normAutofit/>
          </a:bodyPr>
          <a:lstStyle/>
          <a:p>
            <a:r>
              <a:rPr lang="en-US" dirty="0"/>
              <a:t>Block Diagram (Transmitter Side)</a:t>
            </a:r>
            <a:endParaRPr lang="en-IN" dirty="0"/>
          </a:p>
        </p:txBody>
      </p:sp>
      <p:pic>
        <p:nvPicPr>
          <p:cNvPr id="18" name="Content Placeholder 17">
            <a:extLst>
              <a:ext uri="{FF2B5EF4-FFF2-40B4-BE49-F238E27FC236}">
                <a16:creationId xmlns:a16="http://schemas.microsoft.com/office/drawing/2014/main" id="{B30E78D9-274E-458C-860B-BF70FB8870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5041" y="1029810"/>
            <a:ext cx="7741328" cy="5748256"/>
          </a:xfrm>
        </p:spPr>
      </p:pic>
    </p:spTree>
    <p:extLst>
      <p:ext uri="{BB962C8B-B14F-4D97-AF65-F5344CB8AC3E}">
        <p14:creationId xmlns:p14="http://schemas.microsoft.com/office/powerpoint/2010/main" val="2197473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479FE-05C0-4FDC-9C64-156C14942655}"/>
              </a:ext>
            </a:extLst>
          </p:cNvPr>
          <p:cNvSpPr>
            <a:spLocks noGrp="1"/>
          </p:cNvSpPr>
          <p:nvPr>
            <p:ph type="ctrTitle"/>
          </p:nvPr>
        </p:nvSpPr>
        <p:spPr>
          <a:xfrm>
            <a:off x="2928401" y="310718"/>
            <a:ext cx="8574622" cy="1544715"/>
          </a:xfrm>
        </p:spPr>
        <p:txBody>
          <a:bodyPr>
            <a:normAutofit/>
          </a:bodyPr>
          <a:lstStyle/>
          <a:p>
            <a:r>
              <a:rPr lang="en-US" sz="4000" dirty="0">
                <a:latin typeface="Times New Roman" panose="02020603050405020304" pitchFamily="18" charset="0"/>
                <a:cs typeface="Times New Roman" panose="02020603050405020304" pitchFamily="18" charset="0"/>
              </a:rPr>
              <a:t>Python code for Touch screen Display</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D8E23DE-567D-4E06-A9BB-33A77E26F6AB}"/>
              </a:ext>
            </a:extLst>
          </p:cNvPr>
          <p:cNvSpPr>
            <a:spLocks noGrp="1"/>
          </p:cNvSpPr>
          <p:nvPr>
            <p:ph type="subTitle" idx="1"/>
          </p:nvPr>
        </p:nvSpPr>
        <p:spPr>
          <a:xfrm>
            <a:off x="4515377" y="2006353"/>
            <a:ext cx="6987645" cy="3378448"/>
          </a:xfrm>
        </p:spPr>
        <p:txBody>
          <a:bodyPr/>
          <a:lstStyle/>
          <a:p>
            <a:pPr marL="342900" indent="-342900" algn="l">
              <a:buFont typeface="Wingdings" panose="05000000000000000000" pitchFamily="2" charset="2"/>
              <a:buChar char="§"/>
            </a:pPr>
            <a:r>
              <a:rPr lang="en-US" dirty="0"/>
              <a:t>Firstly, create a new file in BBB terminal through following command:</a:t>
            </a:r>
          </a:p>
          <a:p>
            <a:pPr algn="l"/>
            <a:r>
              <a:rPr lang="en-US" dirty="0"/>
              <a:t>       </a:t>
            </a:r>
            <a:r>
              <a:rPr lang="en-US" dirty="0" err="1"/>
              <a:t>Sudo</a:t>
            </a:r>
            <a:r>
              <a:rPr lang="en-US" dirty="0"/>
              <a:t> nano &lt;file name&gt;</a:t>
            </a:r>
          </a:p>
          <a:p>
            <a:pPr marL="342900" indent="-342900" algn="l">
              <a:buFont typeface="Wingdings" panose="05000000000000000000" pitchFamily="2" charset="2"/>
              <a:buChar char="§"/>
            </a:pPr>
            <a:r>
              <a:rPr lang="en-US" dirty="0"/>
              <a:t>For Python  file, use .</a:t>
            </a:r>
            <a:r>
              <a:rPr lang="en-US" dirty="0" err="1"/>
              <a:t>py</a:t>
            </a:r>
            <a:r>
              <a:rPr lang="en-US" dirty="0"/>
              <a:t> extension with file name</a:t>
            </a:r>
            <a:endParaRPr lang="en-IN" dirty="0"/>
          </a:p>
        </p:txBody>
      </p:sp>
    </p:spTree>
    <p:extLst>
      <p:ext uri="{BB962C8B-B14F-4D97-AF65-F5344CB8AC3E}">
        <p14:creationId xmlns:p14="http://schemas.microsoft.com/office/powerpoint/2010/main" val="87189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34062-66EE-43AB-BA05-9C5DDB9491E5}"/>
              </a:ext>
            </a:extLst>
          </p:cNvPr>
          <p:cNvSpPr>
            <a:spLocks noGrp="1"/>
          </p:cNvSpPr>
          <p:nvPr>
            <p:ph type="ctrTitle"/>
          </p:nvPr>
        </p:nvSpPr>
        <p:spPr>
          <a:xfrm>
            <a:off x="2928401" y="0"/>
            <a:ext cx="8574622" cy="887767"/>
          </a:xfrm>
        </p:spPr>
        <p:txBody>
          <a:bodyPr>
            <a:normAutofit/>
          </a:bodyPr>
          <a:lstStyle/>
          <a:p>
            <a:r>
              <a:rPr lang="en-US" sz="4000" dirty="0">
                <a:latin typeface="Times New Roman" panose="02020603050405020304" pitchFamily="18" charset="0"/>
                <a:cs typeface="Times New Roman" panose="02020603050405020304" pitchFamily="18" charset="0"/>
              </a:rPr>
              <a:t>Python code for Touch screen Display</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77530E6-DE13-4858-8AEE-F3DC3EBDC50B}"/>
              </a:ext>
            </a:extLst>
          </p:cNvPr>
          <p:cNvSpPr>
            <a:spLocks noGrp="1"/>
          </p:cNvSpPr>
          <p:nvPr>
            <p:ph type="subTitle" idx="1"/>
          </p:nvPr>
        </p:nvSpPr>
        <p:spPr>
          <a:xfrm>
            <a:off x="3755255" y="949910"/>
            <a:ext cx="7747768" cy="5122415"/>
          </a:xfrm>
        </p:spPr>
        <p:txBody>
          <a:bodyPr/>
          <a:lstStyle/>
          <a:p>
            <a:endParaRPr lang="en-IN" dirty="0"/>
          </a:p>
        </p:txBody>
      </p:sp>
      <p:pic>
        <p:nvPicPr>
          <p:cNvPr id="5" name="Picture 4">
            <a:extLst>
              <a:ext uri="{FF2B5EF4-FFF2-40B4-BE49-F238E27FC236}">
                <a16:creationId xmlns:a16="http://schemas.microsoft.com/office/drawing/2014/main" id="{95F7A77E-E487-4C4D-9955-A52070CA4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378" y="887766"/>
            <a:ext cx="8331966" cy="5122415"/>
          </a:xfrm>
          <a:prstGeom prst="rect">
            <a:avLst/>
          </a:prstGeom>
        </p:spPr>
      </p:pic>
    </p:spTree>
    <p:extLst>
      <p:ext uri="{BB962C8B-B14F-4D97-AF65-F5344CB8AC3E}">
        <p14:creationId xmlns:p14="http://schemas.microsoft.com/office/powerpoint/2010/main" val="2929860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8FB2-9A9F-4A72-8CFB-3901F9F6E101}"/>
              </a:ext>
            </a:extLst>
          </p:cNvPr>
          <p:cNvSpPr>
            <a:spLocks noGrp="1"/>
          </p:cNvSpPr>
          <p:nvPr>
            <p:ph type="ctrTitle"/>
          </p:nvPr>
        </p:nvSpPr>
        <p:spPr>
          <a:xfrm>
            <a:off x="2928400" y="1"/>
            <a:ext cx="8574622" cy="1020932"/>
          </a:xfrm>
        </p:spPr>
        <p:txBody>
          <a:bodyPr>
            <a:normAutofit/>
          </a:bodyPr>
          <a:lstStyle/>
          <a:p>
            <a:r>
              <a:rPr lang="en-US" sz="4000" dirty="0">
                <a:latin typeface="Times New Roman" panose="02020603050405020304" pitchFamily="18" charset="0"/>
                <a:cs typeface="Times New Roman" panose="02020603050405020304" pitchFamily="18" charset="0"/>
              </a:rPr>
              <a:t>Python code for Touch screen Display</a:t>
            </a:r>
            <a:endParaRPr lang="en-IN" sz="4000" dirty="0"/>
          </a:p>
        </p:txBody>
      </p:sp>
      <p:sp>
        <p:nvSpPr>
          <p:cNvPr id="3" name="Subtitle 2">
            <a:extLst>
              <a:ext uri="{FF2B5EF4-FFF2-40B4-BE49-F238E27FC236}">
                <a16:creationId xmlns:a16="http://schemas.microsoft.com/office/drawing/2014/main" id="{5BEDEB27-F6F2-40AA-9594-8C3CEC452E5D}"/>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9EF28B4F-BDF5-4883-8C07-45418D497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674" y="1136342"/>
            <a:ext cx="9120326" cy="5086905"/>
          </a:xfrm>
          <a:prstGeom prst="rect">
            <a:avLst/>
          </a:prstGeom>
        </p:spPr>
      </p:pic>
    </p:spTree>
    <p:extLst>
      <p:ext uri="{BB962C8B-B14F-4D97-AF65-F5344CB8AC3E}">
        <p14:creationId xmlns:p14="http://schemas.microsoft.com/office/powerpoint/2010/main" val="3994551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6C8A-485F-40B5-A367-409B25DB313A}"/>
              </a:ext>
            </a:extLst>
          </p:cNvPr>
          <p:cNvSpPr>
            <a:spLocks noGrp="1"/>
          </p:cNvSpPr>
          <p:nvPr>
            <p:ph type="ctrTitle"/>
          </p:nvPr>
        </p:nvSpPr>
        <p:spPr>
          <a:xfrm>
            <a:off x="2928401" y="266330"/>
            <a:ext cx="8574622" cy="719091"/>
          </a:xfrm>
        </p:spPr>
        <p:txBody>
          <a:bodyPr>
            <a:noAutofit/>
          </a:bodyPr>
          <a:lstStyle/>
          <a:p>
            <a:r>
              <a:rPr lang="en-US" sz="4000" dirty="0">
                <a:latin typeface="Times New Roman" panose="02020603050405020304" pitchFamily="18" charset="0"/>
                <a:cs typeface="Times New Roman" panose="02020603050405020304" pitchFamily="18" charset="0"/>
              </a:rPr>
              <a:t>Python code for Touch screen Display</a:t>
            </a:r>
            <a:endParaRPr lang="en-IN" sz="4000" dirty="0"/>
          </a:p>
        </p:txBody>
      </p:sp>
      <p:sp>
        <p:nvSpPr>
          <p:cNvPr id="3" name="Subtitle 2">
            <a:extLst>
              <a:ext uri="{FF2B5EF4-FFF2-40B4-BE49-F238E27FC236}">
                <a16:creationId xmlns:a16="http://schemas.microsoft.com/office/drawing/2014/main" id="{3EB06C8E-04B2-4B0A-A16A-DC7899988FCB}"/>
              </a:ext>
            </a:extLst>
          </p:cNvPr>
          <p:cNvSpPr>
            <a:spLocks noGrp="1"/>
          </p:cNvSpPr>
          <p:nvPr>
            <p:ph type="subTitle" idx="1"/>
          </p:nvPr>
        </p:nvSpPr>
        <p:spPr>
          <a:xfrm>
            <a:off x="3497803" y="985421"/>
            <a:ext cx="8005220" cy="4793942"/>
          </a:xfrm>
        </p:spPr>
        <p:txBody>
          <a:bodyPr/>
          <a:lstStyle/>
          <a:p>
            <a:endParaRPr lang="en-IN" dirty="0"/>
          </a:p>
        </p:txBody>
      </p:sp>
      <p:pic>
        <p:nvPicPr>
          <p:cNvPr id="5" name="Picture 4">
            <a:extLst>
              <a:ext uri="{FF2B5EF4-FFF2-40B4-BE49-F238E27FC236}">
                <a16:creationId xmlns:a16="http://schemas.microsoft.com/office/drawing/2014/main" id="{2C428967-17C5-4428-A696-7B1464FF3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078" y="985421"/>
            <a:ext cx="9277165" cy="5211194"/>
          </a:xfrm>
          <a:prstGeom prst="rect">
            <a:avLst/>
          </a:prstGeom>
        </p:spPr>
      </p:pic>
    </p:spTree>
    <p:extLst>
      <p:ext uri="{BB962C8B-B14F-4D97-AF65-F5344CB8AC3E}">
        <p14:creationId xmlns:p14="http://schemas.microsoft.com/office/powerpoint/2010/main" val="664854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9A03-C65C-492C-976C-1FFB039BB3A8}"/>
              </a:ext>
            </a:extLst>
          </p:cNvPr>
          <p:cNvSpPr>
            <a:spLocks noGrp="1"/>
          </p:cNvSpPr>
          <p:nvPr>
            <p:ph type="ctrTitle"/>
          </p:nvPr>
        </p:nvSpPr>
        <p:spPr>
          <a:xfrm>
            <a:off x="2928401" y="248575"/>
            <a:ext cx="8574622" cy="1012054"/>
          </a:xfrm>
        </p:spPr>
        <p:txBody>
          <a:bodyPr/>
          <a:lstStyle/>
          <a:p>
            <a:pPr algn="l"/>
            <a:r>
              <a:rPr lang="en-US" dirty="0"/>
              <a:t>Python code :</a:t>
            </a:r>
            <a:endParaRPr lang="en-IN" dirty="0"/>
          </a:p>
        </p:txBody>
      </p:sp>
      <p:sp>
        <p:nvSpPr>
          <p:cNvPr id="3" name="Subtitle 2">
            <a:extLst>
              <a:ext uri="{FF2B5EF4-FFF2-40B4-BE49-F238E27FC236}">
                <a16:creationId xmlns:a16="http://schemas.microsoft.com/office/drawing/2014/main" id="{7CB8435C-2547-45B2-9F17-BD4A7E91E4D2}"/>
              </a:ext>
            </a:extLst>
          </p:cNvPr>
          <p:cNvSpPr>
            <a:spLocks noGrp="1"/>
          </p:cNvSpPr>
          <p:nvPr>
            <p:ph type="subTitle" idx="1"/>
          </p:nvPr>
        </p:nvSpPr>
        <p:spPr>
          <a:xfrm>
            <a:off x="4012707" y="1367162"/>
            <a:ext cx="7490315" cy="4181382"/>
          </a:xfrm>
        </p:spPr>
        <p:txBody>
          <a:bodyPr>
            <a:normAutofit fontScale="92500" lnSpcReduction="20000"/>
          </a:bodyPr>
          <a:lstStyle/>
          <a:p>
            <a:pPr marL="342900" indent="-342900" algn="l">
              <a:buFont typeface="Wingdings" panose="05000000000000000000" pitchFamily="2" charset="2"/>
              <a:buChar char="§"/>
            </a:pPr>
            <a:r>
              <a:rPr lang="en-IN" sz="2000" b="0" i="0" dirty="0">
                <a:effectLst/>
                <a:latin typeface="Times New Roman" panose="02020603050405020304" pitchFamily="18" charset="0"/>
                <a:cs typeface="Times New Roman" panose="02020603050405020304" pitchFamily="18" charset="0"/>
              </a:rPr>
              <a:t>import </a:t>
            </a:r>
            <a:r>
              <a:rPr lang="en-IN" sz="2000" b="0" i="0" dirty="0" err="1">
                <a:effectLst/>
                <a:latin typeface="Times New Roman" panose="02020603050405020304" pitchFamily="18" charset="0"/>
                <a:cs typeface="Times New Roman" panose="02020603050405020304" pitchFamily="18" charset="0"/>
              </a:rPr>
              <a:t>Adafruit_BBIO.UART</a:t>
            </a:r>
            <a:r>
              <a:rPr lang="en-IN" sz="2000" b="0" i="0" dirty="0">
                <a:effectLst/>
                <a:latin typeface="Times New Roman" panose="02020603050405020304" pitchFamily="18" charset="0"/>
                <a:cs typeface="Times New Roman" panose="02020603050405020304" pitchFamily="18" charset="0"/>
              </a:rPr>
              <a:t> as UART</a:t>
            </a:r>
          </a:p>
          <a:p>
            <a:pPr algn="l"/>
            <a:r>
              <a:rPr lang="en-IN" sz="2000" b="0" i="0" dirty="0">
                <a:effectLst/>
                <a:latin typeface="Times New Roman" panose="02020603050405020304" pitchFamily="18" charset="0"/>
                <a:cs typeface="Times New Roman" panose="02020603050405020304" pitchFamily="18" charset="0"/>
              </a:rPr>
              <a:t>        </a:t>
            </a:r>
            <a:r>
              <a:rPr lang="en-IN" sz="2000" b="0" i="0" dirty="0" err="1">
                <a:effectLst/>
                <a:latin typeface="Times New Roman" panose="02020603050405020304" pitchFamily="18" charset="0"/>
                <a:cs typeface="Times New Roman" panose="02020603050405020304" pitchFamily="18" charset="0"/>
              </a:rPr>
              <a:t>UART.setup</a:t>
            </a:r>
            <a:r>
              <a:rPr lang="en-IN" sz="2000" b="0" i="0" dirty="0">
                <a:effectLst/>
                <a:latin typeface="Times New Roman" panose="02020603050405020304" pitchFamily="18" charset="0"/>
                <a:cs typeface="Times New Roman" panose="02020603050405020304" pitchFamily="18" charset="0"/>
              </a:rPr>
              <a:t>("UART1")</a:t>
            </a:r>
          </a:p>
          <a:p>
            <a:pPr algn="l"/>
            <a:r>
              <a:rPr lang="en-IN" sz="2000" b="0" i="0" dirty="0">
                <a:effectLst/>
                <a:latin typeface="Times New Roman" panose="02020603050405020304" pitchFamily="18" charset="0"/>
                <a:cs typeface="Times New Roman" panose="02020603050405020304" pitchFamily="18" charset="0"/>
              </a:rPr>
              <a:t>       #These lines used for enabling the UART and importing </a:t>
            </a:r>
            <a:r>
              <a:rPr lang="en-IN" sz="2000" b="0" i="0" dirty="0" err="1">
                <a:effectLst/>
                <a:latin typeface="Times New Roman" panose="02020603050405020304" pitchFamily="18" charset="0"/>
                <a:cs typeface="Times New Roman" panose="02020603050405020304" pitchFamily="18" charset="0"/>
              </a:rPr>
              <a:t>Adafruit_BBIO</a:t>
            </a:r>
            <a:r>
              <a:rPr lang="en-IN" sz="2000" b="0" i="0" dirty="0">
                <a:effectLst/>
                <a:latin typeface="Times New Roman" panose="02020603050405020304" pitchFamily="18" charset="0"/>
                <a:cs typeface="Times New Roman" panose="02020603050405020304" pitchFamily="18" charset="0"/>
              </a:rPr>
              <a:t>    library.</a:t>
            </a:r>
          </a:p>
          <a:p>
            <a:pPr algn="l"/>
            <a:endParaRPr lang="en-IN" sz="2000" b="0" i="0" dirty="0">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2000" b="0" i="0" dirty="0">
                <a:effectLst/>
                <a:latin typeface="Times New Roman" panose="02020603050405020304" pitchFamily="18" charset="0"/>
                <a:cs typeface="Times New Roman" panose="02020603050405020304" pitchFamily="18" charset="0"/>
              </a:rPr>
              <a:t>Import serial </a:t>
            </a:r>
          </a:p>
          <a:p>
            <a:pPr algn="l"/>
            <a:r>
              <a:rPr lang="en-IN" sz="2000" b="0" i="0" dirty="0">
                <a:effectLst/>
                <a:latin typeface="Times New Roman" panose="02020603050405020304" pitchFamily="18" charset="0"/>
                <a:cs typeface="Times New Roman" panose="02020603050405020304" pitchFamily="18" charset="0"/>
              </a:rPr>
              <a:t>      #  For importing serial library, which we need for transmitting and receiving data,</a:t>
            </a:r>
          </a:p>
          <a:p>
            <a:pPr algn="l"/>
            <a:r>
              <a:rPr lang="en-IN" sz="2000" b="0" i="0" dirty="0">
                <a:effectLst/>
                <a:latin typeface="Times New Roman" panose="02020603050405020304" pitchFamily="18" charset="0"/>
                <a:cs typeface="Times New Roman" panose="02020603050405020304" pitchFamily="18" charset="0"/>
              </a:rPr>
              <a:t> </a:t>
            </a:r>
          </a:p>
          <a:p>
            <a:pPr algn="l"/>
            <a:r>
              <a:rPr lang="en-IN" sz="2000" b="0" i="0" dirty="0">
                <a:effectLst/>
                <a:latin typeface="Times New Roman" panose="02020603050405020304" pitchFamily="18" charset="0"/>
                <a:cs typeface="Times New Roman" panose="02020603050405020304" pitchFamily="18" charset="0"/>
              </a:rPr>
              <a:t>  </a:t>
            </a:r>
            <a:r>
              <a:rPr lang="en-IN" sz="2000" b="0" i="0" dirty="0" err="1">
                <a:effectLst/>
                <a:latin typeface="Times New Roman" panose="02020603050405020304" pitchFamily="18" charset="0"/>
                <a:cs typeface="Times New Roman" panose="02020603050405020304" pitchFamily="18" charset="0"/>
              </a:rPr>
              <a:t>serialobj</a:t>
            </a:r>
            <a:r>
              <a:rPr lang="en-IN" sz="2000" b="0" i="0" dirty="0">
                <a:effectLst/>
                <a:latin typeface="Times New Roman" panose="02020603050405020304" pitchFamily="18" charset="0"/>
                <a:cs typeface="Times New Roman" panose="02020603050405020304" pitchFamily="18" charset="0"/>
              </a:rPr>
              <a:t>= </a:t>
            </a:r>
            <a:r>
              <a:rPr lang="en-IN" sz="2000" b="0" i="0" dirty="0" err="1">
                <a:effectLst/>
                <a:latin typeface="Times New Roman" panose="02020603050405020304" pitchFamily="18" charset="0"/>
                <a:cs typeface="Times New Roman" panose="02020603050405020304" pitchFamily="18" charset="0"/>
              </a:rPr>
              <a:t>serial.Serial</a:t>
            </a:r>
            <a:r>
              <a:rPr lang="en-IN" sz="2000" b="0" i="0" dirty="0">
                <a:effectLst/>
                <a:latin typeface="Times New Roman" panose="02020603050405020304" pitchFamily="18" charset="0"/>
                <a:cs typeface="Times New Roman" panose="02020603050405020304" pitchFamily="18" charset="0"/>
              </a:rPr>
              <a:t>(port = "/dev/ttyO1",  </a:t>
            </a:r>
            <a:r>
              <a:rPr lang="en-IN" sz="2000" b="0" i="0" dirty="0" err="1">
                <a:effectLst/>
                <a:latin typeface="Times New Roman" panose="02020603050405020304" pitchFamily="18" charset="0"/>
                <a:cs typeface="Times New Roman" panose="02020603050405020304" pitchFamily="18" charset="0"/>
              </a:rPr>
              <a:t>baudrate</a:t>
            </a:r>
            <a:r>
              <a:rPr lang="en-IN" sz="2000" b="0" i="0" dirty="0">
                <a:effectLst/>
                <a:latin typeface="Times New Roman" panose="02020603050405020304" pitchFamily="18" charset="0"/>
                <a:cs typeface="Times New Roman" panose="02020603050405020304" pitchFamily="18" charset="0"/>
              </a:rPr>
              <a:t>=9600, timeout=0.3)</a:t>
            </a:r>
          </a:p>
          <a:p>
            <a:pPr algn="l"/>
            <a:r>
              <a:rPr lang="en-IN" sz="2000" dirty="0">
                <a:latin typeface="Times New Roman" panose="02020603050405020304" pitchFamily="18" charset="0"/>
                <a:cs typeface="Times New Roman" panose="02020603050405020304" pitchFamily="18" charset="0"/>
              </a:rPr>
              <a:t>While(1):</a:t>
            </a:r>
          </a:p>
          <a:p>
            <a:pPr algn="l"/>
            <a:r>
              <a:rPr lang="en-IN" sz="2000" b="0" i="0" dirty="0">
                <a:effectLst/>
                <a:latin typeface="Times New Roman" panose="02020603050405020304" pitchFamily="18" charset="0"/>
                <a:cs typeface="Times New Roman" panose="02020603050405020304" pitchFamily="18" charset="0"/>
              </a:rPr>
              <a:t>print(</a:t>
            </a:r>
            <a:r>
              <a:rPr lang="en-IN" sz="2000" b="0" i="0" dirty="0" err="1">
                <a:effectLst/>
                <a:latin typeface="Times New Roman" panose="02020603050405020304" pitchFamily="18" charset="0"/>
                <a:cs typeface="Times New Roman" panose="02020603050405020304" pitchFamily="18" charset="0"/>
              </a:rPr>
              <a:t>serialobj.read</a:t>
            </a:r>
            <a:r>
              <a:rPr lang="en-IN" sz="2000" b="0" i="0" dirty="0">
                <a:effectLst/>
                <a:latin typeface="Times New Roman" panose="02020603050405020304" pitchFamily="18" charset="0"/>
                <a:cs typeface="Times New Roman" panose="02020603050405020304" pitchFamily="18" charset="0"/>
              </a:rPr>
              <a:t>(10))</a:t>
            </a:r>
          </a:p>
          <a:p>
            <a:pPr algn="l"/>
            <a:endParaRPr lang="en-IN" dirty="0"/>
          </a:p>
        </p:txBody>
      </p:sp>
    </p:spTree>
    <p:extLst>
      <p:ext uri="{BB962C8B-B14F-4D97-AF65-F5344CB8AC3E}">
        <p14:creationId xmlns:p14="http://schemas.microsoft.com/office/powerpoint/2010/main" val="4132296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A8F3-EAF3-4844-AC0B-AF5FF525FA52}"/>
              </a:ext>
            </a:extLst>
          </p:cNvPr>
          <p:cNvSpPr>
            <a:spLocks noGrp="1"/>
          </p:cNvSpPr>
          <p:nvPr>
            <p:ph type="ctrTitle"/>
          </p:nvPr>
        </p:nvSpPr>
        <p:spPr>
          <a:xfrm>
            <a:off x="2928401" y="706597"/>
            <a:ext cx="8574622" cy="1006793"/>
          </a:xfrm>
        </p:spPr>
        <p:txBody>
          <a:bodyPr>
            <a:normAutofit/>
          </a:bodyPr>
          <a:lstStyle/>
          <a:p>
            <a:pPr algn="l"/>
            <a:r>
              <a:rPr lang="en-US" sz="4400" dirty="0">
                <a:latin typeface="Times New Roman" panose="02020603050405020304" pitchFamily="18" charset="0"/>
                <a:cs typeface="Times New Roman" panose="02020603050405020304" pitchFamily="18" charset="0"/>
              </a:rPr>
              <a:t>Python code:</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DD2E281-6A55-4ABA-987C-DEBF0EFF9A87}"/>
              </a:ext>
            </a:extLst>
          </p:cNvPr>
          <p:cNvSpPr>
            <a:spLocks noGrp="1"/>
          </p:cNvSpPr>
          <p:nvPr>
            <p:ph type="subTitle" idx="1"/>
          </p:nvPr>
        </p:nvSpPr>
        <p:spPr>
          <a:xfrm>
            <a:off x="4515377" y="1713390"/>
            <a:ext cx="6987645" cy="3671411"/>
          </a:xfrm>
        </p:spPr>
        <p:txBody>
          <a:bodyPr>
            <a:normAutofit fontScale="92500" lnSpcReduction="10000"/>
          </a:bodyPr>
          <a:lstStyle/>
          <a:p>
            <a:pPr marL="342900" indent="-342900" algn="l">
              <a:buFont typeface="Wingdings" panose="05000000000000000000" pitchFamily="2" charset="2"/>
              <a:buChar char="§"/>
            </a:pPr>
            <a:r>
              <a:rPr lang="en-IN" sz="2400" b="0" i="0" dirty="0" err="1">
                <a:effectLst/>
                <a:latin typeface="Times New Roman" panose="02020603050405020304" pitchFamily="18" charset="0"/>
                <a:cs typeface="Times New Roman" panose="02020603050405020304" pitchFamily="18" charset="0"/>
              </a:rPr>
              <a:t>serialobj</a:t>
            </a:r>
            <a:r>
              <a:rPr lang="en-IN" sz="2400" b="0" i="0" dirty="0">
                <a:effectLst/>
                <a:latin typeface="Times New Roman" panose="02020603050405020304" pitchFamily="18" charset="0"/>
                <a:cs typeface="Times New Roman" panose="02020603050405020304" pitchFamily="18" charset="0"/>
              </a:rPr>
              <a:t>= </a:t>
            </a:r>
            <a:r>
              <a:rPr lang="en-IN" sz="2400" b="0" i="0" dirty="0" err="1">
                <a:effectLst/>
                <a:latin typeface="Times New Roman" panose="02020603050405020304" pitchFamily="18" charset="0"/>
                <a:cs typeface="Times New Roman" panose="02020603050405020304" pitchFamily="18" charset="0"/>
              </a:rPr>
              <a:t>serial.Serial</a:t>
            </a:r>
            <a:r>
              <a:rPr lang="en-IN" sz="2400" b="0" i="0" dirty="0">
                <a:effectLst/>
                <a:latin typeface="Times New Roman" panose="02020603050405020304" pitchFamily="18" charset="0"/>
                <a:cs typeface="Times New Roman" panose="02020603050405020304" pitchFamily="18" charset="0"/>
              </a:rPr>
              <a:t>(port = "/dev/ttyO1",  </a:t>
            </a:r>
            <a:r>
              <a:rPr lang="en-IN" sz="2400" b="0" i="0" dirty="0" err="1">
                <a:effectLst/>
                <a:latin typeface="Times New Roman" panose="02020603050405020304" pitchFamily="18" charset="0"/>
                <a:cs typeface="Times New Roman" panose="02020603050405020304" pitchFamily="18" charset="0"/>
              </a:rPr>
              <a:t>baudrate</a:t>
            </a:r>
            <a:r>
              <a:rPr lang="en-IN" sz="2400" b="0" i="0" dirty="0">
                <a:effectLst/>
                <a:latin typeface="Times New Roman" panose="02020603050405020304" pitchFamily="18" charset="0"/>
                <a:cs typeface="Times New Roman" panose="02020603050405020304" pitchFamily="18" charset="0"/>
              </a:rPr>
              <a:t>=9600, timeout=0.3)</a:t>
            </a:r>
          </a:p>
          <a:p>
            <a:pPr algn="l"/>
            <a:r>
              <a:rPr lang="en-IN" sz="2400" dirty="0">
                <a:latin typeface="Times New Roman" panose="02020603050405020304" pitchFamily="18" charset="0"/>
                <a:cs typeface="Times New Roman" panose="02020603050405020304" pitchFamily="18" charset="0"/>
              </a:rPr>
              <a:t>     While(1):</a:t>
            </a:r>
          </a:p>
          <a:p>
            <a:pPr marL="342900" indent="-34290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 </a:t>
            </a:r>
            <a:r>
              <a:rPr lang="en-IN" sz="2400" b="0" i="0" dirty="0">
                <a:effectLst/>
                <a:latin typeface="Times New Roman" panose="02020603050405020304" pitchFamily="18" charset="0"/>
                <a:cs typeface="Times New Roman" panose="02020603050405020304" pitchFamily="18" charset="0"/>
              </a:rPr>
              <a:t>port = "/dev/ttyO1“</a:t>
            </a:r>
          </a:p>
          <a:p>
            <a:pPr algn="l"/>
            <a:r>
              <a:rPr lang="en-IN" sz="2400" b="0" i="0" dirty="0">
                <a:effectLst/>
                <a:latin typeface="Times New Roman" panose="02020603050405020304" pitchFamily="18" charset="0"/>
                <a:cs typeface="Times New Roman" panose="02020603050405020304" pitchFamily="18" charset="0"/>
              </a:rPr>
              <a:t>       #ttyo1 represents UART1</a:t>
            </a:r>
          </a:p>
          <a:p>
            <a:pPr algn="l"/>
            <a:endParaRPr lang="en-IN" sz="24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2400" b="0" i="0" dirty="0">
                <a:effectLst/>
                <a:latin typeface="Times New Roman" panose="02020603050405020304" pitchFamily="18" charset="0"/>
                <a:cs typeface="Times New Roman" panose="02020603050405020304" pitchFamily="18" charset="0"/>
              </a:rPr>
              <a:t>print(</a:t>
            </a:r>
            <a:r>
              <a:rPr lang="en-IN" sz="2400" b="0" i="0" dirty="0" err="1">
                <a:effectLst/>
                <a:latin typeface="Times New Roman" panose="02020603050405020304" pitchFamily="18" charset="0"/>
                <a:cs typeface="Times New Roman" panose="02020603050405020304" pitchFamily="18" charset="0"/>
              </a:rPr>
              <a:t>serialobj.read</a:t>
            </a:r>
            <a:r>
              <a:rPr lang="en-IN" sz="2400" b="0" i="0" dirty="0">
                <a:effectLst/>
                <a:latin typeface="Times New Roman" panose="02020603050405020304" pitchFamily="18" charset="0"/>
                <a:cs typeface="Times New Roman" panose="02020603050405020304" pitchFamily="18" charset="0"/>
              </a:rPr>
              <a:t>(10))</a:t>
            </a:r>
          </a:p>
          <a:p>
            <a:pPr algn="l"/>
            <a:r>
              <a:rPr lang="en-IN" sz="2400" b="0" i="0" dirty="0">
                <a:effectLst/>
                <a:latin typeface="Times New Roman" panose="02020603050405020304" pitchFamily="18" charset="0"/>
                <a:cs typeface="Times New Roman" panose="02020603050405020304" pitchFamily="18" charset="0"/>
              </a:rPr>
              <a:t>     #For printing data on </a:t>
            </a:r>
            <a:r>
              <a:rPr lang="en-IN" sz="2400" b="0" i="0" dirty="0" err="1">
                <a:effectLst/>
                <a:latin typeface="Times New Roman" panose="02020603050405020304" pitchFamily="18" charset="0"/>
                <a:cs typeface="Times New Roman" panose="02020603050405020304" pitchFamily="18" charset="0"/>
              </a:rPr>
              <a:t>Beaglebone</a:t>
            </a:r>
            <a:r>
              <a:rPr lang="en-IN" sz="2400" b="0" i="0" dirty="0">
                <a:effectLst/>
                <a:latin typeface="Times New Roman" panose="02020603050405020304" pitchFamily="18" charset="0"/>
                <a:cs typeface="Times New Roman" panose="02020603050405020304" pitchFamily="18" charset="0"/>
              </a:rPr>
              <a:t> Black Wireless</a:t>
            </a:r>
          </a:p>
          <a:p>
            <a:pPr algn="l"/>
            <a:endParaRPr lang="en-IN" sz="24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55151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8582-C2CD-4D37-997F-D04BC9EFEB22}"/>
              </a:ext>
            </a:extLst>
          </p:cNvPr>
          <p:cNvSpPr>
            <a:spLocks noGrp="1"/>
          </p:cNvSpPr>
          <p:nvPr>
            <p:ph type="ctrTitle"/>
          </p:nvPr>
        </p:nvSpPr>
        <p:spPr>
          <a:xfrm>
            <a:off x="2928401" y="142044"/>
            <a:ext cx="8574622" cy="1331155"/>
          </a:xfrm>
        </p:spPr>
        <p:txBody>
          <a:bodyPr>
            <a:normAutofit/>
          </a:bodyPr>
          <a:lstStyle/>
          <a:p>
            <a:pPr algn="l"/>
            <a:r>
              <a:rPr lang="en-US" sz="4000" dirty="0">
                <a:latin typeface="Times New Roman" panose="02020603050405020304" pitchFamily="18" charset="0"/>
                <a:cs typeface="Times New Roman" panose="02020603050405020304" pitchFamily="18" charset="0"/>
              </a:rPr>
              <a:t>Download Library</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BFFC6B5-2769-425E-8389-D0FD03AF3ED1}"/>
              </a:ext>
            </a:extLst>
          </p:cNvPr>
          <p:cNvSpPr>
            <a:spLocks noGrp="1"/>
          </p:cNvSpPr>
          <p:nvPr>
            <p:ph type="subTitle" idx="1"/>
          </p:nvPr>
        </p:nvSpPr>
        <p:spPr>
          <a:xfrm>
            <a:off x="4515377" y="1642369"/>
            <a:ext cx="6987645" cy="4616388"/>
          </a:xfrm>
        </p:spPr>
        <p:txBody>
          <a:bodyPr/>
          <a:lstStyle/>
          <a:p>
            <a:pPr marL="342900" indent="-342900" algn="l">
              <a:buFont typeface="Wingdings" panose="05000000000000000000" pitchFamily="2" charset="2"/>
              <a:buChar char="§"/>
            </a:pPr>
            <a:r>
              <a:rPr lang="en-US" sz="2400" b="0" i="0" dirty="0">
                <a:solidFill>
                  <a:srgbClr val="333333"/>
                </a:solidFill>
                <a:effectLst/>
                <a:latin typeface="Times New Roman" panose="02020603050405020304" pitchFamily="18" charset="0"/>
                <a:cs typeface="Times New Roman" panose="02020603050405020304" pitchFamily="18" charset="0"/>
              </a:rPr>
              <a:t>The Adafruit IO Python library will export the UART device tree overlays as a convenience. </a:t>
            </a:r>
          </a:p>
          <a:p>
            <a:pPr algn="l"/>
            <a:r>
              <a:rPr lang="en-US" sz="24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import </a:t>
            </a:r>
            <a:r>
              <a:rPr lang="en-IN" sz="2000" b="0" i="0" dirty="0" err="1">
                <a:effectLst/>
                <a:latin typeface="Times New Roman" panose="02020603050405020304" pitchFamily="18" charset="0"/>
                <a:cs typeface="Times New Roman" panose="02020603050405020304" pitchFamily="18" charset="0"/>
              </a:rPr>
              <a:t>Adafruit_BBIO.UART</a:t>
            </a:r>
            <a:r>
              <a:rPr lang="en-IN" sz="2000" b="0" i="0" dirty="0">
                <a:effectLst/>
                <a:latin typeface="Times New Roman" panose="02020603050405020304" pitchFamily="18" charset="0"/>
                <a:cs typeface="Times New Roman" panose="02020603050405020304" pitchFamily="18" charset="0"/>
              </a:rPr>
              <a:t> as UART</a:t>
            </a:r>
          </a:p>
          <a:p>
            <a:pPr algn="l"/>
            <a:r>
              <a:rPr lang="en-IN" sz="2000" dirty="0">
                <a:latin typeface="Times New Roman" panose="02020603050405020304" pitchFamily="18" charset="0"/>
                <a:cs typeface="Times New Roman" panose="02020603050405020304" pitchFamily="18" charset="0"/>
              </a:rPr>
              <a:t> </a:t>
            </a:r>
            <a:r>
              <a:rPr lang="en-IN" sz="2000" b="0" i="0" dirty="0" err="1">
                <a:effectLst/>
                <a:latin typeface="Times New Roman" panose="02020603050405020304" pitchFamily="18" charset="0"/>
                <a:cs typeface="Times New Roman" panose="02020603050405020304" pitchFamily="18" charset="0"/>
              </a:rPr>
              <a:t>UART.setup</a:t>
            </a:r>
            <a:r>
              <a:rPr lang="en-IN" sz="2000" b="0" i="0" dirty="0">
                <a:effectLst/>
                <a:latin typeface="Times New Roman" panose="02020603050405020304" pitchFamily="18" charset="0"/>
                <a:cs typeface="Times New Roman" panose="02020603050405020304" pitchFamily="18" charset="0"/>
              </a:rPr>
              <a:t>("UART1")</a:t>
            </a:r>
          </a:p>
          <a:p>
            <a:pPr algn="l"/>
            <a:endParaRPr lang="en-IN" dirty="0"/>
          </a:p>
        </p:txBody>
      </p:sp>
    </p:spTree>
    <p:extLst>
      <p:ext uri="{BB962C8B-B14F-4D97-AF65-F5344CB8AC3E}">
        <p14:creationId xmlns:p14="http://schemas.microsoft.com/office/powerpoint/2010/main" val="2651000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028D-AB46-4009-A59D-DA2146A79073}"/>
              </a:ext>
            </a:extLst>
          </p:cNvPr>
          <p:cNvSpPr>
            <a:spLocks noGrp="1"/>
          </p:cNvSpPr>
          <p:nvPr>
            <p:ph type="ctrTitle"/>
          </p:nvPr>
        </p:nvSpPr>
        <p:spPr>
          <a:xfrm>
            <a:off x="2928401" y="150920"/>
            <a:ext cx="8574622" cy="1624614"/>
          </a:xfrm>
        </p:spPr>
        <p:txBody>
          <a:bodyPr>
            <a:normAutofit/>
          </a:bodyPr>
          <a:lstStyle/>
          <a:p>
            <a:pPr algn="l"/>
            <a:r>
              <a:rPr lang="en-US" sz="6000" dirty="0">
                <a:latin typeface="Times New Roman" panose="02020603050405020304" pitchFamily="18" charset="0"/>
                <a:cs typeface="Times New Roman" panose="02020603050405020304" pitchFamily="18" charset="0"/>
              </a:rPr>
              <a:t>Download Library</a:t>
            </a:r>
            <a:endParaRPr lang="en-IN" dirty="0"/>
          </a:p>
        </p:txBody>
      </p:sp>
      <p:sp>
        <p:nvSpPr>
          <p:cNvPr id="3" name="Subtitle 2">
            <a:extLst>
              <a:ext uri="{FF2B5EF4-FFF2-40B4-BE49-F238E27FC236}">
                <a16:creationId xmlns:a16="http://schemas.microsoft.com/office/drawing/2014/main" id="{96490D89-5848-43B6-B731-F4C66DB5BE35}"/>
              </a:ext>
            </a:extLst>
          </p:cNvPr>
          <p:cNvSpPr>
            <a:spLocks noGrp="1"/>
          </p:cNvSpPr>
          <p:nvPr>
            <p:ph type="subTitle" idx="1"/>
          </p:nvPr>
        </p:nvSpPr>
        <p:spPr>
          <a:xfrm>
            <a:off x="4515377" y="2423603"/>
            <a:ext cx="6987645" cy="2961197"/>
          </a:xfrm>
        </p:spPr>
        <p:txBody>
          <a:bodyPr/>
          <a:lstStyle/>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use UART with python, we can use </a:t>
            </a:r>
            <a:r>
              <a:rPr lang="en-US" dirty="0" err="1">
                <a:latin typeface="Times New Roman" panose="02020603050405020304" pitchFamily="18" charset="0"/>
                <a:cs typeface="Times New Roman" panose="02020603050405020304" pitchFamily="18" charset="0"/>
              </a:rPr>
              <a:t>pyserial</a:t>
            </a:r>
            <a:r>
              <a:rPr lang="en-US" dirty="0">
                <a:latin typeface="Times New Roman" panose="02020603050405020304" pitchFamily="18" charset="0"/>
                <a:cs typeface="Times New Roman" panose="02020603050405020304" pitchFamily="18" charset="0"/>
              </a:rPr>
              <a:t> module.</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We  can install it using pip with following command:</a:t>
            </a:r>
          </a:p>
          <a:p>
            <a:pPr algn="l"/>
            <a:r>
              <a:rPr lang="en-US" dirty="0">
                <a:latin typeface="Times New Roman" panose="02020603050405020304" pitchFamily="18" charset="0"/>
                <a:cs typeface="Times New Roman" panose="02020603050405020304" pitchFamily="18" charset="0"/>
              </a:rPr>
              <a:t>         pip3 install </a:t>
            </a:r>
            <a:r>
              <a:rPr lang="en-US" dirty="0" err="1">
                <a:latin typeface="Times New Roman" panose="02020603050405020304" pitchFamily="18" charset="0"/>
                <a:cs typeface="Times New Roman" panose="02020603050405020304" pitchFamily="18" charset="0"/>
              </a:rPr>
              <a:t>pyserial</a:t>
            </a: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pip is package installer for python.</a:t>
            </a:r>
          </a:p>
          <a:p>
            <a:pPr algn="l"/>
            <a:endParaRPr lang="en-IN" dirty="0"/>
          </a:p>
        </p:txBody>
      </p:sp>
    </p:spTree>
    <p:extLst>
      <p:ext uri="{BB962C8B-B14F-4D97-AF65-F5344CB8AC3E}">
        <p14:creationId xmlns:p14="http://schemas.microsoft.com/office/powerpoint/2010/main" val="2292322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8FCC2-3C0D-4E86-BE5E-5AC44DD1399E}"/>
              </a:ext>
            </a:extLst>
          </p:cNvPr>
          <p:cNvSpPr>
            <a:spLocks noGrp="1"/>
          </p:cNvSpPr>
          <p:nvPr>
            <p:ph type="ctrTitle"/>
          </p:nvPr>
        </p:nvSpPr>
        <p:spPr>
          <a:xfrm>
            <a:off x="2928401" y="186431"/>
            <a:ext cx="8574622" cy="878889"/>
          </a:xfrm>
        </p:spPr>
        <p:txBody>
          <a:bodyPr>
            <a:normAutofit fontScale="90000"/>
          </a:bodyPr>
          <a:lstStyle/>
          <a:p>
            <a:pPr algn="l"/>
            <a:r>
              <a:rPr lang="en-US" sz="6000" dirty="0">
                <a:latin typeface="Times New Roman" panose="02020603050405020304" pitchFamily="18" charset="0"/>
                <a:cs typeface="Times New Roman" panose="02020603050405020304" pitchFamily="18" charset="0"/>
              </a:rPr>
              <a:t>Download Library</a:t>
            </a:r>
            <a:endParaRPr lang="en-IN" dirty="0"/>
          </a:p>
        </p:txBody>
      </p:sp>
      <p:sp>
        <p:nvSpPr>
          <p:cNvPr id="3" name="Subtitle 2">
            <a:extLst>
              <a:ext uri="{FF2B5EF4-FFF2-40B4-BE49-F238E27FC236}">
                <a16:creationId xmlns:a16="http://schemas.microsoft.com/office/drawing/2014/main" id="{2EA0AE1E-8F21-4D20-9A8E-2B1A819B79E6}"/>
              </a:ext>
            </a:extLst>
          </p:cNvPr>
          <p:cNvSpPr>
            <a:spLocks noGrp="1"/>
          </p:cNvSpPr>
          <p:nvPr>
            <p:ph type="subTitle" idx="1"/>
          </p:nvPr>
        </p:nvSpPr>
        <p:spPr>
          <a:xfrm>
            <a:off x="4515377" y="1154097"/>
            <a:ext cx="7593765" cy="5517471"/>
          </a:xfrm>
        </p:spPr>
        <p:txBody>
          <a:bodyPr/>
          <a:lstStyle/>
          <a:p>
            <a:endParaRPr lang="en-IN" dirty="0"/>
          </a:p>
        </p:txBody>
      </p:sp>
      <p:pic>
        <p:nvPicPr>
          <p:cNvPr id="5" name="Picture 4">
            <a:extLst>
              <a:ext uri="{FF2B5EF4-FFF2-40B4-BE49-F238E27FC236}">
                <a16:creationId xmlns:a16="http://schemas.microsoft.com/office/drawing/2014/main" id="{715C2DE0-5CE8-4F2E-B0B3-4DDDDC98F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377" y="1154097"/>
            <a:ext cx="8491766" cy="5140172"/>
          </a:xfrm>
          <a:prstGeom prst="rect">
            <a:avLst/>
          </a:prstGeom>
        </p:spPr>
      </p:pic>
    </p:spTree>
    <p:extLst>
      <p:ext uri="{BB962C8B-B14F-4D97-AF65-F5344CB8AC3E}">
        <p14:creationId xmlns:p14="http://schemas.microsoft.com/office/powerpoint/2010/main" val="174918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97F9-04A8-44F0-9DAD-FED163463853}"/>
              </a:ext>
            </a:extLst>
          </p:cNvPr>
          <p:cNvSpPr>
            <a:spLocks noGrp="1"/>
          </p:cNvSpPr>
          <p:nvPr>
            <p:ph type="ctrTitle"/>
          </p:nvPr>
        </p:nvSpPr>
        <p:spPr>
          <a:xfrm>
            <a:off x="2928401" y="905522"/>
            <a:ext cx="8574622" cy="1482571"/>
          </a:xfrm>
        </p:spPr>
        <p:txBody>
          <a:bodyPr>
            <a:normAutofit/>
          </a:bodyPr>
          <a:lstStyle/>
          <a:p>
            <a:pPr algn="l"/>
            <a:r>
              <a:rPr lang="en-US" dirty="0"/>
              <a:t>Run the Program</a:t>
            </a:r>
            <a:endParaRPr lang="en-IN" dirty="0"/>
          </a:p>
        </p:txBody>
      </p:sp>
      <p:sp>
        <p:nvSpPr>
          <p:cNvPr id="3" name="Subtitle 2">
            <a:extLst>
              <a:ext uri="{FF2B5EF4-FFF2-40B4-BE49-F238E27FC236}">
                <a16:creationId xmlns:a16="http://schemas.microsoft.com/office/drawing/2014/main" id="{623ECEF3-A1F7-4BBD-BC9F-868B6D0E1193}"/>
              </a:ext>
            </a:extLst>
          </p:cNvPr>
          <p:cNvSpPr>
            <a:spLocks noGrp="1"/>
          </p:cNvSpPr>
          <p:nvPr>
            <p:ph type="subTitle" idx="1"/>
          </p:nvPr>
        </p:nvSpPr>
        <p:spPr>
          <a:xfrm>
            <a:off x="4515377" y="2982897"/>
            <a:ext cx="6987645" cy="2281561"/>
          </a:xfrm>
        </p:spPr>
        <p:txBody>
          <a:bodyPr/>
          <a:lstStyle/>
          <a:p>
            <a:pPr marL="342900" indent="-342900" algn="l">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We can run the python code with the help of following command:</a:t>
            </a:r>
          </a:p>
          <a:p>
            <a:pPr algn="l"/>
            <a:r>
              <a:rPr lang="en-US" sz="2400" dirty="0">
                <a:latin typeface="Times New Roman" panose="02020603050405020304" pitchFamily="18" charset="0"/>
                <a:cs typeface="Times New Roman" panose="02020603050405020304" pitchFamily="18" charset="0"/>
              </a:rPr>
              <a:t>            python3 &lt;file name&gt;</a:t>
            </a:r>
          </a:p>
          <a:p>
            <a:pPr algn="l"/>
            <a:endParaRPr lang="en-IN" dirty="0"/>
          </a:p>
        </p:txBody>
      </p:sp>
    </p:spTree>
    <p:extLst>
      <p:ext uri="{BB962C8B-B14F-4D97-AF65-F5344CB8AC3E}">
        <p14:creationId xmlns:p14="http://schemas.microsoft.com/office/powerpoint/2010/main" val="362062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1D4E-5D7A-47CB-BD3A-3DA4C2D5CAAB}"/>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Function of Touch Screen Display</a:t>
            </a:r>
            <a:endParaRPr lang="en-IN" dirty="0"/>
          </a:p>
        </p:txBody>
      </p:sp>
      <p:sp>
        <p:nvSpPr>
          <p:cNvPr id="3" name="Content Placeholder 2">
            <a:extLst>
              <a:ext uri="{FF2B5EF4-FFF2-40B4-BE49-F238E27FC236}">
                <a16:creationId xmlns:a16="http://schemas.microsoft.com/office/drawing/2014/main" id="{1E99F524-5B2A-4401-8AD4-6B566934F970}"/>
              </a:ext>
            </a:extLst>
          </p:cNvPr>
          <p:cNvSpPr>
            <a:spLocks noGrp="1"/>
          </p:cNvSpPr>
          <p:nvPr>
            <p:ph sz="half" idx="1"/>
          </p:nvPr>
        </p:nvSpPr>
        <p:spPr/>
        <p:txBody>
          <a:bodyPr/>
          <a:lstStyle/>
          <a:p>
            <a:pPr>
              <a:buFont typeface="Wingdings" panose="05000000000000000000" pitchFamily="2" charset="2"/>
              <a:buChar char="Ø"/>
            </a:pPr>
            <a:r>
              <a:rPr lang="en-US" dirty="0"/>
              <a:t>Through touch screen Display, customer can order food items.</a:t>
            </a:r>
            <a:endParaRPr lang="en-IN" dirty="0"/>
          </a:p>
          <a:p>
            <a:pPr marL="0" indent="0">
              <a:buNone/>
            </a:pPr>
            <a:endParaRPr lang="en-IN" dirty="0"/>
          </a:p>
        </p:txBody>
      </p:sp>
      <p:pic>
        <p:nvPicPr>
          <p:cNvPr id="6" name="Content Placeholder 5">
            <a:extLst>
              <a:ext uri="{FF2B5EF4-FFF2-40B4-BE49-F238E27FC236}">
                <a16:creationId xmlns:a16="http://schemas.microsoft.com/office/drawing/2014/main" id="{A8DFCA19-459F-4D12-A2C2-2D2A1918DD2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82540" y="2885244"/>
            <a:ext cx="3506047" cy="2698810"/>
          </a:xfrm>
        </p:spPr>
      </p:pic>
    </p:spTree>
    <p:extLst>
      <p:ext uri="{BB962C8B-B14F-4D97-AF65-F5344CB8AC3E}">
        <p14:creationId xmlns:p14="http://schemas.microsoft.com/office/powerpoint/2010/main" val="2822192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776A-0A6A-431C-8A8D-7C2A52D9C2D2}"/>
              </a:ext>
            </a:extLst>
          </p:cNvPr>
          <p:cNvSpPr>
            <a:spLocks noGrp="1"/>
          </p:cNvSpPr>
          <p:nvPr>
            <p:ph type="ctrTitle"/>
          </p:nvPr>
        </p:nvSpPr>
        <p:spPr>
          <a:xfrm>
            <a:off x="2928401" y="97654"/>
            <a:ext cx="8574622" cy="834501"/>
          </a:xfrm>
        </p:spPr>
        <p:txBody>
          <a:bodyPr>
            <a:normAutofit/>
          </a:bodyPr>
          <a:lstStyle/>
          <a:p>
            <a:pPr algn="l"/>
            <a:r>
              <a:rPr lang="en-US" sz="4000" dirty="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9676517-1085-4F5B-AED3-BE09DA2382FC}"/>
              </a:ext>
            </a:extLst>
          </p:cNvPr>
          <p:cNvSpPr>
            <a:spLocks noGrp="1"/>
          </p:cNvSpPr>
          <p:nvPr>
            <p:ph type="subTitle" idx="1"/>
          </p:nvPr>
        </p:nvSpPr>
        <p:spPr>
          <a:xfrm>
            <a:off x="4515377" y="1038687"/>
            <a:ext cx="6987645" cy="5433134"/>
          </a:xfrm>
        </p:spPr>
        <p:txBody>
          <a:bodyPr/>
          <a:lstStyle/>
          <a:p>
            <a:endParaRPr lang="en-IN" dirty="0"/>
          </a:p>
        </p:txBody>
      </p:sp>
      <p:pic>
        <p:nvPicPr>
          <p:cNvPr id="5" name="Picture 4">
            <a:extLst>
              <a:ext uri="{FF2B5EF4-FFF2-40B4-BE49-F238E27FC236}">
                <a16:creationId xmlns:a16="http://schemas.microsoft.com/office/drawing/2014/main" id="{08D9D617-9014-4764-B53C-AAABBD746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3716" y="1038686"/>
            <a:ext cx="8978283" cy="5273337"/>
          </a:xfrm>
          <a:prstGeom prst="rect">
            <a:avLst/>
          </a:prstGeom>
        </p:spPr>
      </p:pic>
    </p:spTree>
    <p:extLst>
      <p:ext uri="{BB962C8B-B14F-4D97-AF65-F5344CB8AC3E}">
        <p14:creationId xmlns:p14="http://schemas.microsoft.com/office/powerpoint/2010/main" val="3127482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DE457-2AFA-46C8-9BF8-B20CA5AEE7BB}"/>
              </a:ext>
            </a:extLst>
          </p:cNvPr>
          <p:cNvSpPr>
            <a:spLocks noGrp="1"/>
          </p:cNvSpPr>
          <p:nvPr>
            <p:ph type="ctrTitle"/>
          </p:nvPr>
        </p:nvSpPr>
        <p:spPr>
          <a:xfrm>
            <a:off x="2928401" y="328474"/>
            <a:ext cx="8574622" cy="976543"/>
          </a:xfrm>
        </p:spPr>
        <p:txBody>
          <a:bodyPr>
            <a:normAutofit/>
          </a:bodyPr>
          <a:lstStyle/>
          <a:p>
            <a:pPr algn="l"/>
            <a:r>
              <a:rPr lang="en-US" sz="4000" dirty="0">
                <a:latin typeface="Times New Roman" panose="02020603050405020304" pitchFamily="18" charset="0"/>
                <a:cs typeface="Times New Roman" panose="02020603050405020304" pitchFamily="18" charset="0"/>
              </a:rPr>
              <a:t>References:</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2F8FB89-37E9-4F15-ACEC-9492105E9D80}"/>
              </a:ext>
            </a:extLst>
          </p:cNvPr>
          <p:cNvSpPr>
            <a:spLocks noGrp="1"/>
          </p:cNvSpPr>
          <p:nvPr>
            <p:ph type="subTitle" idx="1"/>
          </p:nvPr>
        </p:nvSpPr>
        <p:spPr>
          <a:xfrm>
            <a:off x="3382393" y="1882066"/>
            <a:ext cx="8120630" cy="3923929"/>
          </a:xfrm>
        </p:spPr>
        <p:txBody>
          <a:bodyPr/>
          <a:lstStyle/>
          <a:p>
            <a:pPr marL="342900" indent="-342900" algn="l">
              <a:buFont typeface="Wingdings" panose="05000000000000000000" pitchFamily="2" charset="2"/>
              <a:buChar char="§"/>
            </a:pPr>
            <a:r>
              <a:rPr lang="en-US" dirty="0"/>
              <a:t>For installing Library:</a:t>
            </a:r>
          </a:p>
          <a:p>
            <a:pPr algn="l"/>
            <a:r>
              <a:rPr lang="en-US" dirty="0"/>
              <a:t>       </a:t>
            </a:r>
            <a:r>
              <a:rPr lang="en-US" dirty="0">
                <a:hlinkClick r:id="rId2"/>
              </a:rPr>
              <a:t>https://learn.adafruit.com/setting-up-io-python-library-on-beaglebone-black/uart</a:t>
            </a:r>
            <a:endParaRPr lang="en-US" dirty="0"/>
          </a:p>
          <a:p>
            <a:pPr marL="342900" indent="-342900" algn="l">
              <a:buFont typeface="Wingdings" panose="05000000000000000000" pitchFamily="2" charset="2"/>
              <a:buChar char="§"/>
            </a:pPr>
            <a:r>
              <a:rPr lang="en-US" dirty="0"/>
              <a:t>Specifications of touch screen display:</a:t>
            </a:r>
          </a:p>
          <a:p>
            <a:pPr algn="l"/>
            <a:r>
              <a:rPr lang="en-US" dirty="0"/>
              <a:t>     </a:t>
            </a:r>
            <a:r>
              <a:rPr lang="en-US" dirty="0">
                <a:hlinkClick r:id="rId3"/>
              </a:rPr>
              <a:t>https://pl.aliexpress.com/item/32874330873.html</a:t>
            </a:r>
            <a:endParaRPr lang="en-US" dirty="0"/>
          </a:p>
          <a:p>
            <a:pPr marL="342900" indent="-342900" algn="l">
              <a:buFont typeface="Wingdings" panose="05000000000000000000" pitchFamily="2" charset="2"/>
              <a:buChar char="§"/>
            </a:pPr>
            <a:r>
              <a:rPr lang="en-US" dirty="0" err="1"/>
              <a:t>Nextion</a:t>
            </a:r>
            <a:r>
              <a:rPr lang="en-US" dirty="0"/>
              <a:t> </a:t>
            </a:r>
            <a:r>
              <a:rPr lang="en-US" dirty="0" err="1"/>
              <a:t>Ediotr</a:t>
            </a:r>
            <a:r>
              <a:rPr lang="en-US" dirty="0"/>
              <a:t>:</a:t>
            </a:r>
          </a:p>
          <a:p>
            <a:pPr algn="l"/>
            <a:r>
              <a:rPr lang="en-US" dirty="0"/>
              <a:t>       </a:t>
            </a:r>
            <a:r>
              <a:rPr lang="en-US" dirty="0">
                <a:hlinkClick r:id="rId4"/>
              </a:rPr>
              <a:t>https://www.youtube.com/watch?v=qx-aFB3-7SA</a:t>
            </a:r>
            <a:endParaRPr lang="en-US" dirty="0"/>
          </a:p>
          <a:p>
            <a:pPr algn="l"/>
            <a:endParaRPr lang="en-US" dirty="0"/>
          </a:p>
          <a:p>
            <a:pPr algn="l"/>
            <a:endParaRPr lang="en-IN" dirty="0"/>
          </a:p>
        </p:txBody>
      </p:sp>
    </p:spTree>
    <p:extLst>
      <p:ext uri="{BB962C8B-B14F-4D97-AF65-F5344CB8AC3E}">
        <p14:creationId xmlns:p14="http://schemas.microsoft.com/office/powerpoint/2010/main" val="3491044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C5F9-8F8B-48C3-AC36-07701BF9A336}"/>
              </a:ext>
            </a:extLst>
          </p:cNvPr>
          <p:cNvSpPr>
            <a:spLocks noGrp="1"/>
          </p:cNvSpPr>
          <p:nvPr>
            <p:ph type="ctrTitle"/>
          </p:nvPr>
        </p:nvSpPr>
        <p:spPr>
          <a:xfrm>
            <a:off x="2928401" y="443884"/>
            <a:ext cx="8574622" cy="1278384"/>
          </a:xfrm>
        </p:spPr>
        <p:txBody>
          <a:bodyPr/>
          <a:lstStyle/>
          <a:p>
            <a:pPr algn="l"/>
            <a:r>
              <a:rPr lang="en-US" sz="6000" dirty="0">
                <a:latin typeface="Times New Roman" panose="02020603050405020304" pitchFamily="18" charset="0"/>
                <a:cs typeface="Times New Roman" panose="02020603050405020304" pitchFamily="18" charset="0"/>
              </a:rPr>
              <a:t>References:</a:t>
            </a:r>
            <a:endParaRPr lang="en-IN" dirty="0"/>
          </a:p>
        </p:txBody>
      </p:sp>
      <p:sp>
        <p:nvSpPr>
          <p:cNvPr id="3" name="Subtitle 2">
            <a:extLst>
              <a:ext uri="{FF2B5EF4-FFF2-40B4-BE49-F238E27FC236}">
                <a16:creationId xmlns:a16="http://schemas.microsoft.com/office/drawing/2014/main" id="{C82B7BCA-A855-4B4E-9278-C494E55CF4FB}"/>
              </a:ext>
            </a:extLst>
          </p:cNvPr>
          <p:cNvSpPr>
            <a:spLocks noGrp="1"/>
          </p:cNvSpPr>
          <p:nvPr>
            <p:ph type="subTitle" idx="1"/>
          </p:nvPr>
        </p:nvSpPr>
        <p:spPr>
          <a:xfrm>
            <a:off x="4515377" y="1722268"/>
            <a:ext cx="6987645" cy="3662533"/>
          </a:xfrm>
        </p:spPr>
        <p:txBody>
          <a:bodyPr/>
          <a:lstStyle/>
          <a:p>
            <a:pPr marL="342900" indent="-342900" algn="l">
              <a:buFont typeface="Wingdings" panose="05000000000000000000" pitchFamily="2" charset="2"/>
              <a:buChar char="§"/>
            </a:pPr>
            <a:r>
              <a:rPr lang="en-US" dirty="0"/>
              <a:t>Interfacing of BB-WI with touch screen display:</a:t>
            </a:r>
          </a:p>
          <a:p>
            <a:pPr algn="l"/>
            <a:r>
              <a:rPr lang="en-US" dirty="0"/>
              <a:t>       </a:t>
            </a:r>
            <a:r>
              <a:rPr lang="en-US" dirty="0">
                <a:hlinkClick r:id="rId2"/>
              </a:rPr>
              <a:t>https://www.14core.com/working-with-nextion-hmi-gui-tft-touch-display/</a:t>
            </a:r>
            <a:endParaRPr lang="en-US" dirty="0"/>
          </a:p>
          <a:p>
            <a:pPr marL="342900" indent="-342900" algn="l">
              <a:buFont typeface="Wingdings" panose="05000000000000000000" pitchFamily="2" charset="2"/>
              <a:buChar char="§"/>
            </a:pPr>
            <a:r>
              <a:rPr lang="en-US" dirty="0"/>
              <a:t>Specifications of BB-WI:</a:t>
            </a:r>
          </a:p>
          <a:p>
            <a:pPr algn="l"/>
            <a:r>
              <a:rPr lang="en-US" dirty="0"/>
              <a:t>         </a:t>
            </a:r>
            <a:r>
              <a:rPr lang="en-US" dirty="0">
                <a:hlinkClick r:id="rId3"/>
              </a:rPr>
              <a:t>https://beagleboard.org/black-wireless</a:t>
            </a:r>
            <a:endParaRPr lang="en-US" dirty="0"/>
          </a:p>
          <a:p>
            <a:pPr algn="l"/>
            <a:endParaRPr lang="en-US" dirty="0"/>
          </a:p>
        </p:txBody>
      </p:sp>
    </p:spTree>
    <p:extLst>
      <p:ext uri="{BB962C8B-B14F-4D97-AF65-F5344CB8AC3E}">
        <p14:creationId xmlns:p14="http://schemas.microsoft.com/office/powerpoint/2010/main" val="1500844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0C28-6353-4939-B588-FCD30AA9D2C3}"/>
              </a:ext>
            </a:extLst>
          </p:cNvPr>
          <p:cNvSpPr>
            <a:spLocks noGrp="1"/>
          </p:cNvSpPr>
          <p:nvPr>
            <p:ph type="title"/>
          </p:nvPr>
        </p:nvSpPr>
        <p:spPr/>
        <p:txBody>
          <a:bodyPr/>
          <a:lstStyle/>
          <a:p>
            <a:r>
              <a:rPr lang="en-US" dirty="0" err="1"/>
              <a:t>Beaglebone</a:t>
            </a:r>
            <a:r>
              <a:rPr lang="en-US" dirty="0"/>
              <a:t> Black Wireless</a:t>
            </a:r>
            <a:endParaRPr lang="en-IN" dirty="0"/>
          </a:p>
        </p:txBody>
      </p:sp>
      <p:sp>
        <p:nvSpPr>
          <p:cNvPr id="3" name="Content Placeholder 2">
            <a:extLst>
              <a:ext uri="{FF2B5EF4-FFF2-40B4-BE49-F238E27FC236}">
                <a16:creationId xmlns:a16="http://schemas.microsoft.com/office/drawing/2014/main" id="{BBA15405-823D-4324-85F9-FC125B78139E}"/>
              </a:ext>
            </a:extLst>
          </p:cNvPr>
          <p:cNvSpPr>
            <a:spLocks noGrp="1"/>
          </p:cNvSpPr>
          <p:nvPr>
            <p:ph sz="half" idx="1"/>
          </p:nvPr>
        </p:nvSpPr>
        <p:spPr/>
        <p:txBody>
          <a:bodyPr/>
          <a:lstStyle/>
          <a:p>
            <a:pPr>
              <a:lnSpc>
                <a:spcPts val="1550"/>
              </a:lnSpc>
              <a:spcBef>
                <a:spcPts val="1050"/>
              </a:spcBef>
              <a:spcAft>
                <a:spcPts val="1300"/>
              </a:spcAft>
            </a:pPr>
            <a:r>
              <a:rPr lang="en-US" sz="1800" dirty="0">
                <a:solidFill>
                  <a:srgbClr val="222222"/>
                </a:solidFill>
                <a:effectLst/>
                <a:latin typeface="Times New Roman" panose="02020603050405020304" pitchFamily="18" charset="0"/>
                <a:ea typeface=""/>
                <a:cs typeface="Times New Roman" panose="02020603050405020304" pitchFamily="18" charset="0"/>
              </a:rPr>
              <a:t>Based on the extremely successful open-source </a:t>
            </a:r>
            <a:r>
              <a:rPr lang="en-US" sz="1800" dirty="0" err="1">
                <a:solidFill>
                  <a:srgbClr val="222222"/>
                </a:solidFill>
                <a:effectLst/>
                <a:latin typeface="Times New Roman" panose="02020603050405020304" pitchFamily="18" charset="0"/>
                <a:ea typeface=""/>
                <a:cs typeface="Times New Roman" panose="02020603050405020304" pitchFamily="18" charset="0"/>
              </a:rPr>
              <a:t>BeagleBone</a:t>
            </a:r>
            <a:r>
              <a:rPr lang="en-US" sz="1800" dirty="0">
                <a:solidFill>
                  <a:srgbClr val="222222"/>
                </a:solidFill>
                <a:effectLst/>
                <a:latin typeface="Times New Roman" panose="02020603050405020304" pitchFamily="18" charset="0"/>
                <a:ea typeface=""/>
                <a:cs typeface="Times New Roman" panose="02020603050405020304" pitchFamily="18" charset="0"/>
              </a:rPr>
              <a:t> Black hardware design, </a:t>
            </a:r>
            <a:r>
              <a:rPr lang="en-US" sz="1800" dirty="0" err="1">
                <a:solidFill>
                  <a:srgbClr val="222222"/>
                </a:solidFill>
                <a:effectLst/>
                <a:latin typeface="Times New Roman" panose="02020603050405020304" pitchFamily="18" charset="0"/>
                <a:ea typeface=""/>
                <a:cs typeface="Times New Roman" panose="02020603050405020304" pitchFamily="18" charset="0"/>
              </a:rPr>
              <a:t>BeagleBone</a:t>
            </a:r>
            <a:r>
              <a:rPr lang="en-US" sz="1800" dirty="0">
                <a:solidFill>
                  <a:srgbClr val="222222"/>
                </a:solidFill>
                <a:effectLst/>
                <a:latin typeface="Times New Roman" panose="02020603050405020304" pitchFamily="18" charset="0"/>
                <a:ea typeface=""/>
                <a:cs typeface="Times New Roman" panose="02020603050405020304" pitchFamily="18" charset="0"/>
              </a:rPr>
              <a:t> Black Wireless is a high-expansion, maker-focused, community-supported open hardware computer created by the BeagleBoard.org Foundation. </a:t>
            </a:r>
            <a:endParaRPr lang="en-IN" sz="1800" dirty="0">
              <a:effectLst/>
              <a:latin typeface="Times New Roman" panose="02020603050405020304" pitchFamily="18" charset="0"/>
              <a:ea typeface="SimSun" panose="02010600030101010101" pitchFamily="2" charset="-122"/>
              <a:cs typeface="Raavi" panose="020B0502040204020203" pitchFamily="34" charset="0"/>
            </a:endParaRPr>
          </a:p>
          <a:p>
            <a:pPr marL="0" indent="0">
              <a:lnSpc>
                <a:spcPts val="1550"/>
              </a:lnSpc>
              <a:buNone/>
            </a:pPr>
            <a:r>
              <a:rPr lang="en-US" sz="1800" dirty="0">
                <a:solidFill>
                  <a:srgbClr val="222222"/>
                </a:solidFill>
                <a:effectLst/>
                <a:latin typeface="Times New Roman" panose="02020603050405020304" pitchFamily="18" charset="0"/>
                <a:ea typeface=""/>
                <a:cs typeface="Times New Roman" panose="02020603050405020304" pitchFamily="18" charset="0"/>
              </a:rPr>
              <a:t> </a:t>
            </a:r>
            <a:endParaRPr lang="en-IN" sz="1800" dirty="0">
              <a:effectLst/>
              <a:latin typeface="Times New Roman" panose="02020603050405020304" pitchFamily="18" charset="0"/>
              <a:ea typeface="SimSun" panose="02010600030101010101" pitchFamily="2" charset="-122"/>
              <a:cs typeface="Raavi" panose="020B0502040204020203" pitchFamily="34" charset="0"/>
            </a:endParaRPr>
          </a:p>
        </p:txBody>
      </p:sp>
      <p:pic>
        <p:nvPicPr>
          <p:cNvPr id="8" name="Content Placeholder 7">
            <a:extLst>
              <a:ext uri="{FF2B5EF4-FFF2-40B4-BE49-F238E27FC236}">
                <a16:creationId xmlns:a16="http://schemas.microsoft.com/office/drawing/2014/main" id="{458A8FEB-B578-4D47-874E-1FA2275C6F2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71317" y="2909315"/>
            <a:ext cx="4158887" cy="3124201"/>
          </a:xfrm>
        </p:spPr>
      </p:pic>
    </p:spTree>
    <p:extLst>
      <p:ext uri="{BB962C8B-B14F-4D97-AF65-F5344CB8AC3E}">
        <p14:creationId xmlns:p14="http://schemas.microsoft.com/office/powerpoint/2010/main" val="136163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4EA0B-F210-4ED1-AAB4-3D300C5B7C22}"/>
              </a:ext>
            </a:extLst>
          </p:cNvPr>
          <p:cNvSpPr>
            <a:spLocks noGrp="1"/>
          </p:cNvSpPr>
          <p:nvPr>
            <p:ph type="title"/>
          </p:nvPr>
        </p:nvSpPr>
        <p:spPr>
          <a:xfrm>
            <a:off x="1484312" y="1287261"/>
            <a:ext cx="6159362" cy="878889"/>
          </a:xfrm>
        </p:spPr>
        <p:txBody>
          <a:bodyPr>
            <a:normAutofit/>
          </a:bodyPr>
          <a:lstStyle/>
          <a:p>
            <a:r>
              <a:rPr lang="en-US" sz="3200" dirty="0">
                <a:latin typeface="Times New Roman" panose="02020603050405020304" pitchFamily="18" charset="0"/>
                <a:cs typeface="Times New Roman" panose="02020603050405020304" pitchFamily="18" charset="0"/>
              </a:rPr>
              <a:t>Specifications of BB-WI</a:t>
            </a:r>
            <a:endParaRPr lang="en-IN" sz="32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750578CF-8424-403C-B1AC-2CF5BA593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31946" y="685800"/>
            <a:ext cx="2396971" cy="1835458"/>
          </a:xfrm>
        </p:spPr>
      </p:pic>
      <p:sp>
        <p:nvSpPr>
          <p:cNvPr id="4" name="Text Placeholder 3">
            <a:extLst>
              <a:ext uri="{FF2B5EF4-FFF2-40B4-BE49-F238E27FC236}">
                <a16:creationId xmlns:a16="http://schemas.microsoft.com/office/drawing/2014/main" id="{4C0A8B8D-F2E3-4E5D-B0C0-88A5F30D3EA1}"/>
              </a:ext>
            </a:extLst>
          </p:cNvPr>
          <p:cNvSpPr>
            <a:spLocks noGrp="1"/>
          </p:cNvSpPr>
          <p:nvPr>
            <p:ph type="body" sz="half" idx="2"/>
          </p:nvPr>
        </p:nvSpPr>
        <p:spPr>
          <a:xfrm>
            <a:off x="1484312" y="2645546"/>
            <a:ext cx="8414290" cy="3755254"/>
          </a:xfrm>
        </p:spPr>
        <p:txBody>
          <a:bodyPr>
            <a:normAutofit/>
          </a:bodyPr>
          <a:lstStyle/>
          <a:p>
            <a:pPr marL="285750" indent="-285750" algn="just">
              <a:buFont typeface="Wingdings" panose="05000000000000000000" pitchFamily="2" charset="2"/>
              <a:buChar char="§"/>
            </a:pPr>
            <a:r>
              <a:rPr lang="en-US" sz="1900" dirty="0">
                <a:solidFill>
                  <a:srgbClr val="222222"/>
                </a:solidFill>
                <a:effectLst/>
                <a:latin typeface="Times New Roman" panose="02020603050405020304" pitchFamily="18" charset="0"/>
                <a:ea typeface=""/>
                <a:cs typeface="Times New Roman" panose="02020603050405020304" pitchFamily="18" charset="0"/>
              </a:rPr>
              <a:t>512MB DDR3 RAM</a:t>
            </a:r>
          </a:p>
          <a:p>
            <a:pPr marL="342900" indent="-342900" algn="just">
              <a:buFont typeface="Wingdings" panose="05000000000000000000" pitchFamily="2" charset="2"/>
              <a:buChar char="§"/>
            </a:pPr>
            <a:r>
              <a:rPr lang="en-US" sz="1900" b="0" i="0" dirty="0">
                <a:solidFill>
                  <a:srgbClr val="525252"/>
                </a:solidFill>
                <a:effectLst/>
                <a:latin typeface="Times New Roman" panose="02020603050405020304" pitchFamily="18" charset="0"/>
                <a:cs typeface="Times New Roman" panose="02020603050405020304" pitchFamily="18" charset="0"/>
              </a:rPr>
              <a:t>4GB 8-bit eMMC on-board flash storage</a:t>
            </a:r>
          </a:p>
          <a:p>
            <a:pPr marL="285750" indent="-285750" algn="just">
              <a:buFont typeface="Wingdings" panose="05000000000000000000" pitchFamily="2" charset="2"/>
              <a:buChar char="§"/>
            </a:pPr>
            <a:r>
              <a:rPr lang="en-US" sz="1900" dirty="0">
                <a:solidFill>
                  <a:srgbClr val="222222"/>
                </a:solidFill>
                <a:effectLst/>
                <a:latin typeface="Times New Roman" panose="02020603050405020304" pitchFamily="18" charset="0"/>
                <a:ea typeface=""/>
                <a:cs typeface="Times New Roman" panose="02020603050405020304" pitchFamily="18" charset="0"/>
              </a:rPr>
              <a:t>3D graphics accelerator</a:t>
            </a:r>
          </a:p>
          <a:p>
            <a:pPr marL="285750" indent="-285750" algn="just">
              <a:buFont typeface="Wingdings" panose="05000000000000000000" pitchFamily="2" charset="2"/>
              <a:buChar char="§"/>
            </a:pPr>
            <a:r>
              <a:rPr lang="en-US" sz="1900" dirty="0">
                <a:solidFill>
                  <a:srgbClr val="222222"/>
                </a:solidFill>
                <a:effectLst/>
                <a:latin typeface="Times New Roman" panose="02020603050405020304" pitchFamily="18" charset="0"/>
                <a:ea typeface=""/>
                <a:cs typeface="Times New Roman" panose="02020603050405020304" pitchFamily="18" charset="0"/>
              </a:rPr>
              <a:t>NEON floating-point accelerator</a:t>
            </a:r>
            <a:endParaRPr lang="en-IN"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buFont typeface="Wingdings" panose="05000000000000000000" pitchFamily="2" charset="2"/>
              <a:buChar char="§"/>
            </a:pPr>
            <a:r>
              <a:rPr lang="en-US" sz="1900" dirty="0">
                <a:solidFill>
                  <a:srgbClr val="222222"/>
                </a:solidFill>
                <a:effectLst/>
                <a:latin typeface="Times New Roman" panose="02020603050405020304" pitchFamily="18" charset="0"/>
                <a:ea typeface=""/>
                <a:cs typeface="Times New Roman" panose="02020603050405020304" pitchFamily="18" charset="0"/>
              </a:rPr>
              <a:t>2x PRU 32-bit microcontroller</a:t>
            </a:r>
            <a:endParaRPr lang="en-IN"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buFont typeface="Wingdings" panose="05000000000000000000" pitchFamily="2" charset="2"/>
              <a:buChar char="§"/>
            </a:pPr>
            <a:r>
              <a:rPr lang="en-US" sz="1900" dirty="0">
                <a:solidFill>
                  <a:srgbClr val="222222"/>
                </a:solidFill>
                <a:effectLst/>
                <a:latin typeface="Times New Roman" panose="02020603050405020304" pitchFamily="18" charset="0"/>
                <a:ea typeface=""/>
                <a:cs typeface="Times New Roman" panose="02020603050405020304" pitchFamily="18" charset="0"/>
              </a:rPr>
              <a:t>Processor: Octavo systems OSD3358 1GHz ARM Cortex-A8</a:t>
            </a:r>
            <a:endParaRPr lang="en-IN" sz="19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309233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5962-68B5-4B20-B850-1E49DEF25848}"/>
              </a:ext>
            </a:extLst>
          </p:cNvPr>
          <p:cNvSpPr>
            <a:spLocks noGrp="1"/>
          </p:cNvSpPr>
          <p:nvPr>
            <p:ph type="ctrTitle"/>
          </p:nvPr>
        </p:nvSpPr>
        <p:spPr>
          <a:xfrm>
            <a:off x="2928401" y="177555"/>
            <a:ext cx="8574622" cy="683580"/>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Pin Diagram of </a:t>
            </a:r>
            <a:r>
              <a:rPr lang="en-US" sz="4000" dirty="0" err="1">
                <a:latin typeface="Times New Roman" panose="02020603050405020304" pitchFamily="18" charset="0"/>
                <a:cs typeface="Times New Roman" panose="02020603050405020304" pitchFamily="18" charset="0"/>
              </a:rPr>
              <a:t>Beaglebone</a:t>
            </a:r>
            <a:r>
              <a:rPr lang="en-US" sz="4000" dirty="0">
                <a:latin typeface="Times New Roman" panose="02020603050405020304" pitchFamily="18" charset="0"/>
                <a:cs typeface="Times New Roman" panose="02020603050405020304" pitchFamily="18" charset="0"/>
              </a:rPr>
              <a:t> Black Wireless</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577C0C4-1557-4CAE-A944-9D5EC8B5FBCC}"/>
              </a:ext>
            </a:extLst>
          </p:cNvPr>
          <p:cNvSpPr>
            <a:spLocks noGrp="1"/>
          </p:cNvSpPr>
          <p:nvPr>
            <p:ph type="subTitle" idx="1"/>
          </p:nvPr>
        </p:nvSpPr>
        <p:spPr>
          <a:xfrm>
            <a:off x="3266983" y="1695634"/>
            <a:ext cx="8236039" cy="4984811"/>
          </a:xfrm>
        </p:spPr>
        <p:txBody>
          <a:bodyPr/>
          <a:lstStyle/>
          <a:p>
            <a:endParaRPr lang="en-IN" dirty="0"/>
          </a:p>
        </p:txBody>
      </p:sp>
      <p:pic>
        <p:nvPicPr>
          <p:cNvPr id="5" name="Picture 4">
            <a:extLst>
              <a:ext uri="{FF2B5EF4-FFF2-40B4-BE49-F238E27FC236}">
                <a16:creationId xmlns:a16="http://schemas.microsoft.com/office/drawing/2014/main" id="{E1088129-8882-4EEA-9F42-BD937E1A93F4}"/>
              </a:ext>
            </a:extLst>
          </p:cNvPr>
          <p:cNvPicPr>
            <a:picLocks noChangeAspect="1"/>
          </p:cNvPicPr>
          <p:nvPr/>
        </p:nvPicPr>
        <p:blipFill rotWithShape="1">
          <a:blip r:embed="rId2">
            <a:extLst>
              <a:ext uri="{28A0092B-C50C-407E-A947-70E740481C1C}">
                <a14:useLocalDpi xmlns:a14="http://schemas.microsoft.com/office/drawing/2010/main" val="0"/>
              </a:ext>
            </a:extLst>
          </a:blip>
          <a:srcRect l="1" t="16876" r="-1690"/>
          <a:stretch/>
        </p:blipFill>
        <p:spPr>
          <a:xfrm>
            <a:off x="3266982" y="861135"/>
            <a:ext cx="8925017" cy="5996865"/>
          </a:xfrm>
          <a:prstGeom prst="rect">
            <a:avLst/>
          </a:prstGeom>
        </p:spPr>
      </p:pic>
    </p:spTree>
    <p:extLst>
      <p:ext uri="{BB962C8B-B14F-4D97-AF65-F5344CB8AC3E}">
        <p14:creationId xmlns:p14="http://schemas.microsoft.com/office/powerpoint/2010/main" val="3340250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0271-CE9F-4329-965D-0D7F8BDBD70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The 4.3’’ Resistive Touch LCD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AFD6C3-B929-48A5-8E4C-D6E5A267949A}"/>
              </a:ext>
            </a:extLst>
          </p:cNvPr>
          <p:cNvSpPr>
            <a:spLocks noGrp="1"/>
          </p:cNvSpPr>
          <p:nvPr>
            <p:ph sz="half" idx="1"/>
          </p:nvPr>
        </p:nvSpPr>
        <p:spPr/>
        <p:txBody>
          <a:bodyPr>
            <a:normAutofit lnSpcReduction="10000"/>
          </a:bodyPr>
          <a:lstStyle/>
          <a:p>
            <a:pPr marL="171450" indent="0" algn="just">
              <a:lnSpc>
                <a:spcPct val="107000"/>
              </a:lnSpc>
              <a:spcAft>
                <a:spcPts val="800"/>
              </a:spcAft>
              <a:buNone/>
            </a:pPr>
            <a:r>
              <a:rPr lang="en-US" sz="1800" dirty="0" err="1">
                <a:solidFill>
                  <a:srgbClr val="000000"/>
                </a:solidFill>
                <a:effectLst/>
                <a:latin typeface="Times New Roman" panose="02020603050405020304" pitchFamily="18" charset="0"/>
                <a:ea typeface="Times New Roman" panose="02020603050405020304" pitchFamily="18" charset="0"/>
              </a:rPr>
              <a:t>Nextion</a:t>
            </a:r>
            <a:r>
              <a:rPr lang="en-US" sz="1800" dirty="0">
                <a:solidFill>
                  <a:srgbClr val="000000"/>
                </a:solidFill>
                <a:effectLst/>
                <a:latin typeface="Times New Roman" panose="02020603050405020304" pitchFamily="18" charset="0"/>
                <a:ea typeface="Times New Roman" panose="02020603050405020304" pitchFamily="18" charset="0"/>
              </a:rPr>
              <a:t> NX4827T043 4.3 Inch HMI Intelligent Smart USART UART Serial Touch TFT LCD Screen Module Display Panel:</a:t>
            </a:r>
            <a:endParaRPr lang="en-IN" sz="1800" dirty="0">
              <a:solidFill>
                <a:srgbClr val="000000"/>
              </a:solidFill>
              <a:effectLst/>
              <a:latin typeface="Calibri" panose="020F0502020204030204" pitchFamily="34" charset="0"/>
              <a:ea typeface="Calibri" panose="020F0502020204030204" pitchFamily="34" charset="0"/>
            </a:endParaRPr>
          </a:p>
          <a:p>
            <a:r>
              <a:rPr lang="en-US" sz="1800" dirty="0" err="1">
                <a:solidFill>
                  <a:srgbClr val="000000"/>
                </a:solidFill>
                <a:effectLst/>
                <a:latin typeface="Times New Roman" panose="02020603050405020304" pitchFamily="18" charset="0"/>
                <a:ea typeface="Times New Roman" panose="02020603050405020304" pitchFamily="18" charset="0"/>
              </a:rPr>
              <a:t>Nextion</a:t>
            </a:r>
            <a:r>
              <a:rPr lang="en-US" sz="1800" dirty="0">
                <a:solidFill>
                  <a:srgbClr val="000000"/>
                </a:solidFill>
                <a:effectLst/>
                <a:latin typeface="Times New Roman" panose="02020603050405020304" pitchFamily="18" charset="0"/>
                <a:ea typeface="Times New Roman" panose="02020603050405020304" pitchFamily="18" charset="0"/>
              </a:rPr>
              <a:t> is a Seamless Human Machine Interface (HMI) solution that provides a control and visualization interface between a human and a process, machine, application or appliance. It is the best solution to replace the traditional LCD and LED Nixie tube.</a:t>
            </a:r>
            <a:br>
              <a:rPr lang="en-US" sz="1800" dirty="0">
                <a:solidFill>
                  <a:srgbClr val="000000"/>
                </a:solidFill>
                <a:effectLst/>
                <a:latin typeface="Times New Roman" panose="02020603050405020304" pitchFamily="18" charset="0"/>
                <a:ea typeface="Times New Roman" panose="02020603050405020304" pitchFamily="18" charset="0"/>
              </a:rPr>
            </a:br>
            <a:r>
              <a:rPr lang="en-US" sz="1800" dirty="0" err="1">
                <a:solidFill>
                  <a:srgbClr val="000000"/>
                </a:solidFill>
                <a:effectLst/>
                <a:latin typeface="Times New Roman" panose="02020603050405020304" pitchFamily="18" charset="0"/>
                <a:ea typeface="Times New Roman" panose="02020603050405020304" pitchFamily="18" charset="0"/>
              </a:rPr>
              <a:t>Nextion</a:t>
            </a:r>
            <a:r>
              <a:rPr lang="en-US" sz="1800" dirty="0">
                <a:solidFill>
                  <a:srgbClr val="000000"/>
                </a:solidFill>
                <a:effectLst/>
                <a:latin typeface="Times New Roman" panose="02020603050405020304" pitchFamily="18" charset="0"/>
                <a:ea typeface="Times New Roman" panose="02020603050405020304" pitchFamily="18" charset="0"/>
              </a:rPr>
              <a:t> includes hardware part (a series of TFT boards) and software part (the </a:t>
            </a:r>
            <a:r>
              <a:rPr lang="en-US" sz="1800" dirty="0" err="1">
                <a:solidFill>
                  <a:srgbClr val="000000"/>
                </a:solidFill>
                <a:effectLst/>
                <a:latin typeface="Times New Roman" panose="02020603050405020304" pitchFamily="18" charset="0"/>
                <a:ea typeface="Times New Roman" panose="02020603050405020304" pitchFamily="18" charset="0"/>
              </a:rPr>
              <a:t>Nextion</a:t>
            </a:r>
            <a:r>
              <a:rPr lang="en-US" sz="1800" dirty="0">
                <a:solidFill>
                  <a:srgbClr val="000000"/>
                </a:solidFill>
                <a:effectLst/>
                <a:latin typeface="Times New Roman" panose="02020603050405020304" pitchFamily="18" charset="0"/>
                <a:ea typeface="Times New Roman" panose="02020603050405020304" pitchFamily="18" charset="0"/>
              </a:rPr>
              <a:t> Editor). </a:t>
            </a:r>
            <a:endParaRPr lang="en-IN" dirty="0"/>
          </a:p>
        </p:txBody>
      </p:sp>
      <p:pic>
        <p:nvPicPr>
          <p:cNvPr id="6" name="Content Placeholder 5">
            <a:extLst>
              <a:ext uri="{FF2B5EF4-FFF2-40B4-BE49-F238E27FC236}">
                <a16:creationId xmlns:a16="http://schemas.microsoft.com/office/drawing/2014/main" id="{5C1E23E6-534E-4646-A85A-BBB69ABCF22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48870" y="2666999"/>
            <a:ext cx="3462291" cy="2641848"/>
          </a:xfrm>
        </p:spPr>
      </p:pic>
    </p:spTree>
    <p:extLst>
      <p:ext uri="{BB962C8B-B14F-4D97-AF65-F5344CB8AC3E}">
        <p14:creationId xmlns:p14="http://schemas.microsoft.com/office/powerpoint/2010/main" val="3183072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2A08-91C8-4F87-BF91-DE227D13AA6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4.3’’ Resistive Touch LCD</a:t>
            </a:r>
            <a:endParaRPr lang="en-IN" dirty="0"/>
          </a:p>
        </p:txBody>
      </p:sp>
      <p:sp>
        <p:nvSpPr>
          <p:cNvPr id="3" name="Content Placeholder 2">
            <a:extLst>
              <a:ext uri="{FF2B5EF4-FFF2-40B4-BE49-F238E27FC236}">
                <a16:creationId xmlns:a16="http://schemas.microsoft.com/office/drawing/2014/main" id="{096B0BA6-951A-49FF-8A72-946C8E22CF96}"/>
              </a:ext>
            </a:extLst>
          </p:cNvPr>
          <p:cNvSpPr>
            <a:spLocks noGrp="1"/>
          </p:cNvSpPr>
          <p:nvPr>
            <p:ph sz="half"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The </a:t>
            </a:r>
            <a:r>
              <a:rPr lang="en-US" sz="1800" dirty="0" err="1">
                <a:solidFill>
                  <a:srgbClr val="000000"/>
                </a:solidFill>
                <a:effectLst/>
                <a:latin typeface="Times New Roman" panose="02020603050405020304" pitchFamily="18" charset="0"/>
                <a:ea typeface="Times New Roman" panose="02020603050405020304" pitchFamily="18" charset="0"/>
              </a:rPr>
              <a:t>Nextion</a:t>
            </a:r>
            <a:r>
              <a:rPr lang="en-US" sz="1800" dirty="0">
                <a:solidFill>
                  <a:srgbClr val="000000"/>
                </a:solidFill>
                <a:effectLst/>
                <a:latin typeface="Times New Roman" panose="02020603050405020304" pitchFamily="18" charset="0"/>
                <a:ea typeface="Times New Roman" panose="02020603050405020304" pitchFamily="18" charset="0"/>
              </a:rPr>
              <a:t> TFT board uses only one serial port to communicate. It lets you avoid the hassle of wiring. We notice that most engineers spend much time in application development but get unsatisfactory results. In this situation, </a:t>
            </a:r>
            <a:r>
              <a:rPr lang="en-US" sz="1800" dirty="0" err="1">
                <a:solidFill>
                  <a:srgbClr val="000000"/>
                </a:solidFill>
                <a:effectLst/>
                <a:latin typeface="Times New Roman" panose="02020603050405020304" pitchFamily="18" charset="0"/>
                <a:ea typeface="Times New Roman" panose="02020603050405020304" pitchFamily="18" charset="0"/>
              </a:rPr>
              <a:t>Nextion</a:t>
            </a:r>
            <a:r>
              <a:rPr lang="en-US" sz="1800" dirty="0">
                <a:solidFill>
                  <a:srgbClr val="000000"/>
                </a:solidFill>
                <a:effectLst/>
                <a:latin typeface="Times New Roman" panose="02020603050405020304" pitchFamily="18" charset="0"/>
                <a:ea typeface="Times New Roman" panose="02020603050405020304" pitchFamily="18" charset="0"/>
              </a:rPr>
              <a:t> editor has mass components such as button, text, progress bar, slider, instrument panel etc. to enrich your interface design.</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pic>
        <p:nvPicPr>
          <p:cNvPr id="6" name="Content Placeholder 5">
            <a:extLst>
              <a:ext uri="{FF2B5EF4-FFF2-40B4-BE49-F238E27FC236}">
                <a16:creationId xmlns:a16="http://schemas.microsoft.com/office/drawing/2014/main" id="{7AA5DA89-EB13-422E-8C0F-0E5CB2DFF5B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82035" y="2991775"/>
            <a:ext cx="3417904" cy="2583401"/>
          </a:xfrm>
        </p:spPr>
      </p:pic>
    </p:spTree>
    <p:extLst>
      <p:ext uri="{BB962C8B-B14F-4D97-AF65-F5344CB8AC3E}">
        <p14:creationId xmlns:p14="http://schemas.microsoft.com/office/powerpoint/2010/main" val="3789839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CADEC-F979-43AE-A5E5-A90A06D88D05}"/>
              </a:ext>
            </a:extLst>
          </p:cNvPr>
          <p:cNvSpPr>
            <a:spLocks noGrp="1"/>
          </p:cNvSpPr>
          <p:nvPr>
            <p:ph type="title"/>
          </p:nvPr>
        </p:nvSpPr>
        <p:spPr>
          <a:xfrm>
            <a:off x="1484312" y="162018"/>
            <a:ext cx="3549121" cy="810087"/>
          </a:xfrm>
        </p:spPr>
        <p:txBody>
          <a:bodyPr>
            <a:normAutofit/>
          </a:bodyPr>
          <a:lstStyle/>
          <a:p>
            <a:r>
              <a:rPr lang="en-US" sz="3600" dirty="0">
                <a:latin typeface="Times New Roman" panose="02020603050405020304" pitchFamily="18" charset="0"/>
                <a:cs typeface="Times New Roman" panose="02020603050405020304" pitchFamily="18" charset="0"/>
              </a:rPr>
              <a:t>Features </a:t>
            </a:r>
            <a:endParaRPr lang="en-IN"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1FBC241-5436-4B87-BAAE-21017A9491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71703" y="162018"/>
            <a:ext cx="3867727" cy="3149353"/>
          </a:xfrm>
        </p:spPr>
      </p:pic>
      <p:sp>
        <p:nvSpPr>
          <p:cNvPr id="4" name="Text Placeholder 3">
            <a:extLst>
              <a:ext uri="{FF2B5EF4-FFF2-40B4-BE49-F238E27FC236}">
                <a16:creationId xmlns:a16="http://schemas.microsoft.com/office/drawing/2014/main" id="{50187F98-1503-4CBA-8709-440D7D2ACC69}"/>
              </a:ext>
            </a:extLst>
          </p:cNvPr>
          <p:cNvSpPr>
            <a:spLocks noGrp="1"/>
          </p:cNvSpPr>
          <p:nvPr>
            <p:ph type="body" sz="half" idx="2"/>
          </p:nvPr>
        </p:nvSpPr>
        <p:spPr>
          <a:xfrm>
            <a:off x="1484312" y="972105"/>
            <a:ext cx="5688845" cy="4913790"/>
          </a:xfrm>
        </p:spPr>
        <p:txBody>
          <a:bodyPr/>
          <a:lstStyle/>
          <a:p>
            <a:pPr marL="285750" indent="-285750" algn="jus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480 x 272 Resolution</a:t>
            </a:r>
          </a:p>
          <a:p>
            <a:pPr marL="285750" indent="-285750" algn="jus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RGB 65K true to life </a:t>
            </a:r>
            <a:r>
              <a:rPr lang="en-US" sz="1800" dirty="0" err="1">
                <a:solidFill>
                  <a:srgbClr val="000000"/>
                </a:solidFill>
                <a:effectLst/>
                <a:latin typeface="Times New Roman" panose="02020603050405020304" pitchFamily="18" charset="0"/>
                <a:ea typeface="Times New Roman" panose="02020603050405020304" pitchFamily="18" charset="0"/>
              </a:rPr>
              <a:t>colours</a:t>
            </a:r>
            <a:endParaRPr lang="en-IN" sz="1800" dirty="0">
              <a:solidFill>
                <a:srgbClr val="000000"/>
              </a:solidFill>
              <a:effectLst/>
              <a:latin typeface="Calibri" panose="020F0502020204030204" pitchFamily="34" charset="0"/>
              <a:ea typeface="Calibri" panose="020F0502020204030204" pitchFamily="34" charset="0"/>
            </a:endParaRPr>
          </a:p>
          <a:p>
            <a:pPr marL="285750" indent="-285750" algn="jus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TFT Screen with integrated 4-wire Resistive Touch Panel</a:t>
            </a:r>
            <a:endParaRPr lang="en-IN" sz="1800" dirty="0">
              <a:solidFill>
                <a:srgbClr val="000000"/>
              </a:solidFill>
              <a:effectLst/>
              <a:latin typeface="Calibri" panose="020F0502020204030204" pitchFamily="34" charset="0"/>
              <a:ea typeface="Calibri" panose="020F0502020204030204" pitchFamily="34" charset="0"/>
            </a:endParaRPr>
          </a:p>
          <a:p>
            <a:pPr marL="285750" indent="-285750" algn="jus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Easy 4 pin interface to any TTL Serial Host</a:t>
            </a:r>
            <a:endParaRPr lang="en-US" sz="1800" dirty="0">
              <a:solidFill>
                <a:srgbClr val="000000"/>
              </a:solidFill>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16M Flash memory for User Application Code and Data</a:t>
            </a:r>
            <a:endParaRPr lang="en-IN" sz="1800" dirty="0">
              <a:solidFill>
                <a:srgbClr val="000000"/>
              </a:solidFill>
              <a:effectLst/>
              <a:latin typeface="Calibri" panose="020F0502020204030204" pitchFamily="34" charset="0"/>
              <a:ea typeface="Calibri" panose="020F0502020204030204" pitchFamily="34" charset="0"/>
            </a:endParaRPr>
          </a:p>
          <a:p>
            <a:pPr marL="285750" indent="-285750" algn="jus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On board micro-SD card for firmware upgrade</a:t>
            </a:r>
            <a:endParaRPr lang="en-IN" sz="1800" dirty="0">
              <a:solidFill>
                <a:srgbClr val="000000"/>
              </a:solidFill>
              <a:effectLst/>
              <a:latin typeface="Calibri" panose="020F0502020204030204" pitchFamily="34" charset="0"/>
              <a:ea typeface="Calibri" panose="020F0502020204030204" pitchFamily="34" charset="0"/>
            </a:endParaRPr>
          </a:p>
          <a:p>
            <a:pPr marL="285750" indent="-285750" algn="jus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Visual Area:95.04mm(L)×53.86mm(W)</a:t>
            </a:r>
            <a:endParaRPr lang="en-IN" sz="1800" dirty="0">
              <a:solidFill>
                <a:srgbClr val="000000"/>
              </a:solidFill>
              <a:effectLst/>
              <a:latin typeface="Calibri" panose="020F0502020204030204" pitchFamily="34" charset="0"/>
              <a:ea typeface="Calibri" panose="020F0502020204030204" pitchFamily="34" charset="0"/>
            </a:endParaRPr>
          </a:p>
          <a:p>
            <a:pPr marL="285750" indent="-285750" algn="jus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Adjustable Brightness:0~230 nit, the interval of adjustment is 1%</a:t>
            </a:r>
            <a:endParaRPr lang="en-IN" sz="1800" dirty="0">
              <a:solidFill>
                <a:srgbClr val="000000"/>
              </a:solidFill>
              <a:effectLst/>
              <a:latin typeface="Calibri" panose="020F0502020204030204" pitchFamily="34" charset="0"/>
              <a:ea typeface="Calibri" panose="020F0502020204030204" pitchFamily="34" charset="0"/>
            </a:endParaRPr>
          </a:p>
          <a:p>
            <a:pPr marL="285750" indent="-285750" algn="jus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5V250mA power consumption</a:t>
            </a:r>
            <a:endParaRPr lang="en-IN" sz="1800" dirty="0">
              <a:solidFill>
                <a:srgbClr val="000000"/>
              </a:solidFill>
              <a:effectLst/>
              <a:latin typeface="Calibri" panose="020F0502020204030204" pitchFamily="34" charset="0"/>
              <a:ea typeface="Calibri" panose="020F0502020204030204" pitchFamily="34" charset="0"/>
            </a:endParaRPr>
          </a:p>
          <a:p>
            <a:pPr marL="285750" indent="-285750">
              <a:buFont typeface="Wingdings" panose="05000000000000000000" pitchFamily="2" charset="2"/>
              <a:buChar char="§"/>
            </a:pP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4064062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363</TotalTime>
  <Words>1015</Words>
  <Application>Microsoft Office PowerPoint</Application>
  <PresentationFormat>Widescreen</PresentationFormat>
  <Paragraphs>122</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Corbel</vt:lpstr>
      <vt:lpstr>Times New Roman</vt:lpstr>
      <vt:lpstr>Wingdings</vt:lpstr>
      <vt:lpstr>Parallax</vt:lpstr>
      <vt:lpstr>IOT Based Smart Restaurant Menu Using Beaglebone Black Wireless Task           Interfacing Touch Screen Display with BB-WI</vt:lpstr>
      <vt:lpstr>Block Diagram (Transmitter Side)</vt:lpstr>
      <vt:lpstr>Function of Touch Screen Display</vt:lpstr>
      <vt:lpstr>Beaglebone Black Wireless</vt:lpstr>
      <vt:lpstr>Specifications of BB-WI</vt:lpstr>
      <vt:lpstr>Pin Diagram of Beaglebone Black Wireless</vt:lpstr>
      <vt:lpstr>The 4.3’’ Resistive Touch LCD</vt:lpstr>
      <vt:lpstr>The 4.3’’ Resistive Touch LCD</vt:lpstr>
      <vt:lpstr>Features </vt:lpstr>
      <vt:lpstr>Basic elements of LCD touch screen </vt:lpstr>
      <vt:lpstr>Pins of Touch screen display</vt:lpstr>
      <vt:lpstr>Interfacing Touch Screen Display with BB-WI </vt:lpstr>
      <vt:lpstr>PowerPoint Presentation</vt:lpstr>
      <vt:lpstr>Nextion Editor</vt:lpstr>
      <vt:lpstr>Nextion Editor</vt:lpstr>
      <vt:lpstr>Interfacing communication protocol:UART</vt:lpstr>
      <vt:lpstr>Interfacing communication protocol:UART</vt:lpstr>
      <vt:lpstr>SSH to Beaglebone Black Wireless</vt:lpstr>
      <vt:lpstr>SSH to Beaglebone Black Wireless</vt:lpstr>
      <vt:lpstr>Python code for Touch screen Display</vt:lpstr>
      <vt:lpstr>Python code for Touch screen Display</vt:lpstr>
      <vt:lpstr>Python code for Touch screen Display</vt:lpstr>
      <vt:lpstr>Python code for Touch screen Display</vt:lpstr>
      <vt:lpstr>Python code :</vt:lpstr>
      <vt:lpstr>Python code:</vt:lpstr>
      <vt:lpstr>Download Library</vt:lpstr>
      <vt:lpstr>Download Library</vt:lpstr>
      <vt:lpstr>Download Library</vt:lpstr>
      <vt:lpstr>Run the Program</vt:lpstr>
      <vt:lpstr>Output:</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gurpreet kaur</dc:creator>
  <cp:lastModifiedBy>gurpreet kaur</cp:lastModifiedBy>
  <cp:revision>46</cp:revision>
  <dcterms:created xsi:type="dcterms:W3CDTF">2021-03-04T22:46:38Z</dcterms:created>
  <dcterms:modified xsi:type="dcterms:W3CDTF">2021-03-05T04:50:22Z</dcterms:modified>
</cp:coreProperties>
</file>