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2" r:id="rId24"/>
    <p:sldId id="286" r:id="rId25"/>
    <p:sldId id="287" r:id="rId26"/>
    <p:sldId id="281" r:id="rId27"/>
    <p:sldId id="288" r:id="rId28"/>
    <p:sldId id="289" r:id="rId29"/>
    <p:sldId id="283" r:id="rId30"/>
    <p:sldId id="290" r:id="rId31"/>
    <p:sldId id="291" r:id="rId32"/>
    <p:sldId id="284" r:id="rId33"/>
    <p:sldId id="292" r:id="rId34"/>
    <p:sldId id="285" r:id="rId35"/>
    <p:sldId id="293" r:id="rId36"/>
    <p:sldId id="298"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783D795-EA14-424B-80C5-708C9D4B661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07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A1AFD-5DD5-4B14-831D-C1DAAF07E78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3D795-EA14-424B-80C5-708C9D4B6616}" type="slidenum">
              <a:rPr lang="en-IN" smtClean="0"/>
              <a:t>‹#›</a:t>
            </a:fld>
            <a:endParaRPr lang="en-IN"/>
          </a:p>
        </p:txBody>
      </p:sp>
    </p:spTree>
    <p:extLst>
      <p:ext uri="{BB962C8B-B14F-4D97-AF65-F5344CB8AC3E}">
        <p14:creationId xmlns:p14="http://schemas.microsoft.com/office/powerpoint/2010/main" val="36791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51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37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spTree>
    <p:extLst>
      <p:ext uri="{BB962C8B-B14F-4D97-AF65-F5344CB8AC3E}">
        <p14:creationId xmlns:p14="http://schemas.microsoft.com/office/powerpoint/2010/main" val="2614453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4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2632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75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9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spTree>
    <p:extLst>
      <p:ext uri="{BB962C8B-B14F-4D97-AF65-F5344CB8AC3E}">
        <p14:creationId xmlns:p14="http://schemas.microsoft.com/office/powerpoint/2010/main" val="100277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1AFD-5DD5-4B14-831D-C1DAAF07E78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3D795-EA14-424B-80C5-708C9D4B661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2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A1AFD-5DD5-4B14-831D-C1DAAF07E78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3D795-EA14-424B-80C5-708C9D4B6616}" type="slidenum">
              <a:rPr lang="en-IN" smtClean="0"/>
              <a:t>‹#›</a:t>
            </a:fld>
            <a:endParaRPr lang="en-IN"/>
          </a:p>
        </p:txBody>
      </p:sp>
    </p:spTree>
    <p:extLst>
      <p:ext uri="{BB962C8B-B14F-4D97-AF65-F5344CB8AC3E}">
        <p14:creationId xmlns:p14="http://schemas.microsoft.com/office/powerpoint/2010/main" val="14838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A1AFD-5DD5-4B14-831D-C1DAAF07E785}"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83D795-EA14-424B-80C5-708C9D4B661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44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A1AFD-5DD5-4B14-831D-C1DAAF07E785}" type="datetimeFigureOut">
              <a:rPr lang="en-IN" smtClean="0"/>
              <a:t>12-04-2021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83D795-EA14-424B-80C5-708C9D4B661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83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A1AFD-5DD5-4B14-831D-C1DAAF07E785}" type="datetimeFigureOut">
              <a:rPr lang="en-IN" smtClean="0"/>
              <a:t>12-04-2021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83D795-EA14-424B-80C5-708C9D4B6616}" type="slidenum">
              <a:rPr lang="en-IN" smtClean="0"/>
              <a:t>‹#›</a:t>
            </a:fld>
            <a:endParaRPr lang="en-IN"/>
          </a:p>
        </p:txBody>
      </p:sp>
    </p:spTree>
    <p:extLst>
      <p:ext uri="{BB962C8B-B14F-4D97-AF65-F5344CB8AC3E}">
        <p14:creationId xmlns:p14="http://schemas.microsoft.com/office/powerpoint/2010/main" val="28558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A1AFD-5DD5-4B14-831D-C1DAAF07E78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3D795-EA14-424B-80C5-708C9D4B661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92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A1AFD-5DD5-4B14-831D-C1DAAF07E78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3D795-EA14-424B-80C5-708C9D4B6616}" type="slidenum">
              <a:rPr lang="en-IN" smtClean="0"/>
              <a:t>‹#›</a:t>
            </a:fld>
            <a:endParaRPr lang="en-IN"/>
          </a:p>
        </p:txBody>
      </p:sp>
    </p:spTree>
    <p:extLst>
      <p:ext uri="{BB962C8B-B14F-4D97-AF65-F5344CB8AC3E}">
        <p14:creationId xmlns:p14="http://schemas.microsoft.com/office/powerpoint/2010/main" val="171586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A1AFD-5DD5-4B14-831D-C1DAAF07E785}" type="datetimeFigureOut">
              <a:rPr lang="en-IN" smtClean="0"/>
              <a:t>12-04-2021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83D795-EA14-424B-80C5-708C9D4B6616}" type="slidenum">
              <a:rPr lang="en-IN" smtClean="0"/>
              <a:t>‹#›</a:t>
            </a:fld>
            <a:endParaRPr lang="en-IN"/>
          </a:p>
        </p:txBody>
      </p:sp>
    </p:spTree>
    <p:extLst>
      <p:ext uri="{BB962C8B-B14F-4D97-AF65-F5344CB8AC3E}">
        <p14:creationId xmlns:p14="http://schemas.microsoft.com/office/powerpoint/2010/main" val="34326414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astminuteengineers.com/esp8266-nodemcu-arduino-tutorial/" TargetMode="External"/><Relationship Id="rId2" Type="http://schemas.openxmlformats.org/officeDocument/2006/relationships/hyperlink" Target="https://beagleboard.org/support/bone101" TargetMode="External"/><Relationship Id="rId1" Type="http://schemas.openxmlformats.org/officeDocument/2006/relationships/slideLayout" Target="../slideLayouts/slideLayout2.xml"/><Relationship Id="rId5" Type="http://schemas.openxmlformats.org/officeDocument/2006/relationships/hyperlink" Target="https://en.wikipedia.org/wiki/Buzzer" TargetMode="External"/><Relationship Id="rId4" Type="http://schemas.openxmlformats.org/officeDocument/2006/relationships/hyperlink" Target="https://components101.com/wireless/xbee-s2c-module-pinout-datashee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iki.seeedstudio.com/Grove-Gas_Sensor-MQ9/" TargetMode="External"/><Relationship Id="rId2" Type="http://schemas.openxmlformats.org/officeDocument/2006/relationships/hyperlink" Target="https://components101.com/sensors/mq2-gas-sensor" TargetMode="External"/><Relationship Id="rId1" Type="http://schemas.openxmlformats.org/officeDocument/2006/relationships/slideLayout" Target="../slideLayouts/slideLayout2.xml"/><Relationship Id="rId6" Type="http://schemas.openxmlformats.org/officeDocument/2006/relationships/hyperlink" Target="https://en.wikipedia.org/wiki/Printed_circuit_board" TargetMode="External"/><Relationship Id="rId5" Type="http://schemas.openxmlformats.org/officeDocument/2006/relationships/hyperlink" Target="https://components101.com/ics/mct2e-phototransistor-optocoupler-ic" TargetMode="External"/><Relationship Id="rId4" Type="http://schemas.openxmlformats.org/officeDocument/2006/relationships/hyperlink" Target="https://www.fierceelectronics.com/sensors/what-a-temperature-sensor#:~:text=A%20temperature%20sensor%20is%20an,monitor%2C%20or%20signal%20temperature%20chang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utBQqcuOt9U" TargetMode="External"/><Relationship Id="rId2" Type="http://schemas.openxmlformats.org/officeDocument/2006/relationships/hyperlink" Target="https://docs.easyeda.com/en/FAQ/Editor/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06C5-18BA-422C-8408-A578AB4E596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IOT Based Smart Restaurant Menu Using BB-WI</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FEE395-210E-4E46-BEB4-11F69891BE9E}"/>
              </a:ext>
            </a:extLst>
          </p:cNvPr>
          <p:cNvSpPr>
            <a:spLocks noGrp="1"/>
          </p:cNvSpPr>
          <p:nvPr>
            <p:ph idx="1"/>
          </p:nvPr>
        </p:nvSpPr>
        <p:spPr/>
        <p:txBody>
          <a:bodyPr>
            <a:normAutofit fontScale="85000" lnSpcReduction="20000"/>
          </a:bodyPr>
          <a:lstStyle/>
          <a:p>
            <a:pPr marL="0" indent="0" algn="ctr">
              <a:buNone/>
            </a:pPr>
            <a:r>
              <a:rPr lang="en-US" sz="2600" dirty="0">
                <a:latin typeface="Times New Roman" panose="02020603050405020304" pitchFamily="18" charset="0"/>
                <a:cs typeface="Times New Roman" panose="02020603050405020304" pitchFamily="18" charset="0"/>
              </a:rPr>
              <a:t>Task</a:t>
            </a:r>
          </a:p>
          <a:p>
            <a:pPr marL="0" indent="0" algn="ctr">
              <a:buNone/>
            </a:pPr>
            <a:r>
              <a:rPr lang="en-US" sz="2600" b="1" dirty="0">
                <a:latin typeface="Times New Roman" panose="02020603050405020304" pitchFamily="18" charset="0"/>
                <a:cs typeface="Times New Roman" panose="02020603050405020304" pitchFamily="18" charset="0"/>
              </a:rPr>
              <a:t>PCB Designing of Receiver Side</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Submitted to:</a:t>
            </a:r>
          </a:p>
          <a:p>
            <a:pPr marL="0" indent="0">
              <a:buNone/>
            </a:pPr>
            <a:r>
              <a:rPr lang="en-US" sz="2600" dirty="0">
                <a:latin typeface="Times New Roman" panose="02020603050405020304" pitchFamily="18" charset="0"/>
                <a:cs typeface="Times New Roman" panose="02020603050405020304" pitchFamily="18" charset="0"/>
              </a:rPr>
              <a:t>Prof. Mike </a:t>
            </a:r>
            <a:r>
              <a:rPr lang="en-US" sz="2600" dirty="0" err="1">
                <a:latin typeface="Times New Roman" panose="02020603050405020304" pitchFamily="18" charset="0"/>
                <a:cs typeface="Times New Roman" panose="02020603050405020304" pitchFamily="18" charset="0"/>
              </a:rPr>
              <a:t>Aleshams</a:t>
            </a:r>
            <a:endParaRPr lang="en-US" sz="2600" dirty="0">
              <a:latin typeface="Times New Roman" panose="02020603050405020304" pitchFamily="18" charset="0"/>
              <a:cs typeface="Times New Roman" panose="02020603050405020304" pitchFamily="18" charset="0"/>
            </a:endParaRPr>
          </a:p>
          <a:p>
            <a:pPr marL="0" indent="0" algn="r">
              <a:buNone/>
            </a:pPr>
            <a:r>
              <a:rPr lang="en-US" sz="2600" dirty="0">
                <a:latin typeface="Times New Roman" panose="02020603050405020304" pitchFamily="18" charset="0"/>
                <a:cs typeface="Times New Roman" panose="02020603050405020304" pitchFamily="18" charset="0"/>
              </a:rPr>
              <a:t>Submitted by:</a:t>
            </a:r>
          </a:p>
          <a:p>
            <a:pPr marL="0" indent="0" algn="r">
              <a:buNone/>
            </a:pPr>
            <a:r>
              <a:rPr lang="en-US" sz="2600" dirty="0">
                <a:latin typeface="Times New Roman" panose="02020603050405020304" pitchFamily="18" charset="0"/>
                <a:cs typeface="Times New Roman" panose="02020603050405020304" pitchFamily="18" charset="0"/>
              </a:rPr>
              <a:t>Ramandeep Kaur</a:t>
            </a:r>
          </a:p>
          <a:p>
            <a:pPr marL="0" indent="0" algn="r">
              <a:buNone/>
            </a:pPr>
            <a:r>
              <a:rPr lang="en-US" sz="2600" dirty="0">
                <a:latin typeface="Times New Roman" panose="02020603050405020304" pitchFamily="18" charset="0"/>
                <a:cs typeface="Times New Roman" panose="02020603050405020304" pitchFamily="18" charset="0"/>
              </a:rPr>
              <a:t>Group 3</a:t>
            </a:r>
          </a:p>
          <a:p>
            <a:pPr marL="0" indent="0">
              <a:buNone/>
            </a:pPr>
            <a:endParaRPr lang="en-IN" dirty="0"/>
          </a:p>
        </p:txBody>
      </p:sp>
    </p:spTree>
    <p:extLst>
      <p:ext uri="{BB962C8B-B14F-4D97-AF65-F5344CB8AC3E}">
        <p14:creationId xmlns:p14="http://schemas.microsoft.com/office/powerpoint/2010/main" val="300242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90AE-5681-4E35-8B64-0A85EDF9DF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Diagram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79C097E-0C3F-4F8B-8BFC-A78AFEC7ED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649" y="2689934"/>
            <a:ext cx="3604334" cy="3185933"/>
          </a:xfrm>
        </p:spPr>
      </p:pic>
    </p:spTree>
    <p:extLst>
      <p:ext uri="{BB962C8B-B14F-4D97-AF65-F5344CB8AC3E}">
        <p14:creationId xmlns:p14="http://schemas.microsoft.com/office/powerpoint/2010/main" val="41196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9E39-FB14-4A86-9997-2369C6DF74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Description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a:t>
            </a:r>
            <a:endParaRPr lang="en-IN"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07BF205-1833-466B-9536-3388AE63288C}"/>
              </a:ext>
            </a:extLst>
          </p:cNvPr>
          <p:cNvGraphicFramePr>
            <a:graphicFrameLocks noGrp="1"/>
          </p:cNvGraphicFramePr>
          <p:nvPr>
            <p:ph idx="1"/>
            <p:extLst>
              <p:ext uri="{D42A27DB-BD31-4B8C-83A1-F6EECF244321}">
                <p14:modId xmlns:p14="http://schemas.microsoft.com/office/powerpoint/2010/main" val="309678476"/>
              </p:ext>
            </p:extLst>
          </p:nvPr>
        </p:nvGraphicFramePr>
        <p:xfrm>
          <a:off x="1295400" y="2557462"/>
          <a:ext cx="9601197" cy="3628320"/>
        </p:xfrm>
        <a:graphic>
          <a:graphicData uri="http://schemas.openxmlformats.org/drawingml/2006/table">
            <a:tbl>
              <a:tblPr firstRow="1" bandRow="1">
                <a:tableStyleId>{93296810-A885-4BE3-A3E7-6D5BEEA58F35}</a:tableStyleId>
              </a:tblPr>
              <a:tblGrid>
                <a:gridCol w="1625353">
                  <a:extLst>
                    <a:ext uri="{9D8B030D-6E8A-4147-A177-3AD203B41FA5}">
                      <a16:colId xmlns:a16="http://schemas.microsoft.com/office/drawing/2014/main" val="3055092643"/>
                    </a:ext>
                  </a:extLst>
                </a:gridCol>
                <a:gridCol w="3764132">
                  <a:extLst>
                    <a:ext uri="{9D8B030D-6E8A-4147-A177-3AD203B41FA5}">
                      <a16:colId xmlns:a16="http://schemas.microsoft.com/office/drawing/2014/main" val="3692011551"/>
                    </a:ext>
                  </a:extLst>
                </a:gridCol>
                <a:gridCol w="4211712">
                  <a:extLst>
                    <a:ext uri="{9D8B030D-6E8A-4147-A177-3AD203B41FA5}">
                      <a16:colId xmlns:a16="http://schemas.microsoft.com/office/drawing/2014/main" val="3862883734"/>
                    </a:ext>
                  </a:extLst>
                </a:gridCol>
              </a:tblGrid>
              <a:tr h="597648">
                <a:tc>
                  <a:txBody>
                    <a:bodyPr/>
                    <a:lstStyle/>
                    <a:p>
                      <a:pPr algn="ctr"/>
                      <a:r>
                        <a:rPr lang="en-US" dirty="0">
                          <a:solidFill>
                            <a:schemeClr val="tx1"/>
                          </a:solidFill>
                          <a:latin typeface="Times New Roman" panose="02020603050405020304" pitchFamily="18" charset="0"/>
                          <a:cs typeface="Times New Roman" panose="02020603050405020304" pitchFamily="18" charset="0"/>
                        </a:rPr>
                        <a:t>Pin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0738160"/>
                  </a:ext>
                </a:extLst>
              </a:tr>
              <a:tr h="597648">
                <a:tc>
                  <a:txBody>
                    <a:bodyPr/>
                    <a:lstStyle/>
                    <a:p>
                      <a:pPr fontAlgn="t"/>
                      <a:r>
                        <a:rPr lang="en-IN" dirty="0">
                          <a:effectLst/>
                          <a:latin typeface="Times New Roman" panose="02020603050405020304" pitchFamily="18" charset="0"/>
                          <a:cs typeface="Times New Roman" panose="02020603050405020304" pitchFamily="18" charset="0"/>
                        </a:rPr>
                        <a:t>1</a:t>
                      </a:r>
                    </a:p>
                  </a:txBody>
                  <a:tcPr/>
                </a:tc>
                <a:tc>
                  <a:txBody>
                    <a:bodyPr/>
                    <a:lstStyle/>
                    <a:p>
                      <a:pPr fontAlgn="t"/>
                      <a:r>
                        <a:rPr lang="en-IN" dirty="0">
                          <a:effectLst/>
                          <a:latin typeface="Times New Roman" panose="02020603050405020304" pitchFamily="18" charset="0"/>
                          <a:cs typeface="Times New Roman" panose="02020603050405020304" pitchFamily="18" charset="0"/>
                        </a:rPr>
                        <a:t>VCC</a:t>
                      </a:r>
                    </a:p>
                  </a:txBody>
                  <a:tcPr/>
                </a:tc>
                <a:tc>
                  <a:txBody>
                    <a:bodyPr/>
                    <a:lstStyle/>
                    <a:p>
                      <a:pPr fontAlgn="t"/>
                      <a:r>
                        <a:rPr lang="en-IN">
                          <a:effectLst/>
                          <a:latin typeface="Times New Roman" panose="02020603050405020304" pitchFamily="18" charset="0"/>
                          <a:cs typeface="Times New Roman" panose="02020603050405020304" pitchFamily="18" charset="0"/>
                        </a:rPr>
                        <a:t>Power supply</a:t>
                      </a:r>
                    </a:p>
                  </a:txBody>
                  <a:tcPr/>
                </a:tc>
                <a:extLst>
                  <a:ext uri="{0D108BD9-81ED-4DB2-BD59-A6C34878D82A}">
                    <a16:rowId xmlns:a16="http://schemas.microsoft.com/office/drawing/2014/main" val="2147092785"/>
                  </a:ext>
                </a:extLst>
              </a:tr>
              <a:tr h="597648">
                <a:tc>
                  <a:txBody>
                    <a:bodyPr/>
                    <a:lstStyle/>
                    <a:p>
                      <a:pPr fontAlgn="t"/>
                      <a:r>
                        <a:rPr lang="en-IN" dirty="0">
                          <a:effectLst/>
                          <a:latin typeface="Times New Roman" panose="02020603050405020304" pitchFamily="18" charset="0"/>
                          <a:cs typeface="Times New Roman" panose="02020603050405020304" pitchFamily="18" charset="0"/>
                        </a:rPr>
                        <a:t>2</a:t>
                      </a:r>
                    </a:p>
                  </a:txBody>
                  <a:tcPr/>
                </a:tc>
                <a:tc>
                  <a:txBody>
                    <a:bodyPr/>
                    <a:lstStyle/>
                    <a:p>
                      <a:pPr fontAlgn="t"/>
                      <a:r>
                        <a:rPr lang="en-IN" dirty="0">
                          <a:effectLst/>
                          <a:latin typeface="Times New Roman" panose="02020603050405020304" pitchFamily="18" charset="0"/>
                          <a:cs typeface="Times New Roman" panose="02020603050405020304" pitchFamily="18" charset="0"/>
                        </a:rPr>
                        <a:t>DOUT/DIO13</a:t>
                      </a:r>
                    </a:p>
                  </a:txBody>
                  <a:tcPr/>
                </a:tc>
                <a:tc>
                  <a:txBody>
                    <a:bodyPr/>
                    <a:lstStyle/>
                    <a:p>
                      <a:pPr fontAlgn="t"/>
                      <a:r>
                        <a:rPr lang="en-US">
                          <a:effectLst/>
                          <a:latin typeface="Times New Roman" panose="02020603050405020304" pitchFamily="18" charset="0"/>
                          <a:cs typeface="Times New Roman" panose="02020603050405020304" pitchFamily="18" charset="0"/>
                        </a:rPr>
                        <a:t>UART data out pin (TXD)/GPIO</a:t>
                      </a:r>
                    </a:p>
                  </a:txBody>
                  <a:tcPr/>
                </a:tc>
                <a:extLst>
                  <a:ext uri="{0D108BD9-81ED-4DB2-BD59-A6C34878D82A}">
                    <a16:rowId xmlns:a16="http://schemas.microsoft.com/office/drawing/2014/main" val="544234324"/>
                  </a:ext>
                </a:extLst>
              </a:tr>
              <a:tr h="597648">
                <a:tc>
                  <a:txBody>
                    <a:bodyPr/>
                    <a:lstStyle/>
                    <a:p>
                      <a:pPr fontAlgn="t"/>
                      <a:r>
                        <a:rPr lang="en-IN">
                          <a:effectLst/>
                          <a:latin typeface="Times New Roman" panose="02020603050405020304" pitchFamily="18" charset="0"/>
                          <a:cs typeface="Times New Roman" panose="02020603050405020304" pitchFamily="18" charset="0"/>
                        </a:rPr>
                        <a:t>3</a:t>
                      </a:r>
                    </a:p>
                  </a:txBody>
                  <a:tcPr/>
                </a:tc>
                <a:tc>
                  <a:txBody>
                    <a:bodyPr/>
                    <a:lstStyle/>
                    <a:p>
                      <a:pPr fontAlgn="t"/>
                      <a:r>
                        <a:rPr lang="en-IN" dirty="0">
                          <a:effectLst/>
                          <a:latin typeface="Times New Roman" panose="02020603050405020304" pitchFamily="18" charset="0"/>
                          <a:cs typeface="Times New Roman" panose="02020603050405020304" pitchFamily="18" charset="0"/>
                        </a:rPr>
                        <a:t>DIN/CONFIG / DIO14</a:t>
                      </a:r>
                    </a:p>
                  </a:txBody>
                  <a:tcPr/>
                </a:tc>
                <a:tc>
                  <a:txBody>
                    <a:bodyPr/>
                    <a:lstStyle/>
                    <a:p>
                      <a:pPr fontAlgn="t"/>
                      <a:r>
                        <a:rPr lang="it-IT">
                          <a:effectLst/>
                          <a:latin typeface="Times New Roman" panose="02020603050405020304" pitchFamily="18" charset="0"/>
                          <a:cs typeface="Times New Roman" panose="02020603050405020304" pitchFamily="18" charset="0"/>
                        </a:rPr>
                        <a:t>UART data in pin (RXD)/ GPIO</a:t>
                      </a:r>
                    </a:p>
                  </a:txBody>
                  <a:tcPr/>
                </a:tc>
                <a:extLst>
                  <a:ext uri="{0D108BD9-81ED-4DB2-BD59-A6C34878D82A}">
                    <a16:rowId xmlns:a16="http://schemas.microsoft.com/office/drawing/2014/main" val="363967974"/>
                  </a:ext>
                </a:extLst>
              </a:tr>
              <a:tr h="597648">
                <a:tc>
                  <a:txBody>
                    <a:bodyPr/>
                    <a:lstStyle/>
                    <a:p>
                      <a:pPr fontAlgn="t"/>
                      <a:r>
                        <a:rPr lang="en-IN">
                          <a:effectLst/>
                          <a:latin typeface="Times New Roman" panose="02020603050405020304" pitchFamily="18" charset="0"/>
                          <a:cs typeface="Times New Roman" panose="02020603050405020304" pitchFamily="18" charset="0"/>
                        </a:rPr>
                        <a:t>4</a:t>
                      </a:r>
                    </a:p>
                  </a:txBody>
                  <a:tcPr/>
                </a:tc>
                <a:tc>
                  <a:txBody>
                    <a:bodyPr/>
                    <a:lstStyle/>
                    <a:p>
                      <a:pPr fontAlgn="t"/>
                      <a:r>
                        <a:rPr lang="en-IN" dirty="0">
                          <a:effectLst/>
                          <a:latin typeface="Times New Roman" panose="02020603050405020304" pitchFamily="18" charset="0"/>
                          <a:cs typeface="Times New Roman" panose="02020603050405020304" pitchFamily="18" charset="0"/>
                        </a:rPr>
                        <a:t>DIO12/SPI_MISO</a:t>
                      </a:r>
                    </a:p>
                  </a:txBody>
                  <a:tcPr/>
                </a:tc>
                <a:tc>
                  <a:txBody>
                    <a:bodyPr/>
                    <a:lstStyle/>
                    <a:p>
                      <a:pPr fontAlgn="t"/>
                      <a:r>
                        <a:rPr lang="en-US">
                          <a:effectLst/>
                          <a:latin typeface="Times New Roman" panose="02020603050405020304" pitchFamily="18" charset="0"/>
                          <a:cs typeface="Times New Roman" panose="02020603050405020304" pitchFamily="18" charset="0"/>
                        </a:rPr>
                        <a:t>GPIO/ Master Input-Slave Output pin of SPI interface</a:t>
                      </a:r>
                    </a:p>
                  </a:txBody>
                  <a:tcPr/>
                </a:tc>
                <a:extLst>
                  <a:ext uri="{0D108BD9-81ED-4DB2-BD59-A6C34878D82A}">
                    <a16:rowId xmlns:a16="http://schemas.microsoft.com/office/drawing/2014/main" val="2416063132"/>
                  </a:ext>
                </a:extLst>
              </a:tr>
              <a:tr h="597648">
                <a:tc>
                  <a:txBody>
                    <a:bodyPr/>
                    <a:lstStyle/>
                    <a:p>
                      <a:pPr fontAlgn="t"/>
                      <a:r>
                        <a:rPr lang="en-IN">
                          <a:effectLst/>
                          <a:latin typeface="Times New Roman" panose="02020603050405020304" pitchFamily="18" charset="0"/>
                          <a:cs typeface="Times New Roman" panose="02020603050405020304" pitchFamily="18" charset="0"/>
                        </a:rPr>
                        <a:t>5</a:t>
                      </a:r>
                    </a:p>
                  </a:txBody>
                  <a:tcPr/>
                </a:tc>
                <a:tc>
                  <a:txBody>
                    <a:bodyPr/>
                    <a:lstStyle/>
                    <a:p>
                      <a:pPr fontAlgn="t"/>
                      <a:r>
                        <a:rPr lang="en-IN" dirty="0">
                          <a:effectLst/>
                          <a:latin typeface="Times New Roman" panose="02020603050405020304" pitchFamily="18" charset="0"/>
                          <a:cs typeface="Times New Roman" panose="02020603050405020304" pitchFamily="18" charset="0"/>
                        </a:rPr>
                        <a:t>RESET</a:t>
                      </a:r>
                    </a:p>
                  </a:txBody>
                  <a:tcPr/>
                </a:tc>
                <a:tc>
                  <a:txBody>
                    <a:bodyPr/>
                    <a:lstStyle/>
                    <a:p>
                      <a:pPr fontAlgn="t"/>
                      <a:r>
                        <a:rPr lang="en-IN" dirty="0">
                          <a:effectLst/>
                          <a:latin typeface="Times New Roman" panose="02020603050405020304" pitchFamily="18" charset="0"/>
                          <a:cs typeface="Times New Roman" panose="02020603050405020304" pitchFamily="18" charset="0"/>
                        </a:rPr>
                        <a:t>Module Reset pin</a:t>
                      </a:r>
                    </a:p>
                  </a:txBody>
                  <a:tcPr/>
                </a:tc>
                <a:extLst>
                  <a:ext uri="{0D108BD9-81ED-4DB2-BD59-A6C34878D82A}">
                    <a16:rowId xmlns:a16="http://schemas.microsoft.com/office/drawing/2014/main" val="2629597645"/>
                  </a:ext>
                </a:extLst>
              </a:tr>
            </a:tbl>
          </a:graphicData>
        </a:graphic>
      </p:graphicFrame>
    </p:spTree>
    <p:extLst>
      <p:ext uri="{BB962C8B-B14F-4D97-AF65-F5344CB8AC3E}">
        <p14:creationId xmlns:p14="http://schemas.microsoft.com/office/powerpoint/2010/main" val="413892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350-8AEA-4AD5-8D0E-13A834A6E01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Description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a:t>
            </a:r>
            <a:endParaRPr lang="en-IN" b="1" dirty="0"/>
          </a:p>
        </p:txBody>
      </p:sp>
      <p:graphicFrame>
        <p:nvGraphicFramePr>
          <p:cNvPr id="4" name="Table 4">
            <a:extLst>
              <a:ext uri="{FF2B5EF4-FFF2-40B4-BE49-F238E27FC236}">
                <a16:creationId xmlns:a16="http://schemas.microsoft.com/office/drawing/2014/main" id="{9CE04C0E-8366-4BE1-9DF4-B8CB116ECF08}"/>
              </a:ext>
            </a:extLst>
          </p:cNvPr>
          <p:cNvGraphicFramePr>
            <a:graphicFrameLocks noGrp="1"/>
          </p:cNvGraphicFramePr>
          <p:nvPr>
            <p:ph idx="1"/>
            <p:extLst>
              <p:ext uri="{D42A27DB-BD31-4B8C-83A1-F6EECF244321}">
                <p14:modId xmlns:p14="http://schemas.microsoft.com/office/powerpoint/2010/main" val="3558852887"/>
              </p:ext>
            </p:extLst>
          </p:nvPr>
        </p:nvGraphicFramePr>
        <p:xfrm>
          <a:off x="1295400" y="2557462"/>
          <a:ext cx="9601197" cy="3532620"/>
        </p:xfrm>
        <a:graphic>
          <a:graphicData uri="http://schemas.openxmlformats.org/drawingml/2006/table">
            <a:tbl>
              <a:tblPr firstRow="1" bandRow="1">
                <a:tableStyleId>{93296810-A885-4BE3-A3E7-6D5BEEA58F35}</a:tableStyleId>
              </a:tblPr>
              <a:tblGrid>
                <a:gridCol w="1492188">
                  <a:extLst>
                    <a:ext uri="{9D8B030D-6E8A-4147-A177-3AD203B41FA5}">
                      <a16:colId xmlns:a16="http://schemas.microsoft.com/office/drawing/2014/main" val="3856984736"/>
                    </a:ext>
                  </a:extLst>
                </a:gridCol>
                <a:gridCol w="3311371">
                  <a:extLst>
                    <a:ext uri="{9D8B030D-6E8A-4147-A177-3AD203B41FA5}">
                      <a16:colId xmlns:a16="http://schemas.microsoft.com/office/drawing/2014/main" val="3088269434"/>
                    </a:ext>
                  </a:extLst>
                </a:gridCol>
                <a:gridCol w="4797638">
                  <a:extLst>
                    <a:ext uri="{9D8B030D-6E8A-4147-A177-3AD203B41FA5}">
                      <a16:colId xmlns:a16="http://schemas.microsoft.com/office/drawing/2014/main" val="3708469836"/>
                    </a:ext>
                  </a:extLst>
                </a:gridCol>
              </a:tblGrid>
              <a:tr h="588770">
                <a:tc>
                  <a:txBody>
                    <a:bodyPr/>
                    <a:lstStyle/>
                    <a:p>
                      <a:pPr algn="ctr"/>
                      <a:r>
                        <a:rPr lang="en-US" dirty="0">
                          <a:solidFill>
                            <a:schemeClr val="tx1"/>
                          </a:solidFill>
                          <a:latin typeface="Times New Roman" panose="02020603050405020304" pitchFamily="18" charset="0"/>
                          <a:cs typeface="Times New Roman" panose="02020603050405020304" pitchFamily="18" charset="0"/>
                        </a:rPr>
                        <a:t>Pin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9933065"/>
                  </a:ext>
                </a:extLst>
              </a:tr>
              <a:tr h="588770">
                <a:tc>
                  <a:txBody>
                    <a:bodyPr/>
                    <a:lstStyle/>
                    <a:p>
                      <a:pPr fontAlgn="t"/>
                      <a:r>
                        <a:rPr lang="en-IN" dirty="0">
                          <a:effectLst/>
                          <a:latin typeface="Times New Roman" panose="02020603050405020304" pitchFamily="18" charset="0"/>
                          <a:cs typeface="Times New Roman" panose="02020603050405020304" pitchFamily="18" charset="0"/>
                        </a:rPr>
                        <a:t>6</a:t>
                      </a:r>
                    </a:p>
                  </a:txBody>
                  <a:tcPr/>
                </a:tc>
                <a:tc>
                  <a:txBody>
                    <a:bodyPr/>
                    <a:lstStyle/>
                    <a:p>
                      <a:pPr fontAlgn="t"/>
                      <a:r>
                        <a:rPr lang="en-IN" dirty="0">
                          <a:effectLst/>
                          <a:latin typeface="Times New Roman" panose="02020603050405020304" pitchFamily="18" charset="0"/>
                          <a:cs typeface="Times New Roman" panose="02020603050405020304" pitchFamily="18" charset="0"/>
                        </a:rPr>
                        <a:t>RSS PWM /DIO10</a:t>
                      </a:r>
                    </a:p>
                  </a:txBody>
                  <a:tcPr/>
                </a:tc>
                <a:tc>
                  <a:txBody>
                    <a:bodyPr/>
                    <a:lstStyle/>
                    <a:p>
                      <a:pPr fontAlgn="t"/>
                      <a:r>
                        <a:rPr lang="en-US">
                          <a:effectLst/>
                          <a:latin typeface="Times New Roman" panose="02020603050405020304" pitchFamily="18" charset="0"/>
                          <a:cs typeface="Times New Roman" panose="02020603050405020304" pitchFamily="18" charset="0"/>
                        </a:rPr>
                        <a:t>RX Signal Strength Indicator pin / GPIO</a:t>
                      </a:r>
                    </a:p>
                  </a:txBody>
                  <a:tcPr/>
                </a:tc>
                <a:extLst>
                  <a:ext uri="{0D108BD9-81ED-4DB2-BD59-A6C34878D82A}">
                    <a16:rowId xmlns:a16="http://schemas.microsoft.com/office/drawing/2014/main" val="3244056334"/>
                  </a:ext>
                </a:extLst>
              </a:tr>
              <a:tr h="588770">
                <a:tc>
                  <a:txBody>
                    <a:bodyPr/>
                    <a:lstStyle/>
                    <a:p>
                      <a:pPr fontAlgn="t"/>
                      <a:r>
                        <a:rPr lang="en-IN">
                          <a:effectLst/>
                          <a:latin typeface="Times New Roman" panose="02020603050405020304" pitchFamily="18" charset="0"/>
                          <a:cs typeface="Times New Roman" panose="02020603050405020304" pitchFamily="18" charset="0"/>
                        </a:rPr>
                        <a:t>7</a:t>
                      </a:r>
                    </a:p>
                  </a:txBody>
                  <a:tcPr/>
                </a:tc>
                <a:tc>
                  <a:txBody>
                    <a:bodyPr/>
                    <a:lstStyle/>
                    <a:p>
                      <a:pPr fontAlgn="t"/>
                      <a:r>
                        <a:rPr lang="en-IN" dirty="0">
                          <a:effectLst/>
                          <a:latin typeface="Times New Roman" panose="02020603050405020304" pitchFamily="18" charset="0"/>
                          <a:cs typeface="Times New Roman" panose="02020603050405020304" pitchFamily="18" charset="0"/>
                        </a:rPr>
                        <a:t>PWM1/DIO11</a:t>
                      </a:r>
                    </a:p>
                  </a:txBody>
                  <a:tcPr/>
                </a:tc>
                <a:tc>
                  <a:txBody>
                    <a:bodyPr/>
                    <a:lstStyle/>
                    <a:p>
                      <a:pPr fontAlgn="t"/>
                      <a:r>
                        <a:rPr lang="en-IN">
                          <a:effectLst/>
                          <a:latin typeface="Times New Roman" panose="02020603050405020304" pitchFamily="18" charset="0"/>
                          <a:cs typeface="Times New Roman" panose="02020603050405020304" pitchFamily="18" charset="0"/>
                        </a:rPr>
                        <a:t>Pulse Width Modulator/GPIO</a:t>
                      </a:r>
                    </a:p>
                  </a:txBody>
                  <a:tcPr/>
                </a:tc>
                <a:extLst>
                  <a:ext uri="{0D108BD9-81ED-4DB2-BD59-A6C34878D82A}">
                    <a16:rowId xmlns:a16="http://schemas.microsoft.com/office/drawing/2014/main" val="301347708"/>
                  </a:ext>
                </a:extLst>
              </a:tr>
              <a:tr h="588770">
                <a:tc>
                  <a:txBody>
                    <a:bodyPr/>
                    <a:lstStyle/>
                    <a:p>
                      <a:pPr fontAlgn="t"/>
                      <a:r>
                        <a:rPr lang="en-IN">
                          <a:effectLst/>
                          <a:latin typeface="Times New Roman" panose="02020603050405020304" pitchFamily="18" charset="0"/>
                          <a:cs typeface="Times New Roman" panose="02020603050405020304" pitchFamily="18" charset="0"/>
                        </a:rPr>
                        <a:t>8</a:t>
                      </a:r>
                    </a:p>
                  </a:txBody>
                  <a:tcPr/>
                </a:tc>
                <a:tc>
                  <a:txBody>
                    <a:bodyPr/>
                    <a:lstStyle/>
                    <a:p>
                      <a:pPr fontAlgn="t"/>
                      <a:r>
                        <a:rPr lang="en-IN" dirty="0">
                          <a:effectLst/>
                          <a:latin typeface="Times New Roman" panose="02020603050405020304" pitchFamily="18" charset="0"/>
                          <a:cs typeface="Times New Roman" panose="02020603050405020304" pitchFamily="18" charset="0"/>
                        </a:rPr>
                        <a:t>RESERVED</a:t>
                      </a:r>
                    </a:p>
                  </a:txBody>
                  <a:tcPr/>
                </a:tc>
                <a:tc>
                  <a:txBody>
                    <a:bodyPr/>
                    <a:lstStyle/>
                    <a:p>
                      <a:pPr fontAlgn="t"/>
                      <a:r>
                        <a:rPr lang="en-IN">
                          <a:effectLst/>
                          <a:latin typeface="Times New Roman" panose="02020603050405020304" pitchFamily="18" charset="0"/>
                          <a:cs typeface="Times New Roman" panose="02020603050405020304" pitchFamily="18" charset="0"/>
                        </a:rPr>
                        <a:t>Do not connect</a:t>
                      </a:r>
                    </a:p>
                  </a:txBody>
                  <a:tcPr/>
                </a:tc>
                <a:extLst>
                  <a:ext uri="{0D108BD9-81ED-4DB2-BD59-A6C34878D82A}">
                    <a16:rowId xmlns:a16="http://schemas.microsoft.com/office/drawing/2014/main" val="2605721540"/>
                  </a:ext>
                </a:extLst>
              </a:tr>
              <a:tr h="588770">
                <a:tc>
                  <a:txBody>
                    <a:bodyPr/>
                    <a:lstStyle/>
                    <a:p>
                      <a:pPr fontAlgn="t"/>
                      <a:r>
                        <a:rPr lang="en-IN">
                          <a:effectLst/>
                          <a:latin typeface="Times New Roman" panose="02020603050405020304" pitchFamily="18" charset="0"/>
                          <a:cs typeface="Times New Roman" panose="02020603050405020304" pitchFamily="18" charset="0"/>
                        </a:rPr>
                        <a:t>9</a:t>
                      </a:r>
                    </a:p>
                  </a:txBody>
                  <a:tcPr/>
                </a:tc>
                <a:tc>
                  <a:txBody>
                    <a:bodyPr/>
                    <a:lstStyle/>
                    <a:p>
                      <a:pPr fontAlgn="t"/>
                      <a:r>
                        <a:rPr lang="en-IN" dirty="0">
                          <a:effectLst/>
                          <a:latin typeface="Times New Roman" panose="02020603050405020304" pitchFamily="18" charset="0"/>
                          <a:cs typeface="Times New Roman" panose="02020603050405020304" pitchFamily="18" charset="0"/>
                        </a:rPr>
                        <a:t>DTR/SLEEP_RQ/ DIO8</a:t>
                      </a:r>
                    </a:p>
                  </a:txBody>
                  <a:tcPr/>
                </a:tc>
                <a:tc>
                  <a:txBody>
                    <a:bodyPr/>
                    <a:lstStyle/>
                    <a:p>
                      <a:pPr fontAlgn="t"/>
                      <a:r>
                        <a:rPr lang="en-US" dirty="0">
                          <a:effectLst/>
                          <a:latin typeface="Times New Roman" panose="02020603050405020304" pitchFamily="18" charset="0"/>
                          <a:cs typeface="Times New Roman" panose="02020603050405020304" pitchFamily="18" charset="0"/>
                        </a:rPr>
                        <a:t>Pin Sleep Control line /GPIO</a:t>
                      </a:r>
                    </a:p>
                  </a:txBody>
                  <a:tcPr/>
                </a:tc>
                <a:extLst>
                  <a:ext uri="{0D108BD9-81ED-4DB2-BD59-A6C34878D82A}">
                    <a16:rowId xmlns:a16="http://schemas.microsoft.com/office/drawing/2014/main" val="1842046510"/>
                  </a:ext>
                </a:extLst>
              </a:tr>
              <a:tr h="588770">
                <a:tc>
                  <a:txBody>
                    <a:bodyPr/>
                    <a:lstStyle/>
                    <a:p>
                      <a:pPr fontAlgn="t"/>
                      <a:r>
                        <a:rPr lang="en-IN">
                          <a:effectLst/>
                          <a:latin typeface="Times New Roman" panose="02020603050405020304" pitchFamily="18" charset="0"/>
                          <a:cs typeface="Times New Roman" panose="02020603050405020304" pitchFamily="18" charset="0"/>
                        </a:rPr>
                        <a:t>10</a:t>
                      </a:r>
                    </a:p>
                  </a:txBody>
                  <a:tcPr/>
                </a:tc>
                <a:tc>
                  <a:txBody>
                    <a:bodyPr/>
                    <a:lstStyle/>
                    <a:p>
                      <a:pPr fontAlgn="t"/>
                      <a:r>
                        <a:rPr lang="en-IN">
                          <a:effectLst/>
                          <a:latin typeface="Times New Roman" panose="02020603050405020304" pitchFamily="18" charset="0"/>
                          <a:cs typeface="Times New Roman" panose="02020603050405020304" pitchFamily="18" charset="0"/>
                        </a:rPr>
                        <a:t>GND</a:t>
                      </a:r>
                    </a:p>
                  </a:txBody>
                  <a:tcPr/>
                </a:tc>
                <a:tc>
                  <a:txBody>
                    <a:bodyPr/>
                    <a:lstStyle/>
                    <a:p>
                      <a:pPr fontAlgn="t"/>
                      <a:r>
                        <a:rPr lang="en-IN" dirty="0">
                          <a:effectLst/>
                          <a:latin typeface="Times New Roman" panose="02020603050405020304" pitchFamily="18" charset="0"/>
                          <a:cs typeface="Times New Roman" panose="02020603050405020304" pitchFamily="18" charset="0"/>
                        </a:rPr>
                        <a:t>Ground</a:t>
                      </a:r>
                    </a:p>
                  </a:txBody>
                  <a:tcPr/>
                </a:tc>
                <a:extLst>
                  <a:ext uri="{0D108BD9-81ED-4DB2-BD59-A6C34878D82A}">
                    <a16:rowId xmlns:a16="http://schemas.microsoft.com/office/drawing/2014/main" val="1531623669"/>
                  </a:ext>
                </a:extLst>
              </a:tr>
            </a:tbl>
          </a:graphicData>
        </a:graphic>
      </p:graphicFrame>
    </p:spTree>
    <p:extLst>
      <p:ext uri="{BB962C8B-B14F-4D97-AF65-F5344CB8AC3E}">
        <p14:creationId xmlns:p14="http://schemas.microsoft.com/office/powerpoint/2010/main" val="386927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D2BE-6A91-4979-8600-BE7FD827C2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Description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a:t>
            </a:r>
            <a:endParaRPr lang="en-IN" b="1" dirty="0"/>
          </a:p>
        </p:txBody>
      </p:sp>
      <p:graphicFrame>
        <p:nvGraphicFramePr>
          <p:cNvPr id="4" name="Table 4">
            <a:extLst>
              <a:ext uri="{FF2B5EF4-FFF2-40B4-BE49-F238E27FC236}">
                <a16:creationId xmlns:a16="http://schemas.microsoft.com/office/drawing/2014/main" id="{2045C445-D94F-479B-B06B-57326FFA0E9B}"/>
              </a:ext>
            </a:extLst>
          </p:cNvPr>
          <p:cNvGraphicFramePr>
            <a:graphicFrameLocks noGrp="1"/>
          </p:cNvGraphicFramePr>
          <p:nvPr>
            <p:ph idx="1"/>
            <p:extLst>
              <p:ext uri="{D42A27DB-BD31-4B8C-83A1-F6EECF244321}">
                <p14:modId xmlns:p14="http://schemas.microsoft.com/office/powerpoint/2010/main" val="4184378252"/>
              </p:ext>
            </p:extLst>
          </p:nvPr>
        </p:nvGraphicFramePr>
        <p:xfrm>
          <a:off x="1295400" y="2557462"/>
          <a:ext cx="9601197" cy="3628320"/>
        </p:xfrm>
        <a:graphic>
          <a:graphicData uri="http://schemas.openxmlformats.org/drawingml/2006/table">
            <a:tbl>
              <a:tblPr firstRow="1" bandRow="1">
                <a:tableStyleId>{93296810-A885-4BE3-A3E7-6D5BEEA58F35}</a:tableStyleId>
              </a:tblPr>
              <a:tblGrid>
                <a:gridCol w="1501066">
                  <a:extLst>
                    <a:ext uri="{9D8B030D-6E8A-4147-A177-3AD203B41FA5}">
                      <a16:colId xmlns:a16="http://schemas.microsoft.com/office/drawing/2014/main" val="3595468167"/>
                    </a:ext>
                  </a:extLst>
                </a:gridCol>
                <a:gridCol w="3275860">
                  <a:extLst>
                    <a:ext uri="{9D8B030D-6E8A-4147-A177-3AD203B41FA5}">
                      <a16:colId xmlns:a16="http://schemas.microsoft.com/office/drawing/2014/main" val="25276373"/>
                    </a:ext>
                  </a:extLst>
                </a:gridCol>
                <a:gridCol w="4824271">
                  <a:extLst>
                    <a:ext uri="{9D8B030D-6E8A-4147-A177-3AD203B41FA5}">
                      <a16:colId xmlns:a16="http://schemas.microsoft.com/office/drawing/2014/main" val="379623959"/>
                    </a:ext>
                  </a:extLst>
                </a:gridCol>
              </a:tblGrid>
              <a:tr h="597648">
                <a:tc>
                  <a:txBody>
                    <a:bodyPr/>
                    <a:lstStyle/>
                    <a:p>
                      <a:pPr algn="ctr"/>
                      <a:r>
                        <a:rPr lang="en-US" dirty="0">
                          <a:solidFill>
                            <a:schemeClr val="tx1"/>
                          </a:solidFill>
                          <a:latin typeface="Times New Roman" panose="02020603050405020304" pitchFamily="18" charset="0"/>
                          <a:cs typeface="Times New Roman" panose="02020603050405020304" pitchFamily="18" charset="0"/>
                        </a:rPr>
                        <a:t>Pin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1154949"/>
                  </a:ext>
                </a:extLst>
              </a:tr>
              <a:tr h="597648">
                <a:tc>
                  <a:txBody>
                    <a:bodyPr/>
                    <a:lstStyle/>
                    <a:p>
                      <a:pPr fontAlgn="t"/>
                      <a:r>
                        <a:rPr lang="en-IN" dirty="0">
                          <a:effectLst/>
                          <a:latin typeface="Times New Roman" panose="02020603050405020304" pitchFamily="18" charset="0"/>
                          <a:cs typeface="Times New Roman" panose="02020603050405020304" pitchFamily="18" charset="0"/>
                        </a:rPr>
                        <a:t>11</a:t>
                      </a:r>
                    </a:p>
                  </a:txBody>
                  <a:tcPr/>
                </a:tc>
                <a:tc>
                  <a:txBody>
                    <a:bodyPr/>
                    <a:lstStyle/>
                    <a:p>
                      <a:pPr fontAlgn="t"/>
                      <a:r>
                        <a:rPr lang="en-IN">
                          <a:effectLst/>
                          <a:latin typeface="Times New Roman" panose="02020603050405020304" pitchFamily="18" charset="0"/>
                          <a:cs typeface="Times New Roman" panose="02020603050405020304" pitchFamily="18" charset="0"/>
                        </a:rPr>
                        <a:t>DIO4/ SPI_MOSI</a:t>
                      </a:r>
                    </a:p>
                  </a:txBody>
                  <a:tcPr/>
                </a:tc>
                <a:tc>
                  <a:txBody>
                    <a:bodyPr/>
                    <a:lstStyle/>
                    <a:p>
                      <a:pPr fontAlgn="t"/>
                      <a:r>
                        <a:rPr lang="en-US">
                          <a:effectLst/>
                          <a:latin typeface="Times New Roman" panose="02020603050405020304" pitchFamily="18" charset="0"/>
                          <a:cs typeface="Times New Roman" panose="02020603050405020304" pitchFamily="18" charset="0"/>
                        </a:rPr>
                        <a:t>GPIO/Master Output-Slave Input pin of SPI interface</a:t>
                      </a:r>
                    </a:p>
                  </a:txBody>
                  <a:tcPr/>
                </a:tc>
                <a:extLst>
                  <a:ext uri="{0D108BD9-81ED-4DB2-BD59-A6C34878D82A}">
                    <a16:rowId xmlns:a16="http://schemas.microsoft.com/office/drawing/2014/main" val="913300462"/>
                  </a:ext>
                </a:extLst>
              </a:tr>
              <a:tr h="597648">
                <a:tc>
                  <a:txBody>
                    <a:bodyPr/>
                    <a:lstStyle/>
                    <a:p>
                      <a:pPr fontAlgn="t"/>
                      <a:r>
                        <a:rPr lang="en-IN" dirty="0">
                          <a:effectLst/>
                          <a:latin typeface="Times New Roman" panose="02020603050405020304" pitchFamily="18" charset="0"/>
                          <a:cs typeface="Times New Roman" panose="02020603050405020304" pitchFamily="18" charset="0"/>
                        </a:rPr>
                        <a:t>12</a:t>
                      </a:r>
                    </a:p>
                  </a:txBody>
                  <a:tcPr/>
                </a:tc>
                <a:tc>
                  <a:txBody>
                    <a:bodyPr/>
                    <a:lstStyle/>
                    <a:p>
                      <a:pPr fontAlgn="t"/>
                      <a:r>
                        <a:rPr lang="en-IN">
                          <a:effectLst/>
                          <a:latin typeface="Times New Roman" panose="02020603050405020304" pitchFamily="18" charset="0"/>
                          <a:cs typeface="Times New Roman" panose="02020603050405020304" pitchFamily="18" charset="0"/>
                        </a:rPr>
                        <a:t>CTS/DIO7</a:t>
                      </a:r>
                    </a:p>
                  </a:txBody>
                  <a:tcPr/>
                </a:tc>
                <a:tc>
                  <a:txBody>
                    <a:bodyPr/>
                    <a:lstStyle/>
                    <a:p>
                      <a:pPr fontAlgn="t"/>
                      <a:r>
                        <a:rPr lang="en-IN">
                          <a:effectLst/>
                          <a:latin typeface="Times New Roman" panose="02020603050405020304" pitchFamily="18" charset="0"/>
                          <a:cs typeface="Times New Roman" panose="02020603050405020304" pitchFamily="18" charset="0"/>
                        </a:rPr>
                        <a:t>Clear-to-send flow control/GPIO</a:t>
                      </a:r>
                    </a:p>
                  </a:txBody>
                  <a:tcPr/>
                </a:tc>
                <a:extLst>
                  <a:ext uri="{0D108BD9-81ED-4DB2-BD59-A6C34878D82A}">
                    <a16:rowId xmlns:a16="http://schemas.microsoft.com/office/drawing/2014/main" val="3059676068"/>
                  </a:ext>
                </a:extLst>
              </a:tr>
              <a:tr h="597648">
                <a:tc>
                  <a:txBody>
                    <a:bodyPr/>
                    <a:lstStyle/>
                    <a:p>
                      <a:pPr fontAlgn="t"/>
                      <a:r>
                        <a:rPr lang="en-IN" dirty="0">
                          <a:effectLst/>
                          <a:latin typeface="Times New Roman" panose="02020603050405020304" pitchFamily="18" charset="0"/>
                          <a:cs typeface="Times New Roman" panose="02020603050405020304" pitchFamily="18" charset="0"/>
                        </a:rPr>
                        <a:t>13</a:t>
                      </a:r>
                    </a:p>
                  </a:txBody>
                  <a:tcPr/>
                </a:tc>
                <a:tc>
                  <a:txBody>
                    <a:bodyPr/>
                    <a:lstStyle/>
                    <a:p>
                      <a:pPr fontAlgn="t"/>
                      <a:r>
                        <a:rPr lang="en-IN" dirty="0">
                          <a:effectLst/>
                          <a:latin typeface="Times New Roman" panose="02020603050405020304" pitchFamily="18" charset="0"/>
                          <a:cs typeface="Times New Roman" panose="02020603050405020304" pitchFamily="18" charset="0"/>
                        </a:rPr>
                        <a:t>ON_SLEEP/DIO9</a:t>
                      </a:r>
                    </a:p>
                  </a:txBody>
                  <a:tcPr/>
                </a:tc>
                <a:tc>
                  <a:txBody>
                    <a:bodyPr/>
                    <a:lstStyle/>
                    <a:p>
                      <a:pPr fontAlgn="t"/>
                      <a:r>
                        <a:rPr lang="en-IN">
                          <a:effectLst/>
                          <a:latin typeface="Times New Roman" panose="02020603050405020304" pitchFamily="18" charset="0"/>
                          <a:cs typeface="Times New Roman" panose="02020603050405020304" pitchFamily="18" charset="0"/>
                        </a:rPr>
                        <a:t>Device status indicator/GPIO</a:t>
                      </a:r>
                    </a:p>
                  </a:txBody>
                  <a:tcPr/>
                </a:tc>
                <a:extLst>
                  <a:ext uri="{0D108BD9-81ED-4DB2-BD59-A6C34878D82A}">
                    <a16:rowId xmlns:a16="http://schemas.microsoft.com/office/drawing/2014/main" val="2838357054"/>
                  </a:ext>
                </a:extLst>
              </a:tr>
              <a:tr h="597648">
                <a:tc>
                  <a:txBody>
                    <a:bodyPr/>
                    <a:lstStyle/>
                    <a:p>
                      <a:pPr fontAlgn="t"/>
                      <a:r>
                        <a:rPr lang="en-IN">
                          <a:effectLst/>
                          <a:latin typeface="Times New Roman" panose="02020603050405020304" pitchFamily="18" charset="0"/>
                          <a:cs typeface="Times New Roman" panose="02020603050405020304" pitchFamily="18" charset="0"/>
                        </a:rPr>
                        <a:t>14</a:t>
                      </a:r>
                    </a:p>
                  </a:txBody>
                  <a:tcPr/>
                </a:tc>
                <a:tc>
                  <a:txBody>
                    <a:bodyPr/>
                    <a:lstStyle/>
                    <a:p>
                      <a:pPr fontAlgn="t"/>
                      <a:r>
                        <a:rPr lang="en-IN" dirty="0">
                          <a:effectLst/>
                          <a:latin typeface="Times New Roman" panose="02020603050405020304" pitchFamily="18" charset="0"/>
                          <a:cs typeface="Times New Roman" panose="02020603050405020304" pitchFamily="18" charset="0"/>
                        </a:rPr>
                        <a:t>VREF</a:t>
                      </a:r>
                    </a:p>
                  </a:txBody>
                  <a:tcPr/>
                </a:tc>
                <a:tc>
                  <a:txBody>
                    <a:bodyPr/>
                    <a:lstStyle/>
                    <a:p>
                      <a:pPr fontAlgn="t"/>
                      <a:r>
                        <a:rPr lang="en-IN">
                          <a:effectLst/>
                          <a:latin typeface="Times New Roman" panose="02020603050405020304" pitchFamily="18" charset="0"/>
                          <a:cs typeface="Times New Roman" panose="02020603050405020304" pitchFamily="18" charset="0"/>
                        </a:rPr>
                        <a:t>Voltage Reference for ADC</a:t>
                      </a:r>
                    </a:p>
                  </a:txBody>
                  <a:tcPr/>
                </a:tc>
                <a:extLst>
                  <a:ext uri="{0D108BD9-81ED-4DB2-BD59-A6C34878D82A}">
                    <a16:rowId xmlns:a16="http://schemas.microsoft.com/office/drawing/2014/main" val="823950539"/>
                  </a:ext>
                </a:extLst>
              </a:tr>
              <a:tr h="597648">
                <a:tc>
                  <a:txBody>
                    <a:bodyPr/>
                    <a:lstStyle/>
                    <a:p>
                      <a:pPr fontAlgn="t"/>
                      <a:r>
                        <a:rPr lang="en-IN">
                          <a:effectLst/>
                          <a:latin typeface="Times New Roman" panose="02020603050405020304" pitchFamily="18" charset="0"/>
                          <a:cs typeface="Times New Roman" panose="02020603050405020304" pitchFamily="18" charset="0"/>
                        </a:rPr>
                        <a:t>15</a:t>
                      </a:r>
                    </a:p>
                  </a:txBody>
                  <a:tcPr/>
                </a:tc>
                <a:tc>
                  <a:txBody>
                    <a:bodyPr/>
                    <a:lstStyle/>
                    <a:p>
                      <a:pPr fontAlgn="t"/>
                      <a:r>
                        <a:rPr lang="en-IN" dirty="0">
                          <a:effectLst/>
                          <a:latin typeface="Times New Roman" panose="02020603050405020304" pitchFamily="18" charset="0"/>
                          <a:cs typeface="Times New Roman" panose="02020603050405020304" pitchFamily="18" charset="0"/>
                        </a:rPr>
                        <a:t>ASC/DIO5</a:t>
                      </a:r>
                    </a:p>
                  </a:txBody>
                  <a:tcPr/>
                </a:tc>
                <a:tc>
                  <a:txBody>
                    <a:bodyPr/>
                    <a:lstStyle/>
                    <a:p>
                      <a:pPr fontAlgn="t"/>
                      <a:r>
                        <a:rPr lang="en-IN" dirty="0">
                          <a:effectLst/>
                          <a:latin typeface="Times New Roman" panose="02020603050405020304" pitchFamily="18" charset="0"/>
                          <a:cs typeface="Times New Roman" panose="02020603050405020304" pitchFamily="18" charset="0"/>
                        </a:rPr>
                        <a:t>Associate Indicator/GPIO</a:t>
                      </a:r>
                    </a:p>
                  </a:txBody>
                  <a:tcPr/>
                </a:tc>
                <a:extLst>
                  <a:ext uri="{0D108BD9-81ED-4DB2-BD59-A6C34878D82A}">
                    <a16:rowId xmlns:a16="http://schemas.microsoft.com/office/drawing/2014/main" val="2515789057"/>
                  </a:ext>
                </a:extLst>
              </a:tr>
            </a:tbl>
          </a:graphicData>
        </a:graphic>
      </p:graphicFrame>
    </p:spTree>
    <p:extLst>
      <p:ext uri="{BB962C8B-B14F-4D97-AF65-F5344CB8AC3E}">
        <p14:creationId xmlns:p14="http://schemas.microsoft.com/office/powerpoint/2010/main" val="429072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3F43-547B-41DC-B916-BDBDF93349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Description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a:t>
            </a:r>
            <a:endParaRPr lang="en-IN" b="1" dirty="0"/>
          </a:p>
        </p:txBody>
      </p:sp>
      <p:graphicFrame>
        <p:nvGraphicFramePr>
          <p:cNvPr id="4" name="Table 4">
            <a:extLst>
              <a:ext uri="{FF2B5EF4-FFF2-40B4-BE49-F238E27FC236}">
                <a16:creationId xmlns:a16="http://schemas.microsoft.com/office/drawing/2014/main" id="{66E32651-F85F-4106-B1C4-FDB5F40D4F80}"/>
              </a:ext>
            </a:extLst>
          </p:cNvPr>
          <p:cNvGraphicFramePr>
            <a:graphicFrameLocks noGrp="1"/>
          </p:cNvGraphicFramePr>
          <p:nvPr>
            <p:ph idx="1"/>
            <p:extLst>
              <p:ext uri="{D42A27DB-BD31-4B8C-83A1-F6EECF244321}">
                <p14:modId xmlns:p14="http://schemas.microsoft.com/office/powerpoint/2010/main" val="3787907656"/>
              </p:ext>
            </p:extLst>
          </p:nvPr>
        </p:nvGraphicFramePr>
        <p:xfrm>
          <a:off x="1295400" y="2557462"/>
          <a:ext cx="9601197" cy="3583930"/>
        </p:xfrm>
        <a:graphic>
          <a:graphicData uri="http://schemas.openxmlformats.org/drawingml/2006/table">
            <a:tbl>
              <a:tblPr firstRow="1" bandRow="1">
                <a:tableStyleId>{93296810-A885-4BE3-A3E7-6D5BEEA58F35}</a:tableStyleId>
              </a:tblPr>
              <a:tblGrid>
                <a:gridCol w="1625353">
                  <a:extLst>
                    <a:ext uri="{9D8B030D-6E8A-4147-A177-3AD203B41FA5}">
                      <a16:colId xmlns:a16="http://schemas.microsoft.com/office/drawing/2014/main" val="2542460272"/>
                    </a:ext>
                  </a:extLst>
                </a:gridCol>
                <a:gridCol w="3133818">
                  <a:extLst>
                    <a:ext uri="{9D8B030D-6E8A-4147-A177-3AD203B41FA5}">
                      <a16:colId xmlns:a16="http://schemas.microsoft.com/office/drawing/2014/main" val="4066603659"/>
                    </a:ext>
                  </a:extLst>
                </a:gridCol>
                <a:gridCol w="4842026">
                  <a:extLst>
                    <a:ext uri="{9D8B030D-6E8A-4147-A177-3AD203B41FA5}">
                      <a16:colId xmlns:a16="http://schemas.microsoft.com/office/drawing/2014/main" val="41017420"/>
                    </a:ext>
                  </a:extLst>
                </a:gridCol>
              </a:tblGrid>
              <a:tr h="588770">
                <a:tc>
                  <a:txBody>
                    <a:bodyPr/>
                    <a:lstStyle/>
                    <a:p>
                      <a:pPr algn="ctr"/>
                      <a:r>
                        <a:rPr lang="en-US" dirty="0">
                          <a:solidFill>
                            <a:schemeClr val="tx1"/>
                          </a:solidFill>
                          <a:latin typeface="Times New Roman" panose="02020603050405020304" pitchFamily="18" charset="0"/>
                          <a:cs typeface="Times New Roman" panose="02020603050405020304" pitchFamily="18" charset="0"/>
                        </a:rPr>
                        <a:t>Pin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2093543"/>
                  </a:ext>
                </a:extLst>
              </a:tr>
              <a:tr h="588770">
                <a:tc>
                  <a:txBody>
                    <a:bodyPr/>
                    <a:lstStyle/>
                    <a:p>
                      <a:pPr fontAlgn="t"/>
                      <a:r>
                        <a:rPr lang="en-IN" dirty="0">
                          <a:effectLst/>
                          <a:latin typeface="Times New Roman" panose="02020603050405020304" pitchFamily="18" charset="0"/>
                          <a:cs typeface="Times New Roman" panose="02020603050405020304" pitchFamily="18" charset="0"/>
                        </a:rPr>
                        <a:t>16</a:t>
                      </a:r>
                    </a:p>
                  </a:txBody>
                  <a:tcPr/>
                </a:tc>
                <a:tc>
                  <a:txBody>
                    <a:bodyPr/>
                    <a:lstStyle/>
                    <a:p>
                      <a:pPr fontAlgn="t"/>
                      <a:r>
                        <a:rPr lang="en-IN">
                          <a:effectLst/>
                          <a:latin typeface="Times New Roman" panose="02020603050405020304" pitchFamily="18" charset="0"/>
                          <a:cs typeface="Times New Roman" panose="02020603050405020304" pitchFamily="18" charset="0"/>
                        </a:rPr>
                        <a:t>RTS/DIO6</a:t>
                      </a:r>
                    </a:p>
                  </a:txBody>
                  <a:tcPr/>
                </a:tc>
                <a:tc>
                  <a:txBody>
                    <a:bodyPr/>
                    <a:lstStyle/>
                    <a:p>
                      <a:pPr fontAlgn="t"/>
                      <a:r>
                        <a:rPr lang="en-US">
                          <a:effectLst/>
                          <a:latin typeface="Times New Roman" panose="02020603050405020304" pitchFamily="18" charset="0"/>
                          <a:cs typeface="Times New Roman" panose="02020603050405020304" pitchFamily="18" charset="0"/>
                        </a:rPr>
                        <a:t>Request to send flow control/ GPIO</a:t>
                      </a:r>
                    </a:p>
                  </a:txBody>
                  <a:tcPr/>
                </a:tc>
                <a:extLst>
                  <a:ext uri="{0D108BD9-81ED-4DB2-BD59-A6C34878D82A}">
                    <a16:rowId xmlns:a16="http://schemas.microsoft.com/office/drawing/2014/main" val="971538048"/>
                  </a:ext>
                </a:extLst>
              </a:tr>
              <a:tr h="588770">
                <a:tc>
                  <a:txBody>
                    <a:bodyPr/>
                    <a:lstStyle/>
                    <a:p>
                      <a:pPr fontAlgn="t"/>
                      <a:r>
                        <a:rPr lang="en-IN" dirty="0">
                          <a:effectLst/>
                          <a:latin typeface="Times New Roman" panose="02020603050405020304" pitchFamily="18" charset="0"/>
                          <a:cs typeface="Times New Roman" panose="02020603050405020304" pitchFamily="18" charset="0"/>
                        </a:rPr>
                        <a:t>17</a:t>
                      </a:r>
                    </a:p>
                  </a:txBody>
                  <a:tcPr/>
                </a:tc>
                <a:tc>
                  <a:txBody>
                    <a:bodyPr/>
                    <a:lstStyle/>
                    <a:p>
                      <a:pPr fontAlgn="t"/>
                      <a:r>
                        <a:rPr lang="en-IN">
                          <a:effectLst/>
                          <a:latin typeface="Times New Roman" panose="02020603050405020304" pitchFamily="18" charset="0"/>
                          <a:cs typeface="Times New Roman" panose="02020603050405020304" pitchFamily="18" charset="0"/>
                        </a:rPr>
                        <a:t>AD3/DIO3/SPI_SSEL</a:t>
                      </a:r>
                    </a:p>
                  </a:txBody>
                  <a:tcPr/>
                </a:tc>
                <a:tc>
                  <a:txBody>
                    <a:bodyPr/>
                    <a:lstStyle/>
                    <a:p>
                      <a:pPr fontAlgn="t"/>
                      <a:r>
                        <a:rPr lang="en-IN">
                          <a:effectLst/>
                          <a:latin typeface="Times New Roman" panose="02020603050405020304" pitchFamily="18" charset="0"/>
                          <a:cs typeface="Times New Roman" panose="02020603050405020304" pitchFamily="18" charset="0"/>
                        </a:rPr>
                        <a:t>Analog input/GPIO/SPI slave select</a:t>
                      </a:r>
                    </a:p>
                  </a:txBody>
                  <a:tcPr/>
                </a:tc>
                <a:extLst>
                  <a:ext uri="{0D108BD9-81ED-4DB2-BD59-A6C34878D82A}">
                    <a16:rowId xmlns:a16="http://schemas.microsoft.com/office/drawing/2014/main" val="150787032"/>
                  </a:ext>
                </a:extLst>
              </a:tr>
              <a:tr h="588770">
                <a:tc>
                  <a:txBody>
                    <a:bodyPr/>
                    <a:lstStyle/>
                    <a:p>
                      <a:pPr fontAlgn="t"/>
                      <a:r>
                        <a:rPr lang="en-IN" dirty="0">
                          <a:effectLst/>
                          <a:latin typeface="Times New Roman" panose="02020603050405020304" pitchFamily="18" charset="0"/>
                          <a:cs typeface="Times New Roman" panose="02020603050405020304" pitchFamily="18" charset="0"/>
                        </a:rPr>
                        <a:t>18</a:t>
                      </a:r>
                    </a:p>
                  </a:txBody>
                  <a:tcPr/>
                </a:tc>
                <a:tc>
                  <a:txBody>
                    <a:bodyPr/>
                    <a:lstStyle/>
                    <a:p>
                      <a:pPr fontAlgn="t"/>
                      <a:r>
                        <a:rPr lang="en-IN" dirty="0">
                          <a:effectLst/>
                          <a:latin typeface="Times New Roman" panose="02020603050405020304" pitchFamily="18" charset="0"/>
                          <a:cs typeface="Times New Roman" panose="02020603050405020304" pitchFamily="18" charset="0"/>
                        </a:rPr>
                        <a:t>AD2 /DIO2/SPI_CLK</a:t>
                      </a:r>
                    </a:p>
                  </a:txBody>
                  <a:tcPr/>
                </a:tc>
                <a:tc>
                  <a:txBody>
                    <a:bodyPr/>
                    <a:lstStyle/>
                    <a:p>
                      <a:pPr fontAlgn="t"/>
                      <a:r>
                        <a:rPr lang="en-IN">
                          <a:effectLst/>
                          <a:latin typeface="Times New Roman" panose="02020603050405020304" pitchFamily="18" charset="0"/>
                          <a:cs typeface="Times New Roman" panose="02020603050405020304" pitchFamily="18" charset="0"/>
                        </a:rPr>
                        <a:t>Analog input/GPIO/SPI clock</a:t>
                      </a:r>
                    </a:p>
                  </a:txBody>
                  <a:tcPr/>
                </a:tc>
                <a:extLst>
                  <a:ext uri="{0D108BD9-81ED-4DB2-BD59-A6C34878D82A}">
                    <a16:rowId xmlns:a16="http://schemas.microsoft.com/office/drawing/2014/main" val="3528887084"/>
                  </a:ext>
                </a:extLst>
              </a:tr>
              <a:tr h="588770">
                <a:tc>
                  <a:txBody>
                    <a:bodyPr/>
                    <a:lstStyle/>
                    <a:p>
                      <a:pPr fontAlgn="t"/>
                      <a:r>
                        <a:rPr lang="en-IN">
                          <a:effectLst/>
                          <a:latin typeface="Times New Roman" panose="02020603050405020304" pitchFamily="18" charset="0"/>
                          <a:cs typeface="Times New Roman" panose="02020603050405020304" pitchFamily="18" charset="0"/>
                        </a:rPr>
                        <a:t>19</a:t>
                      </a:r>
                    </a:p>
                  </a:txBody>
                  <a:tcPr/>
                </a:tc>
                <a:tc>
                  <a:txBody>
                    <a:bodyPr/>
                    <a:lstStyle/>
                    <a:p>
                      <a:pPr fontAlgn="t"/>
                      <a:r>
                        <a:rPr lang="en-IN" dirty="0">
                          <a:effectLst/>
                          <a:latin typeface="Times New Roman" panose="02020603050405020304" pitchFamily="18" charset="0"/>
                          <a:cs typeface="Times New Roman" panose="02020603050405020304" pitchFamily="18" charset="0"/>
                        </a:rPr>
                        <a:t>AD1/DIO1/SPI_ATTN</a:t>
                      </a:r>
                    </a:p>
                  </a:txBody>
                  <a:tcPr/>
                </a:tc>
                <a:tc>
                  <a:txBody>
                    <a:bodyPr/>
                    <a:lstStyle/>
                    <a:p>
                      <a:pPr fontAlgn="t"/>
                      <a:r>
                        <a:rPr lang="en-IN" dirty="0">
                          <a:effectLst/>
                          <a:latin typeface="Times New Roman" panose="02020603050405020304" pitchFamily="18" charset="0"/>
                          <a:cs typeface="Times New Roman" panose="02020603050405020304" pitchFamily="18" charset="0"/>
                        </a:rPr>
                        <a:t>Analog input/GPIO/SPI attention</a:t>
                      </a:r>
                    </a:p>
                  </a:txBody>
                  <a:tcPr/>
                </a:tc>
                <a:extLst>
                  <a:ext uri="{0D108BD9-81ED-4DB2-BD59-A6C34878D82A}">
                    <a16:rowId xmlns:a16="http://schemas.microsoft.com/office/drawing/2014/main" val="1476710233"/>
                  </a:ext>
                </a:extLst>
              </a:tr>
              <a:tr h="588770">
                <a:tc>
                  <a:txBody>
                    <a:bodyPr/>
                    <a:lstStyle/>
                    <a:p>
                      <a:pPr fontAlgn="t"/>
                      <a:r>
                        <a:rPr lang="en-IN">
                          <a:effectLst/>
                          <a:latin typeface="Times New Roman" panose="02020603050405020304" pitchFamily="18" charset="0"/>
                          <a:cs typeface="Times New Roman" panose="02020603050405020304" pitchFamily="18" charset="0"/>
                        </a:rPr>
                        <a:t>20</a:t>
                      </a:r>
                    </a:p>
                  </a:txBody>
                  <a:tcPr/>
                </a:tc>
                <a:tc>
                  <a:txBody>
                    <a:bodyPr/>
                    <a:lstStyle/>
                    <a:p>
                      <a:pPr fontAlgn="t"/>
                      <a:r>
                        <a:rPr lang="en-IN">
                          <a:effectLst/>
                          <a:latin typeface="Times New Roman" panose="02020603050405020304" pitchFamily="18" charset="0"/>
                          <a:cs typeface="Times New Roman" panose="02020603050405020304" pitchFamily="18" charset="0"/>
                        </a:rPr>
                        <a:t>AD0/DIO0/C</a:t>
                      </a:r>
                    </a:p>
                  </a:txBody>
                  <a:tcPr/>
                </a:tc>
                <a:tc>
                  <a:txBody>
                    <a:bodyPr/>
                    <a:lstStyle/>
                    <a:p>
                      <a:pPr fontAlgn="t"/>
                      <a:r>
                        <a:rPr lang="en-IN" dirty="0">
                          <a:effectLst/>
                          <a:latin typeface="Times New Roman" panose="02020603050405020304" pitchFamily="18" charset="0"/>
                          <a:cs typeface="Times New Roman" panose="02020603050405020304" pitchFamily="18" charset="0"/>
                        </a:rPr>
                        <a:t>Analog input/GPIO/ Commissioning</a:t>
                      </a:r>
                    </a:p>
                    <a:p>
                      <a:pPr fontAlgn="t"/>
                      <a:r>
                        <a:rPr lang="en-IN" dirty="0">
                          <a:effectLst/>
                          <a:latin typeface="Times New Roman" panose="02020603050405020304" pitchFamily="18" charset="0"/>
                          <a:cs typeface="Times New Roman" panose="02020603050405020304" pitchFamily="18" charset="0"/>
                        </a:rPr>
                        <a:t>button</a:t>
                      </a:r>
                    </a:p>
                  </a:txBody>
                  <a:tcPr/>
                </a:tc>
                <a:extLst>
                  <a:ext uri="{0D108BD9-81ED-4DB2-BD59-A6C34878D82A}">
                    <a16:rowId xmlns:a16="http://schemas.microsoft.com/office/drawing/2014/main" val="3914150601"/>
                  </a:ext>
                </a:extLst>
              </a:tr>
            </a:tbl>
          </a:graphicData>
        </a:graphic>
      </p:graphicFrame>
    </p:spTree>
    <p:extLst>
      <p:ext uri="{BB962C8B-B14F-4D97-AF65-F5344CB8AC3E}">
        <p14:creationId xmlns:p14="http://schemas.microsoft.com/office/powerpoint/2010/main" val="154724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75DA-E56E-45DD-822B-7EB829B85C9A}"/>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 with BB-WI</a:t>
            </a:r>
            <a:endParaRPr lang="en-IN" b="1" dirty="0"/>
          </a:p>
        </p:txBody>
      </p:sp>
      <p:graphicFrame>
        <p:nvGraphicFramePr>
          <p:cNvPr id="4" name="Table 4">
            <a:extLst>
              <a:ext uri="{FF2B5EF4-FFF2-40B4-BE49-F238E27FC236}">
                <a16:creationId xmlns:a16="http://schemas.microsoft.com/office/drawing/2014/main" id="{83390974-E3EB-4AA6-8BB5-F69ECEAB1E86}"/>
              </a:ext>
            </a:extLst>
          </p:cNvPr>
          <p:cNvGraphicFramePr>
            <a:graphicFrameLocks noGrp="1"/>
          </p:cNvGraphicFramePr>
          <p:nvPr>
            <p:ph idx="1"/>
            <p:extLst>
              <p:ext uri="{D42A27DB-BD31-4B8C-83A1-F6EECF244321}">
                <p14:modId xmlns:p14="http://schemas.microsoft.com/office/powerpoint/2010/main" val="3839786022"/>
              </p:ext>
            </p:extLst>
          </p:nvPr>
        </p:nvGraphicFramePr>
        <p:xfrm>
          <a:off x="1295400" y="2557462"/>
          <a:ext cx="9601200" cy="3150880"/>
        </p:xfrm>
        <a:graphic>
          <a:graphicData uri="http://schemas.openxmlformats.org/drawingml/2006/table">
            <a:tbl>
              <a:tblPr firstRow="1" bandRow="1">
                <a:tableStyleId>{93296810-A885-4BE3-A3E7-6D5BEEA58F35}</a:tableStyleId>
              </a:tblPr>
              <a:tblGrid>
                <a:gridCol w="4800600">
                  <a:extLst>
                    <a:ext uri="{9D8B030D-6E8A-4147-A177-3AD203B41FA5}">
                      <a16:colId xmlns:a16="http://schemas.microsoft.com/office/drawing/2014/main" val="3958955047"/>
                    </a:ext>
                  </a:extLst>
                </a:gridCol>
                <a:gridCol w="4800600">
                  <a:extLst>
                    <a:ext uri="{9D8B030D-6E8A-4147-A177-3AD203B41FA5}">
                      <a16:colId xmlns:a16="http://schemas.microsoft.com/office/drawing/2014/main" val="4069981278"/>
                    </a:ext>
                  </a:extLst>
                </a:gridCol>
              </a:tblGrid>
              <a:tr h="630176">
                <a:tc>
                  <a:txBody>
                    <a:bodyPr/>
                    <a:lstStyle/>
                    <a:p>
                      <a:pPr algn="ctr"/>
                      <a:r>
                        <a:rPr lang="en-US" dirty="0" err="1">
                          <a:solidFill>
                            <a:schemeClr val="tx1"/>
                          </a:solidFill>
                        </a:rPr>
                        <a:t>XBee</a:t>
                      </a:r>
                      <a:r>
                        <a:rPr lang="en-US" dirty="0">
                          <a:solidFill>
                            <a:schemeClr val="tx1"/>
                          </a:solidFill>
                        </a:rPr>
                        <a:t> Module</a:t>
                      </a:r>
                      <a:endParaRPr lang="en-IN" dirty="0">
                        <a:solidFill>
                          <a:schemeClr val="tx1"/>
                        </a:solidFill>
                      </a:endParaRPr>
                    </a:p>
                  </a:txBody>
                  <a:tcPr/>
                </a:tc>
                <a:tc>
                  <a:txBody>
                    <a:bodyPr/>
                    <a:lstStyle/>
                    <a:p>
                      <a:pPr algn="ctr"/>
                      <a:r>
                        <a:rPr lang="en-US" dirty="0">
                          <a:solidFill>
                            <a:schemeClr val="tx1"/>
                          </a:solidFill>
                        </a:rPr>
                        <a:t>BB-WI(P9 Header</a:t>
                      </a:r>
                      <a:r>
                        <a:rPr lang="en-IN" dirty="0">
                          <a:solidFill>
                            <a:schemeClr val="tx1"/>
                          </a:solidFill>
                        </a:rPr>
                        <a:t>)</a:t>
                      </a:r>
                      <a:endParaRPr lang="en-US" dirty="0">
                        <a:solidFill>
                          <a:schemeClr val="tx1"/>
                        </a:solidFill>
                      </a:endParaRPr>
                    </a:p>
                  </a:txBody>
                  <a:tcPr/>
                </a:tc>
                <a:extLst>
                  <a:ext uri="{0D108BD9-81ED-4DB2-BD59-A6C34878D82A}">
                    <a16:rowId xmlns:a16="http://schemas.microsoft.com/office/drawing/2014/main" val="4228271668"/>
                  </a:ext>
                </a:extLst>
              </a:tr>
              <a:tr h="630176">
                <a:tc>
                  <a:txBody>
                    <a:bodyPr/>
                    <a:lstStyle/>
                    <a:p>
                      <a:pPr algn="ctr"/>
                      <a:r>
                        <a:rPr lang="en-US" dirty="0">
                          <a:latin typeface="Times New Roman" panose="02020603050405020304" pitchFamily="18" charset="0"/>
                          <a:cs typeface="Times New Roman" panose="02020603050405020304" pitchFamily="18" charset="0"/>
                        </a:rPr>
                        <a:t>Pin 1(</a:t>
                      </a:r>
                      <a:r>
                        <a:rPr lang="en-US" dirty="0" err="1">
                          <a:latin typeface="Times New Roman" panose="02020603050405020304" pitchFamily="18" charset="0"/>
                          <a:cs typeface="Times New Roman" panose="02020603050405020304" pitchFamily="18" charset="0"/>
                        </a:rPr>
                        <a:t>Vcc</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Pin 4(</a:t>
                      </a:r>
                      <a:r>
                        <a:rPr lang="en-US" dirty="0" err="1">
                          <a:latin typeface="Times New Roman" panose="02020603050405020304" pitchFamily="18" charset="0"/>
                          <a:cs typeface="Times New Roman" panose="02020603050405020304" pitchFamily="18" charset="0"/>
                        </a:rPr>
                        <a:t>Vdd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5537128"/>
                  </a:ext>
                </a:extLst>
              </a:tr>
              <a:tr h="630176">
                <a:tc>
                  <a:txBody>
                    <a:bodyPr/>
                    <a:lstStyle/>
                    <a:p>
                      <a:pPr algn="ctr"/>
                      <a:r>
                        <a:rPr lang="en-US" dirty="0">
                          <a:latin typeface="Times New Roman" panose="02020603050405020304" pitchFamily="18" charset="0"/>
                          <a:cs typeface="Times New Roman" panose="02020603050405020304" pitchFamily="18" charset="0"/>
                        </a:rPr>
                        <a:t>Pin 10(GND)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Pin 46(GND)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3690409"/>
                  </a:ext>
                </a:extLst>
              </a:tr>
              <a:tr h="630176">
                <a:tc>
                  <a:txBody>
                    <a:bodyPr/>
                    <a:lstStyle/>
                    <a:p>
                      <a:pPr algn="ctr"/>
                      <a:r>
                        <a:rPr lang="en-US" dirty="0">
                          <a:latin typeface="Times New Roman" panose="02020603050405020304" pitchFamily="18" charset="0"/>
                          <a:cs typeface="Times New Roman" panose="02020603050405020304" pitchFamily="18" charset="0"/>
                        </a:rPr>
                        <a:t>Pin 2(</a:t>
                      </a:r>
                      <a:r>
                        <a:rPr lang="en-US" dirty="0" err="1">
                          <a:latin typeface="Times New Roman" panose="02020603050405020304" pitchFamily="18" charset="0"/>
                          <a:cs typeface="Times New Roman" panose="02020603050405020304" pitchFamily="18" charset="0"/>
                        </a:rPr>
                        <a:t>Dout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Pin 26 (UART1_Rx)</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584765"/>
                  </a:ext>
                </a:extLst>
              </a:tr>
              <a:tr h="630176">
                <a:tc>
                  <a:txBody>
                    <a:bodyPr/>
                    <a:lstStyle/>
                    <a:p>
                      <a:pPr algn="ctr"/>
                      <a:r>
                        <a:rPr lang="en-US" dirty="0">
                          <a:latin typeface="Times New Roman" panose="02020603050405020304" pitchFamily="18" charset="0"/>
                          <a:cs typeface="Times New Roman" panose="02020603050405020304" pitchFamily="18" charset="0"/>
                        </a:rPr>
                        <a:t>Pin 3(Din)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Pin 24(UART1_Tx)</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3522113"/>
                  </a:ext>
                </a:extLst>
              </a:tr>
            </a:tbl>
          </a:graphicData>
        </a:graphic>
      </p:graphicFrame>
    </p:spTree>
    <p:extLst>
      <p:ext uri="{BB962C8B-B14F-4D97-AF65-F5344CB8AC3E}">
        <p14:creationId xmlns:p14="http://schemas.microsoft.com/office/powerpoint/2010/main" val="132338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37E-A3BE-4297-9630-E9EDBC6FCA78}"/>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a:t>
            </a:r>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 with BB-WI</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C2312B0-4FA2-4076-A2D7-8C392C2C2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712" y="2557463"/>
            <a:ext cx="6198356" cy="3674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912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0611-ED46-4097-8A2D-D0D8B64DB0DB}"/>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NodeMCU</a:t>
            </a:r>
            <a:r>
              <a:rPr lang="en-US" b="1" dirty="0">
                <a:latin typeface="Times New Roman" panose="02020603050405020304" pitchFamily="18" charset="0"/>
                <a:cs typeface="Times New Roman" panose="02020603050405020304" pitchFamily="18" charset="0"/>
              </a:rPr>
              <a:t> ESP8266</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2A752-83AB-40CD-B2EC-3CE7ED4C406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NodeMCU</a:t>
            </a:r>
            <a:r>
              <a:rPr lang="en-IN" dirty="0">
                <a:latin typeface="Times New Roman" panose="02020603050405020304" pitchFamily="18" charset="0"/>
                <a:cs typeface="Times New Roman" panose="02020603050405020304" pitchFamily="18" charset="0"/>
              </a:rPr>
              <a:t> ESP8266 development board comes with the ESP-12E module containing ESP8266 chip having </a:t>
            </a:r>
            <a:r>
              <a:rPr lang="en-IN" dirty="0" err="1">
                <a:latin typeface="Times New Roman" panose="02020603050405020304" pitchFamily="18" charset="0"/>
                <a:cs typeface="Times New Roman" panose="02020603050405020304" pitchFamily="18" charset="0"/>
              </a:rPr>
              <a:t>Tensilica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Xtensa</a:t>
            </a:r>
            <a:r>
              <a:rPr lang="en-IN" dirty="0">
                <a:latin typeface="Times New Roman" panose="02020603050405020304" pitchFamily="18" charset="0"/>
                <a:cs typeface="Times New Roman" panose="02020603050405020304" pitchFamily="18" charset="0"/>
              </a:rPr>
              <a:t> 32-bit LX106 RISC microprocessor. This microprocessor supports RTOS and operates at 80MHz to 160 MHz adjustable clock frequency</a:t>
            </a:r>
          </a:p>
        </p:txBody>
      </p:sp>
    </p:spTree>
    <p:extLst>
      <p:ext uri="{BB962C8B-B14F-4D97-AF65-F5344CB8AC3E}">
        <p14:creationId xmlns:p14="http://schemas.microsoft.com/office/powerpoint/2010/main" val="217266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6692-67CF-484A-98C3-A897506E0ED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diagram of </a:t>
            </a:r>
            <a:r>
              <a:rPr lang="en-US" b="1" dirty="0" err="1">
                <a:latin typeface="Times New Roman" panose="02020603050405020304" pitchFamily="18" charset="0"/>
                <a:cs typeface="Times New Roman" panose="02020603050405020304" pitchFamily="18" charset="0"/>
              </a:rPr>
              <a:t>NodeMCU</a:t>
            </a:r>
            <a:r>
              <a:rPr lang="en-US" b="1" dirty="0">
                <a:latin typeface="Times New Roman" panose="02020603050405020304" pitchFamily="18" charset="0"/>
                <a:cs typeface="Times New Roman" panose="02020603050405020304" pitchFamily="18" charset="0"/>
              </a:rPr>
              <a:t> ESP8266</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4DEEB1-D9BA-4FD9-86CF-59DCB8192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6539" y="2557463"/>
            <a:ext cx="5998921" cy="3317875"/>
          </a:xfrm>
        </p:spPr>
      </p:pic>
    </p:spTree>
    <p:extLst>
      <p:ext uri="{BB962C8B-B14F-4D97-AF65-F5344CB8AC3E}">
        <p14:creationId xmlns:p14="http://schemas.microsoft.com/office/powerpoint/2010/main" val="88818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D511-05F3-4260-9EC5-74BAA8D4EEE1}"/>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a:t>
            </a:r>
            <a:r>
              <a:rPr lang="en-US" b="1" dirty="0" err="1">
                <a:latin typeface="Times New Roman" panose="02020603050405020304" pitchFamily="18" charset="0"/>
                <a:cs typeface="Times New Roman" panose="02020603050405020304" pitchFamily="18" charset="0"/>
              </a:rPr>
              <a:t>NodeMCU</a:t>
            </a:r>
            <a:r>
              <a:rPr lang="en-US" b="1" dirty="0">
                <a:latin typeface="Times New Roman" panose="02020603050405020304" pitchFamily="18" charset="0"/>
                <a:cs typeface="Times New Roman" panose="02020603050405020304" pitchFamily="18" charset="0"/>
              </a:rPr>
              <a:t> ESP8266 with BB-WI</a:t>
            </a:r>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873A0B4-1A73-47F8-AD60-DC557DA913B0}"/>
              </a:ext>
            </a:extLst>
          </p:cNvPr>
          <p:cNvGraphicFramePr>
            <a:graphicFrameLocks noGrp="1"/>
          </p:cNvGraphicFramePr>
          <p:nvPr>
            <p:ph idx="1"/>
            <p:extLst>
              <p:ext uri="{D42A27DB-BD31-4B8C-83A1-F6EECF244321}">
                <p14:modId xmlns:p14="http://schemas.microsoft.com/office/powerpoint/2010/main" val="4041234712"/>
              </p:ext>
            </p:extLst>
          </p:nvPr>
        </p:nvGraphicFramePr>
        <p:xfrm>
          <a:off x="1295400" y="2557462"/>
          <a:ext cx="9601200" cy="3318405"/>
        </p:xfrm>
        <a:graphic>
          <a:graphicData uri="http://schemas.openxmlformats.org/drawingml/2006/table">
            <a:tbl>
              <a:tblPr firstRow="1" bandRow="1">
                <a:tableStyleId>{93296810-A885-4BE3-A3E7-6D5BEEA58F35}</a:tableStyleId>
              </a:tblPr>
              <a:tblGrid>
                <a:gridCol w="4800600">
                  <a:extLst>
                    <a:ext uri="{9D8B030D-6E8A-4147-A177-3AD203B41FA5}">
                      <a16:colId xmlns:a16="http://schemas.microsoft.com/office/drawing/2014/main" val="3353115139"/>
                    </a:ext>
                  </a:extLst>
                </a:gridCol>
                <a:gridCol w="4800600">
                  <a:extLst>
                    <a:ext uri="{9D8B030D-6E8A-4147-A177-3AD203B41FA5}">
                      <a16:colId xmlns:a16="http://schemas.microsoft.com/office/drawing/2014/main" val="2719860649"/>
                    </a:ext>
                  </a:extLst>
                </a:gridCol>
              </a:tblGrid>
              <a:tr h="663681">
                <a:tc>
                  <a:txBody>
                    <a:bodyPr/>
                    <a:lstStyle/>
                    <a:p>
                      <a:r>
                        <a:rPr lang="en-US" dirty="0" err="1">
                          <a:solidFill>
                            <a:schemeClr val="tx1"/>
                          </a:solidFill>
                          <a:latin typeface="Times New Roman" panose="02020603050405020304" pitchFamily="18" charset="0"/>
                          <a:cs typeface="Times New Roman" panose="02020603050405020304" pitchFamily="18" charset="0"/>
                        </a:rPr>
                        <a:t>NodeMCU</a:t>
                      </a:r>
                      <a:r>
                        <a:rPr lang="en-US" dirty="0">
                          <a:solidFill>
                            <a:schemeClr val="tx1"/>
                          </a:solidFill>
                          <a:latin typeface="Times New Roman" panose="02020603050405020304" pitchFamily="18" charset="0"/>
                          <a:cs typeface="Times New Roman" panose="02020603050405020304" pitchFamily="18" charset="0"/>
                        </a:rPr>
                        <a:t> ESP8266</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err="1">
                          <a:solidFill>
                            <a:schemeClr val="tx1"/>
                          </a:solidFill>
                          <a:latin typeface="Times New Roman" panose="02020603050405020304" pitchFamily="18" charset="0"/>
                          <a:cs typeface="Times New Roman" panose="02020603050405020304" pitchFamily="18" charset="0"/>
                        </a:rPr>
                        <a:t>Beaglebone</a:t>
                      </a:r>
                      <a:r>
                        <a:rPr lang="en-US" dirty="0">
                          <a:solidFill>
                            <a:schemeClr val="tx1"/>
                          </a:solidFill>
                          <a:latin typeface="Times New Roman" panose="02020603050405020304" pitchFamily="18" charset="0"/>
                          <a:cs typeface="Times New Roman" panose="02020603050405020304" pitchFamily="18" charset="0"/>
                        </a:rPr>
                        <a:t> Black Wireless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5500509"/>
                  </a:ext>
                </a:extLst>
              </a:tr>
              <a:tr h="663681">
                <a:tc>
                  <a:txBody>
                    <a:bodyPr/>
                    <a:lstStyle/>
                    <a:p>
                      <a:r>
                        <a:rPr lang="en-US" dirty="0">
                          <a:solidFill>
                            <a:schemeClr val="tx1"/>
                          </a:solidFill>
                          <a:latin typeface="Times New Roman" panose="02020603050405020304" pitchFamily="18" charset="0"/>
                          <a:cs typeface="Times New Roman" panose="02020603050405020304" pitchFamily="18" charset="0"/>
                        </a:rPr>
                        <a:t>3.3V</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P9_3(VDD_3V3)</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509394"/>
                  </a:ext>
                </a:extLst>
              </a:tr>
              <a:tr h="663681">
                <a:tc>
                  <a:txBody>
                    <a:bodyPr/>
                    <a:lstStyle/>
                    <a:p>
                      <a:r>
                        <a:rPr lang="en-US" dirty="0">
                          <a:solidFill>
                            <a:schemeClr val="tx1"/>
                          </a:solidFill>
                          <a:latin typeface="Times New Roman" panose="02020603050405020304" pitchFamily="18" charset="0"/>
                          <a:cs typeface="Times New Roman" panose="02020603050405020304" pitchFamily="18" charset="0"/>
                        </a:rPr>
                        <a:t>GND</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P9_1(DGND)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8790329"/>
                  </a:ext>
                </a:extLst>
              </a:tr>
              <a:tr h="663681">
                <a:tc>
                  <a:txBody>
                    <a:bodyPr/>
                    <a:lstStyle/>
                    <a:p>
                      <a:r>
                        <a:rPr lang="en-US" dirty="0">
                          <a:solidFill>
                            <a:schemeClr val="tx1"/>
                          </a:solidFill>
                          <a:latin typeface="Times New Roman" panose="02020603050405020304" pitchFamily="18" charset="0"/>
                          <a:cs typeface="Times New Roman" panose="02020603050405020304" pitchFamily="18" charset="0"/>
                        </a:rPr>
                        <a:t>Tx</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P9_26(UART1_RxD)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7027338"/>
                  </a:ext>
                </a:extLst>
              </a:tr>
              <a:tr h="663681">
                <a:tc>
                  <a:txBody>
                    <a:bodyPr/>
                    <a:lstStyle/>
                    <a:p>
                      <a:r>
                        <a:rPr lang="en-US" dirty="0">
                          <a:solidFill>
                            <a:schemeClr val="tx1"/>
                          </a:solidFill>
                          <a:latin typeface="Times New Roman" panose="02020603050405020304" pitchFamily="18" charset="0"/>
                          <a:cs typeface="Times New Roman" panose="02020603050405020304" pitchFamily="18" charset="0"/>
                        </a:rPr>
                        <a:t>Rx</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P9_24(UART1_TxD)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3912661"/>
                  </a:ext>
                </a:extLst>
              </a:tr>
            </a:tbl>
          </a:graphicData>
        </a:graphic>
      </p:graphicFrame>
    </p:spTree>
    <p:extLst>
      <p:ext uri="{BB962C8B-B14F-4D97-AF65-F5344CB8AC3E}">
        <p14:creationId xmlns:p14="http://schemas.microsoft.com/office/powerpoint/2010/main" val="316647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3128-0774-47FA-BFA4-5C0F5C1916F3}"/>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PCB</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56A97A-7E80-4CE8-ACAB-9D81348773D3}"/>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 printed circuit board mechanically supports and electrically connects electrical or electronic components using conductive </a:t>
            </a:r>
            <a:r>
              <a:rPr lang="en-US" sz="2800" dirty="0" err="1">
                <a:latin typeface="Times New Roman" panose="02020603050405020304" pitchFamily="18" charset="0"/>
                <a:cs typeface="Times New Roman" panose="02020603050405020304" pitchFamily="18" charset="0"/>
              </a:rPr>
              <a:t>tracks,pads</a:t>
            </a:r>
            <a:r>
              <a:rPr lang="en-US" sz="2800" dirty="0">
                <a:latin typeface="Times New Roman" panose="02020603050405020304" pitchFamily="18" charset="0"/>
                <a:cs typeface="Times New Roman" panose="02020603050405020304" pitchFamily="18" charset="0"/>
              </a:rPr>
              <a:t> and other features etched from one or more sheet layers of copper laminated onto and or between sheet layers of a non-conductive substrate. Components are generally soldered onto the PCB to both electrically connect and mechanically fasten them to 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65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9059-EA2F-4A9A-8313-B61B773972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Buzzer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1E0425-6604-4887-891E-286DA6413E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buzzer or beeper is an audio signaling device, which may be mechanical ,</a:t>
            </a:r>
            <a:r>
              <a:rPr lang="en-US" dirty="0" err="1">
                <a:latin typeface="Times New Roman" panose="02020603050405020304" pitchFamily="18" charset="0"/>
                <a:cs typeface="Times New Roman" panose="02020603050405020304" pitchFamily="18" charset="0"/>
              </a:rPr>
              <a:t>electromechnical</a:t>
            </a:r>
            <a:r>
              <a:rPr lang="en-US" dirty="0">
                <a:latin typeface="Times New Roman" panose="02020603050405020304" pitchFamily="18" charset="0"/>
                <a:cs typeface="Times New Roman" panose="02020603050405020304" pitchFamily="18" charset="0"/>
              </a:rPr>
              <a:t> or piezoelectric. Typical uses of buzzers and beepers include alarm devices, timers and confirmation of user input such as a mouse click or keystroke.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86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5F86-DD51-4A99-B111-56B3A637AF52}"/>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Buzzer with </a:t>
            </a:r>
            <a:r>
              <a:rPr lang="en-US" b="1" dirty="0" err="1">
                <a:latin typeface="Times New Roman" panose="02020603050405020304" pitchFamily="18" charset="0"/>
                <a:cs typeface="Times New Roman" panose="02020603050405020304" pitchFamily="18" charset="0"/>
              </a:rPr>
              <a:t>Beaglebone</a:t>
            </a:r>
            <a:r>
              <a:rPr lang="en-US" b="1" dirty="0">
                <a:latin typeface="Times New Roman" panose="02020603050405020304" pitchFamily="18" charset="0"/>
                <a:cs typeface="Times New Roman" panose="02020603050405020304" pitchFamily="18" charset="0"/>
              </a:rPr>
              <a:t> Black Wireless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4F1D88-94CD-4A90-A0C7-24B898CE5282}"/>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 wire(+</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of buzzer connected to 23rd pin(GPIO_49) of P9 header of BB-WI.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Black wire(Ground) of buzzer connected to 1st pin(DGND) of P9 header of BB-WI.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94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10A2-2F0F-4783-A280-0E67FE3E722F}"/>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Buzzer with </a:t>
            </a:r>
            <a:r>
              <a:rPr lang="en-US" b="1" dirty="0" err="1">
                <a:latin typeface="Times New Roman" panose="02020603050405020304" pitchFamily="18" charset="0"/>
                <a:cs typeface="Times New Roman" panose="02020603050405020304" pitchFamily="18" charset="0"/>
              </a:rPr>
              <a:t>Beaglebone</a:t>
            </a:r>
            <a:r>
              <a:rPr lang="en-US" b="1" dirty="0">
                <a:latin typeface="Times New Roman" panose="02020603050405020304" pitchFamily="18" charset="0"/>
                <a:cs typeface="Times New Roman" panose="02020603050405020304" pitchFamily="18" charset="0"/>
              </a:rPr>
              <a:t> Black Wireless</a:t>
            </a:r>
            <a:endParaRPr lang="en-IN" dirty="0"/>
          </a:p>
        </p:txBody>
      </p:sp>
      <p:pic>
        <p:nvPicPr>
          <p:cNvPr id="4" name="Content Placeholder 3">
            <a:extLst>
              <a:ext uri="{FF2B5EF4-FFF2-40B4-BE49-F238E27FC236}">
                <a16:creationId xmlns:a16="http://schemas.microsoft.com/office/drawing/2014/main" id="{067D6B31-A8AC-4186-9E39-5AC5F0B809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1685" y="2539014"/>
            <a:ext cx="4045027" cy="3559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85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8ED9-C387-4236-A13E-2E9E3F125F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MQ 2 Sensor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D18985-332C-4548-A164-C1B7B0ED6BC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MQ2 gas sensor is an electronic sensor used for sensing the concentration of gases in the air such as LPG, propane, methane, hydrogen, alcohol ,smoke and carbon monoxide.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45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6855-0178-483E-A17A-1B8804981CA2}"/>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MQ 2 sensor with BB-WI</a:t>
            </a:r>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6976AB41-4754-4288-B5D8-916A31FD23F0}"/>
              </a:ext>
            </a:extLst>
          </p:cNvPr>
          <p:cNvGraphicFramePr>
            <a:graphicFrameLocks noGrp="1"/>
          </p:cNvGraphicFramePr>
          <p:nvPr>
            <p:ph idx="1"/>
            <p:extLst>
              <p:ext uri="{D42A27DB-BD31-4B8C-83A1-F6EECF244321}">
                <p14:modId xmlns:p14="http://schemas.microsoft.com/office/powerpoint/2010/main" val="538461425"/>
              </p:ext>
            </p:extLst>
          </p:nvPr>
        </p:nvGraphicFramePr>
        <p:xfrm>
          <a:off x="1295400" y="2557462"/>
          <a:ext cx="9601200" cy="2778016"/>
        </p:xfrm>
        <a:graphic>
          <a:graphicData uri="http://schemas.openxmlformats.org/drawingml/2006/table">
            <a:tbl>
              <a:tblPr firstRow="1" bandRow="1">
                <a:tableStyleId>{93296810-A885-4BE3-A3E7-6D5BEEA58F35}</a:tableStyleId>
              </a:tblPr>
              <a:tblGrid>
                <a:gridCol w="4800600">
                  <a:extLst>
                    <a:ext uri="{9D8B030D-6E8A-4147-A177-3AD203B41FA5}">
                      <a16:colId xmlns:a16="http://schemas.microsoft.com/office/drawing/2014/main" val="3140564261"/>
                    </a:ext>
                  </a:extLst>
                </a:gridCol>
                <a:gridCol w="4800600">
                  <a:extLst>
                    <a:ext uri="{9D8B030D-6E8A-4147-A177-3AD203B41FA5}">
                      <a16:colId xmlns:a16="http://schemas.microsoft.com/office/drawing/2014/main" val="2123540398"/>
                    </a:ext>
                  </a:extLst>
                </a:gridCol>
              </a:tblGrid>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BB-WI(P9 Header)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MQ 2 Sensor</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3957123"/>
                  </a:ext>
                </a:extLst>
              </a:tr>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 1(DGND)</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GND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9342564"/>
                  </a:ext>
                </a:extLst>
              </a:tr>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5(VDD 5V)</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Vcc</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5275547"/>
                  </a:ext>
                </a:extLst>
              </a:tr>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33 (AIN4)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Vout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0321883"/>
                  </a:ext>
                </a:extLst>
              </a:tr>
            </a:tbl>
          </a:graphicData>
        </a:graphic>
      </p:graphicFrame>
    </p:spTree>
    <p:extLst>
      <p:ext uri="{BB962C8B-B14F-4D97-AF65-F5344CB8AC3E}">
        <p14:creationId xmlns:p14="http://schemas.microsoft.com/office/powerpoint/2010/main" val="561637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AD8-6B0B-4B6A-B316-B3A943BFD7F2}"/>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MQ 2 sensor with BB-WI</a:t>
            </a:r>
            <a:endParaRPr lang="en-IN" b="1" dirty="0"/>
          </a:p>
        </p:txBody>
      </p:sp>
      <p:pic>
        <p:nvPicPr>
          <p:cNvPr id="4" name="Content Placeholder 3">
            <a:extLst>
              <a:ext uri="{FF2B5EF4-FFF2-40B4-BE49-F238E27FC236}">
                <a16:creationId xmlns:a16="http://schemas.microsoft.com/office/drawing/2014/main" id="{E42BE298-0A9B-4FD3-9A11-BC7404C93D9C}"/>
              </a:ext>
            </a:extLst>
          </p:cNvPr>
          <p:cNvPicPr>
            <a:picLocks noGrp="1"/>
          </p:cNvPicPr>
          <p:nvPr>
            <p:ph idx="1"/>
          </p:nvPr>
        </p:nvPicPr>
        <p:blipFill>
          <a:blip r:embed="rId2"/>
          <a:stretch/>
        </p:blipFill>
        <p:spPr>
          <a:xfrm>
            <a:off x="3302217" y="2557463"/>
            <a:ext cx="5587565" cy="3317875"/>
          </a:xfrm>
          <a:prstGeom prst="rect">
            <a:avLst/>
          </a:prstGeom>
          <a:ln>
            <a:noFill/>
          </a:ln>
        </p:spPr>
      </p:pic>
    </p:spTree>
    <p:extLst>
      <p:ext uri="{BB962C8B-B14F-4D97-AF65-F5344CB8AC3E}">
        <p14:creationId xmlns:p14="http://schemas.microsoft.com/office/powerpoint/2010/main" val="409889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B9C2-870F-4694-98C0-37D03BF47F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MQ 9 Sensor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8848A0-6A93-4DE7-9ABB-C62D245651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gas sensor is a device which detects the presence or concentration of gases in the atmosphere. Based on the concentration of the gas the sensor produces a corresponding potential difference by changing the resistance of the material inside the sensor, which can be measured as output voltage. Based on this voltage value the type and concentration of the gas can be estimated.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6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5BFD-2EF9-405A-AF52-6893A8C43397}"/>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MQ 9 sensor with BB-WI</a:t>
            </a:r>
            <a:endParaRPr lang="en-IN" b="1" dirty="0"/>
          </a:p>
        </p:txBody>
      </p:sp>
      <p:graphicFrame>
        <p:nvGraphicFramePr>
          <p:cNvPr id="4" name="Table 4">
            <a:extLst>
              <a:ext uri="{FF2B5EF4-FFF2-40B4-BE49-F238E27FC236}">
                <a16:creationId xmlns:a16="http://schemas.microsoft.com/office/drawing/2014/main" id="{49D0B673-EA9B-49FD-8B23-75984A456F44}"/>
              </a:ext>
            </a:extLst>
          </p:cNvPr>
          <p:cNvGraphicFramePr>
            <a:graphicFrameLocks noGrp="1"/>
          </p:cNvGraphicFramePr>
          <p:nvPr>
            <p:ph idx="1"/>
            <p:extLst>
              <p:ext uri="{D42A27DB-BD31-4B8C-83A1-F6EECF244321}">
                <p14:modId xmlns:p14="http://schemas.microsoft.com/office/powerpoint/2010/main" val="3746426814"/>
              </p:ext>
            </p:extLst>
          </p:nvPr>
        </p:nvGraphicFramePr>
        <p:xfrm>
          <a:off x="1295400" y="2557462"/>
          <a:ext cx="9601200" cy="2778016"/>
        </p:xfrm>
        <a:graphic>
          <a:graphicData uri="http://schemas.openxmlformats.org/drawingml/2006/table">
            <a:tbl>
              <a:tblPr firstRow="1" bandRow="1">
                <a:tableStyleId>{93296810-A885-4BE3-A3E7-6D5BEEA58F35}</a:tableStyleId>
              </a:tblPr>
              <a:tblGrid>
                <a:gridCol w="4800600">
                  <a:extLst>
                    <a:ext uri="{9D8B030D-6E8A-4147-A177-3AD203B41FA5}">
                      <a16:colId xmlns:a16="http://schemas.microsoft.com/office/drawing/2014/main" val="1469333748"/>
                    </a:ext>
                  </a:extLst>
                </a:gridCol>
                <a:gridCol w="4800600">
                  <a:extLst>
                    <a:ext uri="{9D8B030D-6E8A-4147-A177-3AD203B41FA5}">
                      <a16:colId xmlns:a16="http://schemas.microsoft.com/office/drawing/2014/main" val="160437248"/>
                    </a:ext>
                  </a:extLst>
                </a:gridCol>
              </a:tblGrid>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BB-WI(P9 Header)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MQ 9 Sensor</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5982397"/>
                  </a:ext>
                </a:extLst>
              </a:tr>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2 (DGND)</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GND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625558"/>
                  </a:ext>
                </a:extLst>
              </a:tr>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6 (VDD 5V)</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Vcc</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6423998"/>
                  </a:ext>
                </a:extLst>
              </a:tr>
              <a:tr h="694504">
                <a:tc>
                  <a:txBody>
                    <a:bodyPr/>
                    <a:lstStyle/>
                    <a:p>
                      <a:pPr algn="ctr"/>
                      <a:r>
                        <a:rPr lang="en-US" dirty="0">
                          <a:solidFill>
                            <a:schemeClr val="tx1"/>
                          </a:solidFill>
                          <a:latin typeface="Times New Roman" panose="02020603050405020304" pitchFamily="18" charset="0"/>
                          <a:cs typeface="Times New Roman" panose="02020603050405020304" pitchFamily="18" charset="0"/>
                        </a:rPr>
                        <a:t>36 (AIN5)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Vout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8333310"/>
                  </a:ext>
                </a:extLst>
              </a:tr>
            </a:tbl>
          </a:graphicData>
        </a:graphic>
      </p:graphicFrame>
    </p:spTree>
    <p:extLst>
      <p:ext uri="{BB962C8B-B14F-4D97-AF65-F5344CB8AC3E}">
        <p14:creationId xmlns:p14="http://schemas.microsoft.com/office/powerpoint/2010/main" val="2665979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6286-9E97-4184-9F48-03FEED209192}"/>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MQ 9 sensor with BB-WI</a:t>
            </a:r>
            <a:endParaRPr lang="en-IN" b="1" dirty="0"/>
          </a:p>
        </p:txBody>
      </p:sp>
      <p:pic>
        <p:nvPicPr>
          <p:cNvPr id="4" name="Content Placeholder 3">
            <a:extLst>
              <a:ext uri="{FF2B5EF4-FFF2-40B4-BE49-F238E27FC236}">
                <a16:creationId xmlns:a16="http://schemas.microsoft.com/office/drawing/2014/main" id="{1C997B86-5DC3-4CE2-9E89-771C6AB8E82C}"/>
              </a:ext>
            </a:extLst>
          </p:cNvPr>
          <p:cNvPicPr>
            <a:picLocks noGrp="1"/>
          </p:cNvPicPr>
          <p:nvPr>
            <p:ph idx="1"/>
          </p:nvPr>
        </p:nvPicPr>
        <p:blipFill>
          <a:blip r:embed="rId2"/>
          <a:stretch/>
        </p:blipFill>
        <p:spPr>
          <a:xfrm>
            <a:off x="3548346" y="2557463"/>
            <a:ext cx="5095308" cy="3317875"/>
          </a:xfrm>
          <a:prstGeom prst="rect">
            <a:avLst/>
          </a:prstGeom>
          <a:ln>
            <a:noFill/>
          </a:ln>
        </p:spPr>
      </p:pic>
    </p:spTree>
    <p:extLst>
      <p:ext uri="{BB962C8B-B14F-4D97-AF65-F5344CB8AC3E}">
        <p14:creationId xmlns:p14="http://schemas.microsoft.com/office/powerpoint/2010/main" val="244006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838A-5399-4699-B1BE-2CCAE84681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Temperature Sensor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9330A6-19C7-4F33-8DC6-A4E174E7A8CA}"/>
              </a:ext>
            </a:extLst>
          </p:cNvPr>
          <p:cNvSpPr>
            <a:spLocks noGrp="1"/>
          </p:cNvSpPr>
          <p:nvPr>
            <p:ph idx="1"/>
          </p:nvPr>
        </p:nvSpPr>
        <p:spPr/>
        <p:txBody>
          <a:bodyPr/>
          <a:lstStyle/>
          <a:p>
            <a:r>
              <a:rPr lang="en-US" sz="2400" b="0" strike="noStrike" spc="-1" dirty="0">
                <a:latin typeface="Times New Roman" panose="02020603050405020304" pitchFamily="18" charset="0"/>
                <a:cs typeface="Times New Roman" panose="02020603050405020304" pitchFamily="18" charset="0"/>
              </a:rPr>
              <a:t>LM35 is an analog sensor (Temperature Sensor) which measures the temperature and linear output given in voltage form. ADC is required to convert analog output of temperature sensor to digital output.  Since BBB has an on chip ADC, we can directly interface these two.</a:t>
            </a:r>
            <a:endParaRPr lang="en-US" sz="2400" b="0" strike="noStrike" spc="-1" dirty="0">
              <a:latin typeface="Times New Roman" panose="02020603050405020304" pitchFamily="18" charset="0"/>
              <a:ea typeface="Times New Roman"/>
              <a:cs typeface="Times New Roman" panose="02020603050405020304" pitchFamily="18" charset="0"/>
            </a:endParaRPr>
          </a:p>
          <a:p>
            <a:endParaRPr lang="en-IN" dirty="0"/>
          </a:p>
        </p:txBody>
      </p:sp>
    </p:spTree>
    <p:extLst>
      <p:ext uri="{BB962C8B-B14F-4D97-AF65-F5344CB8AC3E}">
        <p14:creationId xmlns:p14="http://schemas.microsoft.com/office/powerpoint/2010/main" val="219209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4F19-EE4F-4EC7-B63A-437EE8596FF5}"/>
              </a:ext>
            </a:extLst>
          </p:cNvPr>
          <p:cNvSpPr>
            <a:spLocks noGrp="1"/>
          </p:cNvSpPr>
          <p:nvPr>
            <p:ph type="title"/>
          </p:nvPr>
        </p:nvSpPr>
        <p:spPr/>
        <p:txBody>
          <a:bodyPr/>
          <a:lstStyle/>
          <a:p>
            <a:pPr marL="0" indent="0" algn="ctr">
              <a:buNone/>
            </a:pPr>
            <a:r>
              <a:rPr lang="en-US" b="1" dirty="0" err="1">
                <a:latin typeface="Times New Roman" panose="02020603050405020304" pitchFamily="18" charset="0"/>
                <a:cs typeface="Times New Roman" panose="02020603050405020304" pitchFamily="18" charset="0"/>
              </a:rPr>
              <a:t>Softwares</a:t>
            </a:r>
            <a:r>
              <a:rPr lang="en-US" b="1" dirty="0">
                <a:latin typeface="Times New Roman" panose="02020603050405020304" pitchFamily="18" charset="0"/>
                <a:cs typeface="Times New Roman" panose="02020603050405020304" pitchFamily="18" charset="0"/>
              </a:rPr>
              <a:t> for PCB Designing</a:t>
            </a:r>
            <a:endParaRPr lang="en-US"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208645-31AB-4F45-829C-5FC55062411A}"/>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EasyEda</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PROTEL(Altium designer)</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PADS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ORCAD</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Fritzing</a:t>
            </a:r>
          </a:p>
          <a:p>
            <a:pPr>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Kicad</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Allegro</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And some more………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34537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639-F0F8-4218-9E53-A20DF57A7EDE}"/>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Temperature sensor with BB-WI</a:t>
            </a:r>
            <a:endParaRPr lang="en-IN" b="1" dirty="0"/>
          </a:p>
        </p:txBody>
      </p:sp>
      <p:graphicFrame>
        <p:nvGraphicFramePr>
          <p:cNvPr id="4" name="Table 4">
            <a:extLst>
              <a:ext uri="{FF2B5EF4-FFF2-40B4-BE49-F238E27FC236}">
                <a16:creationId xmlns:a16="http://schemas.microsoft.com/office/drawing/2014/main" id="{9C186F87-EB6E-470C-96C2-120EA2C6E56E}"/>
              </a:ext>
            </a:extLst>
          </p:cNvPr>
          <p:cNvGraphicFramePr>
            <a:graphicFrameLocks noGrp="1"/>
          </p:cNvGraphicFramePr>
          <p:nvPr>
            <p:ph idx="1"/>
            <p:extLst>
              <p:ext uri="{D42A27DB-BD31-4B8C-83A1-F6EECF244321}">
                <p14:modId xmlns:p14="http://schemas.microsoft.com/office/powerpoint/2010/main" val="1040988042"/>
              </p:ext>
            </p:extLst>
          </p:nvPr>
        </p:nvGraphicFramePr>
        <p:xfrm>
          <a:off x="1295400" y="2557463"/>
          <a:ext cx="9601200" cy="2946692"/>
        </p:xfrm>
        <a:graphic>
          <a:graphicData uri="http://schemas.openxmlformats.org/drawingml/2006/table">
            <a:tbl>
              <a:tblPr firstRow="1" bandRow="1">
                <a:tableStyleId>{93296810-A885-4BE3-A3E7-6D5BEEA58F35}</a:tableStyleId>
              </a:tblPr>
              <a:tblGrid>
                <a:gridCol w="4800600">
                  <a:extLst>
                    <a:ext uri="{9D8B030D-6E8A-4147-A177-3AD203B41FA5}">
                      <a16:colId xmlns:a16="http://schemas.microsoft.com/office/drawing/2014/main" val="2543170057"/>
                    </a:ext>
                  </a:extLst>
                </a:gridCol>
                <a:gridCol w="4800600">
                  <a:extLst>
                    <a:ext uri="{9D8B030D-6E8A-4147-A177-3AD203B41FA5}">
                      <a16:colId xmlns:a16="http://schemas.microsoft.com/office/drawing/2014/main" val="1709523789"/>
                    </a:ext>
                  </a:extLst>
                </a:gridCol>
              </a:tblGrid>
              <a:tr h="736673">
                <a:tc>
                  <a:txBody>
                    <a:bodyPr/>
                    <a:lstStyle/>
                    <a:p>
                      <a:pPr algn="ctr"/>
                      <a:r>
                        <a:rPr lang="en-US" dirty="0">
                          <a:solidFill>
                            <a:schemeClr val="tx1"/>
                          </a:solidFill>
                          <a:latin typeface="Times New Roman" panose="02020603050405020304" pitchFamily="18" charset="0"/>
                          <a:cs typeface="Times New Roman" panose="02020603050405020304" pitchFamily="18" charset="0"/>
                        </a:rPr>
                        <a:t>Temperature Sensor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BB-WI (P9 Header)</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3569308"/>
                  </a:ext>
                </a:extLst>
              </a:tr>
              <a:tr h="736673">
                <a:tc>
                  <a:txBody>
                    <a:bodyPr/>
                    <a:lstStyle/>
                    <a:p>
                      <a:pPr algn="ctr"/>
                      <a:r>
                        <a:rPr lang="en-US" dirty="0">
                          <a:solidFill>
                            <a:schemeClr val="tx1"/>
                          </a:solidFill>
                          <a:latin typeface="Times New Roman" panose="02020603050405020304" pitchFamily="18" charset="0"/>
                          <a:cs typeface="Times New Roman" panose="02020603050405020304" pitchFamily="18" charset="0"/>
                        </a:rPr>
                        <a:t>GND</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 (DGND)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7752117"/>
                  </a:ext>
                </a:extLst>
              </a:tr>
              <a:tr h="736673">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Vcc</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 (VDD 5V)</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5307419"/>
                  </a:ext>
                </a:extLst>
              </a:tr>
              <a:tr h="736673">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Vout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38 (AIN3)</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289520"/>
                  </a:ext>
                </a:extLst>
              </a:tr>
            </a:tbl>
          </a:graphicData>
        </a:graphic>
      </p:graphicFrame>
    </p:spTree>
    <p:extLst>
      <p:ext uri="{BB962C8B-B14F-4D97-AF65-F5344CB8AC3E}">
        <p14:creationId xmlns:p14="http://schemas.microsoft.com/office/powerpoint/2010/main" val="275342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1EA1-A382-4358-BAB3-C00957E75741}"/>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Temperature sensor with BB-WI</a:t>
            </a:r>
            <a:endParaRPr lang="en-IN" b="1" dirty="0"/>
          </a:p>
        </p:txBody>
      </p:sp>
      <p:pic>
        <p:nvPicPr>
          <p:cNvPr id="4" name="Content Placeholder 3">
            <a:extLst>
              <a:ext uri="{FF2B5EF4-FFF2-40B4-BE49-F238E27FC236}">
                <a16:creationId xmlns:a16="http://schemas.microsoft.com/office/drawing/2014/main" id="{AEB074FC-E2C7-44EF-9F7F-6E2882F0B783}"/>
              </a:ext>
            </a:extLst>
          </p:cNvPr>
          <p:cNvPicPr>
            <a:picLocks noGrp="1"/>
          </p:cNvPicPr>
          <p:nvPr>
            <p:ph idx="1"/>
          </p:nvPr>
        </p:nvPicPr>
        <p:blipFill>
          <a:blip r:embed="rId2"/>
          <a:stretch/>
        </p:blipFill>
        <p:spPr>
          <a:xfrm>
            <a:off x="4537971" y="2557463"/>
            <a:ext cx="3116057" cy="3317875"/>
          </a:xfrm>
          <a:prstGeom prst="rect">
            <a:avLst/>
          </a:prstGeom>
          <a:ln>
            <a:noFill/>
          </a:ln>
        </p:spPr>
      </p:pic>
    </p:spTree>
    <p:extLst>
      <p:ext uri="{BB962C8B-B14F-4D97-AF65-F5344CB8AC3E}">
        <p14:creationId xmlns:p14="http://schemas.microsoft.com/office/powerpoint/2010/main" val="1866969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986E-7D17-46A7-85EA-3C4D5444F4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MCT2E Opto-coupler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CB681-C214-46AE-AFFC-3A9DD8A7E33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MCT2E is a phototransistor Optocoupler, as the name “phototransistor” suggests it has a transistor which is controlled based on light (photon).this IC basically has an IR (infrared) LED and a photo-transistor inside it. When the IR led is powered the light from it falls on the transistor and it conducts.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31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F8B1-E56B-48E6-B0B2-85B4D976F0C2}"/>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Interfacing of MCT2E Optocoupler with BB-WI</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C487CC-42C9-45EE-B1E4-57B87E0B600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Pin no 1 of MCT2E with gpio_67 pin 8 of P8 header of Beagle bone black wireless.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Pin no 2 of MCT2E with DGND pin 1/2 of P9 header of Beagle bone black wireless.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Pin no 4 of MCT2E with GND of Breadboard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Pin no 5 of MCT2E with positive (red wire) of DC fan.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50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A618-305A-4C33-A0AE-2BC47B5FC1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LCD Display(20*4)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A7D6D4-1422-4565-B2C1-C8AF7C4FC4E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LCD stands for Liquid Crystal Display. It is basically a screen that is used as an electric display module which has various range of applications. Most commonly used module is 16*2 LCD display and it is used in various devices and circuits. But we are using 20*4 LCD Display for this project. These modules are preferred over seven segments and other multi segment LEDs. It is basically available in electronic visible display, video display and flat panel display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368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F9B6-A4A2-46A9-96BE-46D239FB6D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Description of LCD Display</a:t>
            </a:r>
            <a:endParaRPr lang="en-IN"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E7A20DB8-E0CC-4EE0-8ADB-B5C55946CF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105275" y="2557463"/>
            <a:ext cx="3981450"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8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269C-BD74-44E5-B3C5-C4CF941D0D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PCB Designing</a:t>
            </a: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4F9D256-03DE-4618-8745-509CB2B255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558" y="2557463"/>
            <a:ext cx="5846884" cy="3317875"/>
          </a:xfrm>
        </p:spPr>
      </p:pic>
    </p:spTree>
    <p:extLst>
      <p:ext uri="{BB962C8B-B14F-4D97-AF65-F5344CB8AC3E}">
        <p14:creationId xmlns:p14="http://schemas.microsoft.com/office/powerpoint/2010/main" val="2275624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C25D-1A95-4D88-8CC1-DF5803118632}"/>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6DB1C2-4DA9-4ED2-A105-B201CCB018DC}"/>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BB-WI</a:t>
            </a:r>
          </a:p>
          <a:p>
            <a:pPr marL="0" indent="0">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https://beagleboard.org/support/bone101</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NodeMCU</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https://lastminuteengineers.com/esp8266-nodemcu-arduino-tutorial/</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Xbee</a:t>
            </a:r>
            <a:r>
              <a:rPr lang="en-IN" dirty="0">
                <a:latin typeface="Times New Roman" panose="02020603050405020304" pitchFamily="18" charset="0"/>
                <a:cs typeface="Times New Roman" panose="02020603050405020304" pitchFamily="18" charset="0"/>
              </a:rPr>
              <a:t> Module</a:t>
            </a:r>
          </a:p>
          <a:p>
            <a:pPr marL="0" indent="0">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https://components101.com/wireless/xbee-s2c-module-pinout-datasheet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Buzzer</a:t>
            </a:r>
          </a:p>
          <a:p>
            <a:pPr marL="0" indent="0">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5"/>
              </a:rPr>
              <a:t>https://en.wikipedia.org/wiki/Buzzer</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786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50E5-7006-4716-8A61-8ED28F5B3F77}"/>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8C8CB108-FAAC-4BB3-8438-E7A5855B8A6B}"/>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Sensors:</a:t>
            </a:r>
          </a:p>
          <a:p>
            <a:pPr marL="0" indent="0">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https://components101.com/sensors/mq2-gas-sensor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https://wiki.seeedstudio.com/Grove-Gas_Sensor-MQ9/</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https://www.fierceelectronics.com/sensors/what-a-temperature-sensor#:~:text=A%20temperature%20sensor%20is%20an,monitor%2C%20or%20signal%20temperature%20changes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Opto-coupler</a:t>
            </a:r>
          </a:p>
          <a:p>
            <a:pPr marL="0" indent="0">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https://components101.com/ics/mct2e-phototransistor-optocoupler-ic</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PCB</a:t>
            </a:r>
          </a:p>
          <a:p>
            <a:pPr marL="0" indent="0">
              <a:buNone/>
            </a:pPr>
            <a:r>
              <a:rPr lang="en-US"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hlinkClick r:id="rId6"/>
              </a:rPr>
              <a:t>https://en.wikipedia.org/wiki/Printed_circuit_board</a:t>
            </a:r>
            <a:endParaRPr lang="en-IN"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941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4E3A-E3EE-4E72-B6F7-4EFF1E280B7F}"/>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902C15CB-DC5C-4383-B8C4-FD34B70B1BFC}"/>
              </a:ext>
            </a:extLst>
          </p:cNvPr>
          <p:cNvSpPr>
            <a:spLocks noGrp="1"/>
          </p:cNvSpPr>
          <p:nvPr>
            <p:ph idx="1"/>
          </p:nvPr>
        </p:nvSpPr>
        <p:spPr/>
        <p:txBody>
          <a:bodyPr/>
          <a:lstStyle/>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EasyEDA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CA" sz="2400" spc="-1" dirty="0">
                <a:latin typeface="Times New Roman" panose="02020603050405020304" pitchFamily="18" charset="0"/>
                <a:ea typeface="Times New Roman"/>
                <a:cs typeface="Times New Roman" panose="02020603050405020304" pitchFamily="18" charset="0"/>
                <a:hlinkClick r:id="rId2"/>
              </a:rPr>
              <a:t>https://docs.easyeda.com/en/FAQ/Editor/index.html</a:t>
            </a:r>
            <a:endParaRPr lang="en-CA" sz="2400" spc="-1" dirty="0">
              <a:latin typeface="Times New Roman" panose="02020603050405020304" pitchFamily="18" charset="0"/>
              <a:ea typeface="Times New Roman"/>
              <a:cs typeface="Times New Roman" panose="02020603050405020304" pitchFamily="18" charset="0"/>
            </a:endParaRPr>
          </a:p>
          <a:p>
            <a:pPr marL="0" indent="0">
              <a:buNone/>
            </a:pPr>
            <a:r>
              <a:rPr lang="en-CA" sz="2400" spc="-1" dirty="0">
                <a:latin typeface="Times New Roman" panose="02020603050405020304" pitchFamily="18" charset="0"/>
                <a:ea typeface="Times New Roman"/>
                <a:cs typeface="Times New Roman" panose="02020603050405020304" pitchFamily="18" charset="0"/>
              </a:rPr>
              <a:t>     </a:t>
            </a:r>
            <a:r>
              <a:rPr lang="en-CA" sz="2400" spc="-1" dirty="0">
                <a:latin typeface="Times New Roman" panose="02020603050405020304" pitchFamily="18" charset="0"/>
                <a:ea typeface="Times New Roman"/>
                <a:cs typeface="Times New Roman" panose="02020603050405020304" pitchFamily="18" charset="0"/>
                <a:hlinkClick r:id="rId3"/>
              </a:rPr>
              <a:t>https://www.youtube.com/watch?v=utBQqcuOt9U</a:t>
            </a:r>
            <a:endParaRPr lang="en-CA" sz="2400" spc="-1" dirty="0">
              <a:latin typeface="Times New Roman" panose="02020603050405020304" pitchFamily="18" charset="0"/>
              <a:ea typeface="Times New Roman"/>
              <a:cs typeface="Times New Roman" panose="02020603050405020304" pitchFamily="18" charset="0"/>
            </a:endParaRPr>
          </a:p>
          <a:p>
            <a:pPr marL="0" indent="0">
              <a:buNone/>
            </a:pPr>
            <a:endParaRPr lang="en-CA" sz="2400" spc="-1" dirty="0">
              <a:latin typeface="Times New Roman" panose="02020603050405020304" pitchFamily="18" charset="0"/>
              <a:ea typeface="Times New Roman"/>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19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F8B1-B34E-47B2-A081-B2E95DCB71C6}"/>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EasyEDA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CCC981-B4FA-4F97-B413-96EE9F9216CE}"/>
              </a:ext>
            </a:extLst>
          </p:cNvPr>
          <p:cNvSpPr>
            <a:spLocks noGrp="1"/>
          </p:cNvSpPr>
          <p:nvPr>
            <p:ph idx="1"/>
          </p:nvPr>
        </p:nvSpPr>
        <p:spPr/>
        <p:txBody>
          <a:bodyPr>
            <a:normAutofit/>
          </a:bodyPr>
          <a:lstStyle/>
          <a:p>
            <a:r>
              <a:rPr lang="en-US" sz="2800" b="0" i="0" dirty="0" err="1">
                <a:solidFill>
                  <a:srgbClr val="262C32"/>
                </a:solidFill>
                <a:effectLst/>
                <a:latin typeface="Times New Roman" panose="02020603050405020304" pitchFamily="18" charset="0"/>
                <a:cs typeface="Times New Roman" panose="02020603050405020304" pitchFamily="18" charset="0"/>
              </a:rPr>
              <a:t>EasyEDA</a:t>
            </a:r>
            <a:r>
              <a:rPr lang="en-US" sz="2800" b="0" i="0" dirty="0">
                <a:solidFill>
                  <a:srgbClr val="262C32"/>
                </a:solidFill>
                <a:effectLst/>
                <a:latin typeface="Times New Roman" panose="02020603050405020304" pitchFamily="18" charset="0"/>
                <a:cs typeface="Times New Roman" panose="02020603050405020304" pitchFamily="18" charset="0"/>
              </a:rPr>
              <a:t> is an easier and powerful online PCB design tool that allows electronics engineers, educators, students, makers, and enthusiasts to design and share their </a:t>
            </a:r>
            <a:r>
              <a:rPr lang="en-US" sz="2800" b="0" i="0" dirty="0" err="1">
                <a:solidFill>
                  <a:srgbClr val="262C32"/>
                </a:solidFill>
                <a:effectLst/>
                <a:latin typeface="Times New Roman" panose="02020603050405020304" pitchFamily="18" charset="0"/>
                <a:cs typeface="Times New Roman" panose="02020603050405020304" pitchFamily="18" charset="0"/>
              </a:rPr>
              <a:t>projects.</a:t>
            </a:r>
            <a:r>
              <a:rPr lang="en-US" sz="2800" dirty="0" err="1">
                <a:solidFill>
                  <a:srgbClr val="262C32"/>
                </a:solidFill>
                <a:latin typeface="Times New Roman" panose="02020603050405020304" pitchFamily="18" charset="0"/>
                <a:cs typeface="Times New Roman" panose="02020603050405020304" pitchFamily="18" charset="0"/>
              </a:rPr>
              <a:t>Some</a:t>
            </a:r>
            <a:r>
              <a:rPr lang="en-US" sz="2800" dirty="0">
                <a:solidFill>
                  <a:srgbClr val="262C32"/>
                </a:solidFill>
                <a:latin typeface="Times New Roman" panose="02020603050405020304" pitchFamily="18" charset="0"/>
                <a:cs typeface="Times New Roman" panose="02020603050405020304" pitchFamily="18" charset="0"/>
              </a:rPr>
              <a:t> features of </a:t>
            </a:r>
            <a:r>
              <a:rPr lang="en-US" sz="2800" dirty="0" err="1">
                <a:solidFill>
                  <a:srgbClr val="262C32"/>
                </a:solidFill>
                <a:latin typeface="Times New Roman" panose="02020603050405020304" pitchFamily="18" charset="0"/>
                <a:cs typeface="Times New Roman" panose="02020603050405020304" pitchFamily="18" charset="0"/>
              </a:rPr>
              <a:t>EasyEDA,Bill</a:t>
            </a:r>
            <a:r>
              <a:rPr lang="en-US" sz="2800" dirty="0">
                <a:solidFill>
                  <a:srgbClr val="262C32"/>
                </a:solidFill>
                <a:latin typeface="Times New Roman" panose="02020603050405020304" pitchFamily="18" charset="0"/>
                <a:cs typeface="Times New Roman" panose="02020603050405020304" pitchFamily="18" charset="0"/>
              </a:rPr>
              <a:t> of Materials, Gerber files and pick and place files and documentary outputs in PDF, PNG and SVG formats,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31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F249-302B-45E9-95A5-AB80B8AAE2E5}"/>
              </a:ext>
            </a:extLst>
          </p:cNvPr>
          <p:cNvSpPr>
            <a:spLocks noGrp="1"/>
          </p:cNvSpPr>
          <p:nvPr>
            <p:ph type="title"/>
          </p:nvPr>
        </p:nvSpPr>
        <p:spPr>
          <a:xfrm>
            <a:off x="1295402" y="982132"/>
            <a:ext cx="9601196" cy="935445"/>
          </a:xfrm>
        </p:spPr>
        <p:txBody>
          <a:bodyPr/>
          <a:lstStyle/>
          <a:p>
            <a:r>
              <a:rPr lang="en-US" b="1" dirty="0">
                <a:latin typeface="Times New Roman" panose="02020603050405020304" pitchFamily="18" charset="0"/>
                <a:cs typeface="Times New Roman" panose="02020603050405020304" pitchFamily="18" charset="0"/>
              </a:rPr>
              <a:t>Components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481EE5-2FDC-4362-8442-4898CDE6EF71}"/>
              </a:ext>
            </a:extLst>
          </p:cNvPr>
          <p:cNvSpPr>
            <a:spLocks noGrp="1"/>
          </p:cNvSpPr>
          <p:nvPr>
            <p:ph idx="1"/>
          </p:nvPr>
        </p:nvSpPr>
        <p:spPr>
          <a:xfrm>
            <a:off x="1295401" y="2423604"/>
            <a:ext cx="9601196" cy="3452264"/>
          </a:xfrm>
        </p:spPr>
        <p:txBody>
          <a:bodyPr>
            <a:normAutofit fontScale="25000" lnSpcReduction="20000"/>
          </a:bodyPr>
          <a:lstStyle/>
          <a:p>
            <a:pPr>
              <a:buFont typeface="Wingdings" panose="05000000000000000000" pitchFamily="2" charset="2"/>
              <a:buChar char="Ø"/>
            </a:pPr>
            <a:r>
              <a:rPr lang="en-US" sz="7200" dirty="0" err="1">
                <a:latin typeface="Times New Roman" panose="02020603050405020304" pitchFamily="18" charset="0"/>
                <a:cs typeface="Times New Roman" panose="02020603050405020304" pitchFamily="18" charset="0"/>
              </a:rPr>
              <a:t>Beaglebone</a:t>
            </a:r>
            <a:r>
              <a:rPr lang="en-US" sz="7200" dirty="0">
                <a:latin typeface="Times New Roman" panose="02020603050405020304" pitchFamily="18" charset="0"/>
                <a:cs typeface="Times New Roman" panose="02020603050405020304" pitchFamily="18" charset="0"/>
              </a:rPr>
              <a:t> Black Wireless</a:t>
            </a:r>
          </a:p>
          <a:p>
            <a:pPr>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Buzzer</a:t>
            </a:r>
          </a:p>
          <a:p>
            <a:pPr>
              <a:buFont typeface="Wingdings" panose="05000000000000000000" pitchFamily="2" charset="2"/>
              <a:buChar char="Ø"/>
            </a:pPr>
            <a:r>
              <a:rPr lang="en-US" sz="7200" dirty="0" err="1">
                <a:latin typeface="Times New Roman" panose="02020603050405020304" pitchFamily="18" charset="0"/>
                <a:cs typeface="Times New Roman" panose="02020603050405020304" pitchFamily="18" charset="0"/>
              </a:rPr>
              <a:t>XBee</a:t>
            </a:r>
            <a:r>
              <a:rPr lang="en-US" sz="7200" dirty="0">
                <a:latin typeface="Times New Roman" panose="02020603050405020304" pitchFamily="18" charset="0"/>
                <a:cs typeface="Times New Roman" panose="02020603050405020304" pitchFamily="18" charset="0"/>
              </a:rPr>
              <a:t> module</a:t>
            </a:r>
          </a:p>
          <a:p>
            <a:pPr>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MQ 9 Sensor</a:t>
            </a:r>
          </a:p>
          <a:p>
            <a:pPr>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MQ 2 Sensor</a:t>
            </a:r>
          </a:p>
          <a:p>
            <a:pPr>
              <a:buFont typeface="Wingdings" panose="05000000000000000000" pitchFamily="2" charset="2"/>
              <a:buChar char="Ø"/>
            </a:pPr>
            <a:r>
              <a:rPr lang="en-US" sz="7200" dirty="0" err="1">
                <a:latin typeface="Times New Roman" panose="02020603050405020304" pitchFamily="18" charset="0"/>
                <a:cs typeface="Times New Roman" panose="02020603050405020304" pitchFamily="18" charset="0"/>
              </a:rPr>
              <a:t>Temperaturen</a:t>
            </a:r>
            <a:r>
              <a:rPr lang="en-US" sz="7200" dirty="0">
                <a:latin typeface="Times New Roman" panose="02020603050405020304" pitchFamily="18" charset="0"/>
                <a:cs typeface="Times New Roman" panose="02020603050405020304" pitchFamily="18" charset="0"/>
              </a:rPr>
              <a:t> Sensor</a:t>
            </a:r>
          </a:p>
          <a:p>
            <a:pPr>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Opto-coupler</a:t>
            </a:r>
          </a:p>
          <a:p>
            <a:pPr>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Fan</a:t>
            </a:r>
          </a:p>
          <a:p>
            <a:pPr>
              <a:buFont typeface="Wingdings" panose="05000000000000000000" pitchFamily="2" charset="2"/>
              <a:buChar char="Ø"/>
            </a:pPr>
            <a:r>
              <a:rPr lang="en-IN" sz="7200" dirty="0">
                <a:latin typeface="Times New Roman" panose="02020603050405020304" pitchFamily="18" charset="0"/>
                <a:cs typeface="Times New Roman" panose="02020603050405020304" pitchFamily="18" charset="0"/>
              </a:rPr>
              <a:t>Node MCU</a:t>
            </a:r>
          </a:p>
          <a:p>
            <a:pPr>
              <a:buFont typeface="Wingdings" panose="05000000000000000000" pitchFamily="2" charset="2"/>
              <a:buChar char="Ø"/>
            </a:pPr>
            <a:r>
              <a:rPr lang="en-IN" sz="7200" dirty="0">
                <a:latin typeface="Times New Roman" panose="02020603050405020304" pitchFamily="18" charset="0"/>
                <a:cs typeface="Times New Roman" panose="02020603050405020304" pitchFamily="18" charset="0"/>
              </a:rPr>
              <a:t>LCD display</a:t>
            </a:r>
          </a:p>
          <a:p>
            <a:pPr marL="0" indent="0">
              <a:buNone/>
            </a:pPr>
            <a:endParaRPr lang="en-IN" sz="7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5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5219-53F2-486A-957E-BA96E040732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Communication Protocol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791CA-473B-4C20-BDBA-F7A4609B0FC4}"/>
              </a:ext>
            </a:extLst>
          </p:cNvPr>
          <p:cNvSpPr>
            <a:spLocks noGrp="1"/>
          </p:cNvSpPr>
          <p:nvPr>
            <p:ph idx="1"/>
          </p:nvPr>
        </p:nvSpPr>
        <p:spPr>
          <a:xfrm>
            <a:off x="1295401" y="2432482"/>
            <a:ext cx="9601196" cy="3443386"/>
          </a:xfrm>
        </p:spPr>
        <p:txBody>
          <a:bodyPr>
            <a:no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UART (Universal asynchronous receiver-transmitter)</a:t>
            </a:r>
          </a:p>
          <a:p>
            <a:pPr lvl="1">
              <a:buFont typeface="Wingdings" panose="05000000000000000000" pitchFamily="2" charset="2"/>
              <a:buChar char="§"/>
            </a:pPr>
            <a:r>
              <a:rPr lang="en-US" sz="1400" dirty="0" err="1">
                <a:latin typeface="Times New Roman" panose="02020603050405020304" pitchFamily="18" charset="0"/>
                <a:cs typeface="Times New Roman" panose="02020603050405020304" pitchFamily="18" charset="0"/>
              </a:rPr>
              <a:t>XBee</a:t>
            </a:r>
            <a:r>
              <a:rPr lang="en-US" sz="1400" dirty="0">
                <a:latin typeface="Times New Roman" panose="02020603050405020304" pitchFamily="18" charset="0"/>
                <a:cs typeface="Times New Roman" panose="02020603050405020304" pitchFamily="18" charset="0"/>
              </a:rPr>
              <a:t> Module</a:t>
            </a:r>
          </a:p>
          <a:p>
            <a:pPr lvl="1">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Node MCU</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GPIO (General purpose input/output)</a:t>
            </a:r>
          </a:p>
          <a:p>
            <a:pPr lvl="1">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Buzzer</a:t>
            </a:r>
          </a:p>
          <a:p>
            <a:pPr lvl="1">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LPG Gas &amp; Smoke Sensor</a:t>
            </a:r>
          </a:p>
          <a:p>
            <a:pPr lvl="1">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 Sensor</a:t>
            </a:r>
          </a:p>
          <a:p>
            <a:pPr lvl="1">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Temperature Sensor</a:t>
            </a:r>
          </a:p>
          <a:p>
            <a:pPr lvl="1">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Opto-coupler</a:t>
            </a:r>
            <a:endParaRPr lang="en-IN"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LCD Display</a:t>
            </a:r>
          </a:p>
        </p:txBody>
      </p:sp>
    </p:spTree>
    <p:extLst>
      <p:ext uri="{BB962C8B-B14F-4D97-AF65-F5344CB8AC3E}">
        <p14:creationId xmlns:p14="http://schemas.microsoft.com/office/powerpoint/2010/main" val="122544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B65B-5303-4953-BDF0-43C4EE0514F8}"/>
              </a:ext>
            </a:extLst>
          </p:cNvPr>
          <p:cNvSpPr>
            <a:spLocks noGrp="1"/>
          </p:cNvSpPr>
          <p:nvPr>
            <p:ph type="title"/>
          </p:nvPr>
        </p:nvSpPr>
        <p:spPr/>
        <p:txBody>
          <a:bodyPr>
            <a:normAutofit/>
          </a:bodyPr>
          <a:lstStyle/>
          <a:p>
            <a:r>
              <a:rPr lang="en-US" b="1" dirty="0" err="1">
                <a:latin typeface="Times New Roman" panose="02020603050405020304" pitchFamily="18" charset="0"/>
                <a:cs typeface="Times New Roman" panose="02020603050405020304" pitchFamily="18" charset="0"/>
              </a:rPr>
              <a:t>Beaglebone</a:t>
            </a:r>
            <a:r>
              <a:rPr lang="en-US" b="1" dirty="0">
                <a:latin typeface="Times New Roman" panose="02020603050405020304" pitchFamily="18" charset="0"/>
                <a:cs typeface="Times New Roman" panose="02020603050405020304" pitchFamily="18" charset="0"/>
              </a:rPr>
              <a:t> Black Wireless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E793B7-2633-4558-99E4-00622F0541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Based on the extremely successful open-source </a:t>
            </a:r>
            <a:r>
              <a:rPr lang="en-US" dirty="0" err="1">
                <a:latin typeface="Times New Roman" panose="02020603050405020304" pitchFamily="18" charset="0"/>
                <a:cs typeface="Times New Roman" panose="02020603050405020304" pitchFamily="18" charset="0"/>
              </a:rPr>
              <a:t>Beaglebone</a:t>
            </a:r>
            <a:r>
              <a:rPr lang="en-US" dirty="0">
                <a:latin typeface="Times New Roman" panose="02020603050405020304" pitchFamily="18" charset="0"/>
                <a:cs typeface="Times New Roman" panose="02020603050405020304" pitchFamily="18" charset="0"/>
              </a:rPr>
              <a:t> Black hardware design, </a:t>
            </a:r>
            <a:r>
              <a:rPr lang="en-US" dirty="0" err="1">
                <a:latin typeface="Times New Roman" panose="02020603050405020304" pitchFamily="18" charset="0"/>
                <a:cs typeface="Times New Roman" panose="02020603050405020304" pitchFamily="18" charset="0"/>
              </a:rPr>
              <a:t>Beaglebone</a:t>
            </a:r>
            <a:r>
              <a:rPr lang="en-US" dirty="0">
                <a:latin typeface="Times New Roman" panose="02020603050405020304" pitchFamily="18" charset="0"/>
                <a:cs typeface="Times New Roman" panose="02020603050405020304" pitchFamily="18" charset="0"/>
              </a:rPr>
              <a:t> Black Wireless is a high-expansion, maker-focused, community-supported open hardware computer created by the BeagleBoard.org Foundation.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97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4274-1C7B-44E5-BED9-A98004D577D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Pin Description of BB-WI</a:t>
            </a:r>
            <a:endParaRPr lang="en-IN" b="1"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A13F16D2-B3DD-47CF-B517-7F97792BB9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764330"/>
            <a:ext cx="4718050" cy="2902553"/>
          </a:xfrm>
        </p:spPr>
      </p:pic>
      <p:pic>
        <p:nvPicPr>
          <p:cNvPr id="14" name="Content Placeholder 13">
            <a:extLst>
              <a:ext uri="{FF2B5EF4-FFF2-40B4-BE49-F238E27FC236}">
                <a16:creationId xmlns:a16="http://schemas.microsoft.com/office/drawing/2014/main" id="{4A02622F-FA90-4671-8BB8-1729DCADD1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788842"/>
            <a:ext cx="4718050" cy="2853528"/>
          </a:xfrm>
        </p:spPr>
      </p:pic>
    </p:spTree>
    <p:extLst>
      <p:ext uri="{BB962C8B-B14F-4D97-AF65-F5344CB8AC3E}">
        <p14:creationId xmlns:p14="http://schemas.microsoft.com/office/powerpoint/2010/main" val="314950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1F1A-AB27-45CB-A0CC-7B9D76167C51}"/>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Xbee</a:t>
            </a:r>
            <a:r>
              <a:rPr lang="en-US" b="1" dirty="0">
                <a:latin typeface="Times New Roman" panose="02020603050405020304" pitchFamily="18" charset="0"/>
                <a:cs typeface="Times New Roman" panose="02020603050405020304" pitchFamily="18" charset="0"/>
              </a:rPr>
              <a:t> Module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0A27F-AB86-49AA-94F4-EEDC40F3EC9D}"/>
              </a:ext>
            </a:extLst>
          </p:cNvPr>
          <p:cNvSpPr>
            <a:spLocks noGrp="1"/>
          </p:cNvSpPr>
          <p:nvPr>
            <p:ph idx="1"/>
          </p:nvPr>
        </p:nvSpPr>
        <p:spPr/>
        <p:txBody>
          <a:bodyPr/>
          <a:lstStyle/>
          <a:p>
            <a:r>
              <a:rPr lang="en-US" dirty="0" err="1">
                <a:solidFill>
                  <a:srgbClr val="000000"/>
                </a:solidFill>
                <a:latin typeface="Times New Roman" panose="02020603050405020304" pitchFamily="18" charset="0"/>
                <a:cs typeface="Times New Roman" panose="02020603050405020304" pitchFamily="18" charset="0"/>
              </a:rPr>
              <a:t>XBee</a:t>
            </a:r>
            <a:r>
              <a:rPr lang="en-US" dirty="0">
                <a:solidFill>
                  <a:srgbClr val="000000"/>
                </a:solidFill>
                <a:latin typeface="Times New Roman" panose="02020603050405020304" pitchFamily="18" charset="0"/>
                <a:cs typeface="Times New Roman" panose="02020603050405020304" pitchFamily="18" charset="0"/>
              </a:rPr>
              <a:t> S2C is a RF module designed for wireless communication or data exchange and it works on ZigBee mesh communication </a:t>
            </a:r>
            <a:r>
              <a:rPr lang="en-US" dirty="0" err="1">
                <a:solidFill>
                  <a:srgbClr val="000000"/>
                </a:solidFill>
                <a:latin typeface="Times New Roman" panose="02020603050405020304" pitchFamily="18" charset="0"/>
                <a:cs typeface="Times New Roman" panose="02020603050405020304" pitchFamily="18" charset="0"/>
              </a:rPr>
              <a:t>protocols.The</a:t>
            </a:r>
            <a:r>
              <a:rPr lang="en-US" dirty="0">
                <a:solidFill>
                  <a:srgbClr val="000000"/>
                </a:solidFill>
                <a:latin typeface="Times New Roman" panose="02020603050405020304" pitchFamily="18" charset="0"/>
                <a:cs typeface="Times New Roman" panose="02020603050405020304" pitchFamily="18" charset="0"/>
              </a:rPr>
              <a:t> module provides wireless connectivity to end-point devices in any ZigBee mesh networks including devices from other vendors.</a:t>
            </a:r>
            <a:endParaRPr lang="en-IN"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7325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602</TotalTime>
  <Words>1465</Words>
  <Application>Microsoft Office PowerPoint</Application>
  <PresentationFormat>Widescreen</PresentationFormat>
  <Paragraphs>228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Garamond</vt:lpstr>
      <vt:lpstr>Times New Roman</vt:lpstr>
      <vt:lpstr>Wingdings</vt:lpstr>
      <vt:lpstr>Organic</vt:lpstr>
      <vt:lpstr>IOT Based Smart Restaurant Menu Using BB-WI</vt:lpstr>
      <vt:lpstr>PCB</vt:lpstr>
      <vt:lpstr>Softwares for PCB Designing</vt:lpstr>
      <vt:lpstr>EasyEDA</vt:lpstr>
      <vt:lpstr>Components </vt:lpstr>
      <vt:lpstr>Communication Protocol</vt:lpstr>
      <vt:lpstr>Beaglebone Black Wireless</vt:lpstr>
      <vt:lpstr>Pin Description of BB-WI</vt:lpstr>
      <vt:lpstr>Xbee Module</vt:lpstr>
      <vt:lpstr>Pin Diagram of Xbee Module</vt:lpstr>
      <vt:lpstr>Pin Description of Xbee Module</vt:lpstr>
      <vt:lpstr>Pin Description of Xbee Module</vt:lpstr>
      <vt:lpstr>Pin Description of Xbee Module</vt:lpstr>
      <vt:lpstr>Pin Description of Xbee Module</vt:lpstr>
      <vt:lpstr>Interfacing of Xbee Module with BB-WI</vt:lpstr>
      <vt:lpstr>Interfacing of Xbee Module with BB-WI</vt:lpstr>
      <vt:lpstr>NodeMCU ESP8266</vt:lpstr>
      <vt:lpstr>Pin diagram of NodeMCU ESP8266</vt:lpstr>
      <vt:lpstr>Interfacing of NodeMCU ESP8266 with BB-WI</vt:lpstr>
      <vt:lpstr>Buzzer</vt:lpstr>
      <vt:lpstr>Interfacing of Buzzer with Beaglebone Black Wireless</vt:lpstr>
      <vt:lpstr>Interfacing of Buzzer with Beaglebone Black Wireless</vt:lpstr>
      <vt:lpstr>MQ 2 Sensor</vt:lpstr>
      <vt:lpstr>Interfacing of MQ 2 sensor with BB-WI</vt:lpstr>
      <vt:lpstr>Interfacing of MQ 2 sensor with BB-WI</vt:lpstr>
      <vt:lpstr> MQ 9 Sensor</vt:lpstr>
      <vt:lpstr>Interfacing of MQ 9 sensor with BB-WI</vt:lpstr>
      <vt:lpstr>Interfacing of MQ 9 sensor with BB-WI</vt:lpstr>
      <vt:lpstr>Temperature Sensor</vt:lpstr>
      <vt:lpstr>Interfacing of Temperature sensor with BB-WI</vt:lpstr>
      <vt:lpstr>Interfacing of Temperature sensor with BB-WI</vt:lpstr>
      <vt:lpstr>MCT2E Opto-coupler</vt:lpstr>
      <vt:lpstr>Interfacing of MCT2E Optocoupler with BB-WI</vt:lpstr>
      <vt:lpstr>LCD Display(20*4)</vt:lpstr>
      <vt:lpstr>Pin Description of LCD Display</vt:lpstr>
      <vt:lpstr>PCB Designing</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Restaurant Menu Using BB-WI</dc:title>
  <dc:creator>gurpreet kaur</dc:creator>
  <cp:lastModifiedBy>gurpreet kaur</cp:lastModifiedBy>
  <cp:revision>57</cp:revision>
  <dcterms:created xsi:type="dcterms:W3CDTF">2021-04-12T00:57:45Z</dcterms:created>
  <dcterms:modified xsi:type="dcterms:W3CDTF">2021-04-12T11:00:54Z</dcterms:modified>
</cp:coreProperties>
</file>