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8" r:id="rId11"/>
    <p:sldId id="279" r:id="rId12"/>
    <p:sldId id="281" r:id="rId13"/>
    <p:sldId id="282" r:id="rId14"/>
    <p:sldId id="283" r:id="rId15"/>
    <p:sldId id="284" r:id="rId16"/>
    <p:sldId id="280" r:id="rId17"/>
    <p:sldId id="286" r:id="rId18"/>
    <p:sldId id="287" r:id="rId19"/>
    <p:sldId id="288" r:id="rId20"/>
    <p:sldId id="285" r:id="rId21"/>
    <p:sldId id="290" r:id="rId22"/>
    <p:sldId id="291" r:id="rId23"/>
    <p:sldId id="292" r:id="rId24"/>
    <p:sldId id="289" r:id="rId25"/>
    <p:sldId id="293" r:id="rId26"/>
    <p:sldId id="296" r:id="rId27"/>
    <p:sldId id="294" r:id="rId28"/>
    <p:sldId id="29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1E8D25-BCE3-4478-B563-874B064D3A79}">
          <p14:sldIdLst>
            <p14:sldId id="256"/>
            <p14:sldId id="257"/>
            <p14:sldId id="258"/>
            <p14:sldId id="259"/>
            <p14:sldId id="260"/>
            <p14:sldId id="261"/>
            <p14:sldId id="262"/>
            <p14:sldId id="263"/>
            <p14:sldId id="264"/>
            <p14:sldId id="278"/>
            <p14:sldId id="279"/>
            <p14:sldId id="281"/>
            <p14:sldId id="282"/>
            <p14:sldId id="283"/>
            <p14:sldId id="284"/>
            <p14:sldId id="280"/>
            <p14:sldId id="286"/>
            <p14:sldId id="287"/>
            <p14:sldId id="288"/>
            <p14:sldId id="285"/>
            <p14:sldId id="290"/>
            <p14:sldId id="291"/>
            <p14:sldId id="292"/>
            <p14:sldId id="289"/>
            <p14:sldId id="293"/>
            <p14:sldId id="296"/>
            <p14:sldId id="294"/>
            <p14:sldId id="29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DAE4A6-5FA0-4BF3-A3A3-3B3C30634733}" type="doc">
      <dgm:prSet loTypeId="urn:microsoft.com/office/officeart/2016/7/layout/VerticalSolidActionList" loCatId="List" qsTypeId="urn:microsoft.com/office/officeart/2005/8/quickstyle/simple2" qsCatId="simple" csTypeId="urn:microsoft.com/office/officeart/2005/8/colors/colorful5" csCatId="colorful"/>
      <dgm:spPr/>
      <dgm:t>
        <a:bodyPr/>
        <a:lstStyle/>
        <a:p>
          <a:endParaRPr lang="en-US"/>
        </a:p>
      </dgm:t>
    </dgm:pt>
    <dgm:pt modelId="{7EC531E6-8AC9-4DBF-86B4-CFF40409FA45}">
      <dgm:prSet/>
      <dgm:spPr/>
      <dgm:t>
        <a:bodyPr/>
        <a:lstStyle/>
        <a:p>
          <a:r>
            <a:rPr lang="en-US" dirty="0"/>
            <a:t>Pin</a:t>
          </a:r>
        </a:p>
      </dgm:t>
    </dgm:pt>
    <dgm:pt modelId="{89F5B2B3-4D69-45A3-AA47-E450970E937B}" type="parTrans" cxnId="{7B90CAD3-C082-41E6-96EC-1E4A1696247F}">
      <dgm:prSet/>
      <dgm:spPr/>
      <dgm:t>
        <a:bodyPr/>
        <a:lstStyle/>
        <a:p>
          <a:endParaRPr lang="en-US"/>
        </a:p>
      </dgm:t>
    </dgm:pt>
    <dgm:pt modelId="{C23AF7B0-053D-4081-9253-204D6657B0B9}" type="sibTrans" cxnId="{7B90CAD3-C082-41E6-96EC-1E4A1696247F}">
      <dgm:prSet/>
      <dgm:spPr/>
      <dgm:t>
        <a:bodyPr/>
        <a:lstStyle/>
        <a:p>
          <a:endParaRPr lang="en-US"/>
        </a:p>
      </dgm:t>
    </dgm:pt>
    <dgm:pt modelId="{53FAF522-E042-45FF-AE0E-314FB1B0AA59}">
      <dgm:prSet/>
      <dgm:spPr/>
      <dgm:t>
        <a:bodyPr/>
        <a:lstStyle/>
        <a:p>
          <a:r>
            <a:rPr lang="en-US" dirty="0"/>
            <a:t>Pin 1 of (</a:t>
          </a:r>
          <a:r>
            <a:rPr lang="en-US" dirty="0" err="1"/>
            <a:t>vcc</a:t>
          </a:r>
          <a:r>
            <a:rPr lang="en-US" dirty="0"/>
            <a:t>) of LM35 to pin 4 of P9 header of BBBW.</a:t>
          </a:r>
        </a:p>
      </dgm:t>
    </dgm:pt>
    <dgm:pt modelId="{6D9C8A0B-3CA4-4726-B328-65646C68D8E4}" type="parTrans" cxnId="{AA3561A8-59CF-4FA2-A92F-44ADF86C8D44}">
      <dgm:prSet/>
      <dgm:spPr/>
      <dgm:t>
        <a:bodyPr/>
        <a:lstStyle/>
        <a:p>
          <a:endParaRPr lang="en-US"/>
        </a:p>
      </dgm:t>
    </dgm:pt>
    <dgm:pt modelId="{71EDF97A-38FE-4848-996D-49504BC6702E}" type="sibTrans" cxnId="{AA3561A8-59CF-4FA2-A92F-44ADF86C8D44}">
      <dgm:prSet/>
      <dgm:spPr/>
      <dgm:t>
        <a:bodyPr/>
        <a:lstStyle/>
        <a:p>
          <a:endParaRPr lang="en-US"/>
        </a:p>
      </dgm:t>
    </dgm:pt>
    <dgm:pt modelId="{71B0DBCC-42BF-46E4-A206-43B426BB4704}">
      <dgm:prSet/>
      <dgm:spPr/>
      <dgm:t>
        <a:bodyPr/>
        <a:lstStyle/>
        <a:p>
          <a:r>
            <a:rPr lang="en-US"/>
            <a:t>Pin</a:t>
          </a:r>
        </a:p>
      </dgm:t>
    </dgm:pt>
    <dgm:pt modelId="{8613D74F-0021-4FF8-A913-F4BBF3A4B1F2}" type="parTrans" cxnId="{F3085B27-D552-4C42-A86C-BAB7EA89531F}">
      <dgm:prSet/>
      <dgm:spPr/>
      <dgm:t>
        <a:bodyPr/>
        <a:lstStyle/>
        <a:p>
          <a:endParaRPr lang="en-US"/>
        </a:p>
      </dgm:t>
    </dgm:pt>
    <dgm:pt modelId="{AB3BBD9A-9D19-4594-BA9C-CAEF5006EF6C}" type="sibTrans" cxnId="{F3085B27-D552-4C42-A86C-BAB7EA89531F}">
      <dgm:prSet/>
      <dgm:spPr/>
      <dgm:t>
        <a:bodyPr/>
        <a:lstStyle/>
        <a:p>
          <a:endParaRPr lang="en-US"/>
        </a:p>
      </dgm:t>
    </dgm:pt>
    <dgm:pt modelId="{FA6D3069-F02F-49F1-940F-C84346F65297}">
      <dgm:prSet/>
      <dgm:spPr/>
      <dgm:t>
        <a:bodyPr/>
        <a:lstStyle/>
        <a:p>
          <a:r>
            <a:rPr lang="en-US" dirty="0"/>
            <a:t>Pin 2 of (analog Output) of LM35 to pin 40 of P9 header of BBBW.</a:t>
          </a:r>
        </a:p>
      </dgm:t>
    </dgm:pt>
    <dgm:pt modelId="{DC7C0F6A-BFD7-4125-A3EB-E7A87F9AA779}" type="parTrans" cxnId="{601BA5A3-45B5-49FB-AD86-A6369DD39723}">
      <dgm:prSet/>
      <dgm:spPr/>
      <dgm:t>
        <a:bodyPr/>
        <a:lstStyle/>
        <a:p>
          <a:endParaRPr lang="en-US"/>
        </a:p>
      </dgm:t>
    </dgm:pt>
    <dgm:pt modelId="{B8FEB4AE-87EB-4697-9CCA-EF0715212E46}" type="sibTrans" cxnId="{601BA5A3-45B5-49FB-AD86-A6369DD39723}">
      <dgm:prSet/>
      <dgm:spPr/>
      <dgm:t>
        <a:bodyPr/>
        <a:lstStyle/>
        <a:p>
          <a:endParaRPr lang="en-US"/>
        </a:p>
      </dgm:t>
    </dgm:pt>
    <dgm:pt modelId="{26342D15-C585-405E-90C0-993C4674874D}">
      <dgm:prSet/>
      <dgm:spPr/>
      <dgm:t>
        <a:bodyPr/>
        <a:lstStyle/>
        <a:p>
          <a:r>
            <a:rPr lang="en-US"/>
            <a:t>Pin</a:t>
          </a:r>
        </a:p>
      </dgm:t>
    </dgm:pt>
    <dgm:pt modelId="{498E99D9-17E8-420A-AEAF-5F8F41394DCD}" type="parTrans" cxnId="{897D8AC8-8A83-41AC-9EC2-9D588B42B8A7}">
      <dgm:prSet/>
      <dgm:spPr/>
      <dgm:t>
        <a:bodyPr/>
        <a:lstStyle/>
        <a:p>
          <a:endParaRPr lang="en-US"/>
        </a:p>
      </dgm:t>
    </dgm:pt>
    <dgm:pt modelId="{DB1FAF1B-124B-4709-A686-E331A6762198}" type="sibTrans" cxnId="{897D8AC8-8A83-41AC-9EC2-9D588B42B8A7}">
      <dgm:prSet/>
      <dgm:spPr/>
      <dgm:t>
        <a:bodyPr/>
        <a:lstStyle/>
        <a:p>
          <a:endParaRPr lang="en-US"/>
        </a:p>
      </dgm:t>
    </dgm:pt>
    <dgm:pt modelId="{8874A571-BFC8-44C8-A782-36D85073408F}">
      <dgm:prSet/>
      <dgm:spPr/>
      <dgm:t>
        <a:bodyPr/>
        <a:lstStyle/>
        <a:p>
          <a:r>
            <a:rPr lang="en-US" dirty="0"/>
            <a:t>Pin 3 of (GND) of Lm35 to pin 45 or 46 of P9 header of BBBW.</a:t>
          </a:r>
        </a:p>
      </dgm:t>
    </dgm:pt>
    <dgm:pt modelId="{35C58F0E-8E5E-40F5-A4B8-C1B178E14773}" type="parTrans" cxnId="{3CC312BC-E187-4910-A381-5F8FF21182F3}">
      <dgm:prSet/>
      <dgm:spPr/>
      <dgm:t>
        <a:bodyPr/>
        <a:lstStyle/>
        <a:p>
          <a:endParaRPr lang="en-US"/>
        </a:p>
      </dgm:t>
    </dgm:pt>
    <dgm:pt modelId="{5C3C00EA-6418-4FE7-B006-CF8031E3F302}" type="sibTrans" cxnId="{3CC312BC-E187-4910-A381-5F8FF21182F3}">
      <dgm:prSet/>
      <dgm:spPr/>
      <dgm:t>
        <a:bodyPr/>
        <a:lstStyle/>
        <a:p>
          <a:endParaRPr lang="en-US"/>
        </a:p>
      </dgm:t>
    </dgm:pt>
    <dgm:pt modelId="{835C8BC3-27A7-40B6-A844-20F8E0627751}" type="pres">
      <dgm:prSet presAssocID="{6BDAE4A6-5FA0-4BF3-A3A3-3B3C30634733}" presName="Name0" presStyleCnt="0">
        <dgm:presLayoutVars>
          <dgm:dir/>
          <dgm:animLvl val="lvl"/>
          <dgm:resizeHandles val="exact"/>
        </dgm:presLayoutVars>
      </dgm:prSet>
      <dgm:spPr/>
    </dgm:pt>
    <dgm:pt modelId="{24EC2BCE-611B-44E1-A661-C1DD1813DE28}" type="pres">
      <dgm:prSet presAssocID="{7EC531E6-8AC9-4DBF-86B4-CFF40409FA45}" presName="linNode" presStyleCnt="0"/>
      <dgm:spPr/>
    </dgm:pt>
    <dgm:pt modelId="{392F9D34-BC07-4EC7-BB8B-805E58DC5B80}" type="pres">
      <dgm:prSet presAssocID="{7EC531E6-8AC9-4DBF-86B4-CFF40409FA45}" presName="parentText" presStyleLbl="alignNode1" presStyleIdx="0" presStyleCnt="3">
        <dgm:presLayoutVars>
          <dgm:chMax val="1"/>
          <dgm:bulletEnabled/>
        </dgm:presLayoutVars>
      </dgm:prSet>
      <dgm:spPr/>
    </dgm:pt>
    <dgm:pt modelId="{B3DC1C63-AB11-491A-B825-96665B9F472C}" type="pres">
      <dgm:prSet presAssocID="{7EC531E6-8AC9-4DBF-86B4-CFF40409FA45}" presName="descendantText" presStyleLbl="alignAccFollowNode1" presStyleIdx="0" presStyleCnt="3">
        <dgm:presLayoutVars>
          <dgm:bulletEnabled/>
        </dgm:presLayoutVars>
      </dgm:prSet>
      <dgm:spPr/>
    </dgm:pt>
    <dgm:pt modelId="{121E1470-1DC2-4967-B45F-6B76B32BB74A}" type="pres">
      <dgm:prSet presAssocID="{C23AF7B0-053D-4081-9253-204D6657B0B9}" presName="sp" presStyleCnt="0"/>
      <dgm:spPr/>
    </dgm:pt>
    <dgm:pt modelId="{900CD05E-12A9-47CC-BD49-62F48453E820}" type="pres">
      <dgm:prSet presAssocID="{71B0DBCC-42BF-46E4-A206-43B426BB4704}" presName="linNode" presStyleCnt="0"/>
      <dgm:spPr/>
    </dgm:pt>
    <dgm:pt modelId="{7D3B9960-087F-4E70-BEFA-C21BA5EF3F10}" type="pres">
      <dgm:prSet presAssocID="{71B0DBCC-42BF-46E4-A206-43B426BB4704}" presName="parentText" presStyleLbl="alignNode1" presStyleIdx="1" presStyleCnt="3">
        <dgm:presLayoutVars>
          <dgm:chMax val="1"/>
          <dgm:bulletEnabled/>
        </dgm:presLayoutVars>
      </dgm:prSet>
      <dgm:spPr/>
    </dgm:pt>
    <dgm:pt modelId="{3CDCCED1-D429-4821-A770-7B51DF45E959}" type="pres">
      <dgm:prSet presAssocID="{71B0DBCC-42BF-46E4-A206-43B426BB4704}" presName="descendantText" presStyleLbl="alignAccFollowNode1" presStyleIdx="1" presStyleCnt="3">
        <dgm:presLayoutVars>
          <dgm:bulletEnabled/>
        </dgm:presLayoutVars>
      </dgm:prSet>
      <dgm:spPr/>
    </dgm:pt>
    <dgm:pt modelId="{A59B3D1E-D078-4F12-926F-D8A2E7F18E73}" type="pres">
      <dgm:prSet presAssocID="{AB3BBD9A-9D19-4594-BA9C-CAEF5006EF6C}" presName="sp" presStyleCnt="0"/>
      <dgm:spPr/>
    </dgm:pt>
    <dgm:pt modelId="{FE44D8E0-D1B3-4347-B986-3DFD45671EF1}" type="pres">
      <dgm:prSet presAssocID="{26342D15-C585-405E-90C0-993C4674874D}" presName="linNode" presStyleCnt="0"/>
      <dgm:spPr/>
    </dgm:pt>
    <dgm:pt modelId="{B81EE1A2-15C6-46C2-A90D-C00DCAF98FFA}" type="pres">
      <dgm:prSet presAssocID="{26342D15-C585-405E-90C0-993C4674874D}" presName="parentText" presStyleLbl="alignNode1" presStyleIdx="2" presStyleCnt="3">
        <dgm:presLayoutVars>
          <dgm:chMax val="1"/>
          <dgm:bulletEnabled/>
        </dgm:presLayoutVars>
      </dgm:prSet>
      <dgm:spPr/>
    </dgm:pt>
    <dgm:pt modelId="{824F2422-319D-4D07-A421-9F5CBD4CB6FF}" type="pres">
      <dgm:prSet presAssocID="{26342D15-C585-405E-90C0-993C4674874D}" presName="descendantText" presStyleLbl="alignAccFollowNode1" presStyleIdx="2" presStyleCnt="3">
        <dgm:presLayoutVars>
          <dgm:bulletEnabled/>
        </dgm:presLayoutVars>
      </dgm:prSet>
      <dgm:spPr/>
    </dgm:pt>
  </dgm:ptLst>
  <dgm:cxnLst>
    <dgm:cxn modelId="{F3085B27-D552-4C42-A86C-BAB7EA89531F}" srcId="{6BDAE4A6-5FA0-4BF3-A3A3-3B3C30634733}" destId="{71B0DBCC-42BF-46E4-A206-43B426BB4704}" srcOrd="1" destOrd="0" parTransId="{8613D74F-0021-4FF8-A913-F4BBF3A4B1F2}" sibTransId="{AB3BBD9A-9D19-4594-BA9C-CAEF5006EF6C}"/>
    <dgm:cxn modelId="{60677662-61C1-48DD-B3D7-26BD75CADD2B}" type="presOf" srcId="{8874A571-BFC8-44C8-A782-36D85073408F}" destId="{824F2422-319D-4D07-A421-9F5CBD4CB6FF}" srcOrd="0" destOrd="0" presId="urn:microsoft.com/office/officeart/2016/7/layout/VerticalSolidActionList"/>
    <dgm:cxn modelId="{3D25F067-DCC9-4832-9D60-D6F7977823CB}" type="presOf" srcId="{71B0DBCC-42BF-46E4-A206-43B426BB4704}" destId="{7D3B9960-087F-4E70-BEFA-C21BA5EF3F10}" srcOrd="0" destOrd="0" presId="urn:microsoft.com/office/officeart/2016/7/layout/VerticalSolidActionList"/>
    <dgm:cxn modelId="{39833E6A-BC41-42E2-B998-D91D461DDF9B}" type="presOf" srcId="{6BDAE4A6-5FA0-4BF3-A3A3-3B3C30634733}" destId="{835C8BC3-27A7-40B6-A844-20F8E0627751}" srcOrd="0" destOrd="0" presId="urn:microsoft.com/office/officeart/2016/7/layout/VerticalSolidActionList"/>
    <dgm:cxn modelId="{D4FC4887-E286-4829-A7E2-ACEC139F3330}" type="presOf" srcId="{FA6D3069-F02F-49F1-940F-C84346F65297}" destId="{3CDCCED1-D429-4821-A770-7B51DF45E959}" srcOrd="0" destOrd="0" presId="urn:microsoft.com/office/officeart/2016/7/layout/VerticalSolidActionList"/>
    <dgm:cxn modelId="{601BA5A3-45B5-49FB-AD86-A6369DD39723}" srcId="{71B0DBCC-42BF-46E4-A206-43B426BB4704}" destId="{FA6D3069-F02F-49F1-940F-C84346F65297}" srcOrd="0" destOrd="0" parTransId="{DC7C0F6A-BFD7-4125-A3EB-E7A87F9AA779}" sibTransId="{B8FEB4AE-87EB-4697-9CCA-EF0715212E46}"/>
    <dgm:cxn modelId="{AA3561A8-59CF-4FA2-A92F-44ADF86C8D44}" srcId="{7EC531E6-8AC9-4DBF-86B4-CFF40409FA45}" destId="{53FAF522-E042-45FF-AE0E-314FB1B0AA59}" srcOrd="0" destOrd="0" parTransId="{6D9C8A0B-3CA4-4726-B328-65646C68D8E4}" sibTransId="{71EDF97A-38FE-4848-996D-49504BC6702E}"/>
    <dgm:cxn modelId="{3CC312BC-E187-4910-A381-5F8FF21182F3}" srcId="{26342D15-C585-405E-90C0-993C4674874D}" destId="{8874A571-BFC8-44C8-A782-36D85073408F}" srcOrd="0" destOrd="0" parTransId="{35C58F0E-8E5E-40F5-A4B8-C1B178E14773}" sibTransId="{5C3C00EA-6418-4FE7-B006-CF8031E3F302}"/>
    <dgm:cxn modelId="{897D8AC8-8A83-41AC-9EC2-9D588B42B8A7}" srcId="{6BDAE4A6-5FA0-4BF3-A3A3-3B3C30634733}" destId="{26342D15-C585-405E-90C0-993C4674874D}" srcOrd="2" destOrd="0" parTransId="{498E99D9-17E8-420A-AEAF-5F8F41394DCD}" sibTransId="{DB1FAF1B-124B-4709-A686-E331A6762198}"/>
    <dgm:cxn modelId="{7B90CAD3-C082-41E6-96EC-1E4A1696247F}" srcId="{6BDAE4A6-5FA0-4BF3-A3A3-3B3C30634733}" destId="{7EC531E6-8AC9-4DBF-86B4-CFF40409FA45}" srcOrd="0" destOrd="0" parTransId="{89F5B2B3-4D69-45A3-AA47-E450970E937B}" sibTransId="{C23AF7B0-053D-4081-9253-204D6657B0B9}"/>
    <dgm:cxn modelId="{1D13DCDD-B750-44AA-B7E5-C92B031947D8}" type="presOf" srcId="{26342D15-C585-405E-90C0-993C4674874D}" destId="{B81EE1A2-15C6-46C2-A90D-C00DCAF98FFA}" srcOrd="0" destOrd="0" presId="urn:microsoft.com/office/officeart/2016/7/layout/VerticalSolidActionList"/>
    <dgm:cxn modelId="{5A5B98E0-D638-49EA-A28A-091D105DB7A4}" type="presOf" srcId="{7EC531E6-8AC9-4DBF-86B4-CFF40409FA45}" destId="{392F9D34-BC07-4EC7-BB8B-805E58DC5B80}" srcOrd="0" destOrd="0" presId="urn:microsoft.com/office/officeart/2016/7/layout/VerticalSolidActionList"/>
    <dgm:cxn modelId="{4FE2D6FC-4AB1-4120-84BB-BD200C9B97E7}" type="presOf" srcId="{53FAF522-E042-45FF-AE0E-314FB1B0AA59}" destId="{B3DC1C63-AB11-491A-B825-96665B9F472C}" srcOrd="0" destOrd="0" presId="urn:microsoft.com/office/officeart/2016/7/layout/VerticalSolidActionList"/>
    <dgm:cxn modelId="{0F59BCD4-FB1B-4451-9531-64A55B33C690}" type="presParOf" srcId="{835C8BC3-27A7-40B6-A844-20F8E0627751}" destId="{24EC2BCE-611B-44E1-A661-C1DD1813DE28}" srcOrd="0" destOrd="0" presId="urn:microsoft.com/office/officeart/2016/7/layout/VerticalSolidActionList"/>
    <dgm:cxn modelId="{B424C9BE-7840-432A-84AB-EE0DF9B34EEF}" type="presParOf" srcId="{24EC2BCE-611B-44E1-A661-C1DD1813DE28}" destId="{392F9D34-BC07-4EC7-BB8B-805E58DC5B80}" srcOrd="0" destOrd="0" presId="urn:microsoft.com/office/officeart/2016/7/layout/VerticalSolidActionList"/>
    <dgm:cxn modelId="{96DD3F4C-263A-4E19-86BA-6BA9F79BB2EB}" type="presParOf" srcId="{24EC2BCE-611B-44E1-A661-C1DD1813DE28}" destId="{B3DC1C63-AB11-491A-B825-96665B9F472C}" srcOrd="1" destOrd="0" presId="urn:microsoft.com/office/officeart/2016/7/layout/VerticalSolidActionList"/>
    <dgm:cxn modelId="{7B7CFF86-98F9-4540-8609-869258A318C4}" type="presParOf" srcId="{835C8BC3-27A7-40B6-A844-20F8E0627751}" destId="{121E1470-1DC2-4967-B45F-6B76B32BB74A}" srcOrd="1" destOrd="0" presId="urn:microsoft.com/office/officeart/2016/7/layout/VerticalSolidActionList"/>
    <dgm:cxn modelId="{58098CAF-9FC2-4D74-BA34-1EF046DAF91F}" type="presParOf" srcId="{835C8BC3-27A7-40B6-A844-20F8E0627751}" destId="{900CD05E-12A9-47CC-BD49-62F48453E820}" srcOrd="2" destOrd="0" presId="urn:microsoft.com/office/officeart/2016/7/layout/VerticalSolidActionList"/>
    <dgm:cxn modelId="{EF89846D-2B0A-482D-B3F3-010C4658D69E}" type="presParOf" srcId="{900CD05E-12A9-47CC-BD49-62F48453E820}" destId="{7D3B9960-087F-4E70-BEFA-C21BA5EF3F10}" srcOrd="0" destOrd="0" presId="urn:microsoft.com/office/officeart/2016/7/layout/VerticalSolidActionList"/>
    <dgm:cxn modelId="{C091AD62-C218-4B3E-B42D-341B38541453}" type="presParOf" srcId="{900CD05E-12A9-47CC-BD49-62F48453E820}" destId="{3CDCCED1-D429-4821-A770-7B51DF45E959}" srcOrd="1" destOrd="0" presId="urn:microsoft.com/office/officeart/2016/7/layout/VerticalSolidActionList"/>
    <dgm:cxn modelId="{2006AD67-7FB7-426B-8D89-BC084B6F8F13}" type="presParOf" srcId="{835C8BC3-27A7-40B6-A844-20F8E0627751}" destId="{A59B3D1E-D078-4F12-926F-D8A2E7F18E73}" srcOrd="3" destOrd="0" presId="urn:microsoft.com/office/officeart/2016/7/layout/VerticalSolidActionList"/>
    <dgm:cxn modelId="{6DB38364-7C79-4243-BA39-DD5E87A804B8}" type="presParOf" srcId="{835C8BC3-27A7-40B6-A844-20F8E0627751}" destId="{FE44D8E0-D1B3-4347-B986-3DFD45671EF1}" srcOrd="4" destOrd="0" presId="urn:microsoft.com/office/officeart/2016/7/layout/VerticalSolidActionList"/>
    <dgm:cxn modelId="{39D34A42-DA22-417C-AEF8-0DC2925AF496}" type="presParOf" srcId="{FE44D8E0-D1B3-4347-B986-3DFD45671EF1}" destId="{B81EE1A2-15C6-46C2-A90D-C00DCAF98FFA}" srcOrd="0" destOrd="0" presId="urn:microsoft.com/office/officeart/2016/7/layout/VerticalSolidActionList"/>
    <dgm:cxn modelId="{00462357-F583-4A88-A44F-885DF4A6873E}" type="presParOf" srcId="{FE44D8E0-D1B3-4347-B986-3DFD45671EF1}" destId="{824F2422-319D-4D07-A421-9F5CBD4CB6FF}"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C1C63-AB11-491A-B825-96665B9F472C}">
      <dsp:nvSpPr>
        <dsp:cNvPr id="0" name=""/>
        <dsp:cNvSpPr/>
      </dsp:nvSpPr>
      <dsp:spPr>
        <a:xfrm>
          <a:off x="1148937" y="1476"/>
          <a:ext cx="4595748" cy="1513885"/>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170" tIns="384527" rIns="89170" bIns="384527" numCol="1" spcCol="1270" anchor="ctr" anchorCtr="0">
          <a:noAutofit/>
        </a:bodyPr>
        <a:lstStyle/>
        <a:p>
          <a:pPr marL="0" lvl="0" indent="0" algn="l" defTabSz="1022350">
            <a:lnSpc>
              <a:spcPct val="90000"/>
            </a:lnSpc>
            <a:spcBef>
              <a:spcPct val="0"/>
            </a:spcBef>
            <a:spcAft>
              <a:spcPct val="35000"/>
            </a:spcAft>
            <a:buNone/>
          </a:pPr>
          <a:r>
            <a:rPr lang="en-US" sz="2300" kern="1200" dirty="0"/>
            <a:t>Pin 1 of (</a:t>
          </a:r>
          <a:r>
            <a:rPr lang="en-US" sz="2300" kern="1200" dirty="0" err="1"/>
            <a:t>vcc</a:t>
          </a:r>
          <a:r>
            <a:rPr lang="en-US" sz="2300" kern="1200" dirty="0"/>
            <a:t>) of LM35 to pin 4 of P9 header of BBBW.</a:t>
          </a:r>
        </a:p>
      </dsp:txBody>
      <dsp:txXfrm>
        <a:off x="1148937" y="1476"/>
        <a:ext cx="4595748" cy="1513885"/>
      </dsp:txXfrm>
    </dsp:sp>
    <dsp:sp modelId="{392F9D34-BC07-4EC7-BB8B-805E58DC5B80}">
      <dsp:nvSpPr>
        <dsp:cNvPr id="0" name=""/>
        <dsp:cNvSpPr/>
      </dsp:nvSpPr>
      <dsp:spPr>
        <a:xfrm>
          <a:off x="0" y="1476"/>
          <a:ext cx="1148937" cy="1513885"/>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0798" tIns="149538" rIns="60798" bIns="149538" numCol="1" spcCol="1270" anchor="ctr" anchorCtr="0">
          <a:noAutofit/>
        </a:bodyPr>
        <a:lstStyle/>
        <a:p>
          <a:pPr marL="0" lvl="0" indent="0" algn="ctr" defTabSz="1244600">
            <a:lnSpc>
              <a:spcPct val="90000"/>
            </a:lnSpc>
            <a:spcBef>
              <a:spcPct val="0"/>
            </a:spcBef>
            <a:spcAft>
              <a:spcPct val="35000"/>
            </a:spcAft>
            <a:buNone/>
          </a:pPr>
          <a:r>
            <a:rPr lang="en-US" sz="2800" kern="1200" dirty="0"/>
            <a:t>Pin</a:t>
          </a:r>
        </a:p>
      </dsp:txBody>
      <dsp:txXfrm>
        <a:off x="0" y="1476"/>
        <a:ext cx="1148937" cy="1513885"/>
      </dsp:txXfrm>
    </dsp:sp>
    <dsp:sp modelId="{3CDCCED1-D429-4821-A770-7B51DF45E959}">
      <dsp:nvSpPr>
        <dsp:cNvPr id="0" name=""/>
        <dsp:cNvSpPr/>
      </dsp:nvSpPr>
      <dsp:spPr>
        <a:xfrm>
          <a:off x="1148937" y="1606195"/>
          <a:ext cx="4595748" cy="1513885"/>
        </a:xfrm>
        <a:prstGeom prst="rect">
          <a:avLst/>
        </a:prstGeom>
        <a:solidFill>
          <a:schemeClr val="accent5">
            <a:tint val="40000"/>
            <a:alpha val="90000"/>
            <a:hueOff val="4655751"/>
            <a:satOff val="-19827"/>
            <a:lumOff val="216"/>
            <a:alphaOff val="0"/>
          </a:schemeClr>
        </a:solidFill>
        <a:ln w="15875" cap="flat" cmpd="sng" algn="ctr">
          <a:solidFill>
            <a:schemeClr val="accent5">
              <a:tint val="40000"/>
              <a:alpha val="90000"/>
              <a:hueOff val="4655751"/>
              <a:satOff val="-19827"/>
              <a:lumOff val="2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170" tIns="384527" rIns="89170" bIns="384527" numCol="1" spcCol="1270" anchor="ctr" anchorCtr="0">
          <a:noAutofit/>
        </a:bodyPr>
        <a:lstStyle/>
        <a:p>
          <a:pPr marL="0" lvl="0" indent="0" algn="l" defTabSz="1022350">
            <a:lnSpc>
              <a:spcPct val="90000"/>
            </a:lnSpc>
            <a:spcBef>
              <a:spcPct val="0"/>
            </a:spcBef>
            <a:spcAft>
              <a:spcPct val="35000"/>
            </a:spcAft>
            <a:buNone/>
          </a:pPr>
          <a:r>
            <a:rPr lang="en-US" sz="2300" kern="1200" dirty="0"/>
            <a:t>Pin 2 of (analog Output) of LM35 to pin 40 of P9 header of BBBW.</a:t>
          </a:r>
        </a:p>
      </dsp:txBody>
      <dsp:txXfrm>
        <a:off x="1148937" y="1606195"/>
        <a:ext cx="4595748" cy="1513885"/>
      </dsp:txXfrm>
    </dsp:sp>
    <dsp:sp modelId="{7D3B9960-087F-4E70-BEFA-C21BA5EF3F10}">
      <dsp:nvSpPr>
        <dsp:cNvPr id="0" name=""/>
        <dsp:cNvSpPr/>
      </dsp:nvSpPr>
      <dsp:spPr>
        <a:xfrm>
          <a:off x="0" y="1606195"/>
          <a:ext cx="1148937" cy="1513885"/>
        </a:xfrm>
        <a:prstGeom prst="rect">
          <a:avLst/>
        </a:prstGeom>
        <a:solidFill>
          <a:schemeClr val="accent5">
            <a:hueOff val="4367846"/>
            <a:satOff val="-22820"/>
            <a:lumOff val="5392"/>
            <a:alphaOff val="0"/>
          </a:schemeClr>
        </a:solidFill>
        <a:ln w="15875" cap="flat" cmpd="sng" algn="ctr">
          <a:solidFill>
            <a:schemeClr val="accent5">
              <a:hueOff val="4367846"/>
              <a:satOff val="-22820"/>
              <a:lumOff val="539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0798" tIns="149538" rIns="60798" bIns="149538" numCol="1" spcCol="1270" anchor="ctr" anchorCtr="0">
          <a:noAutofit/>
        </a:bodyPr>
        <a:lstStyle/>
        <a:p>
          <a:pPr marL="0" lvl="0" indent="0" algn="ctr" defTabSz="1244600">
            <a:lnSpc>
              <a:spcPct val="90000"/>
            </a:lnSpc>
            <a:spcBef>
              <a:spcPct val="0"/>
            </a:spcBef>
            <a:spcAft>
              <a:spcPct val="35000"/>
            </a:spcAft>
            <a:buNone/>
          </a:pPr>
          <a:r>
            <a:rPr lang="en-US" sz="2800" kern="1200"/>
            <a:t>Pin</a:t>
          </a:r>
        </a:p>
      </dsp:txBody>
      <dsp:txXfrm>
        <a:off x="0" y="1606195"/>
        <a:ext cx="1148937" cy="1513885"/>
      </dsp:txXfrm>
    </dsp:sp>
    <dsp:sp modelId="{824F2422-319D-4D07-A421-9F5CBD4CB6FF}">
      <dsp:nvSpPr>
        <dsp:cNvPr id="0" name=""/>
        <dsp:cNvSpPr/>
      </dsp:nvSpPr>
      <dsp:spPr>
        <a:xfrm>
          <a:off x="1148937" y="3210913"/>
          <a:ext cx="4595748" cy="1513885"/>
        </a:xfrm>
        <a:prstGeom prst="rect">
          <a:avLst/>
        </a:prstGeom>
        <a:solidFill>
          <a:schemeClr val="accent5">
            <a:tint val="40000"/>
            <a:alpha val="90000"/>
            <a:hueOff val="9311502"/>
            <a:satOff val="-39654"/>
            <a:lumOff val="432"/>
            <a:alphaOff val="0"/>
          </a:schemeClr>
        </a:solidFill>
        <a:ln w="15875" cap="flat" cmpd="sng" algn="ctr">
          <a:solidFill>
            <a:schemeClr val="accent5">
              <a:tint val="40000"/>
              <a:alpha val="90000"/>
              <a:hueOff val="9311502"/>
              <a:satOff val="-39654"/>
              <a:lumOff val="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170" tIns="384527" rIns="89170" bIns="384527" numCol="1" spcCol="1270" anchor="ctr" anchorCtr="0">
          <a:noAutofit/>
        </a:bodyPr>
        <a:lstStyle/>
        <a:p>
          <a:pPr marL="0" lvl="0" indent="0" algn="l" defTabSz="1022350">
            <a:lnSpc>
              <a:spcPct val="90000"/>
            </a:lnSpc>
            <a:spcBef>
              <a:spcPct val="0"/>
            </a:spcBef>
            <a:spcAft>
              <a:spcPct val="35000"/>
            </a:spcAft>
            <a:buNone/>
          </a:pPr>
          <a:r>
            <a:rPr lang="en-US" sz="2300" kern="1200" dirty="0"/>
            <a:t>Pin 3 of (GND) of Lm35 to pin 45 or 46 of P9 header of BBBW.</a:t>
          </a:r>
        </a:p>
      </dsp:txBody>
      <dsp:txXfrm>
        <a:off x="1148937" y="3210913"/>
        <a:ext cx="4595748" cy="1513885"/>
      </dsp:txXfrm>
    </dsp:sp>
    <dsp:sp modelId="{B81EE1A2-15C6-46C2-A90D-C00DCAF98FFA}">
      <dsp:nvSpPr>
        <dsp:cNvPr id="0" name=""/>
        <dsp:cNvSpPr/>
      </dsp:nvSpPr>
      <dsp:spPr>
        <a:xfrm>
          <a:off x="0" y="3210913"/>
          <a:ext cx="1148937" cy="1513885"/>
        </a:xfrm>
        <a:prstGeom prst="rect">
          <a:avLst/>
        </a:prstGeom>
        <a:solidFill>
          <a:schemeClr val="accent5">
            <a:hueOff val="8735693"/>
            <a:satOff val="-45639"/>
            <a:lumOff val="10784"/>
            <a:alphaOff val="0"/>
          </a:schemeClr>
        </a:solidFill>
        <a:ln w="15875" cap="flat" cmpd="sng" algn="ctr">
          <a:solidFill>
            <a:schemeClr val="accent5">
              <a:hueOff val="8735693"/>
              <a:satOff val="-45639"/>
              <a:lumOff val="1078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0798" tIns="149538" rIns="60798" bIns="149538" numCol="1" spcCol="1270" anchor="ctr" anchorCtr="0">
          <a:noAutofit/>
        </a:bodyPr>
        <a:lstStyle/>
        <a:p>
          <a:pPr marL="0" lvl="0" indent="0" algn="ctr" defTabSz="1244600">
            <a:lnSpc>
              <a:spcPct val="90000"/>
            </a:lnSpc>
            <a:spcBef>
              <a:spcPct val="0"/>
            </a:spcBef>
            <a:spcAft>
              <a:spcPct val="35000"/>
            </a:spcAft>
            <a:buNone/>
          </a:pPr>
          <a:r>
            <a:rPr lang="en-US" sz="2800" kern="1200"/>
            <a:t>Pin</a:t>
          </a:r>
        </a:p>
      </dsp:txBody>
      <dsp:txXfrm>
        <a:off x="0" y="3210913"/>
        <a:ext cx="1148937" cy="151388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3/30/2021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3/30/2021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3/30/2021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3/30/2021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3/30/2021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3/30/2021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3/30/2021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3/30/2021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hyperlink" Target="https://components101.com/sensors/lm35-temperature-sensor#:~:text=LM35%20is%20a%20precession%20Integrated,C%20to%20150%C2%B0C.&amp;text=There%20will%20be%20rise%20of,degree%20Celsius%20rise%20in%20temperature" TargetMode="External"/><Relationship Id="rId2" Type="http://schemas.openxmlformats.org/officeDocument/2006/relationships/hyperlink" Target="https://components101.com/ics/mct2e-phototransistor-optocoupler-i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xploringbeaglebone.com/chapter6/"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7C5D-AB2B-4F06-B561-893EB6E9C1EB}"/>
              </a:ext>
            </a:extLst>
          </p:cNvPr>
          <p:cNvSpPr>
            <a:spLocks noGrp="1"/>
          </p:cNvSpPr>
          <p:nvPr>
            <p:ph type="ctrTitle"/>
          </p:nvPr>
        </p:nvSpPr>
        <p:spPr/>
        <p:txBody>
          <a:bodyPr>
            <a:normAutofit fontScale="90000"/>
          </a:bodyPr>
          <a:lstStyle/>
          <a:p>
            <a:r>
              <a:rPr lang="en-IN" dirty="0"/>
              <a:t>Interfacing of Temperature sensor and fan with BBBW</a:t>
            </a:r>
          </a:p>
        </p:txBody>
      </p:sp>
      <p:sp>
        <p:nvSpPr>
          <p:cNvPr id="3" name="Subtitle 2">
            <a:extLst>
              <a:ext uri="{FF2B5EF4-FFF2-40B4-BE49-F238E27FC236}">
                <a16:creationId xmlns:a16="http://schemas.microsoft.com/office/drawing/2014/main" id="{67F85EDD-0C41-4933-A677-30DF5E355938}"/>
              </a:ext>
            </a:extLst>
          </p:cNvPr>
          <p:cNvSpPr>
            <a:spLocks noGrp="1"/>
          </p:cNvSpPr>
          <p:nvPr>
            <p:ph type="subTitle" idx="1"/>
          </p:nvPr>
        </p:nvSpPr>
        <p:spPr/>
        <p:txBody>
          <a:bodyPr/>
          <a:lstStyle/>
          <a:p>
            <a:r>
              <a:rPr lang="en-IN" dirty="0"/>
              <a:t>Submitted by </a:t>
            </a:r>
          </a:p>
          <a:p>
            <a:r>
              <a:rPr lang="en-IN" dirty="0"/>
              <a:t>Ashok Kumar Saini</a:t>
            </a:r>
          </a:p>
        </p:txBody>
      </p:sp>
    </p:spTree>
    <p:extLst>
      <p:ext uri="{BB962C8B-B14F-4D97-AF65-F5344CB8AC3E}">
        <p14:creationId xmlns:p14="http://schemas.microsoft.com/office/powerpoint/2010/main" val="144868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E3D820-BB7B-450E-B651-42ACB0F5D9B1}"/>
              </a:ext>
            </a:extLst>
          </p:cNvPr>
          <p:cNvPicPr>
            <a:picLocks noChangeAspect="1"/>
          </p:cNvPicPr>
          <p:nvPr/>
        </p:nvPicPr>
        <p:blipFill rotWithShape="1">
          <a:blip r:embed="rId2">
            <a:alphaModFix amt="35000"/>
          </a:blip>
          <a:srcRect/>
          <a:stretch/>
        </p:blipFill>
        <p:spPr>
          <a:xfrm>
            <a:off x="0" y="1"/>
            <a:ext cx="12191980" cy="6857999"/>
          </a:xfrm>
          <a:prstGeom prst="rect">
            <a:avLst/>
          </a:prstGeom>
        </p:spPr>
      </p:pic>
      <p:sp>
        <p:nvSpPr>
          <p:cNvPr id="2" name="Title 1">
            <a:extLst>
              <a:ext uri="{FF2B5EF4-FFF2-40B4-BE49-F238E27FC236}">
                <a16:creationId xmlns:a16="http://schemas.microsoft.com/office/drawing/2014/main" id="{2B1F7FA0-9492-49AC-897D-37D626DB87DA}"/>
              </a:ext>
            </a:extLst>
          </p:cNvPr>
          <p:cNvSpPr>
            <a:spLocks noGrp="1"/>
          </p:cNvSpPr>
          <p:nvPr>
            <p:ph type="title"/>
          </p:nvPr>
        </p:nvSpPr>
        <p:spPr>
          <a:xfrm>
            <a:off x="838201" y="1065862"/>
            <a:ext cx="3313164" cy="4726276"/>
          </a:xfrm>
        </p:spPr>
        <p:txBody>
          <a:bodyPr>
            <a:normAutofit/>
          </a:bodyPr>
          <a:lstStyle/>
          <a:p>
            <a:pPr algn="r"/>
            <a:r>
              <a:rPr lang="en-IN" sz="4000">
                <a:solidFill>
                  <a:srgbClr val="FFFFFF"/>
                </a:solidFill>
              </a:rPr>
              <a:t>Connecting LM35 to BBBW</a:t>
            </a:r>
          </a:p>
        </p:txBody>
      </p:sp>
      <p:graphicFrame>
        <p:nvGraphicFramePr>
          <p:cNvPr id="13" name="Content Placeholder 2">
            <a:extLst>
              <a:ext uri="{FF2B5EF4-FFF2-40B4-BE49-F238E27FC236}">
                <a16:creationId xmlns:a16="http://schemas.microsoft.com/office/drawing/2014/main" id="{D7BA415C-847B-4F34-A8DD-1DCA224C87F8}"/>
              </a:ext>
            </a:extLst>
          </p:cNvPr>
          <p:cNvGraphicFramePr>
            <a:graphicFrameLocks noGrp="1"/>
          </p:cNvGraphicFramePr>
          <p:nvPr>
            <p:ph idx="1"/>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779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0983-6FB4-4E01-A008-91BDDAE33BB5}"/>
              </a:ext>
            </a:extLst>
          </p:cNvPr>
          <p:cNvSpPr>
            <a:spLocks noGrp="1"/>
          </p:cNvSpPr>
          <p:nvPr>
            <p:ph type="title"/>
          </p:nvPr>
        </p:nvSpPr>
        <p:spPr/>
        <p:txBody>
          <a:bodyPr/>
          <a:lstStyle/>
          <a:p>
            <a:pPr algn="l"/>
            <a:r>
              <a:rPr lang="en-IN" dirty="0"/>
              <a:t>MCT2E Optocoupler</a:t>
            </a:r>
          </a:p>
        </p:txBody>
      </p:sp>
      <p:sp>
        <p:nvSpPr>
          <p:cNvPr id="3" name="Content Placeholder 2">
            <a:extLst>
              <a:ext uri="{FF2B5EF4-FFF2-40B4-BE49-F238E27FC236}">
                <a16:creationId xmlns:a16="http://schemas.microsoft.com/office/drawing/2014/main" id="{06565B5C-36BA-4769-A17F-3540249E38E9}"/>
              </a:ext>
            </a:extLst>
          </p:cNvPr>
          <p:cNvSpPr>
            <a:spLocks noGrp="1"/>
          </p:cNvSpPr>
          <p:nvPr>
            <p:ph idx="1"/>
          </p:nvPr>
        </p:nvSpPr>
        <p:spPr/>
        <p:txBody>
          <a:bodyPr/>
          <a:lstStyle/>
          <a:p>
            <a:r>
              <a:rPr lang="en-US" dirty="0"/>
              <a:t>MCT2E is a phototransistor Optocoupler, as the name “phototransistor” suggests it has a transistor which is controlled based on light (photon).</a:t>
            </a:r>
          </a:p>
          <a:p>
            <a:r>
              <a:rPr lang="en-US" dirty="0"/>
              <a:t>this IC basically has an IR (infrared) LED and a photo-transistor inside it. When the IR led is powered the light from it falls on the transistor and it conducts.</a:t>
            </a:r>
            <a:endParaRPr lang="en-IN" dirty="0"/>
          </a:p>
        </p:txBody>
      </p:sp>
    </p:spTree>
    <p:extLst>
      <p:ext uri="{BB962C8B-B14F-4D97-AF65-F5344CB8AC3E}">
        <p14:creationId xmlns:p14="http://schemas.microsoft.com/office/powerpoint/2010/main" val="325167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74A2-6229-4391-8F56-0D2A6C37F96A}"/>
              </a:ext>
            </a:extLst>
          </p:cNvPr>
          <p:cNvSpPr>
            <a:spLocks noGrp="1"/>
          </p:cNvSpPr>
          <p:nvPr>
            <p:ph type="title"/>
          </p:nvPr>
        </p:nvSpPr>
        <p:spPr/>
        <p:txBody>
          <a:bodyPr/>
          <a:lstStyle/>
          <a:p>
            <a:pPr algn="l"/>
            <a:r>
              <a:rPr lang="en-IN" dirty="0"/>
              <a:t>MCT2E pin Configuration</a:t>
            </a:r>
          </a:p>
        </p:txBody>
      </p:sp>
      <p:graphicFrame>
        <p:nvGraphicFramePr>
          <p:cNvPr id="4" name="Content Placeholder 3">
            <a:extLst>
              <a:ext uri="{FF2B5EF4-FFF2-40B4-BE49-F238E27FC236}">
                <a16:creationId xmlns:a16="http://schemas.microsoft.com/office/drawing/2014/main" id="{377F99BE-722D-4B60-9E61-D68B5F703E43}"/>
              </a:ext>
            </a:extLst>
          </p:cNvPr>
          <p:cNvGraphicFramePr>
            <a:graphicFrameLocks noGrp="1"/>
          </p:cNvGraphicFramePr>
          <p:nvPr>
            <p:ph idx="1"/>
            <p:extLst>
              <p:ext uri="{D42A27DB-BD31-4B8C-83A1-F6EECF244321}">
                <p14:modId xmlns:p14="http://schemas.microsoft.com/office/powerpoint/2010/main" val="4182325219"/>
              </p:ext>
            </p:extLst>
          </p:nvPr>
        </p:nvGraphicFramePr>
        <p:xfrm>
          <a:off x="1621861" y="1555845"/>
          <a:ext cx="9528360" cy="5025519"/>
        </p:xfrm>
        <a:graphic>
          <a:graphicData uri="http://schemas.openxmlformats.org/drawingml/2006/table">
            <a:tbl>
              <a:tblPr/>
              <a:tblGrid>
                <a:gridCol w="3176120">
                  <a:extLst>
                    <a:ext uri="{9D8B030D-6E8A-4147-A177-3AD203B41FA5}">
                      <a16:colId xmlns:a16="http://schemas.microsoft.com/office/drawing/2014/main" val="135541375"/>
                    </a:ext>
                  </a:extLst>
                </a:gridCol>
                <a:gridCol w="3176120">
                  <a:extLst>
                    <a:ext uri="{9D8B030D-6E8A-4147-A177-3AD203B41FA5}">
                      <a16:colId xmlns:a16="http://schemas.microsoft.com/office/drawing/2014/main" val="853814788"/>
                    </a:ext>
                  </a:extLst>
                </a:gridCol>
                <a:gridCol w="3176120">
                  <a:extLst>
                    <a:ext uri="{9D8B030D-6E8A-4147-A177-3AD203B41FA5}">
                      <a16:colId xmlns:a16="http://schemas.microsoft.com/office/drawing/2014/main" val="625924113"/>
                    </a:ext>
                  </a:extLst>
                </a:gridCol>
              </a:tblGrid>
              <a:tr h="260745">
                <a:tc>
                  <a:txBody>
                    <a:bodyPr/>
                    <a:lstStyle/>
                    <a:p>
                      <a:pPr fontAlgn="t"/>
                      <a:r>
                        <a:rPr lang="en-IN" sz="1600" b="1">
                          <a:solidFill>
                            <a:schemeClr val="bg2"/>
                          </a:solidFill>
                          <a:effectLst/>
                        </a:rPr>
                        <a:t>Pin Number</a:t>
                      </a:r>
                      <a:endParaRPr lang="en-IN" sz="1600">
                        <a:solidFill>
                          <a:schemeClr val="bg2"/>
                        </a:solidFill>
                        <a:effectLst/>
                      </a:endParaRP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600" b="1">
                          <a:solidFill>
                            <a:schemeClr val="bg2"/>
                          </a:solidFill>
                          <a:effectLst/>
                        </a:rPr>
                        <a:t>Pin Name</a:t>
                      </a:r>
                      <a:endParaRPr lang="en-IN" sz="1600">
                        <a:solidFill>
                          <a:schemeClr val="bg2"/>
                        </a:solidFill>
                        <a:effectLst/>
                      </a:endParaRP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600" b="1">
                          <a:solidFill>
                            <a:schemeClr val="bg2"/>
                          </a:solidFill>
                          <a:effectLst/>
                        </a:rPr>
                        <a:t>Description</a:t>
                      </a:r>
                      <a:endParaRPr lang="en-IN" sz="1600">
                        <a:solidFill>
                          <a:schemeClr val="bg2"/>
                        </a:solidFill>
                        <a:effectLst/>
                      </a:endParaRP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41518834"/>
                  </a:ext>
                </a:extLst>
              </a:tr>
              <a:tr h="847418">
                <a:tc>
                  <a:txBody>
                    <a:bodyPr/>
                    <a:lstStyle/>
                    <a:p>
                      <a:pPr fontAlgn="t"/>
                      <a:r>
                        <a:rPr lang="en-IN" sz="1600">
                          <a:solidFill>
                            <a:schemeClr val="bg2"/>
                          </a:solidFill>
                          <a:effectLst/>
                        </a:rPr>
                        <a:t>1</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600">
                          <a:solidFill>
                            <a:schemeClr val="bg2"/>
                          </a:solidFill>
                          <a:effectLst/>
                        </a:rPr>
                        <a:t>Anode (A)</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solidFill>
                            <a:schemeClr val="bg2"/>
                          </a:solidFill>
                          <a:effectLst/>
                        </a:rPr>
                        <a:t>Anode pin of the IR LED. Connected to logic input</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76263750"/>
                  </a:ext>
                </a:extLst>
              </a:tr>
              <a:tr h="456302">
                <a:tc>
                  <a:txBody>
                    <a:bodyPr/>
                    <a:lstStyle/>
                    <a:p>
                      <a:pPr fontAlgn="t"/>
                      <a:r>
                        <a:rPr lang="en-IN" sz="1600">
                          <a:solidFill>
                            <a:schemeClr val="bg2"/>
                          </a:solidFill>
                          <a:effectLst/>
                        </a:rPr>
                        <a:t>2</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600">
                          <a:solidFill>
                            <a:schemeClr val="bg2"/>
                          </a:solidFill>
                          <a:effectLst/>
                        </a:rPr>
                        <a:t>Cathode (C)</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solidFill>
                            <a:schemeClr val="bg2"/>
                          </a:solidFill>
                          <a:effectLst/>
                        </a:rPr>
                        <a:t>Cathode pin of the IR LED</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51312573"/>
                  </a:ext>
                </a:extLst>
              </a:tr>
              <a:tr h="260745">
                <a:tc>
                  <a:txBody>
                    <a:bodyPr/>
                    <a:lstStyle/>
                    <a:p>
                      <a:pPr fontAlgn="t"/>
                      <a:r>
                        <a:rPr lang="en-IN" sz="1600">
                          <a:solidFill>
                            <a:schemeClr val="bg2"/>
                          </a:solidFill>
                          <a:effectLst/>
                        </a:rPr>
                        <a:t>3</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600">
                          <a:solidFill>
                            <a:schemeClr val="bg2"/>
                          </a:solidFill>
                          <a:effectLst/>
                        </a:rPr>
                        <a:t>NC</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600">
                          <a:solidFill>
                            <a:schemeClr val="bg2"/>
                          </a:solidFill>
                          <a:effectLst/>
                        </a:rPr>
                        <a:t>Cannot be used</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86309961"/>
                  </a:ext>
                </a:extLst>
              </a:tr>
              <a:tr h="847418">
                <a:tc>
                  <a:txBody>
                    <a:bodyPr/>
                    <a:lstStyle/>
                    <a:p>
                      <a:pPr fontAlgn="t"/>
                      <a:r>
                        <a:rPr lang="en-IN" sz="1600">
                          <a:solidFill>
                            <a:schemeClr val="bg2"/>
                          </a:solidFill>
                          <a:effectLst/>
                        </a:rPr>
                        <a:t>4</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600">
                          <a:solidFill>
                            <a:schemeClr val="bg2"/>
                          </a:solidFill>
                          <a:effectLst/>
                        </a:rPr>
                        <a:t>Emitter (E)</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solidFill>
                            <a:schemeClr val="bg2"/>
                          </a:solidFill>
                          <a:effectLst/>
                        </a:rPr>
                        <a:t>Emitter pin of the Transistor. Connected to isolated ground.</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92008770"/>
                  </a:ext>
                </a:extLst>
              </a:tr>
              <a:tr h="847418">
                <a:tc>
                  <a:txBody>
                    <a:bodyPr/>
                    <a:lstStyle/>
                    <a:p>
                      <a:pPr fontAlgn="t"/>
                      <a:r>
                        <a:rPr lang="en-IN" sz="1600">
                          <a:solidFill>
                            <a:schemeClr val="bg2"/>
                          </a:solidFill>
                          <a:effectLst/>
                        </a:rPr>
                        <a:t>5</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600">
                          <a:solidFill>
                            <a:schemeClr val="bg2"/>
                          </a:solidFill>
                          <a:effectLst/>
                        </a:rPr>
                        <a:t>Collector (C)</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solidFill>
                            <a:schemeClr val="bg2"/>
                          </a:solidFill>
                          <a:effectLst/>
                        </a:rPr>
                        <a:t>Collector pin of the Transistor. This is the logic output pin</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616048823"/>
                  </a:ext>
                </a:extLst>
              </a:tr>
              <a:tr h="1434091">
                <a:tc>
                  <a:txBody>
                    <a:bodyPr/>
                    <a:lstStyle/>
                    <a:p>
                      <a:pPr fontAlgn="t"/>
                      <a:r>
                        <a:rPr lang="en-IN" sz="1600">
                          <a:solidFill>
                            <a:schemeClr val="bg2"/>
                          </a:solidFill>
                          <a:effectLst/>
                        </a:rPr>
                        <a:t>6</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600" dirty="0">
                          <a:solidFill>
                            <a:schemeClr val="bg2"/>
                          </a:solidFill>
                          <a:effectLst/>
                        </a:rPr>
                        <a:t>Base (B)</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dirty="0">
                          <a:solidFill>
                            <a:schemeClr val="bg2"/>
                          </a:solidFill>
                          <a:effectLst/>
                        </a:rPr>
                        <a:t>Base pin of the Transistor. It is normally not used for transistor mode, but will be used in diode mode</a:t>
                      </a:r>
                    </a:p>
                  </a:txBody>
                  <a:tcPr marL="52596" marR="52596" marT="26298" marB="2629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79886121"/>
                  </a:ext>
                </a:extLst>
              </a:tr>
            </a:tbl>
          </a:graphicData>
        </a:graphic>
      </p:graphicFrame>
    </p:spTree>
    <p:extLst>
      <p:ext uri="{BB962C8B-B14F-4D97-AF65-F5344CB8AC3E}">
        <p14:creationId xmlns:p14="http://schemas.microsoft.com/office/powerpoint/2010/main" val="2739955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292DC-5A21-40B1-8FB3-4407B835E733}"/>
              </a:ext>
            </a:extLst>
          </p:cNvPr>
          <p:cNvSpPr>
            <a:spLocks noGrp="1"/>
          </p:cNvSpPr>
          <p:nvPr>
            <p:ph type="title"/>
          </p:nvPr>
        </p:nvSpPr>
        <p:spPr/>
        <p:txBody>
          <a:bodyPr/>
          <a:lstStyle/>
          <a:p>
            <a:pPr algn="l"/>
            <a:r>
              <a:rPr lang="en-IN" dirty="0"/>
              <a:t>MCT2E Optocoupler</a:t>
            </a:r>
          </a:p>
        </p:txBody>
      </p:sp>
      <p:sp>
        <p:nvSpPr>
          <p:cNvPr id="5" name="Content Placeholder 4">
            <a:extLst>
              <a:ext uri="{FF2B5EF4-FFF2-40B4-BE49-F238E27FC236}">
                <a16:creationId xmlns:a16="http://schemas.microsoft.com/office/drawing/2014/main" id="{1FC94122-8474-4A77-940F-C4F43262609B}"/>
              </a:ext>
            </a:extLst>
          </p:cNvPr>
          <p:cNvSpPr>
            <a:spLocks noGrp="1"/>
          </p:cNvSpPr>
          <p:nvPr>
            <p:ph sz="half" idx="1"/>
          </p:nvPr>
        </p:nvSpPr>
        <p:spPr/>
        <p:txBody>
          <a:bodyPr/>
          <a:lstStyle/>
          <a:p>
            <a:r>
              <a:rPr lang="en-US" dirty="0"/>
              <a:t>This IC is used to provide electrical isolation between two circuits, one part of the circuit is connected to the IR LED and the other to Photo-transistor.</a:t>
            </a:r>
          </a:p>
          <a:p>
            <a:endParaRPr lang="en-IN" dirty="0"/>
          </a:p>
        </p:txBody>
      </p:sp>
      <p:pic>
        <p:nvPicPr>
          <p:cNvPr id="7" name="Content Placeholder 6">
            <a:extLst>
              <a:ext uri="{FF2B5EF4-FFF2-40B4-BE49-F238E27FC236}">
                <a16:creationId xmlns:a16="http://schemas.microsoft.com/office/drawing/2014/main" id="{B2E99DFF-98B7-4C49-B456-2297C431BB63}"/>
              </a:ext>
            </a:extLst>
          </p:cNvPr>
          <p:cNvPicPr>
            <a:picLocks noGrp="1" noChangeAspect="1"/>
          </p:cNvPicPr>
          <p:nvPr>
            <p:ph sz="half" idx="2"/>
          </p:nvPr>
        </p:nvPicPr>
        <p:blipFill>
          <a:blip r:embed="rId2"/>
          <a:stretch>
            <a:fillRect/>
          </a:stretch>
        </p:blipFill>
        <p:spPr>
          <a:xfrm>
            <a:off x="6665913" y="2052116"/>
            <a:ext cx="3895725" cy="3997828"/>
          </a:xfrm>
          <a:prstGeom prst="rect">
            <a:avLst/>
          </a:prstGeom>
        </p:spPr>
      </p:pic>
    </p:spTree>
    <p:extLst>
      <p:ext uri="{BB962C8B-B14F-4D97-AF65-F5344CB8AC3E}">
        <p14:creationId xmlns:p14="http://schemas.microsoft.com/office/powerpoint/2010/main" val="103175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D028FBE5-2515-4CF7-9061-EDC988E0A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0C2A92B-92F5-430A-A370-FD864418A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C151BBAC-D417-4C14-AAFE-8AAA55B26E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7DBE5AD7-4CDA-4167-83AD-34003BB38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D580359-F271-4995-847D-4B9BBE8DE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E338A2-FC59-4CD5-84F6-6D7B39CC5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50F4B-0BAF-4336-BFF7-50E84E787739}"/>
              </a:ext>
            </a:extLst>
          </p:cNvPr>
          <p:cNvSpPr>
            <a:spLocks noGrp="1"/>
          </p:cNvSpPr>
          <p:nvPr>
            <p:ph type="title"/>
          </p:nvPr>
        </p:nvSpPr>
        <p:spPr>
          <a:xfrm>
            <a:off x="6852356" y="513987"/>
            <a:ext cx="3927239" cy="1077229"/>
          </a:xfrm>
        </p:spPr>
        <p:txBody>
          <a:bodyPr vert="horz" lIns="91440" tIns="45720" rIns="91440" bIns="45720" rtlCol="0" anchor="t">
            <a:normAutofit/>
          </a:bodyPr>
          <a:lstStyle/>
          <a:p>
            <a:pPr algn="l"/>
            <a:r>
              <a:rPr lang="en-US" dirty="0"/>
              <a:t>MCT2E Optocoupler</a:t>
            </a:r>
          </a:p>
        </p:txBody>
      </p:sp>
      <p:pic>
        <p:nvPicPr>
          <p:cNvPr id="5" name="Content Placeholder 4">
            <a:extLst>
              <a:ext uri="{FF2B5EF4-FFF2-40B4-BE49-F238E27FC236}">
                <a16:creationId xmlns:a16="http://schemas.microsoft.com/office/drawing/2014/main" id="{834F7E27-43E7-4CB1-9231-85C0449B22AC}"/>
              </a:ext>
            </a:extLst>
          </p:cNvPr>
          <p:cNvPicPr>
            <a:picLocks noGrp="1" noChangeAspect="1"/>
          </p:cNvPicPr>
          <p:nvPr>
            <p:ph sz="half" idx="2"/>
          </p:nvPr>
        </p:nvPicPr>
        <p:blipFill rotWithShape="1">
          <a:blip r:embed="rId5"/>
          <a:srcRect t="1203" r="-1" b="882"/>
          <a:stretch/>
        </p:blipFill>
        <p:spPr>
          <a:xfrm>
            <a:off x="1659296" y="647190"/>
            <a:ext cx="4914867"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02D14FDC-BB13-4EBB-9867-0AA933E6EC0E}"/>
              </a:ext>
            </a:extLst>
          </p:cNvPr>
          <p:cNvSpPr>
            <a:spLocks noGrp="1"/>
          </p:cNvSpPr>
          <p:nvPr>
            <p:ph sz="half" idx="1"/>
          </p:nvPr>
        </p:nvSpPr>
        <p:spPr>
          <a:xfrm>
            <a:off x="6813755" y="2052116"/>
            <a:ext cx="3965839" cy="3997828"/>
          </a:xfrm>
        </p:spPr>
        <p:txBody>
          <a:bodyPr vert="horz" lIns="91440" tIns="45720" rIns="91440" bIns="45720" rtlCol="0" anchor="ctr">
            <a:normAutofit/>
          </a:bodyPr>
          <a:lstStyle/>
          <a:p>
            <a:r>
              <a:rPr lang="en-US" sz="1800" dirty="0"/>
              <a:t>The digital signal given to the IR LED will be reflected on the transistor but there will be no hard electrical connection between the two. </a:t>
            </a:r>
          </a:p>
        </p:txBody>
      </p:sp>
      <p:sp>
        <p:nvSpPr>
          <p:cNvPr id="36" name="Rectangle 35">
            <a:extLst>
              <a:ext uri="{FF2B5EF4-FFF2-40B4-BE49-F238E27FC236}">
                <a16:creationId xmlns:a16="http://schemas.microsoft.com/office/drawing/2014/main" id="{A8F57220-9A7B-4037-B5C5-8BE03B333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8192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D09D34-3344-48E3-BCA2-4A3AA9C0B323}"/>
              </a:ext>
            </a:extLst>
          </p:cNvPr>
          <p:cNvSpPr>
            <a:spLocks noGrp="1"/>
          </p:cNvSpPr>
          <p:nvPr>
            <p:ph type="title"/>
          </p:nvPr>
        </p:nvSpPr>
        <p:spPr/>
        <p:txBody>
          <a:bodyPr/>
          <a:lstStyle/>
          <a:p>
            <a:pPr algn="l"/>
            <a:r>
              <a:rPr lang="en-IN" dirty="0"/>
              <a:t>Working of MCT2E</a:t>
            </a:r>
          </a:p>
        </p:txBody>
      </p:sp>
      <p:sp>
        <p:nvSpPr>
          <p:cNvPr id="6" name="Content Placeholder 5">
            <a:extLst>
              <a:ext uri="{FF2B5EF4-FFF2-40B4-BE49-F238E27FC236}">
                <a16:creationId xmlns:a16="http://schemas.microsoft.com/office/drawing/2014/main" id="{1951BC5D-6EAF-4A53-BD59-6570F8943870}"/>
              </a:ext>
            </a:extLst>
          </p:cNvPr>
          <p:cNvSpPr>
            <a:spLocks noGrp="1"/>
          </p:cNvSpPr>
          <p:nvPr>
            <p:ph idx="1"/>
          </p:nvPr>
        </p:nvSpPr>
        <p:spPr/>
        <p:txBody>
          <a:bodyPr/>
          <a:lstStyle/>
          <a:p>
            <a:r>
              <a:rPr lang="en-US" dirty="0"/>
              <a:t>when the Logic input is low the IR LED will not conduct and hence the transistor will also be in off state. </a:t>
            </a:r>
          </a:p>
          <a:p>
            <a:r>
              <a:rPr lang="en-US" dirty="0"/>
              <a:t>The Logic input is made high, this high voltage should be a minimum of 1.25V (Diode Forward voltage) the IR LED conducts and so the photo-transistor is also turned on. This will short the collector and emitter and hence the Logic Output voltage will become zero. This way the logic input will be reflected at the logic output and still provides and isolation between the two.</a:t>
            </a:r>
            <a:endParaRPr lang="en-IN" dirty="0"/>
          </a:p>
        </p:txBody>
      </p:sp>
    </p:spTree>
    <p:extLst>
      <p:ext uri="{BB962C8B-B14F-4D97-AF65-F5344CB8AC3E}">
        <p14:creationId xmlns:p14="http://schemas.microsoft.com/office/powerpoint/2010/main" val="407561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1FC9-0912-4E71-9152-A9BB4AFBC5BE}"/>
              </a:ext>
            </a:extLst>
          </p:cNvPr>
          <p:cNvSpPr>
            <a:spLocks noGrp="1"/>
          </p:cNvSpPr>
          <p:nvPr>
            <p:ph type="title"/>
          </p:nvPr>
        </p:nvSpPr>
        <p:spPr/>
        <p:txBody>
          <a:bodyPr/>
          <a:lstStyle/>
          <a:p>
            <a:pPr algn="l"/>
            <a:r>
              <a:rPr lang="en-IN" dirty="0"/>
              <a:t>MCT2E Optocoupler specification</a:t>
            </a:r>
          </a:p>
        </p:txBody>
      </p:sp>
      <p:sp>
        <p:nvSpPr>
          <p:cNvPr id="3" name="Content Placeholder 2">
            <a:extLst>
              <a:ext uri="{FF2B5EF4-FFF2-40B4-BE49-F238E27FC236}">
                <a16:creationId xmlns:a16="http://schemas.microsoft.com/office/drawing/2014/main" id="{F56BB66B-4B16-481F-A8A3-15436A144D0C}"/>
              </a:ext>
            </a:extLst>
          </p:cNvPr>
          <p:cNvSpPr>
            <a:spLocks noGrp="1"/>
          </p:cNvSpPr>
          <p:nvPr>
            <p:ph idx="1"/>
          </p:nvPr>
        </p:nvSpPr>
        <p:spPr/>
        <p:txBody>
          <a:bodyPr/>
          <a:lstStyle/>
          <a:p>
            <a:r>
              <a:rPr lang="en-US" dirty="0"/>
              <a:t>Input Diode Forward Voltage: 1.25V</a:t>
            </a:r>
          </a:p>
          <a:p>
            <a:r>
              <a:rPr lang="en-US" dirty="0"/>
              <a:t>Collector-Emitter Voltage: 30V</a:t>
            </a:r>
          </a:p>
          <a:p>
            <a:r>
              <a:rPr lang="en-US" dirty="0"/>
              <a:t>On-State Collector Current: 5mA</a:t>
            </a:r>
          </a:p>
          <a:p>
            <a:r>
              <a:rPr lang="en-US" dirty="0"/>
              <a:t>Transistor HFE: 300</a:t>
            </a:r>
          </a:p>
          <a:p>
            <a:r>
              <a:rPr lang="en-US" dirty="0"/>
              <a:t>Rise Time: 5us</a:t>
            </a:r>
          </a:p>
          <a:p>
            <a:r>
              <a:rPr lang="en-US" dirty="0"/>
              <a:t>Fall Time: 5us</a:t>
            </a:r>
          </a:p>
          <a:p>
            <a:r>
              <a:rPr lang="en-US" dirty="0"/>
              <a:t>Available as 6-pin PDIP with and without M-suffix</a:t>
            </a:r>
            <a:endParaRPr lang="en-IN" dirty="0"/>
          </a:p>
        </p:txBody>
      </p:sp>
    </p:spTree>
    <p:extLst>
      <p:ext uri="{BB962C8B-B14F-4D97-AF65-F5344CB8AC3E}">
        <p14:creationId xmlns:p14="http://schemas.microsoft.com/office/powerpoint/2010/main" val="1694976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1EF3-EB32-4D3C-B674-4BDE187274C2}"/>
              </a:ext>
            </a:extLst>
          </p:cNvPr>
          <p:cNvSpPr>
            <a:spLocks noGrp="1"/>
          </p:cNvSpPr>
          <p:nvPr>
            <p:ph type="title"/>
          </p:nvPr>
        </p:nvSpPr>
        <p:spPr/>
        <p:txBody>
          <a:bodyPr/>
          <a:lstStyle/>
          <a:p>
            <a:pPr algn="l"/>
            <a:r>
              <a:rPr lang="en-IN" dirty="0"/>
              <a:t>Connection with BBBW</a:t>
            </a:r>
          </a:p>
        </p:txBody>
      </p:sp>
      <p:sp>
        <p:nvSpPr>
          <p:cNvPr id="3" name="Content Placeholder 2">
            <a:extLst>
              <a:ext uri="{FF2B5EF4-FFF2-40B4-BE49-F238E27FC236}">
                <a16:creationId xmlns:a16="http://schemas.microsoft.com/office/drawing/2014/main" id="{68E1C304-C042-42AA-8D8D-4F5C849E2346}"/>
              </a:ext>
            </a:extLst>
          </p:cNvPr>
          <p:cNvSpPr>
            <a:spLocks noGrp="1"/>
          </p:cNvSpPr>
          <p:nvPr>
            <p:ph idx="1"/>
          </p:nvPr>
        </p:nvSpPr>
        <p:spPr>
          <a:xfrm>
            <a:off x="2475330" y="2325071"/>
            <a:ext cx="7796540" cy="3997828"/>
          </a:xfrm>
        </p:spPr>
        <p:txBody>
          <a:bodyPr anchor="t"/>
          <a:lstStyle/>
          <a:p>
            <a:r>
              <a:rPr lang="en-IN" dirty="0"/>
              <a:t>Pin no 1 of MCT2E with gpio_67 pin 8 of P8 header of Beagle bone black wireless.</a:t>
            </a:r>
          </a:p>
          <a:p>
            <a:r>
              <a:rPr lang="en-IN" dirty="0"/>
              <a:t>Pin no 2 of MCT2E with DGND pin 1/2 of P9 header of Beagle bone black wireless.</a:t>
            </a:r>
          </a:p>
          <a:p>
            <a:r>
              <a:rPr lang="en-IN" dirty="0"/>
              <a:t>Pin no 4 of MCT2E with GND of Breadboard</a:t>
            </a:r>
          </a:p>
          <a:p>
            <a:r>
              <a:rPr lang="en-IN" dirty="0"/>
              <a:t>Pin no 5 of MCT2E with positive (red wire) of DC fan.</a:t>
            </a:r>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182621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8D7A2-BD4B-4506-8D3F-C912D2D20EB0}"/>
              </a:ext>
            </a:extLst>
          </p:cNvPr>
          <p:cNvSpPr>
            <a:spLocks noGrp="1"/>
          </p:cNvSpPr>
          <p:nvPr>
            <p:ph type="title"/>
          </p:nvPr>
        </p:nvSpPr>
        <p:spPr/>
        <p:txBody>
          <a:bodyPr/>
          <a:lstStyle/>
          <a:p>
            <a:pPr algn="l"/>
            <a:r>
              <a:rPr lang="en-IN" dirty="0"/>
              <a:t>DC fan</a:t>
            </a:r>
          </a:p>
        </p:txBody>
      </p:sp>
      <p:sp>
        <p:nvSpPr>
          <p:cNvPr id="5" name="Content Placeholder 4">
            <a:extLst>
              <a:ext uri="{FF2B5EF4-FFF2-40B4-BE49-F238E27FC236}">
                <a16:creationId xmlns:a16="http://schemas.microsoft.com/office/drawing/2014/main" id="{AFA976C8-B62D-40F6-9911-D10A12EE825C}"/>
              </a:ext>
            </a:extLst>
          </p:cNvPr>
          <p:cNvSpPr>
            <a:spLocks noGrp="1"/>
          </p:cNvSpPr>
          <p:nvPr>
            <p:ph sz="half" idx="1"/>
          </p:nvPr>
        </p:nvSpPr>
        <p:spPr>
          <a:xfrm>
            <a:off x="2693405" y="1578077"/>
            <a:ext cx="3891960" cy="4423352"/>
          </a:xfrm>
        </p:spPr>
        <p:txBody>
          <a:bodyPr/>
          <a:lstStyle/>
          <a:p>
            <a:r>
              <a:rPr lang="en-IN" dirty="0"/>
              <a:t>Fan Size: 120x120x25mm</a:t>
            </a:r>
          </a:p>
          <a:p>
            <a:r>
              <a:rPr lang="en-IN" dirty="0"/>
              <a:t>RPM: 3000 +/- 10%</a:t>
            </a:r>
          </a:p>
          <a:p>
            <a:r>
              <a:rPr lang="en-IN" dirty="0"/>
              <a:t>Rated Current: 0.36 Amp Running / 0.6 Amp </a:t>
            </a:r>
            <a:r>
              <a:rPr lang="en-IN" dirty="0" err="1"/>
              <a:t>Startup</a:t>
            </a:r>
            <a:endParaRPr lang="en-IN" dirty="0"/>
          </a:p>
          <a:p>
            <a:r>
              <a:rPr lang="en-IN" dirty="0"/>
              <a:t>Airflow: 105 CFM</a:t>
            </a:r>
          </a:p>
          <a:p>
            <a:r>
              <a:rPr lang="en-IN" dirty="0"/>
              <a:t>Noise: 42 dB</a:t>
            </a:r>
          </a:p>
          <a:p>
            <a:r>
              <a:rPr lang="en-IN" dirty="0"/>
              <a:t>Rated Voltage: 12 V DC</a:t>
            </a:r>
          </a:p>
          <a:p>
            <a:r>
              <a:rPr lang="en-IN" dirty="0"/>
              <a:t>Bearing Type: Ball Bearing</a:t>
            </a:r>
          </a:p>
        </p:txBody>
      </p:sp>
      <p:pic>
        <p:nvPicPr>
          <p:cNvPr id="7" name="Content Placeholder 6">
            <a:extLst>
              <a:ext uri="{FF2B5EF4-FFF2-40B4-BE49-F238E27FC236}">
                <a16:creationId xmlns:a16="http://schemas.microsoft.com/office/drawing/2014/main" id="{2D49A525-F8E3-4505-880A-BF7E463A915D}"/>
              </a:ext>
            </a:extLst>
          </p:cNvPr>
          <p:cNvPicPr>
            <a:picLocks noGrp="1" noChangeAspect="1"/>
          </p:cNvPicPr>
          <p:nvPr>
            <p:ph sz="half" idx="2"/>
          </p:nvPr>
        </p:nvPicPr>
        <p:blipFill>
          <a:blip r:embed="rId2"/>
          <a:stretch>
            <a:fillRect/>
          </a:stretch>
        </p:blipFill>
        <p:spPr>
          <a:xfrm>
            <a:off x="6872749" y="1934636"/>
            <a:ext cx="4262283" cy="4232787"/>
          </a:xfrm>
          <a:prstGeom prst="rect">
            <a:avLst/>
          </a:prstGeom>
        </p:spPr>
      </p:pic>
    </p:spTree>
    <p:extLst>
      <p:ext uri="{BB962C8B-B14F-4D97-AF65-F5344CB8AC3E}">
        <p14:creationId xmlns:p14="http://schemas.microsoft.com/office/powerpoint/2010/main" val="1741938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F21C34-EE6C-4D7C-876B-C95E1F73B177}"/>
              </a:ext>
            </a:extLst>
          </p:cNvPr>
          <p:cNvSpPr>
            <a:spLocks noGrp="1"/>
          </p:cNvSpPr>
          <p:nvPr>
            <p:ph type="title"/>
          </p:nvPr>
        </p:nvSpPr>
        <p:spPr/>
        <p:txBody>
          <a:bodyPr/>
          <a:lstStyle/>
          <a:p>
            <a:pPr algn="l"/>
            <a:r>
              <a:rPr lang="en-IN" dirty="0"/>
              <a:t>Pin configuration for BBBW</a:t>
            </a:r>
          </a:p>
        </p:txBody>
      </p:sp>
      <p:pic>
        <p:nvPicPr>
          <p:cNvPr id="7" name="Content Placeholder 6">
            <a:extLst>
              <a:ext uri="{FF2B5EF4-FFF2-40B4-BE49-F238E27FC236}">
                <a16:creationId xmlns:a16="http://schemas.microsoft.com/office/drawing/2014/main" id="{CF082E77-8DAB-440D-93CF-6747FBE5788B}"/>
              </a:ext>
            </a:extLst>
          </p:cNvPr>
          <p:cNvPicPr>
            <a:picLocks noGrp="1" noChangeAspect="1"/>
          </p:cNvPicPr>
          <p:nvPr>
            <p:ph idx="1"/>
          </p:nvPr>
        </p:nvPicPr>
        <p:blipFill>
          <a:blip r:embed="rId2"/>
          <a:stretch>
            <a:fillRect/>
          </a:stretch>
        </p:blipFill>
        <p:spPr>
          <a:xfrm>
            <a:off x="1076633" y="2052638"/>
            <a:ext cx="10205884" cy="4805362"/>
          </a:xfrm>
          <a:prstGeom prst="rect">
            <a:avLst/>
          </a:prstGeom>
        </p:spPr>
      </p:pic>
    </p:spTree>
    <p:extLst>
      <p:ext uri="{BB962C8B-B14F-4D97-AF65-F5344CB8AC3E}">
        <p14:creationId xmlns:p14="http://schemas.microsoft.com/office/powerpoint/2010/main" val="321874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484B-8D48-47A9-AC17-DCE0E3CAEF2C}"/>
              </a:ext>
            </a:extLst>
          </p:cNvPr>
          <p:cNvSpPr>
            <a:spLocks noGrp="1"/>
          </p:cNvSpPr>
          <p:nvPr>
            <p:ph type="title"/>
          </p:nvPr>
        </p:nvSpPr>
        <p:spPr/>
        <p:txBody>
          <a:bodyPr/>
          <a:lstStyle/>
          <a:p>
            <a:pPr algn="l"/>
            <a:r>
              <a:rPr lang="en-IN" dirty="0"/>
              <a:t>Objectives</a:t>
            </a:r>
          </a:p>
        </p:txBody>
      </p:sp>
      <p:sp>
        <p:nvSpPr>
          <p:cNvPr id="3" name="Content Placeholder 2">
            <a:extLst>
              <a:ext uri="{FF2B5EF4-FFF2-40B4-BE49-F238E27FC236}">
                <a16:creationId xmlns:a16="http://schemas.microsoft.com/office/drawing/2014/main" id="{342F7B79-D27C-4E1D-9DFD-65DC3978C968}"/>
              </a:ext>
            </a:extLst>
          </p:cNvPr>
          <p:cNvSpPr>
            <a:spLocks noGrp="1"/>
          </p:cNvSpPr>
          <p:nvPr>
            <p:ph idx="1"/>
          </p:nvPr>
        </p:nvSpPr>
        <p:spPr/>
        <p:txBody>
          <a:bodyPr/>
          <a:lstStyle/>
          <a:p>
            <a:r>
              <a:rPr lang="en-IN" dirty="0"/>
              <a:t>Introduction </a:t>
            </a:r>
          </a:p>
          <a:p>
            <a:r>
              <a:rPr lang="en-IN" dirty="0"/>
              <a:t>Requirement</a:t>
            </a:r>
          </a:p>
          <a:p>
            <a:r>
              <a:rPr lang="en-IN" dirty="0"/>
              <a:t>LM35 Temperature Sensor</a:t>
            </a:r>
          </a:p>
          <a:p>
            <a:r>
              <a:rPr lang="en-IN" dirty="0"/>
              <a:t>Optocoupler Working</a:t>
            </a:r>
          </a:p>
          <a:p>
            <a:r>
              <a:rPr lang="en-IN" dirty="0"/>
              <a:t>Coding </a:t>
            </a:r>
          </a:p>
          <a:p>
            <a:r>
              <a:rPr lang="en-IN" dirty="0"/>
              <a:t>Output</a:t>
            </a:r>
          </a:p>
          <a:p>
            <a:r>
              <a:rPr lang="en-IN" dirty="0"/>
              <a:t>Reference</a:t>
            </a:r>
          </a:p>
        </p:txBody>
      </p:sp>
    </p:spTree>
    <p:extLst>
      <p:ext uri="{BB962C8B-B14F-4D97-AF65-F5344CB8AC3E}">
        <p14:creationId xmlns:p14="http://schemas.microsoft.com/office/powerpoint/2010/main" val="2985657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electronics&#10;&#10;Description automatically generated">
            <a:extLst>
              <a:ext uri="{FF2B5EF4-FFF2-40B4-BE49-F238E27FC236}">
                <a16:creationId xmlns:a16="http://schemas.microsoft.com/office/drawing/2014/main" id="{D4A0E15E-2C01-466E-BF56-EB71A4BBC519}"/>
              </a:ext>
            </a:extLst>
          </p:cNvPr>
          <p:cNvPicPr>
            <a:picLocks noGrp="1" noChangeAspect="1"/>
          </p:cNvPicPr>
          <p:nvPr>
            <p:ph idx="1"/>
          </p:nvPr>
        </p:nvPicPr>
        <p:blipFill>
          <a:blip r:embed="rId2"/>
          <a:stretch>
            <a:fillRect/>
          </a:stretch>
        </p:blipFill>
        <p:spPr>
          <a:xfrm>
            <a:off x="958645" y="190500"/>
            <a:ext cx="10441858" cy="6667500"/>
          </a:xfrm>
        </p:spPr>
      </p:pic>
    </p:spTree>
    <p:extLst>
      <p:ext uri="{BB962C8B-B14F-4D97-AF65-F5344CB8AC3E}">
        <p14:creationId xmlns:p14="http://schemas.microsoft.com/office/powerpoint/2010/main" val="2175011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8EE2-1AA0-4AAD-B61B-786FB2CD4FE6}"/>
              </a:ext>
            </a:extLst>
          </p:cNvPr>
          <p:cNvSpPr>
            <a:spLocks noGrp="1"/>
          </p:cNvSpPr>
          <p:nvPr>
            <p:ph type="title"/>
          </p:nvPr>
        </p:nvSpPr>
        <p:spPr/>
        <p:txBody>
          <a:bodyPr/>
          <a:lstStyle/>
          <a:p>
            <a:pPr algn="l"/>
            <a:r>
              <a:rPr lang="en-IN" dirty="0"/>
              <a:t>Code</a:t>
            </a:r>
          </a:p>
        </p:txBody>
      </p:sp>
      <p:sp>
        <p:nvSpPr>
          <p:cNvPr id="3" name="Content Placeholder 2">
            <a:extLst>
              <a:ext uri="{FF2B5EF4-FFF2-40B4-BE49-F238E27FC236}">
                <a16:creationId xmlns:a16="http://schemas.microsoft.com/office/drawing/2014/main" id="{37CF73B8-AF26-40FA-86B0-5B7C5E13645C}"/>
              </a:ext>
            </a:extLst>
          </p:cNvPr>
          <p:cNvSpPr>
            <a:spLocks noGrp="1"/>
          </p:cNvSpPr>
          <p:nvPr>
            <p:ph idx="1"/>
          </p:nvPr>
        </p:nvSpPr>
        <p:spPr>
          <a:xfrm>
            <a:off x="1621860" y="1692322"/>
            <a:ext cx="9473769" cy="4694830"/>
          </a:xfrm>
        </p:spPr>
        <p:txBody>
          <a:bodyPr>
            <a:noAutofit/>
          </a:bodyPr>
          <a:lstStyle/>
          <a:p>
            <a:r>
              <a:rPr lang="en-US" sz="1600" dirty="0"/>
              <a:t>include&lt;iostream&gt;            </a:t>
            </a:r>
            <a:r>
              <a:rPr lang="en-US" sz="1600" dirty="0">
                <a:solidFill>
                  <a:schemeClr val="accent1">
                    <a:lumMod val="75000"/>
                  </a:schemeClr>
                </a:solidFill>
              </a:rPr>
              <a:t>//This header file contains all the functions of program like </a:t>
            </a:r>
            <a:r>
              <a:rPr lang="en-US" sz="1600" dirty="0" err="1">
                <a:solidFill>
                  <a:schemeClr val="accent1">
                    <a:lumMod val="75000"/>
                  </a:schemeClr>
                </a:solidFill>
              </a:rPr>
              <a:t>cout</a:t>
            </a:r>
            <a:r>
              <a:rPr lang="en-US" sz="1600" dirty="0">
                <a:solidFill>
                  <a:schemeClr val="accent1">
                    <a:lumMod val="75000"/>
                  </a:schemeClr>
                </a:solidFill>
              </a:rPr>
              <a:t>, </a:t>
            </a:r>
            <a:r>
              <a:rPr lang="en-US" sz="1600" dirty="0" err="1">
                <a:solidFill>
                  <a:schemeClr val="accent1">
                    <a:lumMod val="75000"/>
                  </a:schemeClr>
                </a:solidFill>
              </a:rPr>
              <a:t>cin</a:t>
            </a:r>
            <a:r>
              <a:rPr lang="en-US" sz="1600" dirty="0">
                <a:solidFill>
                  <a:schemeClr val="accent1">
                    <a:lumMod val="75000"/>
                  </a:schemeClr>
                </a:solidFill>
              </a:rPr>
              <a:t> etc.</a:t>
            </a:r>
          </a:p>
          <a:p>
            <a:r>
              <a:rPr lang="en-US" sz="1600" dirty="0"/>
              <a:t>#include&lt;cstring&gt;</a:t>
            </a:r>
            <a:r>
              <a:rPr lang="en-US" sz="1600" dirty="0">
                <a:solidFill>
                  <a:schemeClr val="accent1">
                    <a:lumMod val="75000"/>
                  </a:schemeClr>
                </a:solidFill>
              </a:rPr>
              <a:t>             //This header file declares a set of functions to work with C style string.</a:t>
            </a:r>
          </a:p>
          <a:p>
            <a:r>
              <a:rPr lang="en-US" sz="1600" dirty="0"/>
              <a:t>#include&lt;unistd.h&gt;</a:t>
            </a:r>
            <a:r>
              <a:rPr lang="en-US" sz="1600" dirty="0">
                <a:solidFill>
                  <a:schemeClr val="accent1">
                    <a:lumMod val="75000"/>
                  </a:schemeClr>
                </a:solidFill>
              </a:rPr>
              <a:t>            // This header file is for miscellaneous functions declaration.</a:t>
            </a:r>
          </a:p>
          <a:p>
            <a:r>
              <a:rPr lang="en-US" sz="1600" dirty="0"/>
              <a:t>#include "</a:t>
            </a:r>
            <a:r>
              <a:rPr lang="en-US" sz="1600" dirty="0" err="1"/>
              <a:t>buzzer.h</a:t>
            </a:r>
            <a:r>
              <a:rPr lang="en-US" sz="1600" dirty="0"/>
              <a:t>"</a:t>
            </a:r>
            <a:r>
              <a:rPr lang="en-US" sz="1600" dirty="0">
                <a:solidFill>
                  <a:schemeClr val="accent1">
                    <a:lumMod val="75000"/>
                  </a:schemeClr>
                </a:solidFill>
              </a:rPr>
              <a:t>           //It contains buzzer function.</a:t>
            </a:r>
          </a:p>
          <a:p>
            <a:endParaRPr lang="en-US" sz="1600" dirty="0"/>
          </a:p>
          <a:p>
            <a:r>
              <a:rPr lang="en-US" sz="1600" dirty="0"/>
              <a:t>#define LOW 0</a:t>
            </a:r>
          </a:p>
          <a:p>
            <a:r>
              <a:rPr lang="en-US" sz="1600" dirty="0"/>
              <a:t>#define HIGH 1</a:t>
            </a:r>
          </a:p>
          <a:p>
            <a:endParaRPr lang="en-US" sz="1600" dirty="0"/>
          </a:p>
          <a:p>
            <a:r>
              <a:rPr lang="en-US" sz="1600" dirty="0"/>
              <a:t>using namespace std;</a:t>
            </a:r>
            <a:endParaRPr lang="en-IN" sz="1600" dirty="0"/>
          </a:p>
        </p:txBody>
      </p:sp>
    </p:spTree>
    <p:extLst>
      <p:ext uri="{BB962C8B-B14F-4D97-AF65-F5344CB8AC3E}">
        <p14:creationId xmlns:p14="http://schemas.microsoft.com/office/powerpoint/2010/main" val="3993812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6E21-DEE2-422F-B9EF-F033D0284A0C}"/>
              </a:ext>
            </a:extLst>
          </p:cNvPr>
          <p:cNvSpPr>
            <a:spLocks noGrp="1"/>
          </p:cNvSpPr>
          <p:nvPr>
            <p:ph type="title"/>
          </p:nvPr>
        </p:nvSpPr>
        <p:spPr/>
        <p:txBody>
          <a:bodyPr/>
          <a:lstStyle/>
          <a:p>
            <a:pPr algn="l"/>
            <a:r>
              <a:rPr lang="en-IN" dirty="0"/>
              <a:t>Code</a:t>
            </a:r>
          </a:p>
        </p:txBody>
      </p:sp>
      <p:sp>
        <p:nvSpPr>
          <p:cNvPr id="3" name="Content Placeholder 2">
            <a:extLst>
              <a:ext uri="{FF2B5EF4-FFF2-40B4-BE49-F238E27FC236}">
                <a16:creationId xmlns:a16="http://schemas.microsoft.com/office/drawing/2014/main" id="{133BC3C5-76C8-438F-BE44-77505A0AF555}"/>
              </a:ext>
            </a:extLst>
          </p:cNvPr>
          <p:cNvSpPr>
            <a:spLocks noGrp="1"/>
          </p:cNvSpPr>
          <p:nvPr>
            <p:ph idx="1"/>
          </p:nvPr>
        </p:nvSpPr>
        <p:spPr>
          <a:xfrm>
            <a:off x="1091821" y="2052116"/>
            <a:ext cx="10276764" cy="4805884"/>
          </a:xfrm>
        </p:spPr>
        <p:txBody>
          <a:bodyPr>
            <a:normAutofit fontScale="85000" lnSpcReduction="10000"/>
          </a:bodyPr>
          <a:lstStyle/>
          <a:p>
            <a:r>
              <a:rPr lang="en-IN" dirty="0"/>
              <a:t>int </a:t>
            </a:r>
            <a:r>
              <a:rPr lang="en-IN" dirty="0" err="1"/>
              <a:t>pin_number</a:t>
            </a:r>
            <a:r>
              <a:rPr lang="en-IN" dirty="0"/>
              <a:t>=67;            </a:t>
            </a:r>
            <a:r>
              <a:rPr lang="en-IN" dirty="0">
                <a:solidFill>
                  <a:srgbClr val="92D050"/>
                </a:solidFill>
              </a:rPr>
              <a:t>//This is a GPIO_67 of </a:t>
            </a:r>
            <a:r>
              <a:rPr lang="en-IN" dirty="0" err="1">
                <a:solidFill>
                  <a:srgbClr val="92D050"/>
                </a:solidFill>
              </a:rPr>
              <a:t>Beaglebone</a:t>
            </a:r>
            <a:r>
              <a:rPr lang="en-IN" dirty="0">
                <a:solidFill>
                  <a:srgbClr val="92D050"/>
                </a:solidFill>
              </a:rPr>
              <a:t> Black Wireless</a:t>
            </a:r>
          </a:p>
          <a:p>
            <a:r>
              <a:rPr lang="en-IN" dirty="0"/>
              <a:t>int </a:t>
            </a:r>
            <a:r>
              <a:rPr lang="en-IN" dirty="0" err="1"/>
              <a:t>getTemp</a:t>
            </a:r>
            <a:r>
              <a:rPr lang="en-IN" dirty="0"/>
              <a:t>()  </a:t>
            </a:r>
            <a:r>
              <a:rPr lang="en-IN" dirty="0">
                <a:solidFill>
                  <a:srgbClr val="92D050"/>
                </a:solidFill>
              </a:rPr>
              <a:t>// generating a </a:t>
            </a:r>
            <a:r>
              <a:rPr lang="en-IN" dirty="0" err="1">
                <a:solidFill>
                  <a:srgbClr val="92D050"/>
                </a:solidFill>
              </a:rPr>
              <a:t>temerture</a:t>
            </a:r>
            <a:r>
              <a:rPr lang="en-IN" dirty="0">
                <a:solidFill>
                  <a:srgbClr val="92D050"/>
                </a:solidFill>
              </a:rPr>
              <a:t> function</a:t>
            </a:r>
          </a:p>
          <a:p>
            <a:r>
              <a:rPr lang="en-IN" dirty="0"/>
              <a:t>{</a:t>
            </a:r>
          </a:p>
          <a:p>
            <a:r>
              <a:rPr lang="en-IN" dirty="0"/>
              <a:t>   float </a:t>
            </a:r>
            <a:r>
              <a:rPr lang="en-IN" dirty="0" err="1"/>
              <a:t>calculated_temp</a:t>
            </a:r>
            <a:r>
              <a:rPr lang="en-IN" dirty="0"/>
              <a:t>;  </a:t>
            </a:r>
            <a:r>
              <a:rPr lang="en-IN" dirty="0">
                <a:solidFill>
                  <a:srgbClr val="92D050"/>
                </a:solidFill>
              </a:rPr>
              <a:t>// generating a local variable</a:t>
            </a:r>
          </a:p>
          <a:p>
            <a:r>
              <a:rPr lang="en-IN" dirty="0"/>
              <a:t>   </a:t>
            </a:r>
            <a:r>
              <a:rPr lang="en-IN" dirty="0" err="1"/>
              <a:t>fstream</a:t>
            </a:r>
            <a:r>
              <a:rPr lang="en-IN" dirty="0"/>
              <a:t> f; </a:t>
            </a:r>
            <a:r>
              <a:rPr lang="en-IN" dirty="0">
                <a:solidFill>
                  <a:srgbClr val="92D050"/>
                </a:solidFill>
              </a:rPr>
              <a:t>// generating a stream for file</a:t>
            </a:r>
          </a:p>
          <a:p>
            <a:r>
              <a:rPr lang="en-IN" dirty="0"/>
              <a:t>   </a:t>
            </a:r>
            <a:r>
              <a:rPr lang="en-IN" dirty="0" err="1"/>
              <a:t>f.open</a:t>
            </a:r>
            <a:r>
              <a:rPr lang="en-IN" dirty="0"/>
              <a:t>("/sys/bus/</a:t>
            </a:r>
            <a:r>
              <a:rPr lang="en-IN" dirty="0" err="1"/>
              <a:t>iio</a:t>
            </a:r>
            <a:r>
              <a:rPr lang="en-IN" dirty="0"/>
              <a:t>/devices/iio:device0/in_voltage1_raw"); </a:t>
            </a:r>
            <a:r>
              <a:rPr lang="en-IN" dirty="0">
                <a:solidFill>
                  <a:srgbClr val="92D050"/>
                </a:solidFill>
              </a:rPr>
              <a:t>//  config P9_40 AIN of BBBW </a:t>
            </a:r>
          </a:p>
          <a:p>
            <a:r>
              <a:rPr lang="en-IN" dirty="0"/>
              <a:t>   f&gt;&gt;</a:t>
            </a:r>
            <a:r>
              <a:rPr lang="en-IN" dirty="0" err="1"/>
              <a:t>calculated_temp</a:t>
            </a:r>
            <a:r>
              <a:rPr lang="en-IN" dirty="0"/>
              <a:t>; </a:t>
            </a:r>
            <a:r>
              <a:rPr lang="en-IN" dirty="0">
                <a:solidFill>
                  <a:srgbClr val="92D050"/>
                </a:solidFill>
              </a:rPr>
              <a:t>// giving file address to local variable</a:t>
            </a:r>
          </a:p>
          <a:p>
            <a:r>
              <a:rPr lang="en-IN" dirty="0"/>
              <a:t>   </a:t>
            </a:r>
            <a:r>
              <a:rPr lang="en-IN" dirty="0" err="1"/>
              <a:t>calculated_temp</a:t>
            </a:r>
            <a:r>
              <a:rPr lang="en-IN" dirty="0"/>
              <a:t>= (</a:t>
            </a:r>
            <a:r>
              <a:rPr lang="en-IN" dirty="0" err="1"/>
              <a:t>calculated_temp</a:t>
            </a:r>
            <a:r>
              <a:rPr lang="en-IN" dirty="0"/>
              <a:t>/22.75);  </a:t>
            </a:r>
            <a:r>
              <a:rPr lang="en-IN" dirty="0">
                <a:solidFill>
                  <a:srgbClr val="92D050"/>
                </a:solidFill>
              </a:rPr>
              <a:t>// formula for calculating temp in </a:t>
            </a:r>
            <a:r>
              <a:rPr lang="en-IN" dirty="0" err="1">
                <a:solidFill>
                  <a:srgbClr val="92D050"/>
                </a:solidFill>
              </a:rPr>
              <a:t>celsius</a:t>
            </a:r>
            <a:endParaRPr lang="en-IN" dirty="0">
              <a:solidFill>
                <a:srgbClr val="92D050"/>
              </a:solidFill>
            </a:endParaRPr>
          </a:p>
          <a:p>
            <a:r>
              <a:rPr lang="en-IN" dirty="0"/>
              <a:t>   return (int)</a:t>
            </a:r>
            <a:r>
              <a:rPr lang="en-IN" dirty="0" err="1"/>
              <a:t>calculated_temp</a:t>
            </a:r>
            <a:r>
              <a:rPr lang="en-IN" dirty="0"/>
              <a:t>; </a:t>
            </a:r>
            <a:r>
              <a:rPr lang="en-IN" dirty="0">
                <a:solidFill>
                  <a:srgbClr val="92D050"/>
                </a:solidFill>
              </a:rPr>
              <a:t>//returning integer value to </a:t>
            </a:r>
            <a:r>
              <a:rPr lang="en-IN" dirty="0" err="1">
                <a:solidFill>
                  <a:srgbClr val="92D050"/>
                </a:solidFill>
              </a:rPr>
              <a:t>getTemp</a:t>
            </a:r>
            <a:r>
              <a:rPr lang="en-IN" dirty="0">
                <a:solidFill>
                  <a:srgbClr val="92D050"/>
                </a:solidFill>
              </a:rPr>
              <a:t> function</a:t>
            </a:r>
          </a:p>
          <a:p>
            <a:r>
              <a:rPr lang="en-IN" dirty="0"/>
              <a:t>}</a:t>
            </a:r>
          </a:p>
        </p:txBody>
      </p:sp>
    </p:spTree>
    <p:extLst>
      <p:ext uri="{BB962C8B-B14F-4D97-AF65-F5344CB8AC3E}">
        <p14:creationId xmlns:p14="http://schemas.microsoft.com/office/powerpoint/2010/main" val="1829151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3C7C-CDCB-4269-8240-E0B7AECC8580}"/>
              </a:ext>
            </a:extLst>
          </p:cNvPr>
          <p:cNvSpPr>
            <a:spLocks noGrp="1"/>
          </p:cNvSpPr>
          <p:nvPr>
            <p:ph type="title"/>
          </p:nvPr>
        </p:nvSpPr>
        <p:spPr>
          <a:xfrm>
            <a:off x="1656464" y="0"/>
            <a:ext cx="7958331" cy="1077229"/>
          </a:xfrm>
        </p:spPr>
        <p:txBody>
          <a:bodyPr/>
          <a:lstStyle/>
          <a:p>
            <a:pPr algn="l"/>
            <a:r>
              <a:rPr lang="en-IN" dirty="0"/>
              <a:t>Code</a:t>
            </a:r>
          </a:p>
        </p:txBody>
      </p:sp>
      <p:sp>
        <p:nvSpPr>
          <p:cNvPr id="3" name="Content Placeholder 2">
            <a:extLst>
              <a:ext uri="{FF2B5EF4-FFF2-40B4-BE49-F238E27FC236}">
                <a16:creationId xmlns:a16="http://schemas.microsoft.com/office/drawing/2014/main" id="{FB7E5A4C-E0D0-4BDD-9AF9-62CA7F477BAB}"/>
              </a:ext>
            </a:extLst>
          </p:cNvPr>
          <p:cNvSpPr>
            <a:spLocks noGrp="1"/>
          </p:cNvSpPr>
          <p:nvPr>
            <p:ph idx="1"/>
          </p:nvPr>
        </p:nvSpPr>
        <p:spPr>
          <a:xfrm>
            <a:off x="1023582" y="955343"/>
            <a:ext cx="10331355" cy="5902656"/>
          </a:xfrm>
        </p:spPr>
        <p:txBody>
          <a:bodyPr>
            <a:normAutofit fontScale="25000" lnSpcReduction="20000"/>
          </a:bodyPr>
          <a:lstStyle/>
          <a:p>
            <a:r>
              <a:rPr lang="en-IN" sz="5600" b="0" dirty="0">
                <a:solidFill>
                  <a:srgbClr val="569CD6"/>
                </a:solidFill>
                <a:effectLst/>
                <a:latin typeface="Consolas" panose="020B0609020204030204" pitchFamily="49" charset="0"/>
              </a:rPr>
              <a:t>int</a:t>
            </a:r>
            <a:r>
              <a:rPr lang="en-IN" sz="5600" b="0" dirty="0">
                <a:solidFill>
                  <a:srgbClr val="D4D4D4"/>
                </a:solidFill>
                <a:effectLst/>
                <a:latin typeface="Consolas" panose="020B0609020204030204" pitchFamily="49" charset="0"/>
              </a:rPr>
              <a:t> </a:t>
            </a:r>
            <a:r>
              <a:rPr lang="en-IN" sz="5600" b="0" dirty="0">
                <a:solidFill>
                  <a:srgbClr val="DCDCAA"/>
                </a:solidFill>
                <a:effectLst/>
                <a:latin typeface="Consolas" panose="020B0609020204030204" pitchFamily="49" charset="0"/>
              </a:rPr>
              <a:t>main</a:t>
            </a:r>
            <a:r>
              <a:rPr lang="en-IN" sz="5600" b="0" dirty="0">
                <a:solidFill>
                  <a:srgbClr val="D4D4D4"/>
                </a:solidFill>
                <a:effectLst/>
                <a:latin typeface="Consolas" panose="020B0609020204030204" pitchFamily="49" charset="0"/>
              </a:rPr>
              <a:t>()</a:t>
            </a:r>
          </a:p>
          <a:p>
            <a:r>
              <a:rPr lang="en-IN" sz="5600" b="0" dirty="0">
                <a:solidFill>
                  <a:srgbClr val="D4D4D4"/>
                </a:solidFill>
                <a:effectLst/>
                <a:latin typeface="Consolas" panose="020B0609020204030204" pitchFamily="49" charset="0"/>
              </a:rPr>
              <a:t>{ </a:t>
            </a:r>
            <a:r>
              <a:rPr lang="en-IN" sz="5600" b="0" dirty="0">
                <a:solidFill>
                  <a:srgbClr val="C586C0"/>
                </a:solidFill>
                <a:effectLst/>
                <a:latin typeface="Consolas" panose="020B0609020204030204" pitchFamily="49" charset="0"/>
              </a:rPr>
              <a:t>while</a:t>
            </a:r>
            <a:r>
              <a:rPr lang="en-IN" sz="5600" b="0" dirty="0">
                <a:solidFill>
                  <a:srgbClr val="D4D4D4"/>
                </a:solidFill>
                <a:effectLst/>
                <a:latin typeface="Consolas" panose="020B0609020204030204" pitchFamily="49" charset="0"/>
              </a:rPr>
              <a:t>(</a:t>
            </a:r>
            <a:r>
              <a:rPr lang="en-IN" sz="5600" b="0" dirty="0">
                <a:solidFill>
                  <a:srgbClr val="B5CEA8"/>
                </a:solidFill>
                <a:effectLst/>
                <a:latin typeface="Consolas" panose="020B0609020204030204" pitchFamily="49" charset="0"/>
              </a:rPr>
              <a:t>1</a:t>
            </a:r>
            <a:r>
              <a:rPr lang="en-IN" sz="5600" b="0" dirty="0">
                <a:solidFill>
                  <a:srgbClr val="D4D4D4"/>
                </a:solidFill>
                <a:effectLst/>
                <a:latin typeface="Consolas" panose="020B0609020204030204" pitchFamily="49" charset="0"/>
              </a:rPr>
              <a:t>)</a:t>
            </a:r>
          </a:p>
          <a:p>
            <a:r>
              <a:rPr lang="en-IN" sz="5600" b="0" dirty="0">
                <a:solidFill>
                  <a:srgbClr val="D4D4D4"/>
                </a:solidFill>
                <a:effectLst/>
                <a:latin typeface="Consolas" panose="020B0609020204030204" pitchFamily="49" charset="0"/>
              </a:rPr>
              <a:t>{</a:t>
            </a:r>
          </a:p>
          <a:p>
            <a:r>
              <a:rPr lang="en-IN" sz="5600" b="0" dirty="0">
                <a:solidFill>
                  <a:srgbClr val="D4D4D4"/>
                </a:solidFill>
                <a:effectLst/>
                <a:latin typeface="Consolas" panose="020B0609020204030204" pitchFamily="49" charset="0"/>
              </a:rPr>
              <a:t>    </a:t>
            </a:r>
            <a:r>
              <a:rPr lang="en-IN" sz="5600" b="0" dirty="0">
                <a:solidFill>
                  <a:srgbClr val="C586C0"/>
                </a:solidFill>
                <a:effectLst/>
                <a:latin typeface="Consolas" panose="020B0609020204030204" pitchFamily="49" charset="0"/>
              </a:rPr>
              <a:t>if</a:t>
            </a:r>
            <a:r>
              <a:rPr lang="en-IN" sz="5600" b="0" dirty="0">
                <a:solidFill>
                  <a:srgbClr val="D4D4D4"/>
                </a:solidFill>
                <a:effectLst/>
                <a:latin typeface="Consolas" panose="020B0609020204030204" pitchFamily="49" charset="0"/>
              </a:rPr>
              <a:t> (</a:t>
            </a:r>
            <a:r>
              <a:rPr lang="en-IN" sz="5600" b="0" dirty="0" err="1">
                <a:solidFill>
                  <a:srgbClr val="DCDCAA"/>
                </a:solidFill>
                <a:effectLst/>
                <a:latin typeface="Consolas" panose="020B0609020204030204" pitchFamily="49" charset="0"/>
              </a:rPr>
              <a:t>getTemp</a:t>
            </a:r>
            <a:r>
              <a:rPr lang="en-IN" sz="5600" b="0" dirty="0">
                <a:solidFill>
                  <a:srgbClr val="D4D4D4"/>
                </a:solidFill>
                <a:effectLst/>
                <a:latin typeface="Consolas" panose="020B0609020204030204" pitchFamily="49" charset="0"/>
              </a:rPr>
              <a:t>()&gt;= </a:t>
            </a:r>
            <a:r>
              <a:rPr lang="en-IN" sz="5600" b="0" dirty="0">
                <a:solidFill>
                  <a:srgbClr val="B5CEA8"/>
                </a:solidFill>
                <a:effectLst/>
                <a:latin typeface="Consolas" panose="020B0609020204030204" pitchFamily="49" charset="0"/>
              </a:rPr>
              <a:t>15</a:t>
            </a:r>
            <a:r>
              <a:rPr lang="en-IN" sz="5600" b="0" dirty="0">
                <a:solidFill>
                  <a:srgbClr val="D4D4D4"/>
                </a:solidFill>
                <a:effectLst/>
                <a:latin typeface="Consolas" panose="020B0609020204030204" pitchFamily="49" charset="0"/>
              </a:rPr>
              <a:t> ) {</a:t>
            </a:r>
          </a:p>
          <a:p>
            <a:r>
              <a:rPr lang="en-IN" sz="5600" b="0" dirty="0">
                <a:solidFill>
                  <a:srgbClr val="D4D4D4"/>
                </a:solidFill>
                <a:effectLst/>
                <a:latin typeface="Consolas" panose="020B0609020204030204" pitchFamily="49" charset="0"/>
              </a:rPr>
              <a:t>    </a:t>
            </a:r>
            <a:r>
              <a:rPr lang="en-IN" sz="5600" b="0" dirty="0" err="1">
                <a:solidFill>
                  <a:srgbClr val="DCDCAA"/>
                </a:solidFill>
                <a:effectLst/>
                <a:latin typeface="Consolas" panose="020B0609020204030204" pitchFamily="49" charset="0"/>
              </a:rPr>
              <a:t>pinSetup</a:t>
            </a:r>
            <a:r>
              <a:rPr lang="en-IN" sz="5600" b="0" dirty="0">
                <a:solidFill>
                  <a:srgbClr val="D4D4D4"/>
                </a:solidFill>
                <a:effectLst/>
                <a:latin typeface="Consolas" panose="020B0609020204030204" pitchFamily="49" charset="0"/>
              </a:rPr>
              <a:t>(</a:t>
            </a:r>
            <a:r>
              <a:rPr lang="en-IN" sz="5600" b="0" dirty="0" err="1">
                <a:solidFill>
                  <a:srgbClr val="9CDCFE"/>
                </a:solidFill>
                <a:effectLst/>
                <a:latin typeface="Consolas" panose="020B0609020204030204" pitchFamily="49" charset="0"/>
              </a:rPr>
              <a:t>pin_number</a:t>
            </a:r>
            <a:r>
              <a:rPr lang="en-IN" sz="5600" b="0" dirty="0" err="1">
                <a:solidFill>
                  <a:srgbClr val="D4D4D4"/>
                </a:solidFill>
                <a:effectLst/>
                <a:latin typeface="Consolas" panose="020B0609020204030204" pitchFamily="49" charset="0"/>
              </a:rPr>
              <a:t>,</a:t>
            </a:r>
            <a:r>
              <a:rPr lang="en-IN" sz="5600" b="0" dirty="0" err="1">
                <a:solidFill>
                  <a:srgbClr val="CE9178"/>
                </a:solidFill>
                <a:effectLst/>
                <a:latin typeface="Consolas" panose="020B0609020204030204" pitchFamily="49" charset="0"/>
              </a:rPr>
              <a:t>"out</a:t>
            </a:r>
            <a:r>
              <a:rPr lang="en-IN" sz="5600" b="0" dirty="0">
                <a:solidFill>
                  <a:srgbClr val="CE9178"/>
                </a:solidFill>
                <a:effectLst/>
                <a:latin typeface="Consolas" panose="020B0609020204030204" pitchFamily="49" charset="0"/>
              </a:rPr>
              <a:t>"</a:t>
            </a:r>
            <a:r>
              <a:rPr lang="en-IN" sz="5600" b="0" dirty="0">
                <a:solidFill>
                  <a:srgbClr val="D4D4D4"/>
                </a:solidFill>
                <a:effectLst/>
                <a:latin typeface="Consolas" panose="020B0609020204030204" pitchFamily="49" charset="0"/>
              </a:rPr>
              <a:t>);</a:t>
            </a:r>
            <a:r>
              <a:rPr lang="en-IN" sz="5600" b="0" dirty="0">
                <a:solidFill>
                  <a:srgbClr val="6A9955"/>
                </a:solidFill>
                <a:effectLst/>
                <a:latin typeface="Consolas" panose="020B0609020204030204" pitchFamily="49" charset="0"/>
              </a:rPr>
              <a:t>      //Setting GPIO_67 as output.</a:t>
            </a:r>
            <a:endParaRPr lang="en-IN" sz="5600" b="0" dirty="0">
              <a:solidFill>
                <a:srgbClr val="D4D4D4"/>
              </a:solidFill>
              <a:effectLst/>
              <a:latin typeface="Consolas" panose="020B0609020204030204" pitchFamily="49" charset="0"/>
            </a:endParaRPr>
          </a:p>
          <a:p>
            <a:r>
              <a:rPr lang="en-IN" sz="5600" b="0" dirty="0">
                <a:solidFill>
                  <a:srgbClr val="D4D4D4"/>
                </a:solidFill>
                <a:effectLst/>
                <a:latin typeface="Consolas" panose="020B0609020204030204" pitchFamily="49" charset="0"/>
              </a:rPr>
              <a:t>    </a:t>
            </a:r>
            <a:r>
              <a:rPr lang="en-IN" sz="5600" b="0" dirty="0">
                <a:solidFill>
                  <a:srgbClr val="DCDCAA"/>
                </a:solidFill>
                <a:effectLst/>
                <a:latin typeface="Consolas" panose="020B0609020204030204" pitchFamily="49" charset="0"/>
              </a:rPr>
              <a:t>output</a:t>
            </a:r>
            <a:r>
              <a:rPr lang="en-IN" sz="5600" b="0" dirty="0">
                <a:solidFill>
                  <a:srgbClr val="D4D4D4"/>
                </a:solidFill>
                <a:effectLst/>
                <a:latin typeface="Consolas" panose="020B0609020204030204" pitchFamily="49" charset="0"/>
              </a:rPr>
              <a:t>(</a:t>
            </a:r>
            <a:r>
              <a:rPr lang="en-IN" sz="5600" b="0" dirty="0" err="1">
                <a:solidFill>
                  <a:srgbClr val="9CDCFE"/>
                </a:solidFill>
                <a:effectLst/>
                <a:latin typeface="Consolas" panose="020B0609020204030204" pitchFamily="49" charset="0"/>
              </a:rPr>
              <a:t>pin_number</a:t>
            </a:r>
            <a:r>
              <a:rPr lang="en-IN" sz="5600" b="0" dirty="0" err="1">
                <a:solidFill>
                  <a:srgbClr val="D4D4D4"/>
                </a:solidFill>
                <a:effectLst/>
                <a:latin typeface="Consolas" panose="020B0609020204030204" pitchFamily="49" charset="0"/>
              </a:rPr>
              <a:t>,</a:t>
            </a:r>
            <a:r>
              <a:rPr lang="en-IN" sz="5600" b="0" dirty="0" err="1">
                <a:solidFill>
                  <a:srgbClr val="569CD6"/>
                </a:solidFill>
                <a:effectLst/>
                <a:latin typeface="Consolas" panose="020B0609020204030204" pitchFamily="49" charset="0"/>
              </a:rPr>
              <a:t>HIGH</a:t>
            </a:r>
            <a:r>
              <a:rPr lang="en-IN" sz="5600" b="0" dirty="0">
                <a:solidFill>
                  <a:srgbClr val="D4D4D4"/>
                </a:solidFill>
                <a:effectLst/>
                <a:latin typeface="Consolas" panose="020B0609020204030204" pitchFamily="49" charset="0"/>
              </a:rPr>
              <a:t>);</a:t>
            </a:r>
            <a:r>
              <a:rPr lang="en-IN" sz="5600" b="0" dirty="0">
                <a:solidFill>
                  <a:srgbClr val="6A9955"/>
                </a:solidFill>
                <a:effectLst/>
                <a:latin typeface="Consolas" panose="020B0609020204030204" pitchFamily="49" charset="0"/>
              </a:rPr>
              <a:t>         //Sending high (1) logic to GPIO_67.</a:t>
            </a:r>
            <a:endParaRPr lang="en-IN" sz="5600" b="0" dirty="0">
              <a:solidFill>
                <a:srgbClr val="D4D4D4"/>
              </a:solidFill>
              <a:effectLst/>
              <a:latin typeface="Consolas" panose="020B0609020204030204" pitchFamily="49" charset="0"/>
            </a:endParaRPr>
          </a:p>
          <a:p>
            <a:r>
              <a:rPr lang="en-IN" sz="5600" b="0" dirty="0">
                <a:solidFill>
                  <a:srgbClr val="D4D4D4"/>
                </a:solidFill>
                <a:effectLst/>
                <a:latin typeface="Consolas" panose="020B0609020204030204" pitchFamily="49" charset="0"/>
              </a:rPr>
              <a:t>        </a:t>
            </a:r>
            <a:r>
              <a:rPr lang="en-IN" sz="5600" b="0" dirty="0" err="1">
                <a:solidFill>
                  <a:srgbClr val="D4D4D4"/>
                </a:solidFill>
                <a:effectLst/>
                <a:latin typeface="Consolas" panose="020B0609020204030204" pitchFamily="49" charset="0"/>
              </a:rPr>
              <a:t>cout</a:t>
            </a:r>
            <a:r>
              <a:rPr lang="en-IN" sz="5600" b="0" dirty="0">
                <a:solidFill>
                  <a:srgbClr val="D4D4D4"/>
                </a:solidFill>
                <a:effectLst/>
                <a:latin typeface="Consolas" panose="020B0609020204030204" pitchFamily="49" charset="0"/>
              </a:rPr>
              <a:t>&lt;&lt;</a:t>
            </a:r>
            <a:r>
              <a:rPr lang="en-IN" sz="5600" b="0" dirty="0">
                <a:solidFill>
                  <a:srgbClr val="CE9178"/>
                </a:solidFill>
                <a:effectLst/>
                <a:latin typeface="Consolas" panose="020B0609020204030204" pitchFamily="49" charset="0"/>
              </a:rPr>
              <a:t>"fan is ON"</a:t>
            </a:r>
            <a:r>
              <a:rPr lang="en-IN" sz="5600" b="0" dirty="0">
                <a:solidFill>
                  <a:srgbClr val="D4D4D4"/>
                </a:solidFill>
                <a:effectLst/>
                <a:latin typeface="Consolas" panose="020B0609020204030204" pitchFamily="49" charset="0"/>
              </a:rPr>
              <a:t>&lt;&lt;</a:t>
            </a:r>
            <a:r>
              <a:rPr lang="en-IN" sz="5600" b="0" dirty="0" err="1">
                <a:solidFill>
                  <a:srgbClr val="D4D4D4"/>
                </a:solidFill>
                <a:effectLst/>
                <a:latin typeface="Consolas" panose="020B0609020204030204" pitchFamily="49" charset="0"/>
              </a:rPr>
              <a:t>endl</a:t>
            </a:r>
            <a:r>
              <a:rPr lang="en-IN" sz="5600" b="0" dirty="0">
                <a:solidFill>
                  <a:srgbClr val="D4D4D4"/>
                </a:solidFill>
                <a:effectLst/>
                <a:latin typeface="Consolas" panose="020B0609020204030204" pitchFamily="49" charset="0"/>
              </a:rPr>
              <a:t>;</a:t>
            </a:r>
          </a:p>
          <a:p>
            <a:r>
              <a:rPr lang="en-IN" sz="5600" b="0" dirty="0">
                <a:solidFill>
                  <a:srgbClr val="D4D4D4"/>
                </a:solidFill>
                <a:effectLst/>
                <a:latin typeface="Consolas" panose="020B0609020204030204" pitchFamily="49" charset="0"/>
              </a:rPr>
              <a:t>        </a:t>
            </a:r>
            <a:r>
              <a:rPr lang="en-IN" sz="5600" b="0" dirty="0">
                <a:solidFill>
                  <a:srgbClr val="DCDCAA"/>
                </a:solidFill>
                <a:effectLst/>
                <a:latin typeface="Consolas" panose="020B0609020204030204" pitchFamily="49" charset="0"/>
              </a:rPr>
              <a:t>system</a:t>
            </a:r>
            <a:r>
              <a:rPr lang="en-IN" sz="5600" b="0" dirty="0">
                <a:solidFill>
                  <a:srgbClr val="D4D4D4"/>
                </a:solidFill>
                <a:effectLst/>
                <a:latin typeface="Consolas" panose="020B0609020204030204" pitchFamily="49" charset="0"/>
              </a:rPr>
              <a:t>(</a:t>
            </a:r>
            <a:r>
              <a:rPr lang="en-IN" sz="5600" b="0" dirty="0">
                <a:solidFill>
                  <a:srgbClr val="CE9178"/>
                </a:solidFill>
                <a:effectLst/>
                <a:latin typeface="Consolas" panose="020B0609020204030204" pitchFamily="49" charset="0"/>
              </a:rPr>
              <a:t>"sleep 1"</a:t>
            </a:r>
            <a:r>
              <a:rPr lang="en-IN" sz="5600" b="0" dirty="0">
                <a:solidFill>
                  <a:srgbClr val="D4D4D4"/>
                </a:solidFill>
                <a:effectLst/>
                <a:latin typeface="Consolas" panose="020B0609020204030204" pitchFamily="49" charset="0"/>
              </a:rPr>
              <a:t>);</a:t>
            </a:r>
          </a:p>
          <a:p>
            <a:r>
              <a:rPr lang="en-IN" sz="5600" b="0" dirty="0">
                <a:solidFill>
                  <a:srgbClr val="D4D4D4"/>
                </a:solidFill>
                <a:effectLst/>
                <a:latin typeface="Consolas" panose="020B0609020204030204" pitchFamily="49" charset="0"/>
              </a:rPr>
              <a:t>        }  </a:t>
            </a:r>
            <a:r>
              <a:rPr lang="en-IN" sz="5600" b="0" dirty="0">
                <a:solidFill>
                  <a:srgbClr val="C586C0"/>
                </a:solidFill>
                <a:effectLst/>
                <a:latin typeface="Consolas" panose="020B0609020204030204" pitchFamily="49" charset="0"/>
              </a:rPr>
              <a:t>else</a:t>
            </a:r>
            <a:r>
              <a:rPr lang="en-IN" sz="5600" b="0" dirty="0">
                <a:solidFill>
                  <a:srgbClr val="D4D4D4"/>
                </a:solidFill>
                <a:effectLst/>
                <a:latin typeface="Consolas" panose="020B0609020204030204" pitchFamily="49" charset="0"/>
              </a:rPr>
              <a:t> {</a:t>
            </a:r>
            <a:r>
              <a:rPr lang="en-IN" sz="5600" b="0" dirty="0">
                <a:solidFill>
                  <a:srgbClr val="6A9955"/>
                </a:solidFill>
                <a:effectLst/>
                <a:latin typeface="Consolas" panose="020B0609020204030204" pitchFamily="49" charset="0"/>
              </a:rPr>
              <a:t>            </a:t>
            </a:r>
            <a:endParaRPr lang="en-IN" sz="5600" b="0" dirty="0">
              <a:solidFill>
                <a:srgbClr val="D4D4D4"/>
              </a:solidFill>
              <a:effectLst/>
              <a:latin typeface="Consolas" panose="020B0609020204030204" pitchFamily="49" charset="0"/>
            </a:endParaRPr>
          </a:p>
          <a:p>
            <a:r>
              <a:rPr lang="en-IN" sz="5600" b="0" dirty="0">
                <a:solidFill>
                  <a:srgbClr val="D4D4D4"/>
                </a:solidFill>
                <a:effectLst/>
                <a:latin typeface="Consolas" panose="020B0609020204030204" pitchFamily="49" charset="0"/>
              </a:rPr>
              <a:t>    </a:t>
            </a:r>
            <a:r>
              <a:rPr lang="en-IN" sz="5600" b="0" dirty="0" err="1">
                <a:solidFill>
                  <a:srgbClr val="DCDCAA"/>
                </a:solidFill>
                <a:effectLst/>
                <a:latin typeface="Consolas" panose="020B0609020204030204" pitchFamily="49" charset="0"/>
              </a:rPr>
              <a:t>pinSetup</a:t>
            </a:r>
            <a:r>
              <a:rPr lang="en-IN" sz="5600" b="0" dirty="0">
                <a:solidFill>
                  <a:srgbClr val="D4D4D4"/>
                </a:solidFill>
                <a:effectLst/>
                <a:latin typeface="Consolas" panose="020B0609020204030204" pitchFamily="49" charset="0"/>
              </a:rPr>
              <a:t>(</a:t>
            </a:r>
            <a:r>
              <a:rPr lang="en-IN" sz="5600" b="0" dirty="0" err="1">
                <a:solidFill>
                  <a:srgbClr val="9CDCFE"/>
                </a:solidFill>
                <a:effectLst/>
                <a:latin typeface="Consolas" panose="020B0609020204030204" pitchFamily="49" charset="0"/>
              </a:rPr>
              <a:t>pin_number</a:t>
            </a:r>
            <a:r>
              <a:rPr lang="en-IN" sz="5600" b="0" dirty="0" err="1">
                <a:solidFill>
                  <a:srgbClr val="D4D4D4"/>
                </a:solidFill>
                <a:effectLst/>
                <a:latin typeface="Consolas" panose="020B0609020204030204" pitchFamily="49" charset="0"/>
              </a:rPr>
              <a:t>,</a:t>
            </a:r>
            <a:r>
              <a:rPr lang="en-IN" sz="5600" b="0" dirty="0" err="1">
                <a:solidFill>
                  <a:srgbClr val="CE9178"/>
                </a:solidFill>
                <a:effectLst/>
                <a:latin typeface="Consolas" panose="020B0609020204030204" pitchFamily="49" charset="0"/>
              </a:rPr>
              <a:t>"out</a:t>
            </a:r>
            <a:r>
              <a:rPr lang="en-IN" sz="5600" b="0" dirty="0">
                <a:solidFill>
                  <a:srgbClr val="CE9178"/>
                </a:solidFill>
                <a:effectLst/>
                <a:latin typeface="Consolas" panose="020B0609020204030204" pitchFamily="49" charset="0"/>
              </a:rPr>
              <a:t>"</a:t>
            </a:r>
            <a:r>
              <a:rPr lang="en-IN" sz="5600" b="0" dirty="0">
                <a:solidFill>
                  <a:srgbClr val="D4D4D4"/>
                </a:solidFill>
                <a:effectLst/>
                <a:latin typeface="Consolas" panose="020B0609020204030204" pitchFamily="49" charset="0"/>
              </a:rPr>
              <a:t>);</a:t>
            </a:r>
            <a:r>
              <a:rPr lang="en-IN" sz="5600" b="0" dirty="0">
                <a:solidFill>
                  <a:srgbClr val="6A9955"/>
                </a:solidFill>
                <a:effectLst/>
                <a:latin typeface="Consolas" panose="020B0609020204030204" pitchFamily="49" charset="0"/>
              </a:rPr>
              <a:t>       //Setting GPIO_67 as output.</a:t>
            </a:r>
            <a:endParaRPr lang="en-IN" sz="5600" b="0" dirty="0">
              <a:solidFill>
                <a:srgbClr val="D4D4D4"/>
              </a:solidFill>
              <a:effectLst/>
              <a:latin typeface="Consolas" panose="020B0609020204030204" pitchFamily="49" charset="0"/>
            </a:endParaRPr>
          </a:p>
          <a:p>
            <a:r>
              <a:rPr lang="en-IN" sz="5600" b="0" dirty="0">
                <a:solidFill>
                  <a:srgbClr val="D4D4D4"/>
                </a:solidFill>
                <a:effectLst/>
                <a:latin typeface="Consolas" panose="020B0609020204030204" pitchFamily="49" charset="0"/>
              </a:rPr>
              <a:t>    </a:t>
            </a:r>
            <a:r>
              <a:rPr lang="en-IN" sz="5600" b="0" dirty="0">
                <a:solidFill>
                  <a:srgbClr val="DCDCAA"/>
                </a:solidFill>
                <a:effectLst/>
                <a:latin typeface="Consolas" panose="020B0609020204030204" pitchFamily="49" charset="0"/>
              </a:rPr>
              <a:t>output</a:t>
            </a:r>
            <a:r>
              <a:rPr lang="en-IN" sz="5600" b="0" dirty="0">
                <a:solidFill>
                  <a:srgbClr val="D4D4D4"/>
                </a:solidFill>
                <a:effectLst/>
                <a:latin typeface="Consolas" panose="020B0609020204030204" pitchFamily="49" charset="0"/>
              </a:rPr>
              <a:t>(</a:t>
            </a:r>
            <a:r>
              <a:rPr lang="en-IN" sz="5600" b="0" dirty="0" err="1">
                <a:solidFill>
                  <a:srgbClr val="9CDCFE"/>
                </a:solidFill>
                <a:effectLst/>
                <a:latin typeface="Consolas" panose="020B0609020204030204" pitchFamily="49" charset="0"/>
              </a:rPr>
              <a:t>pin_number</a:t>
            </a:r>
            <a:r>
              <a:rPr lang="en-IN" sz="5600" b="0" dirty="0" err="1">
                <a:solidFill>
                  <a:srgbClr val="D4D4D4"/>
                </a:solidFill>
                <a:effectLst/>
                <a:latin typeface="Consolas" panose="020B0609020204030204" pitchFamily="49" charset="0"/>
              </a:rPr>
              <a:t>,</a:t>
            </a:r>
            <a:r>
              <a:rPr lang="en-IN" sz="5600" b="0" dirty="0" err="1">
                <a:solidFill>
                  <a:srgbClr val="569CD6"/>
                </a:solidFill>
                <a:effectLst/>
                <a:latin typeface="Consolas" panose="020B0609020204030204" pitchFamily="49" charset="0"/>
              </a:rPr>
              <a:t>LOW</a:t>
            </a:r>
            <a:r>
              <a:rPr lang="en-IN" sz="5600" b="0" dirty="0">
                <a:solidFill>
                  <a:srgbClr val="D4D4D4"/>
                </a:solidFill>
                <a:effectLst/>
                <a:latin typeface="Consolas" panose="020B0609020204030204" pitchFamily="49" charset="0"/>
              </a:rPr>
              <a:t>);</a:t>
            </a:r>
            <a:r>
              <a:rPr lang="en-IN" sz="5600" b="0" dirty="0">
                <a:solidFill>
                  <a:srgbClr val="6A9955"/>
                </a:solidFill>
                <a:effectLst/>
                <a:latin typeface="Consolas" panose="020B0609020204030204" pitchFamily="49" charset="0"/>
              </a:rPr>
              <a:t>           //Sending Low(0) logic to GPIO_67</a:t>
            </a:r>
            <a:endParaRPr lang="en-IN" sz="5600" b="0" dirty="0">
              <a:solidFill>
                <a:srgbClr val="D4D4D4"/>
              </a:solidFill>
              <a:effectLst/>
              <a:latin typeface="Consolas" panose="020B0609020204030204" pitchFamily="49" charset="0"/>
            </a:endParaRPr>
          </a:p>
          <a:p>
            <a:r>
              <a:rPr lang="en-IN" sz="5600" b="0" dirty="0">
                <a:solidFill>
                  <a:srgbClr val="D4D4D4"/>
                </a:solidFill>
                <a:effectLst/>
                <a:latin typeface="Consolas" panose="020B0609020204030204" pitchFamily="49" charset="0"/>
              </a:rPr>
              <a:t>        </a:t>
            </a:r>
            <a:r>
              <a:rPr lang="en-IN" sz="5600" b="0" dirty="0" err="1">
                <a:solidFill>
                  <a:srgbClr val="D4D4D4"/>
                </a:solidFill>
                <a:effectLst/>
                <a:latin typeface="Consolas" panose="020B0609020204030204" pitchFamily="49" charset="0"/>
              </a:rPr>
              <a:t>cout</a:t>
            </a:r>
            <a:r>
              <a:rPr lang="en-IN" sz="5600" b="0" dirty="0">
                <a:solidFill>
                  <a:srgbClr val="D4D4D4"/>
                </a:solidFill>
                <a:effectLst/>
                <a:latin typeface="Consolas" panose="020B0609020204030204" pitchFamily="49" charset="0"/>
              </a:rPr>
              <a:t>&lt;&lt;</a:t>
            </a:r>
            <a:r>
              <a:rPr lang="en-IN" sz="5600" b="0" dirty="0">
                <a:solidFill>
                  <a:srgbClr val="CE9178"/>
                </a:solidFill>
                <a:effectLst/>
                <a:latin typeface="Consolas" panose="020B0609020204030204" pitchFamily="49" charset="0"/>
              </a:rPr>
              <a:t>"fan is OFF"</a:t>
            </a:r>
            <a:r>
              <a:rPr lang="en-IN" sz="5600" b="0" dirty="0">
                <a:solidFill>
                  <a:srgbClr val="D4D4D4"/>
                </a:solidFill>
                <a:effectLst/>
                <a:latin typeface="Consolas" panose="020B0609020204030204" pitchFamily="49" charset="0"/>
              </a:rPr>
              <a:t>&lt;&lt;</a:t>
            </a:r>
            <a:r>
              <a:rPr lang="en-IN" sz="5600" b="0" dirty="0" err="1">
                <a:solidFill>
                  <a:srgbClr val="D4D4D4"/>
                </a:solidFill>
                <a:effectLst/>
                <a:latin typeface="Consolas" panose="020B0609020204030204" pitchFamily="49" charset="0"/>
              </a:rPr>
              <a:t>endl</a:t>
            </a:r>
            <a:r>
              <a:rPr lang="en-IN" sz="5600" b="0" dirty="0">
                <a:solidFill>
                  <a:srgbClr val="D4D4D4"/>
                </a:solidFill>
                <a:effectLst/>
                <a:latin typeface="Consolas" panose="020B0609020204030204" pitchFamily="49" charset="0"/>
              </a:rPr>
              <a:t>;</a:t>
            </a:r>
          </a:p>
          <a:p>
            <a:r>
              <a:rPr lang="en-IN" sz="5600" b="0" dirty="0">
                <a:solidFill>
                  <a:srgbClr val="D4D4D4"/>
                </a:solidFill>
                <a:effectLst/>
                <a:latin typeface="Consolas" panose="020B0609020204030204" pitchFamily="49" charset="0"/>
              </a:rPr>
              <a:t>        </a:t>
            </a:r>
            <a:r>
              <a:rPr lang="en-IN" sz="5600" b="0" dirty="0">
                <a:solidFill>
                  <a:srgbClr val="DCDCAA"/>
                </a:solidFill>
                <a:effectLst/>
                <a:latin typeface="Consolas" panose="020B0609020204030204" pitchFamily="49" charset="0"/>
              </a:rPr>
              <a:t>system</a:t>
            </a:r>
            <a:r>
              <a:rPr lang="en-IN" sz="5600" b="0" dirty="0">
                <a:solidFill>
                  <a:srgbClr val="D4D4D4"/>
                </a:solidFill>
                <a:effectLst/>
                <a:latin typeface="Consolas" panose="020B0609020204030204" pitchFamily="49" charset="0"/>
              </a:rPr>
              <a:t>(</a:t>
            </a:r>
            <a:r>
              <a:rPr lang="en-IN" sz="5600" b="0" dirty="0">
                <a:solidFill>
                  <a:srgbClr val="CE9178"/>
                </a:solidFill>
                <a:effectLst/>
                <a:latin typeface="Consolas" panose="020B0609020204030204" pitchFamily="49" charset="0"/>
              </a:rPr>
              <a:t>"sleep 1"</a:t>
            </a:r>
            <a:r>
              <a:rPr lang="en-IN" sz="5600" b="0" dirty="0">
                <a:solidFill>
                  <a:srgbClr val="D4D4D4"/>
                </a:solidFill>
                <a:effectLst/>
                <a:latin typeface="Consolas" panose="020B0609020204030204" pitchFamily="49" charset="0"/>
              </a:rPr>
              <a:t>);</a:t>
            </a:r>
          </a:p>
          <a:p>
            <a:r>
              <a:rPr lang="en-IN" sz="5600" b="0" dirty="0">
                <a:solidFill>
                  <a:srgbClr val="D4D4D4"/>
                </a:solidFill>
                <a:effectLst/>
                <a:latin typeface="Consolas" panose="020B0609020204030204" pitchFamily="49" charset="0"/>
              </a:rPr>
              <a:t>        }</a:t>
            </a:r>
            <a:r>
              <a:rPr lang="en-IN" sz="5600" b="0" dirty="0">
                <a:solidFill>
                  <a:srgbClr val="6A9955"/>
                </a:solidFill>
                <a:effectLst/>
                <a:latin typeface="Consolas" panose="020B0609020204030204" pitchFamily="49" charset="0"/>
              </a:rPr>
              <a:t>               </a:t>
            </a:r>
            <a:endParaRPr lang="en-IN" sz="5600" b="0" dirty="0">
              <a:solidFill>
                <a:srgbClr val="D4D4D4"/>
              </a:solidFill>
              <a:effectLst/>
              <a:latin typeface="Consolas" panose="020B0609020204030204" pitchFamily="49" charset="0"/>
            </a:endParaRPr>
          </a:p>
          <a:p>
            <a:r>
              <a:rPr lang="en-IN" sz="5600" b="0" dirty="0">
                <a:solidFill>
                  <a:srgbClr val="D4D4D4"/>
                </a:solidFill>
                <a:effectLst/>
                <a:latin typeface="Consolas" panose="020B0609020204030204" pitchFamily="49" charset="0"/>
              </a:rPr>
              <a:t>}  </a:t>
            </a:r>
            <a:r>
              <a:rPr lang="en-IN" sz="5600" b="0" dirty="0">
                <a:solidFill>
                  <a:srgbClr val="C586C0"/>
                </a:solidFill>
                <a:effectLst/>
                <a:latin typeface="Consolas" panose="020B0609020204030204" pitchFamily="49" charset="0"/>
              </a:rPr>
              <a:t>return</a:t>
            </a:r>
            <a:r>
              <a:rPr lang="en-IN" sz="5600" b="0" dirty="0">
                <a:solidFill>
                  <a:srgbClr val="D4D4D4"/>
                </a:solidFill>
                <a:effectLst/>
                <a:latin typeface="Consolas" panose="020B0609020204030204" pitchFamily="49" charset="0"/>
              </a:rPr>
              <a:t> </a:t>
            </a:r>
            <a:r>
              <a:rPr lang="en-IN" sz="5600" b="0" dirty="0">
                <a:solidFill>
                  <a:srgbClr val="B5CEA8"/>
                </a:solidFill>
                <a:effectLst/>
                <a:latin typeface="Consolas" panose="020B0609020204030204" pitchFamily="49" charset="0"/>
              </a:rPr>
              <a:t>0</a:t>
            </a:r>
            <a:r>
              <a:rPr lang="en-IN" sz="5600" b="0" dirty="0">
                <a:solidFill>
                  <a:srgbClr val="D4D4D4"/>
                </a:solidFill>
                <a:effectLst/>
                <a:latin typeface="Consolas" panose="020B0609020204030204" pitchFamily="49" charset="0"/>
              </a:rPr>
              <a:t>; }</a:t>
            </a:r>
          </a:p>
          <a:p>
            <a:endParaRPr lang="en-IN" dirty="0"/>
          </a:p>
        </p:txBody>
      </p:sp>
    </p:spTree>
    <p:extLst>
      <p:ext uri="{BB962C8B-B14F-4D97-AF65-F5344CB8AC3E}">
        <p14:creationId xmlns:p14="http://schemas.microsoft.com/office/powerpoint/2010/main" val="3489563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1996F86B-8A8D-482B-AB2B-1A8EE4EF2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BF7B2BC4-6DAA-43BB-BBF8-74F5943185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1E9DBD7B-6F32-47F1-9654-A2CB59691D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2A06CCF8-E75B-4B55-99FB-2D76CBD12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F55E8D-2CEA-40CC-84B8-110F9CCFE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03899BD-A4C7-4D2F-B882-E373ADDBF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442832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D5015-C8C5-46EE-89A6-46D0836694E5}"/>
              </a:ext>
            </a:extLst>
          </p:cNvPr>
          <p:cNvSpPr>
            <a:spLocks noGrp="1"/>
          </p:cNvSpPr>
          <p:nvPr>
            <p:ph type="title"/>
          </p:nvPr>
        </p:nvSpPr>
        <p:spPr>
          <a:xfrm>
            <a:off x="781982" y="0"/>
            <a:ext cx="2658856" cy="2268559"/>
          </a:xfrm>
        </p:spPr>
        <p:txBody>
          <a:bodyPr vert="horz" lIns="91440" tIns="45720" rIns="91440" bIns="45720" rtlCol="0" anchor="t">
            <a:normAutofit/>
          </a:bodyPr>
          <a:lstStyle/>
          <a:p>
            <a:r>
              <a:rPr lang="en-US" sz="3200" dirty="0"/>
              <a:t>output</a:t>
            </a:r>
          </a:p>
        </p:txBody>
      </p:sp>
      <p:pic>
        <p:nvPicPr>
          <p:cNvPr id="5" name="Content Placeholder 4" descr="Text&#10;&#10;Description automatically generated">
            <a:extLst>
              <a:ext uri="{FF2B5EF4-FFF2-40B4-BE49-F238E27FC236}">
                <a16:creationId xmlns:a16="http://schemas.microsoft.com/office/drawing/2014/main" id="{128011A3-7C9B-46E8-95DA-A07B06FF41E1}"/>
              </a:ext>
            </a:extLst>
          </p:cNvPr>
          <p:cNvPicPr>
            <a:picLocks noGrp="1" noChangeAspect="1"/>
          </p:cNvPicPr>
          <p:nvPr>
            <p:ph idx="1"/>
          </p:nvPr>
        </p:nvPicPr>
        <p:blipFill rotWithShape="1">
          <a:blip r:embed="rId5"/>
          <a:srcRect r="1" b="2650"/>
          <a:stretch/>
        </p:blipFill>
        <p:spPr>
          <a:xfrm>
            <a:off x="3665715" y="227"/>
            <a:ext cx="7719206" cy="6858000"/>
          </a:xfrm>
          <a:prstGeom prst="rect">
            <a:avLst/>
          </a:prstGeom>
          <a:ln w="12700">
            <a:solidFill>
              <a:schemeClr val="tx1"/>
            </a:solidFill>
          </a:ln>
        </p:spPr>
      </p:pic>
      <p:sp>
        <p:nvSpPr>
          <p:cNvPr id="36" name="Rectangle 35">
            <a:extLst>
              <a:ext uri="{FF2B5EF4-FFF2-40B4-BE49-F238E27FC236}">
                <a16:creationId xmlns:a16="http://schemas.microsoft.com/office/drawing/2014/main" id="{4C7118A3-ECB4-4619-AA16-3E9684D09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68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388F-B67B-4FF8-B25B-649465607C42}"/>
              </a:ext>
            </a:extLst>
          </p:cNvPr>
          <p:cNvSpPr>
            <a:spLocks noGrp="1"/>
          </p:cNvSpPr>
          <p:nvPr>
            <p:ph type="title"/>
          </p:nvPr>
        </p:nvSpPr>
        <p:spPr/>
        <p:txBody>
          <a:bodyPr/>
          <a:lstStyle/>
          <a:p>
            <a:pPr algn="l"/>
            <a:r>
              <a:rPr lang="en-IN" dirty="0"/>
              <a:t>Reference</a:t>
            </a:r>
          </a:p>
        </p:txBody>
      </p:sp>
      <p:sp>
        <p:nvSpPr>
          <p:cNvPr id="3" name="Content Placeholder 2">
            <a:extLst>
              <a:ext uri="{FF2B5EF4-FFF2-40B4-BE49-F238E27FC236}">
                <a16:creationId xmlns:a16="http://schemas.microsoft.com/office/drawing/2014/main" id="{EA53FA45-7E36-48F3-AEF8-1ECFE3FB8C45}"/>
              </a:ext>
            </a:extLst>
          </p:cNvPr>
          <p:cNvSpPr>
            <a:spLocks noGrp="1"/>
          </p:cNvSpPr>
          <p:nvPr>
            <p:ph idx="1"/>
          </p:nvPr>
        </p:nvSpPr>
        <p:spPr/>
        <p:txBody>
          <a:bodyPr/>
          <a:lstStyle/>
          <a:p>
            <a:r>
              <a:rPr lang="en-IN" dirty="0"/>
              <a:t>MCT2E information</a:t>
            </a:r>
          </a:p>
          <a:p>
            <a:pPr marL="0" indent="0">
              <a:buNone/>
            </a:pPr>
            <a:r>
              <a:rPr lang="en-IN" dirty="0">
                <a:hlinkClick r:id="rId2"/>
              </a:rPr>
              <a:t>https://components101.com/ics/mct2e-phototransistor-optocoupler-ic</a:t>
            </a:r>
            <a:endParaRPr lang="en-IN" dirty="0"/>
          </a:p>
          <a:p>
            <a:r>
              <a:rPr lang="en-IN" dirty="0"/>
              <a:t>LM35 Temperature sensor </a:t>
            </a:r>
          </a:p>
          <a:p>
            <a:pPr marL="0" indent="0">
              <a:buNone/>
            </a:pPr>
            <a:r>
              <a:rPr lang="en-IN" dirty="0">
                <a:hlinkClick r:id="rId3"/>
              </a:rPr>
              <a:t>https://components101.com/sensors/lm35-temperature-sensor#:~:text=LM35%20is%20a%20precession%20Integrated,C%20to%20150%C2%B0C.&amp;text=There%20will%20be%20rise%20of,degree%20Celsius%20rise%20in%20temperature</a:t>
            </a:r>
            <a:r>
              <a:rPr lang="en-IN" dirty="0"/>
              <a:t>.</a:t>
            </a:r>
          </a:p>
          <a:p>
            <a:pPr marL="0" indent="0">
              <a:buNone/>
            </a:pPr>
            <a:endParaRPr lang="en-IN" dirty="0"/>
          </a:p>
        </p:txBody>
      </p:sp>
    </p:spTree>
    <p:extLst>
      <p:ext uri="{BB962C8B-B14F-4D97-AF65-F5344CB8AC3E}">
        <p14:creationId xmlns:p14="http://schemas.microsoft.com/office/powerpoint/2010/main" val="1480943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1BF1-140F-44A9-BCB6-B540450C6C69}"/>
              </a:ext>
            </a:extLst>
          </p:cNvPr>
          <p:cNvSpPr>
            <a:spLocks noGrp="1"/>
          </p:cNvSpPr>
          <p:nvPr>
            <p:ph type="title"/>
          </p:nvPr>
        </p:nvSpPr>
        <p:spPr/>
        <p:txBody>
          <a:bodyPr/>
          <a:lstStyle/>
          <a:p>
            <a:pPr algn="l"/>
            <a:r>
              <a:rPr lang="en-IN" dirty="0" err="1"/>
              <a:t>Referencei</a:t>
            </a:r>
            <a:endParaRPr lang="en-IN" dirty="0"/>
          </a:p>
        </p:txBody>
      </p:sp>
      <p:sp>
        <p:nvSpPr>
          <p:cNvPr id="3" name="Content Placeholder 2">
            <a:extLst>
              <a:ext uri="{FF2B5EF4-FFF2-40B4-BE49-F238E27FC236}">
                <a16:creationId xmlns:a16="http://schemas.microsoft.com/office/drawing/2014/main" id="{2BCA8AC1-197E-4AA6-81B6-D6F339F3DCAB}"/>
              </a:ext>
            </a:extLst>
          </p:cNvPr>
          <p:cNvSpPr>
            <a:spLocks noGrp="1"/>
          </p:cNvSpPr>
          <p:nvPr>
            <p:ph idx="1"/>
          </p:nvPr>
        </p:nvSpPr>
        <p:spPr/>
        <p:txBody>
          <a:bodyPr/>
          <a:lstStyle/>
          <a:p>
            <a:r>
              <a:rPr lang="en-IN" sz="2400" dirty="0"/>
              <a:t>Connecting with BBBW</a:t>
            </a:r>
          </a:p>
          <a:p>
            <a:r>
              <a:rPr lang="en-IN" sz="2400" dirty="0">
                <a:hlinkClick r:id="rId2"/>
              </a:rPr>
              <a:t>http://exploringbeaglebone.com/chapter6/</a:t>
            </a:r>
            <a:endParaRPr lang="en-IN" sz="2400" dirty="0"/>
          </a:p>
          <a:p>
            <a:endParaRPr lang="en-IN" sz="2400" dirty="0"/>
          </a:p>
        </p:txBody>
      </p:sp>
    </p:spTree>
    <p:extLst>
      <p:ext uri="{BB962C8B-B14F-4D97-AF65-F5344CB8AC3E}">
        <p14:creationId xmlns:p14="http://schemas.microsoft.com/office/powerpoint/2010/main" val="3864532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8" name="Picture 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1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4">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6">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TextBox 18">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37" name="Rectangle 20">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22">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9" name="Rectangle 24">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CAC254-B5E1-4EF0-885E-DFF1512D18EA}"/>
              </a:ext>
            </a:extLst>
          </p:cNvPr>
          <p:cNvSpPr>
            <a:spLocks noGrp="1"/>
          </p:cNvSpPr>
          <p:nvPr>
            <p:ph type="title"/>
          </p:nvPr>
        </p:nvSpPr>
        <p:spPr>
          <a:xfrm>
            <a:off x="1330284" y="487443"/>
            <a:ext cx="8513100" cy="5117852"/>
          </a:xfrm>
        </p:spPr>
        <p:txBody>
          <a:bodyPr vert="horz" lIns="91440" tIns="45720" rIns="91440" bIns="45720" rtlCol="0" anchor="ctr">
            <a:normAutofit/>
          </a:bodyPr>
          <a:lstStyle/>
          <a:p>
            <a:pPr algn="l"/>
            <a:r>
              <a:rPr lang="en-US" sz="8800"/>
              <a:t>Questions ?</a:t>
            </a:r>
          </a:p>
        </p:txBody>
      </p:sp>
      <p:sp>
        <p:nvSpPr>
          <p:cNvPr id="31" name="Rectangle 30">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7272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 name="Rectangle 1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21" name="Rectangle 20">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25" name="Picture 24">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6A3A613B-079A-46CD-B452-749E9A03DD8D}"/>
              </a:ext>
            </a:extLst>
          </p:cNvPr>
          <p:cNvSpPr>
            <a:spLocks noGrp="1"/>
          </p:cNvSpPr>
          <p:nvPr>
            <p:ph type="title"/>
          </p:nvPr>
        </p:nvSpPr>
        <p:spPr>
          <a:xfrm>
            <a:off x="3039048" y="2568817"/>
            <a:ext cx="7155598" cy="3133968"/>
          </a:xfrm>
        </p:spPr>
        <p:txBody>
          <a:bodyPr vert="horz" lIns="91440" tIns="45720" rIns="91440" bIns="45720" rtlCol="0" anchor="t">
            <a:normAutofit/>
          </a:bodyPr>
          <a:lstStyle/>
          <a:p>
            <a:pPr algn="l"/>
            <a:r>
              <a:rPr lang="en-US" sz="6600" dirty="0">
                <a:solidFill>
                  <a:srgbClr val="1F2D29"/>
                </a:solidFill>
              </a:rPr>
              <a:t>Thanks !</a:t>
            </a:r>
          </a:p>
        </p:txBody>
      </p:sp>
      <p:sp>
        <p:nvSpPr>
          <p:cNvPr id="27" name="Rectangle 2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ight Triangle 28">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50484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D442-B783-4450-A722-1B3A4933288D}"/>
              </a:ext>
            </a:extLst>
          </p:cNvPr>
          <p:cNvSpPr>
            <a:spLocks noGrp="1"/>
          </p:cNvSpPr>
          <p:nvPr>
            <p:ph type="title"/>
          </p:nvPr>
        </p:nvSpPr>
        <p:spPr/>
        <p:txBody>
          <a:bodyPr/>
          <a:lstStyle/>
          <a:p>
            <a:pPr algn="l"/>
            <a:r>
              <a:rPr lang="en-IN" dirty="0"/>
              <a:t>Introduction</a:t>
            </a:r>
          </a:p>
        </p:txBody>
      </p:sp>
      <p:sp>
        <p:nvSpPr>
          <p:cNvPr id="3" name="Content Placeholder 2">
            <a:extLst>
              <a:ext uri="{FF2B5EF4-FFF2-40B4-BE49-F238E27FC236}">
                <a16:creationId xmlns:a16="http://schemas.microsoft.com/office/drawing/2014/main" id="{52AF2101-42DE-4412-871E-C89184EE03C5}"/>
              </a:ext>
            </a:extLst>
          </p:cNvPr>
          <p:cNvSpPr>
            <a:spLocks noGrp="1"/>
          </p:cNvSpPr>
          <p:nvPr>
            <p:ph idx="1"/>
          </p:nvPr>
        </p:nvSpPr>
        <p:spPr/>
        <p:txBody>
          <a:bodyPr/>
          <a:lstStyle/>
          <a:p>
            <a:r>
              <a:rPr lang="en-IN" dirty="0"/>
              <a:t>Our Project is about Smart Restaurant Ordering Menu</a:t>
            </a:r>
          </a:p>
          <a:p>
            <a:r>
              <a:rPr lang="en-IN" dirty="0"/>
              <a:t>Use of temp sensor to sense temperature (kitchen)</a:t>
            </a:r>
          </a:p>
          <a:p>
            <a:r>
              <a:rPr lang="en-IN" dirty="0"/>
              <a:t>If Temperature is above a threshold then Switch ON the Fan</a:t>
            </a:r>
          </a:p>
          <a:p>
            <a:r>
              <a:rPr lang="en-IN" dirty="0"/>
              <a:t>Fan is Isolated from BBBW through </a:t>
            </a:r>
            <a:r>
              <a:rPr lang="en-IN" dirty="0" err="1"/>
              <a:t>Octocoupler</a:t>
            </a:r>
            <a:endParaRPr lang="en-IN" dirty="0"/>
          </a:p>
        </p:txBody>
      </p:sp>
    </p:spTree>
    <p:extLst>
      <p:ext uri="{BB962C8B-B14F-4D97-AF65-F5344CB8AC3E}">
        <p14:creationId xmlns:p14="http://schemas.microsoft.com/office/powerpoint/2010/main" val="425308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F8413-A631-4BFC-93B9-B174977E4218}"/>
              </a:ext>
            </a:extLst>
          </p:cNvPr>
          <p:cNvSpPr>
            <a:spLocks noGrp="1"/>
          </p:cNvSpPr>
          <p:nvPr>
            <p:ph type="title"/>
          </p:nvPr>
        </p:nvSpPr>
        <p:spPr/>
        <p:txBody>
          <a:bodyPr/>
          <a:lstStyle/>
          <a:p>
            <a:pPr algn="l"/>
            <a:r>
              <a:rPr lang="en-IN" dirty="0"/>
              <a:t>Requirement </a:t>
            </a:r>
          </a:p>
        </p:txBody>
      </p:sp>
      <p:sp>
        <p:nvSpPr>
          <p:cNvPr id="3" name="Content Placeholder 2">
            <a:extLst>
              <a:ext uri="{FF2B5EF4-FFF2-40B4-BE49-F238E27FC236}">
                <a16:creationId xmlns:a16="http://schemas.microsoft.com/office/drawing/2014/main" id="{0FCD27E8-19FD-4A1B-B736-698F12058228}"/>
              </a:ext>
            </a:extLst>
          </p:cNvPr>
          <p:cNvSpPr>
            <a:spLocks noGrp="1"/>
          </p:cNvSpPr>
          <p:nvPr>
            <p:ph idx="1"/>
          </p:nvPr>
        </p:nvSpPr>
        <p:spPr/>
        <p:txBody>
          <a:bodyPr/>
          <a:lstStyle/>
          <a:p>
            <a:r>
              <a:rPr lang="en-IN" dirty="0"/>
              <a:t>LM35 Temperature Sensor</a:t>
            </a:r>
          </a:p>
          <a:p>
            <a:r>
              <a:rPr lang="en-IN" dirty="0"/>
              <a:t>MCT2E Optocoupler</a:t>
            </a:r>
          </a:p>
          <a:p>
            <a:r>
              <a:rPr lang="en-IN" dirty="0"/>
              <a:t>Jumper Wires</a:t>
            </a:r>
          </a:p>
          <a:p>
            <a:r>
              <a:rPr lang="en-IN" dirty="0"/>
              <a:t>DC fan</a:t>
            </a:r>
          </a:p>
          <a:p>
            <a:r>
              <a:rPr lang="en-IN" dirty="0"/>
              <a:t>Beagle Bone Black Wireless</a:t>
            </a:r>
          </a:p>
          <a:p>
            <a:r>
              <a:rPr lang="en-IN" dirty="0"/>
              <a:t>A PC/Laptop </a:t>
            </a:r>
          </a:p>
          <a:p>
            <a:endParaRPr lang="en-IN" dirty="0"/>
          </a:p>
        </p:txBody>
      </p:sp>
    </p:spTree>
    <p:extLst>
      <p:ext uri="{BB962C8B-B14F-4D97-AF65-F5344CB8AC3E}">
        <p14:creationId xmlns:p14="http://schemas.microsoft.com/office/powerpoint/2010/main" val="33599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E5C-7376-43CA-BE34-2C31811F696A}"/>
              </a:ext>
            </a:extLst>
          </p:cNvPr>
          <p:cNvSpPr>
            <a:spLocks noGrp="1"/>
          </p:cNvSpPr>
          <p:nvPr>
            <p:ph type="title"/>
          </p:nvPr>
        </p:nvSpPr>
        <p:spPr/>
        <p:txBody>
          <a:bodyPr/>
          <a:lstStyle/>
          <a:p>
            <a:pPr algn="l"/>
            <a:r>
              <a:rPr lang="en-IN" dirty="0"/>
              <a:t>Temperature Sensor</a:t>
            </a:r>
          </a:p>
        </p:txBody>
      </p:sp>
      <p:sp>
        <p:nvSpPr>
          <p:cNvPr id="3" name="Content Placeholder 2">
            <a:extLst>
              <a:ext uri="{FF2B5EF4-FFF2-40B4-BE49-F238E27FC236}">
                <a16:creationId xmlns:a16="http://schemas.microsoft.com/office/drawing/2014/main" id="{BEC22E19-853D-46A4-8478-2E447F6E140B}"/>
              </a:ext>
            </a:extLst>
          </p:cNvPr>
          <p:cNvSpPr>
            <a:spLocks noGrp="1"/>
          </p:cNvSpPr>
          <p:nvPr>
            <p:ph idx="1"/>
          </p:nvPr>
        </p:nvSpPr>
        <p:spPr/>
        <p:txBody>
          <a:bodyPr/>
          <a:lstStyle/>
          <a:p>
            <a:r>
              <a:rPr lang="en-US" dirty="0"/>
              <a:t>LM35 is a precession Integrated circuit Temperature sensor, whose output voltage varies, based on the temperature around it. It is a small and cheap IC which can be used to measure temperature anywhere between -55°C to 150°C.</a:t>
            </a:r>
          </a:p>
          <a:p>
            <a:r>
              <a:rPr lang="en-US" dirty="0"/>
              <a:t>It can easily be interfaced with any Microcontroller that has ADC function or any development platform like Arduino.</a:t>
            </a:r>
          </a:p>
          <a:p>
            <a:endParaRPr lang="en-US" dirty="0"/>
          </a:p>
        </p:txBody>
      </p:sp>
    </p:spTree>
    <p:extLst>
      <p:ext uri="{BB962C8B-B14F-4D97-AF65-F5344CB8AC3E}">
        <p14:creationId xmlns:p14="http://schemas.microsoft.com/office/powerpoint/2010/main" val="328111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FAA5-D055-4A89-A8AE-903FE97151D3}"/>
              </a:ext>
            </a:extLst>
          </p:cNvPr>
          <p:cNvSpPr>
            <a:spLocks noGrp="1"/>
          </p:cNvSpPr>
          <p:nvPr>
            <p:ph type="title"/>
          </p:nvPr>
        </p:nvSpPr>
        <p:spPr/>
        <p:txBody>
          <a:bodyPr/>
          <a:lstStyle/>
          <a:p>
            <a:pPr algn="l"/>
            <a:r>
              <a:rPr lang="en-IN" dirty="0"/>
              <a:t>Temperature Sensor</a:t>
            </a:r>
          </a:p>
        </p:txBody>
      </p:sp>
      <p:sp>
        <p:nvSpPr>
          <p:cNvPr id="4" name="Content Placeholder 3">
            <a:extLst>
              <a:ext uri="{FF2B5EF4-FFF2-40B4-BE49-F238E27FC236}">
                <a16:creationId xmlns:a16="http://schemas.microsoft.com/office/drawing/2014/main" id="{360B5F90-C7E8-4D21-BB79-EDD2413D4D69}"/>
              </a:ext>
            </a:extLst>
          </p:cNvPr>
          <p:cNvSpPr>
            <a:spLocks noGrp="1"/>
          </p:cNvSpPr>
          <p:nvPr>
            <p:ph sz="half" idx="1"/>
          </p:nvPr>
        </p:nvSpPr>
        <p:spPr>
          <a:xfrm>
            <a:off x="2035277" y="2052116"/>
            <a:ext cx="4462057" cy="3997828"/>
          </a:xfrm>
        </p:spPr>
        <p:txBody>
          <a:bodyPr/>
          <a:lstStyle/>
          <a:p>
            <a:r>
              <a:rPr lang="en-US" dirty="0"/>
              <a:t>Power the IC by applying a regulated voltage like +5V (VS) to the input pin and connected the ground pin to the ground of the circuit.</a:t>
            </a:r>
          </a:p>
          <a:p>
            <a:r>
              <a:rPr lang="en-US" dirty="0"/>
              <a:t>If the temperature is 0°C, then the output voltage will also be 0V. There will be rise of 0.01V (10mV) for every degree Celsius rise in temperature. </a:t>
            </a:r>
            <a:endParaRPr lang="en-IN" dirty="0"/>
          </a:p>
        </p:txBody>
      </p:sp>
      <p:pic>
        <p:nvPicPr>
          <p:cNvPr id="6" name="Content Placeholder 5">
            <a:extLst>
              <a:ext uri="{FF2B5EF4-FFF2-40B4-BE49-F238E27FC236}">
                <a16:creationId xmlns:a16="http://schemas.microsoft.com/office/drawing/2014/main" id="{B5B09BED-CBE7-4D84-B387-9CCB3F72BF58}"/>
              </a:ext>
            </a:extLst>
          </p:cNvPr>
          <p:cNvPicPr>
            <a:picLocks noGrp="1" noChangeAspect="1"/>
          </p:cNvPicPr>
          <p:nvPr>
            <p:ph sz="half" idx="2"/>
          </p:nvPr>
        </p:nvPicPr>
        <p:blipFill>
          <a:blip r:embed="rId2"/>
          <a:stretch>
            <a:fillRect/>
          </a:stretch>
        </p:blipFill>
        <p:spPr>
          <a:xfrm>
            <a:off x="7189788" y="2052116"/>
            <a:ext cx="3606031" cy="3808934"/>
          </a:xfrm>
          <a:prstGeom prst="rect">
            <a:avLst/>
          </a:prstGeom>
        </p:spPr>
      </p:pic>
    </p:spTree>
    <p:extLst>
      <p:ext uri="{BB962C8B-B14F-4D97-AF65-F5344CB8AC3E}">
        <p14:creationId xmlns:p14="http://schemas.microsoft.com/office/powerpoint/2010/main" val="349103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65F6-5EED-4BB8-9FEF-DE4E997BFDAD}"/>
              </a:ext>
            </a:extLst>
          </p:cNvPr>
          <p:cNvSpPr>
            <a:spLocks noGrp="1"/>
          </p:cNvSpPr>
          <p:nvPr>
            <p:ph type="title"/>
          </p:nvPr>
        </p:nvSpPr>
        <p:spPr/>
        <p:txBody>
          <a:bodyPr/>
          <a:lstStyle/>
          <a:p>
            <a:pPr algn="l"/>
            <a:r>
              <a:rPr lang="en-IN" dirty="0"/>
              <a:t>Features of Temperature Sensor</a:t>
            </a:r>
          </a:p>
        </p:txBody>
      </p:sp>
      <p:sp>
        <p:nvSpPr>
          <p:cNvPr id="5" name="Content Placeholder 4">
            <a:extLst>
              <a:ext uri="{FF2B5EF4-FFF2-40B4-BE49-F238E27FC236}">
                <a16:creationId xmlns:a16="http://schemas.microsoft.com/office/drawing/2014/main" id="{B6CD571C-CC80-49C6-9C21-3CC28B9E19E8}"/>
              </a:ext>
            </a:extLst>
          </p:cNvPr>
          <p:cNvSpPr>
            <a:spLocks noGrp="1"/>
          </p:cNvSpPr>
          <p:nvPr>
            <p:ph idx="1"/>
          </p:nvPr>
        </p:nvSpPr>
        <p:spPr>
          <a:xfrm>
            <a:off x="2773599" y="1885285"/>
            <a:ext cx="8499452" cy="4692935"/>
          </a:xfrm>
        </p:spPr>
        <p:txBody>
          <a:bodyPr>
            <a:normAutofit fontScale="92500" lnSpcReduction="10000"/>
          </a:bodyPr>
          <a:lstStyle/>
          <a:p>
            <a:r>
              <a:rPr lang="en-US" dirty="0"/>
              <a:t>LM35 Regulator Features:</a:t>
            </a:r>
          </a:p>
          <a:p>
            <a:r>
              <a:rPr lang="en-US" dirty="0"/>
              <a:t>Minimum and Maximum Input Voltage is 35V and -2V respectively. Typically 5V.</a:t>
            </a:r>
          </a:p>
          <a:p>
            <a:r>
              <a:rPr lang="en-US" dirty="0"/>
              <a:t>Can measure temperature ranging from -55°C to 150°C </a:t>
            </a:r>
          </a:p>
          <a:p>
            <a:r>
              <a:rPr lang="en-US" dirty="0"/>
              <a:t>Output voltage is directly proportional (Linear) to temperature (i.e.) there will be a rise of 10mV (0.01V) for every 1°C rise in temperature.</a:t>
            </a:r>
          </a:p>
          <a:p>
            <a:r>
              <a:rPr lang="en-US" dirty="0"/>
              <a:t>±0.5°C  Accuracy</a:t>
            </a:r>
          </a:p>
          <a:p>
            <a:r>
              <a:rPr lang="en-US" dirty="0"/>
              <a:t>Drain current is less than 60uA  </a:t>
            </a:r>
          </a:p>
          <a:p>
            <a:r>
              <a:rPr lang="en-US" dirty="0"/>
              <a:t>Low cost temperature sensor</a:t>
            </a:r>
          </a:p>
          <a:p>
            <a:r>
              <a:rPr lang="en-US" dirty="0"/>
              <a:t>Small and hence suitable for remote applications</a:t>
            </a:r>
            <a:endParaRPr lang="en-IN" dirty="0"/>
          </a:p>
        </p:txBody>
      </p:sp>
    </p:spTree>
    <p:extLst>
      <p:ext uri="{BB962C8B-B14F-4D97-AF65-F5344CB8AC3E}">
        <p14:creationId xmlns:p14="http://schemas.microsoft.com/office/powerpoint/2010/main" val="57088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73F2-3EB6-4371-8EA1-196F4EA2C8C8}"/>
              </a:ext>
            </a:extLst>
          </p:cNvPr>
          <p:cNvSpPr>
            <a:spLocks noGrp="1"/>
          </p:cNvSpPr>
          <p:nvPr>
            <p:ph type="title"/>
          </p:nvPr>
        </p:nvSpPr>
        <p:spPr/>
        <p:txBody>
          <a:bodyPr/>
          <a:lstStyle/>
          <a:p>
            <a:pPr algn="l"/>
            <a:r>
              <a:rPr lang="en-IN" dirty="0"/>
              <a:t>Pin Configuration</a:t>
            </a:r>
          </a:p>
        </p:txBody>
      </p:sp>
      <p:graphicFrame>
        <p:nvGraphicFramePr>
          <p:cNvPr id="4" name="Content Placeholder 3">
            <a:extLst>
              <a:ext uri="{FF2B5EF4-FFF2-40B4-BE49-F238E27FC236}">
                <a16:creationId xmlns:a16="http://schemas.microsoft.com/office/drawing/2014/main" id="{362A000E-3190-4DF1-B8E3-A360F4B24B68}"/>
              </a:ext>
            </a:extLst>
          </p:cNvPr>
          <p:cNvGraphicFramePr>
            <a:graphicFrameLocks noGrp="1"/>
          </p:cNvGraphicFramePr>
          <p:nvPr>
            <p:ph idx="1"/>
            <p:extLst>
              <p:ext uri="{D42A27DB-BD31-4B8C-83A1-F6EECF244321}">
                <p14:modId xmlns:p14="http://schemas.microsoft.com/office/powerpoint/2010/main" val="676435264"/>
              </p:ext>
            </p:extLst>
          </p:nvPr>
        </p:nvGraphicFramePr>
        <p:xfrm>
          <a:off x="1705971" y="2085340"/>
          <a:ext cx="8864169" cy="3496593"/>
        </p:xfrm>
        <a:graphic>
          <a:graphicData uri="http://schemas.openxmlformats.org/drawingml/2006/table">
            <a:tbl>
              <a:tblPr/>
              <a:tblGrid>
                <a:gridCol w="2954723">
                  <a:extLst>
                    <a:ext uri="{9D8B030D-6E8A-4147-A177-3AD203B41FA5}">
                      <a16:colId xmlns:a16="http://schemas.microsoft.com/office/drawing/2014/main" val="51711612"/>
                    </a:ext>
                  </a:extLst>
                </a:gridCol>
                <a:gridCol w="2954723">
                  <a:extLst>
                    <a:ext uri="{9D8B030D-6E8A-4147-A177-3AD203B41FA5}">
                      <a16:colId xmlns:a16="http://schemas.microsoft.com/office/drawing/2014/main" val="2285018270"/>
                    </a:ext>
                  </a:extLst>
                </a:gridCol>
                <a:gridCol w="2954723">
                  <a:extLst>
                    <a:ext uri="{9D8B030D-6E8A-4147-A177-3AD203B41FA5}">
                      <a16:colId xmlns:a16="http://schemas.microsoft.com/office/drawing/2014/main" val="803022158"/>
                    </a:ext>
                  </a:extLst>
                </a:gridCol>
              </a:tblGrid>
              <a:tr h="451173">
                <a:tc>
                  <a:txBody>
                    <a:bodyPr/>
                    <a:lstStyle/>
                    <a:p>
                      <a:pPr fontAlgn="t"/>
                      <a:r>
                        <a:rPr lang="en-IN" b="1" dirty="0">
                          <a:solidFill>
                            <a:schemeClr val="bg2"/>
                          </a:solidFill>
                          <a:effectLst/>
                        </a:rPr>
                        <a:t>Pin Number</a:t>
                      </a:r>
                      <a:endParaRPr lang="en-IN" dirty="0">
                        <a:solidFill>
                          <a:schemeClr val="bg2"/>
                        </a:solidFill>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b="1">
                          <a:solidFill>
                            <a:schemeClr val="bg2"/>
                          </a:solidFill>
                          <a:effectLst/>
                        </a:rPr>
                        <a:t>Pin Name</a:t>
                      </a:r>
                      <a:endParaRPr lang="en-IN">
                        <a:solidFill>
                          <a:schemeClr val="bg2"/>
                        </a:solidFill>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b="1">
                          <a:solidFill>
                            <a:schemeClr val="bg2"/>
                          </a:solidFill>
                          <a:effectLst/>
                        </a:rPr>
                        <a:t>Description</a:t>
                      </a:r>
                      <a:endParaRPr lang="en-IN">
                        <a:solidFill>
                          <a:schemeClr val="bg2"/>
                        </a:solidFill>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63465494"/>
                  </a:ext>
                </a:extLst>
              </a:tr>
              <a:tr h="789553">
                <a:tc>
                  <a:txBody>
                    <a:bodyPr/>
                    <a:lstStyle/>
                    <a:p>
                      <a:pPr fontAlgn="t"/>
                      <a:r>
                        <a:rPr lang="en-IN" dirty="0">
                          <a:solidFill>
                            <a:schemeClr val="bg2"/>
                          </a:solidFill>
                          <a:effectLst/>
                        </a:rPr>
                        <a:t>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dirty="0" err="1">
                          <a:solidFill>
                            <a:schemeClr val="bg2"/>
                          </a:solidFill>
                          <a:effectLst/>
                        </a:rPr>
                        <a:t>Vcc</a:t>
                      </a:r>
                      <a:endParaRPr lang="en-IN" dirty="0">
                        <a:solidFill>
                          <a:schemeClr val="bg2"/>
                        </a:solidFill>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solidFill>
                            <a:schemeClr val="bg2"/>
                          </a:solidFill>
                          <a:effectLst/>
                        </a:rPr>
                        <a:t>Input voltage is +5V for typical applications</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68879240"/>
                  </a:ext>
                </a:extLst>
              </a:tr>
              <a:tr h="1466314">
                <a:tc>
                  <a:txBody>
                    <a:bodyPr/>
                    <a:lstStyle/>
                    <a:p>
                      <a:pPr fontAlgn="t"/>
                      <a:r>
                        <a:rPr lang="en-IN" dirty="0">
                          <a:solidFill>
                            <a:schemeClr val="bg2"/>
                          </a:solidFill>
                          <a:effectLst/>
                        </a:rPr>
                        <a:t>2</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dirty="0">
                          <a:solidFill>
                            <a:schemeClr val="bg2"/>
                          </a:solidFill>
                          <a:effectLst/>
                        </a:rPr>
                        <a:t>Analog Out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solidFill>
                            <a:schemeClr val="bg2"/>
                          </a:solidFill>
                          <a:effectLst/>
                        </a:rPr>
                        <a:t>There will be increase in 10mV for raise of every 1°C. Can range from -1V(-55°C) to 6V(150°C)</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26973514"/>
                  </a:ext>
                </a:extLst>
              </a:tr>
              <a:tr h="789553">
                <a:tc>
                  <a:txBody>
                    <a:bodyPr/>
                    <a:lstStyle/>
                    <a:p>
                      <a:pPr fontAlgn="t"/>
                      <a:r>
                        <a:rPr lang="en-IN">
                          <a:solidFill>
                            <a:schemeClr val="bg2"/>
                          </a:solidFill>
                          <a:effectLst/>
                        </a:rPr>
                        <a:t>3</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a:solidFill>
                            <a:schemeClr val="bg2"/>
                          </a:solidFill>
                          <a:effectLst/>
                        </a:rPr>
                        <a:t>Ground</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dirty="0">
                          <a:solidFill>
                            <a:schemeClr val="bg2"/>
                          </a:solidFill>
                          <a:effectLst/>
                        </a:rPr>
                        <a:t>Connected to ground of circuit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148032485"/>
                  </a:ext>
                </a:extLst>
              </a:tr>
            </a:tbl>
          </a:graphicData>
        </a:graphic>
      </p:graphicFrame>
    </p:spTree>
    <p:extLst>
      <p:ext uri="{BB962C8B-B14F-4D97-AF65-F5344CB8AC3E}">
        <p14:creationId xmlns:p14="http://schemas.microsoft.com/office/powerpoint/2010/main" val="152473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C409-F76B-4DF5-95D3-E7CCF504B9AC}"/>
              </a:ext>
            </a:extLst>
          </p:cNvPr>
          <p:cNvSpPr>
            <a:spLocks noGrp="1"/>
          </p:cNvSpPr>
          <p:nvPr>
            <p:ph type="title"/>
          </p:nvPr>
        </p:nvSpPr>
        <p:spPr/>
        <p:txBody>
          <a:bodyPr/>
          <a:lstStyle/>
          <a:p>
            <a:pPr algn="l"/>
            <a:r>
              <a:rPr lang="en-IN" dirty="0"/>
              <a:t>Calculation of Temperature</a:t>
            </a:r>
          </a:p>
        </p:txBody>
      </p:sp>
      <p:sp>
        <p:nvSpPr>
          <p:cNvPr id="3" name="Content Placeholder 2">
            <a:extLst>
              <a:ext uri="{FF2B5EF4-FFF2-40B4-BE49-F238E27FC236}">
                <a16:creationId xmlns:a16="http://schemas.microsoft.com/office/drawing/2014/main" id="{E6367A56-4008-4CC3-A6E7-3EA1A9F605BA}"/>
              </a:ext>
            </a:extLst>
          </p:cNvPr>
          <p:cNvSpPr>
            <a:spLocks noGrp="1"/>
          </p:cNvSpPr>
          <p:nvPr>
            <p:ph idx="1"/>
          </p:nvPr>
        </p:nvSpPr>
        <p:spPr/>
        <p:txBody>
          <a:bodyPr/>
          <a:lstStyle/>
          <a:p>
            <a:r>
              <a:rPr lang="en-US" dirty="0"/>
              <a:t>Step size of LM 35 is 10 mV means when 1 degree temperature changes, output voltage of sensor increases by 10 mV.</a:t>
            </a:r>
          </a:p>
          <a:p>
            <a:r>
              <a:rPr lang="en-US" dirty="0"/>
              <a:t>Step size of ADC is 0.44 mV that’s why we need to divide it by 22.75 to get the correct temperature in Celsius.</a:t>
            </a:r>
          </a:p>
          <a:p>
            <a:r>
              <a:rPr lang="en-US" dirty="0"/>
              <a:t>Factor value = 10 mV / 0.44 mV = 22.75 mV</a:t>
            </a:r>
          </a:p>
          <a:p>
            <a:r>
              <a:rPr lang="en-US" dirty="0" err="1"/>
              <a:t>Dout</a:t>
            </a:r>
            <a:r>
              <a:rPr lang="en-US" dirty="0"/>
              <a:t> = (Vin * 4096) / 1800</a:t>
            </a:r>
          </a:p>
          <a:p>
            <a:r>
              <a:rPr lang="en-US" dirty="0"/>
              <a:t>Celsius = (</a:t>
            </a:r>
            <a:r>
              <a:rPr lang="en-US" dirty="0" err="1"/>
              <a:t>Dout</a:t>
            </a:r>
            <a:r>
              <a:rPr lang="en-US" dirty="0"/>
              <a:t>)/22.75</a:t>
            </a:r>
          </a:p>
          <a:p>
            <a:endParaRPr lang="en-IN" dirty="0"/>
          </a:p>
        </p:txBody>
      </p:sp>
    </p:spTree>
    <p:extLst>
      <p:ext uri="{BB962C8B-B14F-4D97-AF65-F5344CB8AC3E}">
        <p14:creationId xmlns:p14="http://schemas.microsoft.com/office/powerpoint/2010/main" val="1969354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179</TotalTime>
  <Words>1458</Words>
  <Application>Microsoft Office PowerPoint</Application>
  <PresentationFormat>Widescreen</PresentationFormat>
  <Paragraphs>172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MS Shell Dlg 2</vt:lpstr>
      <vt:lpstr>Wingdings</vt:lpstr>
      <vt:lpstr>Wingdings 3</vt:lpstr>
      <vt:lpstr>Madison</vt:lpstr>
      <vt:lpstr>Interfacing of Temperature sensor and fan with BBBW</vt:lpstr>
      <vt:lpstr>Objectives</vt:lpstr>
      <vt:lpstr>Introduction</vt:lpstr>
      <vt:lpstr>Requirement </vt:lpstr>
      <vt:lpstr>Temperature Sensor</vt:lpstr>
      <vt:lpstr>Temperature Sensor</vt:lpstr>
      <vt:lpstr>Features of Temperature Sensor</vt:lpstr>
      <vt:lpstr>Pin Configuration</vt:lpstr>
      <vt:lpstr>Calculation of Temperature</vt:lpstr>
      <vt:lpstr>Connecting LM35 to BBBW</vt:lpstr>
      <vt:lpstr>MCT2E Optocoupler</vt:lpstr>
      <vt:lpstr>MCT2E pin Configuration</vt:lpstr>
      <vt:lpstr>MCT2E Optocoupler</vt:lpstr>
      <vt:lpstr>MCT2E Optocoupler</vt:lpstr>
      <vt:lpstr>Working of MCT2E</vt:lpstr>
      <vt:lpstr>MCT2E Optocoupler specification</vt:lpstr>
      <vt:lpstr>Connection with BBBW</vt:lpstr>
      <vt:lpstr>DC fan</vt:lpstr>
      <vt:lpstr>Pin configuration for BBBW</vt:lpstr>
      <vt:lpstr>PowerPoint Presentation</vt:lpstr>
      <vt:lpstr>Code</vt:lpstr>
      <vt:lpstr>Code</vt:lpstr>
      <vt:lpstr>Code</vt:lpstr>
      <vt:lpstr>output</vt:lpstr>
      <vt:lpstr>Reference</vt:lpstr>
      <vt:lpstr>Referencei</vt:lpstr>
      <vt:lpstr>Questions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of Temperature sensor and fan with BBBW</dc:title>
  <dc:creator>Amit Kumar</dc:creator>
  <cp:lastModifiedBy>Amit Kumar</cp:lastModifiedBy>
  <cp:revision>15</cp:revision>
  <dcterms:created xsi:type="dcterms:W3CDTF">2021-03-31T01:31:58Z</dcterms:created>
  <dcterms:modified xsi:type="dcterms:W3CDTF">2021-03-31T04:31:08Z</dcterms:modified>
</cp:coreProperties>
</file>