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31"/>
  </p:notesMasterIdLst>
  <p:sldIdLst>
    <p:sldId id="256" r:id="rId2"/>
    <p:sldId id="287" r:id="rId3"/>
    <p:sldId id="306" r:id="rId4"/>
    <p:sldId id="307" r:id="rId5"/>
    <p:sldId id="304" r:id="rId6"/>
    <p:sldId id="288" r:id="rId7"/>
    <p:sldId id="257" r:id="rId8"/>
    <p:sldId id="291" r:id="rId9"/>
    <p:sldId id="305" r:id="rId10"/>
    <p:sldId id="258" r:id="rId11"/>
    <p:sldId id="292" r:id="rId12"/>
    <p:sldId id="259" r:id="rId13"/>
    <p:sldId id="260" r:id="rId14"/>
    <p:sldId id="262" r:id="rId15"/>
    <p:sldId id="263" r:id="rId16"/>
    <p:sldId id="293" r:id="rId17"/>
    <p:sldId id="264" r:id="rId18"/>
    <p:sldId id="294" r:id="rId19"/>
    <p:sldId id="295" r:id="rId20"/>
    <p:sldId id="296" r:id="rId21"/>
    <p:sldId id="297" r:id="rId22"/>
    <p:sldId id="298" r:id="rId23"/>
    <p:sldId id="299" r:id="rId24"/>
    <p:sldId id="300" r:id="rId25"/>
    <p:sldId id="302" r:id="rId26"/>
    <p:sldId id="301"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0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99"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100"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101"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102"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103" name="PlaceHolder 6"/>
          <p:cNvSpPr>
            <a:spLocks noGrp="1"/>
          </p:cNvSpPr>
          <p:nvPr>
            <p:ph type="sldNum"/>
          </p:nvPr>
        </p:nvSpPr>
        <p:spPr>
          <a:xfrm>
            <a:off x="4399200" y="9555480"/>
            <a:ext cx="3372840" cy="502560"/>
          </a:xfrm>
          <a:prstGeom prst="rect">
            <a:avLst/>
          </a:prstGeom>
        </p:spPr>
        <p:txBody>
          <a:bodyPr lIns="0" tIns="0" rIns="0" bIns="0" anchor="b"/>
          <a:lstStyle/>
          <a:p>
            <a:pPr algn="r"/>
            <a:fld id="{483F1A79-79E9-48C2-8BB6-E1FE5B11B626}" type="slidenum">
              <a:rPr lang="en-CA" sz="1400" b="0" strike="noStrike" spc="-1">
                <a:latin typeface="Times New Roman"/>
              </a:rPr>
              <a:t>‹#›</a:t>
            </a:fld>
            <a:endParaRPr lang="en-CA" sz="1400" b="0" strike="noStrike" spc="-1">
              <a:latin typeface="Times New Roman"/>
            </a:endParaRPr>
          </a:p>
        </p:txBody>
      </p:sp>
    </p:spTree>
    <p:extLst>
      <p:ext uri="{BB962C8B-B14F-4D97-AF65-F5344CB8AC3E}">
        <p14:creationId xmlns:p14="http://schemas.microsoft.com/office/powerpoint/2010/main" val="13829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1143000" y="685800"/>
            <a:ext cx="4572000" cy="342900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lstStyle/>
          <a:p>
            <a:endParaRPr lang="en-CA" sz="2000" b="0" strike="noStrike" spc="-1">
              <a:latin typeface="Arial"/>
            </a:endParaRPr>
          </a:p>
        </p:txBody>
      </p:sp>
      <p:sp>
        <p:nvSpPr>
          <p:cNvPr id="182" name="TextShape 3"/>
          <p:cNvSpPr txBox="1"/>
          <p:nvPr/>
        </p:nvSpPr>
        <p:spPr>
          <a:xfrm>
            <a:off x="3884760" y="8685360"/>
            <a:ext cx="2971440" cy="456840"/>
          </a:xfrm>
          <a:prstGeom prst="rect">
            <a:avLst/>
          </a:prstGeom>
          <a:noFill/>
          <a:ln>
            <a:noFill/>
          </a:ln>
        </p:spPr>
        <p:txBody>
          <a:bodyPr anchor="b"/>
          <a:lstStyle/>
          <a:p>
            <a:pPr algn="r">
              <a:lnSpc>
                <a:spcPct val="100000"/>
              </a:lnSpc>
            </a:pPr>
            <a:fld id="{03007A25-624F-45D1-AC71-AFC69BDCD536}" type="slidenum">
              <a:rPr lang="en-CA" sz="1200" b="0" strike="noStrike" spc="-1">
                <a:solidFill>
                  <a:srgbClr val="000000"/>
                </a:solidFill>
                <a:latin typeface="+mn-lt"/>
                <a:ea typeface="+mn-ea"/>
              </a:rPr>
              <a:t>1</a:t>
            </a:fld>
            <a:endParaRPr lang="en-CA"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19</a:t>
            </a:fld>
            <a:endParaRPr lang="en-CA" sz="1400" b="0" strike="noStrike" spc="-1">
              <a:latin typeface="Times New Roman"/>
            </a:endParaRPr>
          </a:p>
        </p:txBody>
      </p:sp>
    </p:spTree>
    <p:extLst>
      <p:ext uri="{BB962C8B-B14F-4D97-AF65-F5344CB8AC3E}">
        <p14:creationId xmlns:p14="http://schemas.microsoft.com/office/powerpoint/2010/main" val="4997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27</a:t>
            </a:fld>
            <a:endParaRPr lang="en-CA" sz="1400" b="0" strike="noStrike" spc="-1">
              <a:latin typeface="Times New Roman"/>
            </a:endParaRPr>
          </a:p>
        </p:txBody>
      </p:sp>
    </p:spTree>
    <p:extLst>
      <p:ext uri="{BB962C8B-B14F-4D97-AF65-F5344CB8AC3E}">
        <p14:creationId xmlns:p14="http://schemas.microsoft.com/office/powerpoint/2010/main" val="100510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3/20/2021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8" name="Footer Placeholder 7"/>
          <p:cNvSpPr>
            <a:spLocks noGrp="1"/>
          </p:cNvSpPr>
          <p:nvPr>
            <p:ph type="ftr" sz="quarter" idx="11"/>
          </p:nvPr>
        </p:nvSpPr>
        <p:spPr/>
        <p:txBody>
          <a:bodyPr/>
          <a:lstStyle/>
          <a:p>
            <a:endParaRPr lang="en-CA"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3" name="Footer Placeholder 2"/>
          <p:cNvSpPr>
            <a:spLocks noGrp="1"/>
          </p:cNvSpPr>
          <p:nvPr>
            <p:ph type="ftr" sz="quarter" idx="11"/>
          </p:nvPr>
        </p:nvSpPr>
        <p:spPr/>
        <p:txBody>
          <a:bodyPr/>
          <a:lstStyle/>
          <a:p>
            <a:endParaRPr lang="en-CA"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nSpc>
                <a:spcPct val="100000"/>
              </a:lnSpc>
            </a:pPr>
            <a:fld id="{B7950574-E7D4-4FDF-93C7-E8ECC4B7EC3A}" type="datetime">
              <a:rPr lang="en-CA" sz="1200" b="0" strike="noStrike" spc="-1" smtClean="0">
                <a:solidFill>
                  <a:srgbClr val="564B3C"/>
                </a:solidFill>
                <a:latin typeface="Century Gothic"/>
              </a:rPr>
              <a:t>2021-03-20</a:t>
            </a:fld>
            <a:endParaRPr lang="en-CA" sz="12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CA"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r">
              <a:lnSpc>
                <a:spcPct val="100000"/>
              </a:lnSpc>
            </a:pPr>
            <a:fld id="{C15EE335-0EF0-4CBC-9E80-C54A7D2568E1}" type="slidenum">
              <a:rPr lang="en-CA" sz="1200" b="0" strike="noStrike" spc="-1" smtClean="0">
                <a:solidFill>
                  <a:srgbClr val="564B3C"/>
                </a:solidFill>
                <a:latin typeface="Century Gothic"/>
              </a:rPr>
              <a:t>‹#›</a:t>
            </a:fld>
            <a:endParaRPr lang="en-CA" sz="1200" b="0" strike="noStrike" spc="-1">
              <a:latin typeface="Times New Roman"/>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tutorialspoint.com/sql/sql-alter-command.htm" TargetMode="External"/><Relationship Id="rId5" Type="http://schemas.openxmlformats.org/officeDocument/2006/relationships/hyperlink" Target="https://linuxize.com/post/how-to-install-mariadb-on-debian-9/" TargetMode="External"/><Relationship Id="rId4" Type="http://schemas.openxmlformats.org/officeDocument/2006/relationships/hyperlink" Target="https://www.geeksforgeeks.org/difference-between-mysql-and-mariad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42960" y="4648320"/>
            <a:ext cx="6552720" cy="456840"/>
          </a:xfrm>
          <a:prstGeom prst="rect">
            <a:avLst/>
          </a:prstGeom>
          <a:noFill/>
          <a:ln>
            <a:noFill/>
          </a:ln>
        </p:spPr>
        <p:txBody>
          <a:bodyPr>
            <a:normAutofit/>
          </a:bodyPr>
          <a:lstStyle/>
          <a:p>
            <a:pPr algn="ctr">
              <a:lnSpc>
                <a:spcPct val="100000"/>
              </a:lnSpc>
              <a:spcBef>
                <a:spcPts val="400"/>
              </a:spcBef>
            </a:pPr>
            <a:r>
              <a:rPr lang="en-CA" sz="2000" b="1" strike="noStrike" cap="all" spc="299">
                <a:solidFill>
                  <a:srgbClr val="FFFFFF"/>
                </a:solidFill>
                <a:latin typeface="Century Gothic"/>
              </a:rPr>
              <a:t>Sagar Pasricha (C0765531)</a:t>
            </a:r>
            <a:endParaRPr lang="en-CA" sz="2000" b="0" strike="noStrike" spc="-1">
              <a:latin typeface="Arial"/>
            </a:endParaRPr>
          </a:p>
        </p:txBody>
      </p:sp>
      <p:sp>
        <p:nvSpPr>
          <p:cNvPr id="105" name="TextShape 2"/>
          <p:cNvSpPr txBox="1"/>
          <p:nvPr/>
        </p:nvSpPr>
        <p:spPr>
          <a:xfrm>
            <a:off x="604800" y="3141000"/>
            <a:ext cx="6629040" cy="1305000"/>
          </a:xfrm>
          <a:prstGeom prst="rect">
            <a:avLst/>
          </a:prstGeom>
          <a:noFill/>
          <a:ln>
            <a:noFill/>
          </a:ln>
        </p:spPr>
        <p:txBody>
          <a:bodyPr anchor="b"/>
          <a:lstStyle/>
          <a:p>
            <a:pPr algn="ctr">
              <a:lnSpc>
                <a:spcPct val="100000"/>
              </a:lnSpc>
            </a:pPr>
            <a:r>
              <a:rPr dirty="0"/>
              <a:t/>
            </a:r>
            <a:br>
              <a:rPr dirty="0"/>
            </a:br>
            <a:r>
              <a:rPr lang="en-US" sz="2800" b="0" strike="noStrike" cap="all" spc="-1" dirty="0" smtClean="0">
                <a:solidFill>
                  <a:srgbClr val="896212"/>
                </a:solidFill>
                <a:latin typeface="Book Antiqua"/>
              </a:rPr>
              <a:t>Developing database for </a:t>
            </a:r>
          </a:p>
          <a:p>
            <a:pPr algn="ctr">
              <a:lnSpc>
                <a:spcPct val="100000"/>
              </a:lnSpc>
            </a:pPr>
            <a:r>
              <a:rPr lang="en-US" sz="2800" b="0" strike="noStrike" cap="all" spc="-1" dirty="0" smtClean="0">
                <a:solidFill>
                  <a:srgbClr val="896212"/>
                </a:solidFill>
                <a:latin typeface="Book Antiqua"/>
              </a:rPr>
              <a:t>LCD screen</a:t>
            </a:r>
            <a:r>
              <a:rPr lang="en-US" sz="4800" b="0" strike="noStrike" cap="all" spc="-1" dirty="0" smtClean="0">
                <a:solidFill>
                  <a:srgbClr val="896212"/>
                </a:solidFill>
                <a:latin typeface="Book Antiqua"/>
              </a:rPr>
              <a:t>                 </a:t>
            </a:r>
            <a:endParaRPr lang="en-US" sz="4800" b="0" strike="noStrike" spc="-1" dirty="0">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Verification of </a:t>
            </a:r>
            <a:r>
              <a:rPr lang="en-US" sz="3500" cap="all" spc="-1" dirty="0" err="1" smtClean="0">
                <a:solidFill>
                  <a:srgbClr val="CD921B"/>
                </a:solidFill>
                <a:latin typeface="Book Antiqua"/>
              </a:rPr>
              <a:t>mariadb</a:t>
            </a:r>
            <a:r>
              <a:rPr lang="en-US" sz="3500" cap="all" spc="-1" dirty="0" smtClean="0">
                <a:solidFill>
                  <a:srgbClr val="CD921B"/>
                </a:solidFill>
                <a:latin typeface="Book Antiqua"/>
              </a:rPr>
              <a:t> status</a:t>
            </a:r>
            <a:endParaRPr lang="en-US" sz="3500" b="0" strike="noStrike" spc="-1" dirty="0">
              <a:solidFill>
                <a:srgbClr val="000000"/>
              </a:solidFill>
              <a:latin typeface="Century Gothic"/>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72816"/>
            <a:ext cx="8072913" cy="456992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26240" y="260648"/>
            <a:ext cx="8260200" cy="907618"/>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Show databases</a:t>
            </a:r>
            <a:endParaRPr lang="en-US" sz="3500" b="0" strike="noStrike" spc="-1" dirty="0">
              <a:solidFill>
                <a:srgbClr val="000000"/>
              </a:solidFill>
              <a:latin typeface="Century Gothic"/>
            </a:endParaRPr>
          </a:p>
        </p:txBody>
      </p:sp>
      <p:sp>
        <p:nvSpPr>
          <p:cNvPr id="111" name="TextShape 2"/>
          <p:cNvSpPr txBox="1"/>
          <p:nvPr/>
        </p:nvSpPr>
        <p:spPr>
          <a:xfrm>
            <a:off x="457200" y="1389566"/>
            <a:ext cx="8229240" cy="3820426"/>
          </a:xfrm>
          <a:prstGeom prst="rect">
            <a:avLst/>
          </a:prstGeom>
          <a:noFill/>
          <a:ln>
            <a:noFill/>
          </a:ln>
        </p:spPr>
        <p:txBody>
          <a:bodyPr/>
          <a:lstStyle/>
          <a:p>
            <a:r>
              <a:rPr lang="en-US" sz="2400" spc="-1" dirty="0" smtClean="0">
                <a:latin typeface="Times New Roman" panose="02020603050405020304" pitchFamily="18" charset="0"/>
                <a:ea typeface="Times New Roman"/>
                <a:cs typeface="Times New Roman" panose="02020603050405020304" pitchFamily="18" charset="0"/>
              </a:rPr>
              <a:t>You </a:t>
            </a:r>
            <a:r>
              <a:rPr lang="en-US" sz="2400" spc="-1" dirty="0">
                <a:latin typeface="Times New Roman" panose="02020603050405020304" pitchFamily="18" charset="0"/>
                <a:ea typeface="Times New Roman"/>
                <a:cs typeface="Times New Roman" panose="02020603050405020304" pitchFamily="18" charset="0"/>
              </a:rPr>
              <a:t>can check the available databases as shown below </a:t>
            </a:r>
            <a:r>
              <a:rPr lang="en-US" sz="2400" spc="-1" dirty="0" smtClean="0">
                <a:latin typeface="Times New Roman" panose="02020603050405020304" pitchFamily="18" charset="0"/>
                <a:ea typeface="Times New Roman"/>
                <a:cs typeface="Times New Roman" panose="02020603050405020304" pitchFamily="18" charset="0"/>
              </a:rPr>
              <a:t>−</a:t>
            </a:r>
          </a:p>
          <a:p>
            <a:endParaRPr lang="en-US" sz="2000" b="1" spc="-1" dirty="0" smtClean="0">
              <a:latin typeface="Times New Roman" panose="02020603050405020304" pitchFamily="18" charset="0"/>
              <a:ea typeface="Times New Roman"/>
              <a:cs typeface="Times New Roman" panose="02020603050405020304" pitchFamily="18" charset="0"/>
            </a:endParaRPr>
          </a:p>
          <a:p>
            <a:r>
              <a:rPr lang="en-US" sz="2000" b="1" spc="-1" dirty="0" err="1" smtClean="0">
                <a:latin typeface="Times New Roman" panose="02020603050405020304" pitchFamily="18" charset="0"/>
                <a:ea typeface="Times New Roman"/>
                <a:cs typeface="Times New Roman" panose="02020603050405020304" pitchFamily="18" charset="0"/>
              </a:rPr>
              <a:t>mySQL</a:t>
            </a:r>
            <a:r>
              <a:rPr lang="en-US" sz="2000" b="1" spc="-1" dirty="0">
                <a:latin typeface="Times New Roman" panose="02020603050405020304" pitchFamily="18" charset="0"/>
                <a:ea typeface="Times New Roman"/>
                <a:cs typeface="Times New Roman" panose="02020603050405020304" pitchFamily="18" charset="0"/>
              </a:rPr>
              <a:t>&gt; SHOW DATABASES</a:t>
            </a:r>
            <a:r>
              <a:rPr lang="en-US" sz="2000" b="1" spc="-1" dirty="0" smtClean="0">
                <a:latin typeface="Times New Roman" panose="02020603050405020304" pitchFamily="18" charset="0"/>
                <a:ea typeface="Times New Roman"/>
                <a:cs typeface="Times New Roman" panose="02020603050405020304" pitchFamily="18" charset="0"/>
              </a:rPr>
              <a:t>;</a:t>
            </a:r>
          </a:p>
          <a:p>
            <a:endParaRPr lang="en-US" sz="2400" spc="-1" dirty="0" smtClean="0">
              <a:latin typeface="Times New Roman" panose="02020603050405020304" pitchFamily="18" charset="0"/>
              <a:ea typeface="Times New Roman"/>
              <a:cs typeface="Times New Roman" panose="02020603050405020304" pitchFamily="18" charset="0"/>
            </a:endParaRPr>
          </a:p>
          <a:p>
            <a:endParaRPr lang="en-US" sz="2400" b="0" strike="noStrike" spc="-1" dirty="0">
              <a:latin typeface="Times New Roman" panose="02020603050405020304" pitchFamily="18" charset="0"/>
              <a:ea typeface="Times New Roman"/>
              <a:cs typeface="Times New Roman" panose="02020603050405020304" pitchFamily="18" charset="0"/>
            </a:endParaRPr>
          </a:p>
          <a:p>
            <a:endParaRPr lang="en-US" sz="2400" b="0" strike="noStrike" spc="-1" dirty="0">
              <a:latin typeface="Times New Roman" panose="02020603050405020304" pitchFamily="18" charset="0"/>
              <a:ea typeface="Times New Roman"/>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59" y="2924945"/>
            <a:ext cx="7913225" cy="3096343"/>
          </a:xfrm>
          <a:prstGeom prst="rect">
            <a:avLst/>
          </a:prstGeom>
        </p:spPr>
      </p:pic>
    </p:spTree>
    <p:extLst>
      <p:ext uri="{BB962C8B-B14F-4D97-AF65-F5344CB8AC3E}">
        <p14:creationId xmlns:p14="http://schemas.microsoft.com/office/powerpoint/2010/main" val="14242848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Create new database</a:t>
            </a:r>
            <a:endParaRPr lang="en-US" sz="3500" b="0" strike="noStrike" spc="-1" dirty="0">
              <a:solidFill>
                <a:srgbClr val="000000"/>
              </a:solidFill>
              <a:latin typeface="Century Gothic"/>
            </a:endParaRPr>
          </a:p>
        </p:txBody>
      </p:sp>
      <p:sp>
        <p:nvSpPr>
          <p:cNvPr id="111" name="TextShape 2"/>
          <p:cNvSpPr txBox="1"/>
          <p:nvPr/>
        </p:nvSpPr>
        <p:spPr>
          <a:xfrm>
            <a:off x="457200" y="1752480"/>
            <a:ext cx="8229240" cy="4373280"/>
          </a:xfrm>
          <a:prstGeom prst="rect">
            <a:avLst/>
          </a:prstGeom>
          <a:noFill/>
          <a:ln>
            <a:noFill/>
          </a:ln>
        </p:spPr>
        <p:txBody>
          <a:bodyPr/>
          <a:lstStyle/>
          <a:p>
            <a:r>
              <a:rPr lang="en-US" sz="2000" spc="-1" dirty="0">
                <a:latin typeface="Times New Roman" panose="02020603050405020304" pitchFamily="18" charset="0"/>
                <a:ea typeface="Times New Roman"/>
                <a:cs typeface="Times New Roman" panose="02020603050405020304" pitchFamily="18" charset="0"/>
              </a:rPr>
              <a:t>The </a:t>
            </a:r>
            <a:r>
              <a:rPr lang="en-US" sz="2000" spc="-1" dirty="0" err="1">
                <a:latin typeface="Times New Roman" panose="02020603050405020304" pitchFamily="18" charset="0"/>
                <a:ea typeface="Times New Roman"/>
                <a:cs typeface="Times New Roman" panose="02020603050405020304" pitchFamily="18" charset="0"/>
              </a:rPr>
              <a:t>mySQL</a:t>
            </a:r>
            <a:r>
              <a:rPr lang="en-US" sz="2000" spc="-1" dirty="0">
                <a:latin typeface="Times New Roman" panose="02020603050405020304" pitchFamily="18" charset="0"/>
                <a:ea typeface="Times New Roman"/>
                <a:cs typeface="Times New Roman" panose="02020603050405020304" pitchFamily="18" charset="0"/>
              </a:rPr>
              <a:t> CREATE DATABASE statement is used to create a new </a:t>
            </a:r>
            <a:r>
              <a:rPr lang="en-US" sz="2000" spc="-1" dirty="0" err="1">
                <a:latin typeface="Times New Roman" panose="02020603050405020304" pitchFamily="18" charset="0"/>
                <a:ea typeface="Times New Roman"/>
                <a:cs typeface="Times New Roman" panose="02020603050405020304" pitchFamily="18" charset="0"/>
              </a:rPr>
              <a:t>mySQL</a:t>
            </a:r>
            <a:r>
              <a:rPr lang="en-US" sz="2000" spc="-1" dirty="0">
                <a:latin typeface="Times New Roman" panose="02020603050405020304" pitchFamily="18" charset="0"/>
                <a:ea typeface="Times New Roman"/>
                <a:cs typeface="Times New Roman" panose="02020603050405020304" pitchFamily="18" charset="0"/>
              </a:rPr>
              <a:t> database</a:t>
            </a:r>
            <a:r>
              <a:rPr lang="en-US" sz="2000" spc="-1" dirty="0" smtClean="0">
                <a:latin typeface="Times New Roman" panose="02020603050405020304" pitchFamily="18" charset="0"/>
                <a:ea typeface="Times New Roman"/>
                <a:cs typeface="Times New Roman" panose="02020603050405020304" pitchFamily="18" charset="0"/>
              </a:rPr>
              <a:t>.</a:t>
            </a:r>
          </a:p>
          <a:p>
            <a:r>
              <a:rPr lang="en-US" sz="2000" spc="-1" dirty="0" smtClean="0">
                <a:latin typeface="Times New Roman" panose="02020603050405020304" pitchFamily="18" charset="0"/>
                <a:ea typeface="Times New Roman"/>
                <a:cs typeface="Times New Roman" panose="02020603050405020304" pitchFamily="18" charset="0"/>
              </a:rPr>
              <a:t>The </a:t>
            </a:r>
            <a:r>
              <a:rPr lang="en-US" sz="2000" spc="-1" dirty="0">
                <a:latin typeface="Times New Roman" panose="02020603050405020304" pitchFamily="18" charset="0"/>
                <a:ea typeface="Times New Roman"/>
                <a:cs typeface="Times New Roman" panose="02020603050405020304" pitchFamily="18" charset="0"/>
              </a:rPr>
              <a:t>basic syntax of this CREATE DATABASE statement is as </a:t>
            </a:r>
            <a:r>
              <a:rPr lang="en-US" sz="2000" spc="-1" dirty="0" smtClean="0">
                <a:latin typeface="Times New Roman" panose="02020603050405020304" pitchFamily="18" charset="0"/>
                <a:ea typeface="Times New Roman"/>
                <a:cs typeface="Times New Roman" panose="02020603050405020304" pitchFamily="18" charset="0"/>
              </a:rPr>
              <a:t>follows −</a:t>
            </a:r>
          </a:p>
          <a:p>
            <a:r>
              <a:rPr lang="en-US" sz="2000" b="1" spc="-1" dirty="0" smtClean="0">
                <a:latin typeface="Times New Roman" panose="02020603050405020304" pitchFamily="18" charset="0"/>
                <a:ea typeface="Times New Roman"/>
                <a:cs typeface="Times New Roman" panose="02020603050405020304" pitchFamily="18" charset="0"/>
              </a:rPr>
              <a:t>CREATE </a:t>
            </a:r>
            <a:r>
              <a:rPr lang="en-US" sz="2000" b="1" spc="-1" dirty="0">
                <a:latin typeface="Times New Roman" panose="02020603050405020304" pitchFamily="18" charset="0"/>
                <a:ea typeface="Times New Roman"/>
                <a:cs typeface="Times New Roman" panose="02020603050405020304" pitchFamily="18" charset="0"/>
              </a:rPr>
              <a:t>DATABASE </a:t>
            </a:r>
            <a:r>
              <a:rPr lang="en-US" sz="2000" b="1" spc="-1" dirty="0" err="1">
                <a:latin typeface="Times New Roman" panose="02020603050405020304" pitchFamily="18" charset="0"/>
                <a:ea typeface="Times New Roman"/>
                <a:cs typeface="Times New Roman" panose="02020603050405020304" pitchFamily="18" charset="0"/>
              </a:rPr>
              <a:t>DatabaseName</a:t>
            </a:r>
            <a:r>
              <a:rPr lang="en-US" sz="2000" b="1" spc="-1" dirty="0" smtClean="0">
                <a:latin typeface="Times New Roman" panose="02020603050405020304" pitchFamily="18" charset="0"/>
                <a:ea typeface="Times New Roman"/>
                <a:cs typeface="Times New Roman" panose="02020603050405020304" pitchFamily="18" charset="0"/>
              </a:rPr>
              <a:t>;</a:t>
            </a:r>
          </a:p>
          <a:p>
            <a:endParaRPr lang="en-US" sz="2000" spc="-1" dirty="0" smtClean="0">
              <a:latin typeface="Times New Roman" panose="02020603050405020304" pitchFamily="18" charset="0"/>
              <a:ea typeface="Times New Roman"/>
              <a:cs typeface="Times New Roman" panose="02020603050405020304" pitchFamily="18" charset="0"/>
            </a:endParaRPr>
          </a:p>
          <a:p>
            <a:r>
              <a:rPr lang="en-US" sz="2000" spc="-1" dirty="0" smtClean="0">
                <a:latin typeface="Times New Roman" panose="02020603050405020304" pitchFamily="18" charset="0"/>
                <a:ea typeface="Times New Roman"/>
                <a:cs typeface="Times New Roman" panose="02020603050405020304" pitchFamily="18" charset="0"/>
              </a:rPr>
              <a:t>Example:</a:t>
            </a:r>
          </a:p>
          <a:p>
            <a:r>
              <a:rPr lang="en-US" sz="2000" spc="-1" dirty="0" smtClean="0">
                <a:latin typeface="Times New Roman" panose="02020603050405020304" pitchFamily="18" charset="0"/>
                <a:ea typeface="Times New Roman"/>
                <a:cs typeface="Times New Roman" panose="02020603050405020304" pitchFamily="18" charset="0"/>
              </a:rPr>
              <a:t>If </a:t>
            </a:r>
            <a:r>
              <a:rPr lang="en-US" sz="2000" spc="-1" dirty="0">
                <a:latin typeface="Times New Roman" panose="02020603050405020304" pitchFamily="18" charset="0"/>
                <a:ea typeface="Times New Roman"/>
                <a:cs typeface="Times New Roman" panose="02020603050405020304" pitchFamily="18" charset="0"/>
              </a:rPr>
              <a:t>you want to create a new database &lt;</a:t>
            </a:r>
            <a:r>
              <a:rPr lang="en-US" sz="2000" spc="-1" dirty="0" err="1">
                <a:latin typeface="Times New Roman" panose="02020603050405020304" pitchFamily="18" charset="0"/>
                <a:ea typeface="Times New Roman"/>
                <a:cs typeface="Times New Roman" panose="02020603050405020304" pitchFamily="18" charset="0"/>
              </a:rPr>
              <a:t>restaurant_menu</a:t>
            </a:r>
            <a:r>
              <a:rPr lang="en-US" sz="2000" spc="-1" dirty="0">
                <a:latin typeface="Times New Roman" panose="02020603050405020304" pitchFamily="18" charset="0"/>
                <a:ea typeface="Times New Roman"/>
                <a:cs typeface="Times New Roman" panose="02020603050405020304" pitchFamily="18" charset="0"/>
              </a:rPr>
              <a:t>&gt;, then the CREATE DATABASE statement would be as shown below </a:t>
            </a:r>
            <a:r>
              <a:rPr lang="en-US" sz="2000" spc="-1" dirty="0" smtClean="0">
                <a:latin typeface="Times New Roman" panose="02020603050405020304" pitchFamily="18" charset="0"/>
                <a:ea typeface="Times New Roman"/>
                <a:cs typeface="Times New Roman" panose="02020603050405020304" pitchFamily="18" charset="0"/>
              </a:rPr>
              <a:t>−</a:t>
            </a:r>
          </a:p>
          <a:p>
            <a:r>
              <a:rPr lang="en-US" sz="2000" b="1" spc="-1" dirty="0" err="1" smtClean="0">
                <a:latin typeface="Times New Roman" panose="02020603050405020304" pitchFamily="18" charset="0"/>
                <a:ea typeface="Times New Roman"/>
                <a:cs typeface="Times New Roman" panose="02020603050405020304" pitchFamily="18" charset="0"/>
              </a:rPr>
              <a:t>mySQL</a:t>
            </a:r>
            <a:r>
              <a:rPr lang="en-US" sz="2000" b="1" spc="-1" dirty="0">
                <a:latin typeface="Times New Roman" panose="02020603050405020304" pitchFamily="18" charset="0"/>
                <a:ea typeface="Times New Roman"/>
                <a:cs typeface="Times New Roman" panose="02020603050405020304" pitchFamily="18" charset="0"/>
              </a:rPr>
              <a:t>&gt; CREATE DATABASE </a:t>
            </a:r>
            <a:r>
              <a:rPr lang="en-US" sz="2000" b="1" spc="-1" dirty="0" err="1">
                <a:latin typeface="Times New Roman" panose="02020603050405020304" pitchFamily="18" charset="0"/>
                <a:ea typeface="Times New Roman"/>
                <a:cs typeface="Times New Roman" panose="02020603050405020304" pitchFamily="18" charset="0"/>
              </a:rPr>
              <a:t>restaurant_menu</a:t>
            </a:r>
            <a:r>
              <a:rPr lang="en-US" sz="2000" b="1" spc="-1" dirty="0">
                <a:latin typeface="Times New Roman" panose="02020603050405020304" pitchFamily="18" charset="0"/>
                <a:ea typeface="Times New Roman"/>
                <a:cs typeface="Times New Roman" panose="02020603050405020304" pitchFamily="18" charset="0"/>
              </a:rPr>
              <a:t>;</a:t>
            </a:r>
            <a:endParaRPr lang="en-US" sz="2000" b="1" strike="noStrike" spc="-1" dirty="0">
              <a:latin typeface="Times New Roman" panose="02020603050405020304" pitchFamily="18" charset="0"/>
              <a:ea typeface="Times New Roman"/>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16662" y="548680"/>
            <a:ext cx="8260200" cy="1038960"/>
          </a:xfrm>
          <a:prstGeom prst="rect">
            <a:avLst/>
          </a:prstGeom>
          <a:noFill/>
          <a:ln>
            <a:noFill/>
          </a:ln>
        </p:spPr>
        <p:txBody>
          <a:bodyPr anchor="ctr"/>
          <a:lstStyle/>
          <a:p>
            <a:pPr algn="ctr">
              <a:lnSpc>
                <a:spcPct val="100000"/>
              </a:lnSpc>
            </a:pPr>
            <a:r>
              <a:rPr lang="en-US" sz="3500" b="0" strike="noStrike" cap="all" spc="-1" dirty="0" smtClean="0">
                <a:solidFill>
                  <a:srgbClr val="CD921B"/>
                </a:solidFill>
                <a:latin typeface="Book Antiqua"/>
              </a:rPr>
              <a:t>Create new database</a:t>
            </a:r>
            <a:endParaRPr lang="en-US" sz="3500" b="0" strike="noStrike" spc="-1" dirty="0">
              <a:solidFill>
                <a:srgbClr val="000000"/>
              </a:solidFill>
              <a:latin typeface="Century Gothic"/>
            </a:endParaRPr>
          </a:p>
        </p:txBody>
      </p:sp>
      <p:sp>
        <p:nvSpPr>
          <p:cNvPr id="113"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56" y="1916832"/>
            <a:ext cx="6896128" cy="417646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720227"/>
            <a:ext cx="8260200" cy="1038960"/>
          </a:xfrm>
          <a:prstGeom prst="rect">
            <a:avLst/>
          </a:prstGeom>
          <a:noFill/>
          <a:ln>
            <a:noFill/>
          </a:ln>
        </p:spPr>
        <p:txBody>
          <a:bodyPr anchor="ctr"/>
          <a:lstStyle/>
          <a:p>
            <a:pPr algn="ctr">
              <a:lnSpc>
                <a:spcPct val="100000"/>
              </a:lnSpc>
            </a:pPr>
            <a:r>
              <a:rPr lang="en-US" sz="3500" b="0" strike="noStrike" cap="all" spc="-1" dirty="0" smtClean="0">
                <a:solidFill>
                  <a:srgbClr val="CD921B"/>
                </a:solidFill>
                <a:latin typeface="Book Antiqua"/>
              </a:rPr>
              <a:t>Use database for further process</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algn="just">
              <a:spcAft>
                <a:spcPts val="1049"/>
              </a:spcAft>
            </a:pPr>
            <a:endParaRPr lang="en-US" sz="2400"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400" spc="4" dirty="0" smtClean="0">
                <a:solidFill>
                  <a:srgbClr val="000000"/>
                </a:solidFill>
                <a:latin typeface="Times New Roman" panose="02020603050405020304" pitchFamily="18" charset="0"/>
                <a:cs typeface="Times New Roman" panose="02020603050405020304" pitchFamily="18" charset="0"/>
              </a:rPr>
              <a:t>The </a:t>
            </a:r>
            <a:r>
              <a:rPr lang="en-US" sz="2400" spc="4" dirty="0">
                <a:solidFill>
                  <a:srgbClr val="000000"/>
                </a:solidFill>
                <a:latin typeface="Times New Roman" panose="02020603050405020304" pitchFamily="18" charset="0"/>
                <a:cs typeface="Times New Roman" panose="02020603050405020304" pitchFamily="18" charset="0"/>
              </a:rPr>
              <a:t>basic syntax of the USE statement is as shown below </a:t>
            </a:r>
            <a:r>
              <a:rPr lang="en-US" sz="2400"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r>
              <a:rPr lang="en-US" sz="2400" b="1" spc="4" dirty="0" smtClean="0">
                <a:solidFill>
                  <a:srgbClr val="000000"/>
                </a:solidFill>
                <a:latin typeface="Times New Roman" panose="02020603050405020304" pitchFamily="18" charset="0"/>
                <a:cs typeface="Times New Roman" panose="02020603050405020304" pitchFamily="18" charset="0"/>
              </a:rPr>
              <a:t>USE </a:t>
            </a:r>
            <a:r>
              <a:rPr lang="en-US" sz="2400" b="1" spc="4" dirty="0" err="1">
                <a:solidFill>
                  <a:srgbClr val="000000"/>
                </a:solidFill>
                <a:latin typeface="Times New Roman" panose="02020603050405020304" pitchFamily="18" charset="0"/>
                <a:cs typeface="Times New Roman" panose="02020603050405020304" pitchFamily="18" charset="0"/>
              </a:rPr>
              <a:t>DatabaseName</a:t>
            </a:r>
            <a:r>
              <a:rPr lang="en-US" sz="2400" b="1"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endParaRPr lang="en-US" sz="24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400" spc="4" dirty="0" smtClean="0">
                <a:solidFill>
                  <a:srgbClr val="000000"/>
                </a:solidFill>
                <a:latin typeface="Times New Roman" panose="02020603050405020304" pitchFamily="18" charset="0"/>
                <a:cs typeface="Times New Roman" panose="02020603050405020304" pitchFamily="18" charset="0"/>
              </a:rPr>
              <a:t>Example:</a:t>
            </a:r>
          </a:p>
          <a:p>
            <a:pPr algn="just">
              <a:spcAft>
                <a:spcPts val="1049"/>
              </a:spcAft>
            </a:pPr>
            <a:r>
              <a:rPr lang="en-US" sz="2400" spc="4" dirty="0" smtClean="0">
                <a:solidFill>
                  <a:srgbClr val="000000"/>
                </a:solidFill>
                <a:latin typeface="Times New Roman" panose="02020603050405020304" pitchFamily="18" charset="0"/>
                <a:cs typeface="Times New Roman" panose="02020603050405020304" pitchFamily="18" charset="0"/>
              </a:rPr>
              <a:t>&gt; </a:t>
            </a:r>
            <a:r>
              <a:rPr lang="en-US" sz="2400" b="1" spc="4" dirty="0" err="1" smtClean="0">
                <a:solidFill>
                  <a:srgbClr val="000000"/>
                </a:solidFill>
                <a:latin typeface="Times New Roman" panose="02020603050405020304" pitchFamily="18" charset="0"/>
                <a:cs typeface="Times New Roman" panose="02020603050405020304" pitchFamily="18" charset="0"/>
              </a:rPr>
              <a:t>mySQL</a:t>
            </a:r>
            <a:r>
              <a:rPr lang="en-US" sz="2400" b="1" spc="4" dirty="0">
                <a:solidFill>
                  <a:srgbClr val="000000"/>
                </a:solidFill>
                <a:latin typeface="Times New Roman" panose="02020603050405020304" pitchFamily="18" charset="0"/>
                <a:cs typeface="Times New Roman" panose="02020603050405020304" pitchFamily="18" charset="0"/>
              </a:rPr>
              <a:t>&gt; use </a:t>
            </a:r>
            <a:r>
              <a:rPr lang="en-US" sz="2400" b="1" spc="4" dirty="0" err="1">
                <a:solidFill>
                  <a:srgbClr val="000000"/>
                </a:solidFill>
                <a:latin typeface="Times New Roman" panose="02020603050405020304" pitchFamily="18" charset="0"/>
                <a:cs typeface="Times New Roman" panose="02020603050405020304" pitchFamily="18" charset="0"/>
              </a:rPr>
              <a:t>restaurant_menu</a:t>
            </a:r>
            <a:r>
              <a:rPr lang="en-US" sz="2400" b="1" spc="4" dirty="0">
                <a:solidFill>
                  <a:srgbClr val="000000"/>
                </a:solidFill>
                <a:latin typeface="Times New Roman" panose="02020603050405020304" pitchFamily="18" charset="0"/>
                <a:cs typeface="Times New Roman" panose="02020603050405020304" pitchFamily="18" charset="0"/>
              </a:rPr>
              <a:t>;</a:t>
            </a:r>
            <a:endParaRPr lang="en-US" sz="2400" b="1" strike="noStrike" spc="4"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07551" y="1052736"/>
            <a:ext cx="8260200" cy="1038960"/>
          </a:xfrm>
          <a:prstGeom prst="rect">
            <a:avLst/>
          </a:prstGeom>
          <a:noFill/>
          <a:ln>
            <a:noFill/>
          </a:ln>
        </p:spPr>
        <p:txBody>
          <a:bodyPr anchor="ctr"/>
          <a:lstStyle/>
          <a:p>
            <a:pPr algn="ctr"/>
            <a:r>
              <a:rPr lang="en-US" sz="3500" cap="all" spc="-1" dirty="0" smtClean="0">
                <a:solidFill>
                  <a:srgbClr val="CD921B"/>
                </a:solidFill>
                <a:latin typeface="Book Antiqua"/>
              </a:rPr>
              <a:t>To get into a </a:t>
            </a:r>
            <a:r>
              <a:rPr lang="en-US" sz="3500" cap="all" spc="-1" dirty="0">
                <a:solidFill>
                  <a:srgbClr val="CD921B"/>
                </a:solidFill>
                <a:latin typeface="Book Antiqua"/>
              </a:rPr>
              <a:t>database for further process</a:t>
            </a:r>
            <a:endParaRPr lang="en-US" sz="3500" spc="-1" dirty="0">
              <a:solidFill>
                <a:srgbClr val="000000"/>
              </a:solidFill>
            </a:endParaRPr>
          </a:p>
          <a:p>
            <a:pPr algn="ctr">
              <a:lnSpc>
                <a:spcPct val="100000"/>
              </a:lnSpc>
            </a:pPr>
            <a:endParaRPr lang="en-US" sz="3500" b="0" strike="noStrike" spc="-1" dirty="0">
              <a:solidFill>
                <a:srgbClr val="000000"/>
              </a:solidFill>
              <a:latin typeface="Century Gothic"/>
            </a:endParaRPr>
          </a:p>
        </p:txBody>
      </p:sp>
      <p:sp>
        <p:nvSpPr>
          <p:cNvPr id="120"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37" y="2564904"/>
            <a:ext cx="7172325" cy="286146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476672"/>
            <a:ext cx="8260200" cy="1038960"/>
          </a:xfrm>
          <a:prstGeom prst="rect">
            <a:avLst/>
          </a:prstGeom>
          <a:noFill/>
          <a:ln>
            <a:noFill/>
          </a:ln>
        </p:spPr>
        <p:txBody>
          <a:bodyPr anchor="ctr"/>
          <a:lstStyle/>
          <a:p>
            <a:pPr algn="ctr">
              <a:lnSpc>
                <a:spcPct val="100000"/>
              </a:lnSpc>
            </a:pPr>
            <a:r>
              <a:rPr lang="en-US" sz="3500" b="0" strike="noStrike" cap="all" spc="-1" dirty="0" smtClean="0">
                <a:solidFill>
                  <a:srgbClr val="CD921B"/>
                </a:solidFill>
                <a:latin typeface="Book Antiqua"/>
              </a:rPr>
              <a:t>Create table in database</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marL="342900" indent="-342900" algn="just">
              <a:spcAft>
                <a:spcPts val="1049"/>
              </a:spcAft>
              <a:buFont typeface="Arial" panose="020B0604020202020204" pitchFamily="34" charset="0"/>
              <a:buChar char="•"/>
            </a:pPr>
            <a:r>
              <a:rPr lang="en-US" sz="2000" spc="4" dirty="0">
                <a:solidFill>
                  <a:srgbClr val="000000"/>
                </a:solidFill>
                <a:latin typeface="Times New Roman" panose="02020603050405020304" pitchFamily="18" charset="0"/>
                <a:cs typeface="Times New Roman" panose="02020603050405020304" pitchFamily="18" charset="0"/>
              </a:rPr>
              <a:t>The </a:t>
            </a:r>
            <a:r>
              <a:rPr lang="en-US" sz="2000" spc="4" dirty="0" err="1">
                <a:solidFill>
                  <a:srgbClr val="000000"/>
                </a:solidFill>
                <a:latin typeface="Times New Roman" panose="02020603050405020304" pitchFamily="18" charset="0"/>
                <a:cs typeface="Times New Roman" panose="02020603050405020304" pitchFamily="18" charset="0"/>
              </a:rPr>
              <a:t>mySQL</a:t>
            </a:r>
            <a:r>
              <a:rPr lang="en-US" sz="2000" spc="4" dirty="0">
                <a:solidFill>
                  <a:srgbClr val="000000"/>
                </a:solidFill>
                <a:latin typeface="Times New Roman" panose="02020603050405020304" pitchFamily="18" charset="0"/>
                <a:cs typeface="Times New Roman" panose="02020603050405020304" pitchFamily="18" charset="0"/>
              </a:rPr>
              <a:t> CREATE TABLE statement is used to create a new table</a:t>
            </a:r>
            <a:r>
              <a:rPr lang="en-US" sz="2000" spc="4" dirty="0" smtClean="0">
                <a:solidFill>
                  <a:srgbClr val="000000"/>
                </a:solidFill>
                <a:latin typeface="Times New Roman" panose="02020603050405020304" pitchFamily="18" charset="0"/>
                <a:cs typeface="Times New Roman" panose="02020603050405020304" pitchFamily="18" charset="0"/>
              </a:rPr>
              <a:t>.</a:t>
            </a: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The </a:t>
            </a:r>
            <a:r>
              <a:rPr lang="en-US" sz="2000" spc="4" dirty="0">
                <a:solidFill>
                  <a:srgbClr val="000000"/>
                </a:solidFill>
                <a:latin typeface="Times New Roman" panose="02020603050405020304" pitchFamily="18" charset="0"/>
                <a:cs typeface="Times New Roman" panose="02020603050405020304" pitchFamily="18" charset="0"/>
              </a:rPr>
              <a:t>basic syntax of the CREATE TABLE statement is as follows </a:t>
            </a:r>
            <a:r>
              <a:rPr lang="en-US" sz="2000" spc="4" dirty="0" smtClean="0">
                <a:solidFill>
                  <a:srgbClr val="000000"/>
                </a:solidFill>
                <a:latin typeface="Times New Roman" panose="02020603050405020304" pitchFamily="18" charset="0"/>
                <a:cs typeface="Times New Roman" panose="02020603050405020304" pitchFamily="18" charset="0"/>
              </a:rPr>
              <a:t>−</a:t>
            </a:r>
          </a:p>
          <a:p>
            <a:pPr marL="342900" indent="-342900" algn="just">
              <a:spcAft>
                <a:spcPts val="1049"/>
              </a:spcAft>
              <a:buFont typeface="Arial" panose="020B0604020202020204" pitchFamily="34" charset="0"/>
              <a:buChar char="•"/>
            </a:pPr>
            <a:endParaRPr lang="en-US" sz="2000"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CREATE </a:t>
            </a:r>
            <a:r>
              <a:rPr lang="en-US" sz="2000" b="1" spc="4" dirty="0">
                <a:solidFill>
                  <a:srgbClr val="000000"/>
                </a:solidFill>
                <a:latin typeface="Times New Roman" panose="02020603050405020304" pitchFamily="18" charset="0"/>
                <a:cs typeface="Times New Roman" panose="02020603050405020304" pitchFamily="18" charset="0"/>
              </a:rPr>
              <a:t>TABLE drinks(	</a:t>
            </a:r>
            <a:endParaRPr lang="en-US" sz="20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-&gt; </a:t>
            </a:r>
            <a:r>
              <a:rPr lang="en-US" sz="2000" b="1" spc="4" dirty="0">
                <a:solidFill>
                  <a:srgbClr val="000000"/>
                </a:solidFill>
                <a:latin typeface="Times New Roman" panose="02020603050405020304" pitchFamily="18" charset="0"/>
                <a:cs typeface="Times New Roman" panose="02020603050405020304" pitchFamily="18" charset="0"/>
              </a:rPr>
              <a:t>item varchar(20) not null,	</a:t>
            </a:r>
            <a:endParaRPr lang="en-US" sz="20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-&gt; </a:t>
            </a:r>
            <a:r>
              <a:rPr lang="en-US" sz="2000" b="1" spc="4" dirty="0" err="1">
                <a:solidFill>
                  <a:srgbClr val="000000"/>
                </a:solidFill>
                <a:latin typeface="Times New Roman" panose="02020603050405020304" pitchFamily="18" charset="0"/>
                <a:cs typeface="Times New Roman" panose="02020603050405020304" pitchFamily="18" charset="0"/>
              </a:rPr>
              <a:t>price_small</a:t>
            </a:r>
            <a:r>
              <a:rPr lang="en-US" sz="2000" b="1" spc="4" dirty="0">
                <a:solidFill>
                  <a:srgbClr val="000000"/>
                </a:solidFill>
                <a:latin typeface="Times New Roman" panose="02020603050405020304" pitchFamily="18" charset="0"/>
                <a:cs typeface="Times New Roman" panose="02020603050405020304" pitchFamily="18" charset="0"/>
              </a:rPr>
              <a:t> varchar(20) not null,	</a:t>
            </a:r>
            <a:endParaRPr lang="en-US" sz="20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-&gt; </a:t>
            </a:r>
            <a:r>
              <a:rPr lang="en-US" sz="2000" b="1" spc="4" dirty="0" err="1">
                <a:solidFill>
                  <a:srgbClr val="000000"/>
                </a:solidFill>
                <a:latin typeface="Times New Roman" panose="02020603050405020304" pitchFamily="18" charset="0"/>
                <a:cs typeface="Times New Roman" panose="02020603050405020304" pitchFamily="18" charset="0"/>
              </a:rPr>
              <a:t>price_medium</a:t>
            </a:r>
            <a:r>
              <a:rPr lang="en-US" sz="2000" b="1" spc="4" dirty="0">
                <a:solidFill>
                  <a:srgbClr val="000000"/>
                </a:solidFill>
                <a:latin typeface="Times New Roman" panose="02020603050405020304" pitchFamily="18" charset="0"/>
                <a:cs typeface="Times New Roman" panose="02020603050405020304" pitchFamily="18" charset="0"/>
              </a:rPr>
              <a:t> varchar(20) not null,	</a:t>
            </a:r>
            <a:endParaRPr lang="en-US" sz="20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-&gt; </a:t>
            </a:r>
            <a:r>
              <a:rPr lang="en-US" sz="2000" b="1" spc="4" dirty="0" err="1">
                <a:solidFill>
                  <a:srgbClr val="000000"/>
                </a:solidFill>
                <a:latin typeface="Times New Roman" panose="02020603050405020304" pitchFamily="18" charset="0"/>
                <a:cs typeface="Times New Roman" panose="02020603050405020304" pitchFamily="18" charset="0"/>
              </a:rPr>
              <a:t>price_large</a:t>
            </a:r>
            <a:r>
              <a:rPr lang="en-US" sz="2000" b="1" spc="4" dirty="0">
                <a:solidFill>
                  <a:srgbClr val="000000"/>
                </a:solidFill>
                <a:latin typeface="Times New Roman" panose="02020603050405020304" pitchFamily="18" charset="0"/>
                <a:cs typeface="Times New Roman" panose="02020603050405020304" pitchFamily="18" charset="0"/>
              </a:rPr>
              <a:t> varchar(20) not null,	</a:t>
            </a:r>
            <a:endParaRPr lang="en-US" sz="20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-&gt; </a:t>
            </a:r>
            <a:r>
              <a:rPr lang="en-US" sz="2000" b="1" spc="4" dirty="0">
                <a:solidFill>
                  <a:srgbClr val="000000"/>
                </a:solidFill>
                <a:latin typeface="Times New Roman" panose="02020603050405020304" pitchFamily="18" charset="0"/>
                <a:cs typeface="Times New Roman" panose="02020603050405020304" pitchFamily="18" charset="0"/>
              </a:rPr>
              <a:t>type varchar(20) not null,	</a:t>
            </a:r>
            <a:endParaRPr lang="en-US" sz="2000"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-&gt; </a:t>
            </a:r>
            <a:r>
              <a:rPr lang="en-US" sz="2000" b="1" spc="4" dirty="0">
                <a:solidFill>
                  <a:srgbClr val="000000"/>
                </a:solidFill>
                <a:latin typeface="Times New Roman" panose="02020603050405020304" pitchFamily="18" charset="0"/>
                <a:cs typeface="Times New Roman" panose="02020603050405020304" pitchFamily="18" charset="0"/>
              </a:rPr>
              <a:t>availability varchar(20) not null);</a:t>
            </a:r>
            <a:endParaRPr lang="en-US" sz="2000" b="1" strike="noStrike" spc="4"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2124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517832"/>
            <a:ext cx="8260200" cy="1038960"/>
          </a:xfrm>
          <a:prstGeom prst="rect">
            <a:avLst/>
          </a:prstGeom>
          <a:noFill/>
          <a:ln>
            <a:noFill/>
          </a:ln>
        </p:spPr>
        <p:txBody>
          <a:bodyPr anchor="ctr"/>
          <a:lstStyle/>
          <a:p>
            <a:pPr algn="ctr"/>
            <a:r>
              <a:rPr lang="en-US" sz="3500" cap="all" spc="-1" dirty="0">
                <a:solidFill>
                  <a:srgbClr val="CD921B"/>
                </a:solidFill>
                <a:latin typeface="Book Antiqua"/>
              </a:rPr>
              <a:t>Create table </a:t>
            </a:r>
            <a:r>
              <a:rPr lang="en-US" sz="3500" cap="all" spc="-1" dirty="0" smtClean="0">
                <a:solidFill>
                  <a:srgbClr val="CD921B"/>
                </a:solidFill>
                <a:latin typeface="Book Antiqua"/>
              </a:rPr>
              <a:t>in </a:t>
            </a:r>
            <a:r>
              <a:rPr lang="en-US" sz="3500" cap="all" spc="-1" dirty="0">
                <a:solidFill>
                  <a:srgbClr val="CD921B"/>
                </a:solidFill>
                <a:latin typeface="Book Antiqua"/>
              </a:rPr>
              <a:t>database</a:t>
            </a:r>
            <a:endParaRPr lang="en-US" sz="3500" spc="-1" dirty="0">
              <a:solidFill>
                <a:srgbClr val="000000"/>
              </a:solidFill>
            </a:endParaRPr>
          </a:p>
          <a:p>
            <a:pPr algn="ctr">
              <a:lnSpc>
                <a:spcPct val="100000"/>
              </a:lnSpc>
            </a:pPr>
            <a:endParaRPr lang="en-US" sz="3500" b="0" strike="noStrike" spc="-1" dirty="0">
              <a:solidFill>
                <a:srgbClr val="000000"/>
              </a:solidFill>
              <a:latin typeface="Century Gothic"/>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18" y="1772817"/>
            <a:ext cx="7507987" cy="352839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476672"/>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Insert values in</a:t>
            </a:r>
            <a:r>
              <a:rPr lang="en-US" sz="3500" b="0" strike="noStrike" cap="all" spc="-1" dirty="0" smtClean="0">
                <a:solidFill>
                  <a:srgbClr val="CD921B"/>
                </a:solidFill>
                <a:latin typeface="Book Antiqua"/>
              </a:rPr>
              <a:t> table</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marL="342900" indent="-342900" algn="just">
              <a:spcAft>
                <a:spcPts val="1049"/>
              </a:spcAft>
              <a:buFont typeface="Arial" panose="020B0604020202020204" pitchFamily="34" charset="0"/>
              <a:buChar char="•"/>
            </a:pPr>
            <a:r>
              <a:rPr lang="en-US" sz="2000" spc="4" dirty="0">
                <a:solidFill>
                  <a:srgbClr val="000000"/>
                </a:solidFill>
                <a:latin typeface="Times New Roman" panose="02020603050405020304" pitchFamily="18" charset="0"/>
                <a:cs typeface="Times New Roman" panose="02020603050405020304" pitchFamily="18" charset="0"/>
              </a:rPr>
              <a:t>The basic syntax of the INSERT INTO statement which are shown below</a:t>
            </a:r>
            <a:r>
              <a:rPr lang="en-US" sz="2000"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INSERT </a:t>
            </a:r>
            <a:r>
              <a:rPr lang="en-US" b="1" spc="4" dirty="0">
                <a:solidFill>
                  <a:srgbClr val="000000"/>
                </a:solidFill>
                <a:latin typeface="Times New Roman" panose="02020603050405020304" pitchFamily="18" charset="0"/>
                <a:cs typeface="Times New Roman" panose="02020603050405020304" pitchFamily="18" charset="0"/>
              </a:rPr>
              <a:t>INTO TABLE_NAME value (column1, column2, column3,...</a:t>
            </a:r>
            <a:r>
              <a:rPr lang="en-US" b="1" spc="4" dirty="0" err="1">
                <a:solidFill>
                  <a:srgbClr val="000000"/>
                </a:solidFill>
                <a:latin typeface="Times New Roman" panose="02020603050405020304" pitchFamily="18" charset="0"/>
                <a:cs typeface="Times New Roman" panose="02020603050405020304" pitchFamily="18" charset="0"/>
              </a:rPr>
              <a:t>columnN</a:t>
            </a:r>
            <a:r>
              <a:rPr lang="en-US" b="1" spc="4" dirty="0">
                <a:solidFill>
                  <a:srgbClr val="000000"/>
                </a:solidFill>
                <a:latin typeface="Times New Roman" panose="02020603050405020304" pitchFamily="18" charset="0"/>
                <a:cs typeface="Times New Roman" panose="02020603050405020304" pitchFamily="18" charset="0"/>
              </a:rPr>
              <a:t>); </a:t>
            </a:r>
            <a:endParaRPr lang="en-US" b="1" spc="4" dirty="0" smtClean="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 </a:t>
            </a:r>
            <a:endParaRPr lang="en-US" b="1" spc="4" dirty="0">
              <a:solidFill>
                <a:srgbClr val="000000"/>
              </a:solidFill>
              <a:latin typeface="Times New Roman" panose="02020603050405020304" pitchFamily="18" charset="0"/>
              <a:cs typeface="Times New Roman" panose="02020603050405020304" pitchFamily="18" charset="0"/>
            </a:endParaRP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Here</a:t>
            </a:r>
            <a:r>
              <a:rPr lang="en-US" sz="2000" spc="4" dirty="0">
                <a:solidFill>
                  <a:srgbClr val="000000"/>
                </a:solidFill>
                <a:latin typeface="Times New Roman" panose="02020603050405020304" pitchFamily="18" charset="0"/>
                <a:cs typeface="Times New Roman" panose="02020603050405020304" pitchFamily="18" charset="0"/>
              </a:rPr>
              <a:t>, column1, column2, column3,...</a:t>
            </a:r>
            <a:r>
              <a:rPr lang="en-US" sz="2000" spc="4" dirty="0" err="1">
                <a:solidFill>
                  <a:srgbClr val="000000"/>
                </a:solidFill>
                <a:latin typeface="Times New Roman" panose="02020603050405020304" pitchFamily="18" charset="0"/>
                <a:cs typeface="Times New Roman" panose="02020603050405020304" pitchFamily="18" charset="0"/>
              </a:rPr>
              <a:t>columnN</a:t>
            </a:r>
            <a:r>
              <a:rPr lang="en-US" sz="2000" spc="4" dirty="0">
                <a:solidFill>
                  <a:srgbClr val="000000"/>
                </a:solidFill>
                <a:latin typeface="Times New Roman" panose="02020603050405020304" pitchFamily="18" charset="0"/>
                <a:cs typeface="Times New Roman" panose="02020603050405020304" pitchFamily="18" charset="0"/>
              </a:rPr>
              <a:t> are the names of the columns in the table into which you want to insert the data</a:t>
            </a:r>
            <a:r>
              <a:rPr lang="en-US" sz="2000" spc="4" dirty="0" smtClean="0">
                <a:solidFill>
                  <a:srgbClr val="000000"/>
                </a:solidFill>
                <a:latin typeface="Times New Roman" panose="02020603050405020304" pitchFamily="18" charset="0"/>
                <a:cs typeface="Times New Roman" panose="02020603050405020304" pitchFamily="18" charset="0"/>
              </a:rPr>
              <a:t>.</a:t>
            </a:r>
          </a:p>
          <a:p>
            <a:pPr marL="342900" indent="-342900" algn="just">
              <a:spcAft>
                <a:spcPts val="1049"/>
              </a:spcAft>
              <a:buFont typeface="Arial" panose="020B0604020202020204" pitchFamily="34" charset="0"/>
              <a:buChar char="•"/>
            </a:pPr>
            <a:endParaRPr lang="en-US" sz="2000" spc="4" dirty="0" smtClean="0">
              <a:solidFill>
                <a:srgbClr val="000000"/>
              </a:solidFill>
              <a:latin typeface="Times New Roman" panose="02020603050405020304" pitchFamily="18" charset="0"/>
              <a:cs typeface="Times New Roman" panose="02020603050405020304" pitchFamily="18" charset="0"/>
            </a:endParaRP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Example:</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INSERT </a:t>
            </a:r>
            <a:r>
              <a:rPr lang="en-US" b="1" spc="4" dirty="0">
                <a:solidFill>
                  <a:srgbClr val="000000"/>
                </a:solidFill>
                <a:latin typeface="Times New Roman" panose="02020603050405020304" pitchFamily="18" charset="0"/>
                <a:cs typeface="Times New Roman" panose="02020603050405020304" pitchFamily="18" charset="0"/>
              </a:rPr>
              <a:t>INTO drinks value("mango shake","$2.50", "$3.79", "$4.99", "cold</a:t>
            </a:r>
            <a:r>
              <a:rPr lang="en-US" b="1" spc="4" dirty="0" smtClean="0">
                <a:solidFill>
                  <a:srgbClr val="000000"/>
                </a:solidFill>
                <a:latin typeface="Times New Roman" panose="02020603050405020304" pitchFamily="18" charset="0"/>
                <a:cs typeface="Times New Roman" panose="02020603050405020304" pitchFamily="18" charset="0"/>
              </a:rPr>
              <a:t>", "</a:t>
            </a:r>
            <a:r>
              <a:rPr lang="en-US" b="1" spc="4" dirty="0">
                <a:solidFill>
                  <a:srgbClr val="000000"/>
                </a:solidFill>
                <a:latin typeface="Times New Roman" panose="02020603050405020304" pitchFamily="18" charset="0"/>
                <a:cs typeface="Times New Roman" panose="02020603050405020304" pitchFamily="18" charset="0"/>
              </a:rPr>
              <a:t>no");</a:t>
            </a:r>
            <a:endParaRPr lang="en-US" b="1" strike="noStrike" spc="4"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4658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589840"/>
            <a:ext cx="8260200" cy="1038960"/>
          </a:xfrm>
          <a:prstGeom prst="rect">
            <a:avLst/>
          </a:prstGeom>
          <a:noFill/>
          <a:ln>
            <a:noFill/>
          </a:ln>
        </p:spPr>
        <p:txBody>
          <a:bodyPr anchor="ctr"/>
          <a:lstStyle/>
          <a:p>
            <a:pPr algn="ctr"/>
            <a:r>
              <a:rPr lang="en-US" sz="3500" cap="all" spc="-1" dirty="0" smtClean="0">
                <a:solidFill>
                  <a:srgbClr val="CD921B"/>
                </a:solidFill>
                <a:latin typeface="Book Antiqua"/>
              </a:rPr>
              <a:t>Insert values in table</a:t>
            </a:r>
            <a:endParaRPr lang="en-US" sz="3500" spc="-1" dirty="0">
              <a:solidFill>
                <a:srgbClr val="000000"/>
              </a:solidFill>
            </a:endParaRPr>
          </a:p>
          <a:p>
            <a:pPr algn="ctr">
              <a:lnSpc>
                <a:spcPct val="100000"/>
              </a:lnSpc>
            </a:pPr>
            <a:endParaRPr lang="en-US" sz="3500" b="0" strike="noStrike" spc="-1" dirty="0">
              <a:solidFill>
                <a:srgbClr val="000000"/>
              </a:solidFill>
              <a:latin typeface="Century Gothic"/>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77020"/>
          <a:stretch/>
        </p:blipFill>
        <p:spPr>
          <a:xfrm>
            <a:off x="683568" y="1844824"/>
            <a:ext cx="7704855" cy="1656184"/>
          </a:xfrm>
          <a:prstGeom prst="rect">
            <a:avLst/>
          </a:prstGeom>
        </p:spPr>
      </p:pic>
    </p:spTree>
    <p:extLst>
      <p:ext uri="{BB962C8B-B14F-4D97-AF65-F5344CB8AC3E}">
        <p14:creationId xmlns:p14="http://schemas.microsoft.com/office/powerpoint/2010/main" val="33880666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What is database?</a:t>
            </a:r>
            <a:r>
              <a:rPr lang="en-CA" dirty="0" smtClean="0">
                <a:solidFill>
                  <a:schemeClr val="accent5">
                    <a:lumMod val="75000"/>
                  </a:schemeClr>
                </a:solidFill>
              </a:rPr>
              <a:t> </a:t>
            </a:r>
            <a:endParaRPr lang="en-CA"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A </a:t>
            </a:r>
            <a:r>
              <a:rPr lang="en-US" sz="2000" b="1" dirty="0">
                <a:solidFill>
                  <a:schemeClr val="tx1"/>
                </a:solidFill>
                <a:latin typeface="Times New Roman" panose="02020603050405020304" pitchFamily="18" charset="0"/>
                <a:cs typeface="Times New Roman" panose="02020603050405020304" pitchFamily="18" charset="0"/>
              </a:rPr>
              <a:t>database</a:t>
            </a:r>
            <a:r>
              <a:rPr lang="en-US" sz="2000" dirty="0">
                <a:solidFill>
                  <a:schemeClr val="tx1"/>
                </a:solidFill>
                <a:latin typeface="Times New Roman" panose="02020603050405020304" pitchFamily="18" charset="0"/>
                <a:cs typeface="Times New Roman" panose="02020603050405020304" pitchFamily="18" charset="0"/>
              </a:rPr>
              <a:t> is an organized collection of </a:t>
            </a:r>
            <a:r>
              <a:rPr lang="en-US" sz="2000" dirty="0" smtClean="0">
                <a:solidFill>
                  <a:schemeClr val="tx1"/>
                </a:solidFill>
                <a:latin typeface="Times New Roman" panose="02020603050405020304" pitchFamily="18" charset="0"/>
                <a:cs typeface="Times New Roman" panose="02020603050405020304" pitchFamily="18" charset="0"/>
              </a:rPr>
              <a:t>data, </a:t>
            </a:r>
            <a:r>
              <a:rPr lang="en-US" sz="2000" dirty="0">
                <a:solidFill>
                  <a:schemeClr val="tx1"/>
                </a:solidFill>
                <a:latin typeface="Times New Roman" panose="02020603050405020304" pitchFamily="18" charset="0"/>
                <a:cs typeface="Times New Roman" panose="02020603050405020304" pitchFamily="18" charset="0"/>
              </a:rPr>
              <a:t>generally stored and accessed electronically from a computer system. Where databases are more complex they are often developed using formal design and modeling techniques.</a:t>
            </a:r>
          </a:p>
          <a:p>
            <a:r>
              <a:rPr lang="en-US" sz="2000" dirty="0">
                <a:solidFill>
                  <a:schemeClr val="tx1"/>
                </a:solidFill>
                <a:latin typeface="Times New Roman" panose="02020603050405020304" pitchFamily="18" charset="0"/>
                <a:cs typeface="Times New Roman" panose="02020603050405020304" pitchFamily="18" charset="0"/>
              </a:rPr>
              <a:t>The database management </a:t>
            </a:r>
            <a:r>
              <a:rPr lang="en-US" sz="2000" dirty="0" smtClean="0">
                <a:solidFill>
                  <a:schemeClr val="tx1"/>
                </a:solidFill>
                <a:latin typeface="Times New Roman" panose="02020603050405020304" pitchFamily="18" charset="0"/>
                <a:cs typeface="Times New Roman" panose="02020603050405020304" pitchFamily="18" charset="0"/>
              </a:rPr>
              <a:t>system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(DBMS</a:t>
            </a:r>
            <a:r>
              <a:rPr lang="en-US" sz="2000" dirty="0">
                <a:solidFill>
                  <a:schemeClr val="tx1"/>
                </a:solidFill>
                <a:latin typeface="Times New Roman" panose="02020603050405020304" pitchFamily="18" charset="0"/>
                <a:cs typeface="Times New Roman" panose="02020603050405020304" pitchFamily="18" charset="0"/>
              </a:rPr>
              <a:t>) is the </a:t>
            </a:r>
            <a:r>
              <a:rPr lang="en-US" sz="2000" dirty="0" smtClean="0">
                <a:solidFill>
                  <a:schemeClr val="tx1"/>
                </a:solidFill>
                <a:latin typeface="Times New Roman" panose="02020603050405020304" pitchFamily="18" charset="0"/>
                <a:cs typeface="Times New Roman" panose="02020603050405020304" pitchFamily="18" charset="0"/>
              </a:rPr>
              <a:t>software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that </a:t>
            </a:r>
            <a:r>
              <a:rPr lang="en-US" sz="2000" dirty="0">
                <a:solidFill>
                  <a:schemeClr val="tx1"/>
                </a:solidFill>
                <a:latin typeface="Times New Roman" panose="02020603050405020304" pitchFamily="18" charset="0"/>
                <a:cs typeface="Times New Roman" panose="02020603050405020304" pitchFamily="18" charset="0"/>
              </a:rPr>
              <a:t>interacts with end users, applications, and the database itself to capture and analyze the data. The DBMS software additionally encompasses the core facilities provided to administer the database. The sum total of the database, the DBMS and the associated applications can be referred to as a "database system</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Computer scientists may classify database-management systems according to the database </a:t>
            </a:r>
            <a:r>
              <a:rPr lang="en-US" sz="2000" dirty="0" smtClean="0">
                <a:solidFill>
                  <a:schemeClr val="tx1"/>
                </a:solidFill>
                <a:latin typeface="Times New Roman" panose="02020603050405020304" pitchFamily="18" charset="0"/>
                <a:cs typeface="Times New Roman" panose="02020603050405020304" pitchFamily="18" charset="0"/>
              </a:rPr>
              <a:t>models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that </a:t>
            </a:r>
            <a:r>
              <a:rPr lang="en-US" sz="2000" dirty="0">
                <a:solidFill>
                  <a:schemeClr val="tx1"/>
                </a:solidFill>
                <a:latin typeface="Times New Roman" panose="02020603050405020304" pitchFamily="18" charset="0"/>
                <a:cs typeface="Times New Roman" panose="02020603050405020304" pitchFamily="18" charset="0"/>
              </a:rPr>
              <a:t>they support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These </a:t>
            </a:r>
            <a:r>
              <a:rPr lang="en-US" sz="2000" dirty="0" smtClean="0">
                <a:solidFill>
                  <a:schemeClr val="tx1"/>
                </a:solidFill>
                <a:latin typeface="Times New Roman" panose="02020603050405020304" pitchFamily="18" charset="0"/>
                <a:cs typeface="Times New Roman" panose="02020603050405020304" pitchFamily="18" charset="0"/>
              </a:rPr>
              <a:t>models data as</a:t>
            </a:r>
            <a:r>
              <a:rPr lang="en-US" sz="2000" dirty="0">
                <a:solidFill>
                  <a:schemeClr val="tx1"/>
                </a:solidFill>
                <a:latin typeface="Times New Roman" panose="02020603050405020304" pitchFamily="18" charset="0"/>
                <a:cs typeface="Times New Roman" panose="02020603050405020304" pitchFamily="18" charset="0"/>
              </a:rPr>
              <a:t> rows and columns in a series of </a:t>
            </a:r>
            <a:r>
              <a:rPr lang="en-US" sz="2000" dirty="0" smtClean="0">
                <a:solidFill>
                  <a:schemeClr val="tx1"/>
                </a:solidFill>
                <a:latin typeface="Times New Roman" panose="02020603050405020304" pitchFamily="18" charset="0"/>
                <a:cs typeface="Times New Roman" panose="02020603050405020304" pitchFamily="18" charset="0"/>
              </a:rPr>
              <a:t>tables, </a:t>
            </a:r>
            <a:r>
              <a:rPr lang="en-US" sz="2000" dirty="0">
                <a:solidFill>
                  <a:schemeClr val="tx1"/>
                </a:solidFill>
                <a:latin typeface="Times New Roman" panose="02020603050405020304" pitchFamily="18" charset="0"/>
                <a:cs typeface="Times New Roman" panose="02020603050405020304" pitchFamily="18" charset="0"/>
              </a:rPr>
              <a:t>and the vast majority use SQL for writing and querying data</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endParaRPr lang="en-CA"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67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476672"/>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Select query to view values inserted in</a:t>
            </a:r>
            <a:r>
              <a:rPr lang="en-US" sz="3500" b="0" strike="noStrike" cap="all" spc="-1" dirty="0" smtClean="0">
                <a:solidFill>
                  <a:srgbClr val="CD921B"/>
                </a:solidFill>
                <a:latin typeface="Book Antiqua"/>
              </a:rPr>
              <a:t> table</a:t>
            </a:r>
            <a:endParaRPr lang="en-US" sz="3500" b="0" strike="noStrike" spc="-1" dirty="0">
              <a:solidFill>
                <a:srgbClr val="000000"/>
              </a:solidFill>
              <a:latin typeface="Century Gothic"/>
            </a:endParaRPr>
          </a:p>
        </p:txBody>
      </p:sp>
      <p:sp>
        <p:nvSpPr>
          <p:cNvPr id="118" name="TextShape 2"/>
          <p:cNvSpPr txBox="1"/>
          <p:nvPr/>
        </p:nvSpPr>
        <p:spPr>
          <a:xfrm>
            <a:off x="457200" y="1916832"/>
            <a:ext cx="8229240" cy="4373280"/>
          </a:xfrm>
          <a:prstGeom prst="rect">
            <a:avLst/>
          </a:prstGeom>
          <a:noFill/>
          <a:ln>
            <a:noFill/>
          </a:ln>
        </p:spPr>
        <p:txBody>
          <a:bodyPr/>
          <a:lstStyle/>
          <a:p>
            <a:pPr marL="342900" indent="-342900" algn="just">
              <a:spcAft>
                <a:spcPts val="1049"/>
              </a:spcAft>
              <a:buFont typeface="Arial" panose="020B0604020202020204" pitchFamily="34" charset="0"/>
              <a:buChar char="•"/>
            </a:pPr>
            <a:r>
              <a:rPr lang="en-US" sz="2000" spc="4" dirty="0">
                <a:solidFill>
                  <a:srgbClr val="000000"/>
                </a:solidFill>
                <a:latin typeface="Times New Roman" panose="02020603050405020304" pitchFamily="18" charset="0"/>
                <a:cs typeface="Times New Roman" panose="02020603050405020304" pitchFamily="18" charset="0"/>
              </a:rPr>
              <a:t>The basic syntax of the SELECT statement is as follows </a:t>
            </a:r>
            <a:r>
              <a:rPr lang="en-US" sz="2000" spc="4" dirty="0" smtClean="0">
                <a:solidFill>
                  <a:srgbClr val="000000"/>
                </a:solidFill>
                <a:latin typeface="Times New Roman" panose="02020603050405020304" pitchFamily="18" charset="0"/>
                <a:cs typeface="Times New Roman" panose="02020603050405020304" pitchFamily="18" charset="0"/>
              </a:rPr>
              <a:t>−</a:t>
            </a: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To </a:t>
            </a:r>
            <a:r>
              <a:rPr lang="en-US" sz="2000" spc="4" dirty="0">
                <a:solidFill>
                  <a:srgbClr val="000000"/>
                </a:solidFill>
                <a:latin typeface="Times New Roman" panose="02020603050405020304" pitchFamily="18" charset="0"/>
                <a:cs typeface="Times New Roman" panose="02020603050405020304" pitchFamily="18" charset="0"/>
              </a:rPr>
              <a:t>fetch all the fields available, then you can use the following syntax</a:t>
            </a:r>
            <a:r>
              <a:rPr lang="en-US" sz="2000" spc="4" dirty="0" smtClean="0">
                <a:solidFill>
                  <a:srgbClr val="000000"/>
                </a:solidFill>
                <a:latin typeface="Times New Roman" panose="02020603050405020304" pitchFamily="18" charset="0"/>
                <a:cs typeface="Times New Roman" panose="02020603050405020304" pitchFamily="18" charset="0"/>
              </a:rPr>
              <a:t>.</a:t>
            </a:r>
            <a:endParaRPr lang="en-US" sz="2000" spc="4" dirty="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SELECT </a:t>
            </a:r>
            <a:r>
              <a:rPr lang="en-US" sz="2000" b="1" spc="4" dirty="0">
                <a:solidFill>
                  <a:srgbClr val="000000"/>
                </a:solidFill>
                <a:latin typeface="Times New Roman" panose="02020603050405020304" pitchFamily="18" charset="0"/>
                <a:cs typeface="Times New Roman" panose="02020603050405020304" pitchFamily="18" charset="0"/>
              </a:rPr>
              <a:t>* FROM </a:t>
            </a:r>
            <a:r>
              <a:rPr lang="en-US" sz="2000" b="1" spc="4" dirty="0" err="1">
                <a:solidFill>
                  <a:srgbClr val="000000"/>
                </a:solidFill>
                <a:latin typeface="Times New Roman" panose="02020603050405020304" pitchFamily="18" charset="0"/>
                <a:cs typeface="Times New Roman" panose="02020603050405020304" pitchFamily="18" charset="0"/>
              </a:rPr>
              <a:t>table_name</a:t>
            </a:r>
            <a:r>
              <a:rPr lang="en-US" sz="2000" b="1"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endParaRPr lang="en-US" sz="2000" b="1" spc="4" dirty="0" smtClean="0">
              <a:solidFill>
                <a:srgbClr val="000000"/>
              </a:solidFill>
              <a:latin typeface="Times New Roman" panose="02020603050405020304" pitchFamily="18" charset="0"/>
              <a:cs typeface="Times New Roman" panose="02020603050405020304" pitchFamily="18" charset="0"/>
            </a:endParaRPr>
          </a:p>
          <a:p>
            <a:pPr marL="285750" indent="-28575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Example:</a:t>
            </a:r>
          </a:p>
          <a:p>
            <a:pPr algn="just">
              <a:spcAft>
                <a:spcPts val="1049"/>
              </a:spcAft>
            </a:pPr>
            <a:r>
              <a:rPr lang="en-US" sz="2000" b="1" spc="4" dirty="0" smtClean="0">
                <a:solidFill>
                  <a:srgbClr val="000000"/>
                </a:solidFill>
                <a:latin typeface="Times New Roman" panose="02020603050405020304" pitchFamily="18" charset="0"/>
                <a:cs typeface="Times New Roman" panose="02020603050405020304" pitchFamily="18" charset="0"/>
              </a:rPr>
              <a:t>SELECT </a:t>
            </a:r>
            <a:r>
              <a:rPr lang="en-US" sz="2000" b="1" spc="4" dirty="0">
                <a:solidFill>
                  <a:srgbClr val="000000"/>
                </a:solidFill>
                <a:latin typeface="Times New Roman" panose="02020603050405020304" pitchFamily="18" charset="0"/>
                <a:cs typeface="Times New Roman" panose="02020603050405020304" pitchFamily="18" charset="0"/>
              </a:rPr>
              <a:t>* FROM </a:t>
            </a:r>
            <a:r>
              <a:rPr lang="en-US" sz="2000" b="1" spc="4" dirty="0" smtClean="0">
                <a:solidFill>
                  <a:srgbClr val="000000"/>
                </a:solidFill>
                <a:latin typeface="Times New Roman" panose="02020603050405020304" pitchFamily="18" charset="0"/>
                <a:cs typeface="Times New Roman" panose="02020603050405020304" pitchFamily="18" charset="0"/>
              </a:rPr>
              <a:t>drinks</a:t>
            </a:r>
            <a:r>
              <a:rPr lang="en-US" sz="2000" spc="4" dirty="0" smtClean="0">
                <a:solidFill>
                  <a:srgbClr val="000000"/>
                </a:solidFill>
                <a:latin typeface="Times New Roman" panose="02020603050405020304" pitchFamily="18" charset="0"/>
                <a:cs typeface="Times New Roman" panose="02020603050405020304" pitchFamily="18" charset="0"/>
              </a:rPr>
              <a:t>;</a:t>
            </a:r>
            <a:endParaRPr lang="en-US" sz="2000" strike="noStrike" spc="4"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5473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404664"/>
            <a:ext cx="8260200" cy="1038960"/>
          </a:xfrm>
          <a:prstGeom prst="rect">
            <a:avLst/>
          </a:prstGeom>
          <a:noFill/>
          <a:ln>
            <a:noFill/>
          </a:ln>
        </p:spPr>
        <p:txBody>
          <a:bodyPr anchor="ctr"/>
          <a:lstStyle/>
          <a:p>
            <a:pPr algn="ctr">
              <a:lnSpc>
                <a:spcPct val="100000"/>
              </a:lnSpc>
            </a:pPr>
            <a:r>
              <a:rPr lang="en-US" sz="3500" cap="all" spc="-1" dirty="0">
                <a:solidFill>
                  <a:srgbClr val="CD921B"/>
                </a:solidFill>
                <a:latin typeface="Book Antiqua"/>
              </a:rPr>
              <a:t>Select query to view values inserted in table</a:t>
            </a:r>
            <a:endParaRPr lang="en-US" sz="3500" spc="-1" dirty="0">
              <a:solidFill>
                <a:srgbClr val="0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40" y="1844824"/>
            <a:ext cx="8215113" cy="4032448"/>
          </a:xfrm>
          <a:prstGeom prst="rect">
            <a:avLst/>
          </a:prstGeom>
        </p:spPr>
      </p:pic>
    </p:spTree>
    <p:extLst>
      <p:ext uri="{BB962C8B-B14F-4D97-AF65-F5344CB8AC3E}">
        <p14:creationId xmlns:p14="http://schemas.microsoft.com/office/powerpoint/2010/main" val="33915058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476672"/>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update query in</a:t>
            </a:r>
            <a:r>
              <a:rPr lang="en-US" sz="3500" b="0" strike="noStrike" cap="all" spc="-1" dirty="0" smtClean="0">
                <a:solidFill>
                  <a:srgbClr val="CD921B"/>
                </a:solidFill>
                <a:latin typeface="Book Antiqua"/>
              </a:rPr>
              <a:t> table</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marL="342900" indent="-342900" algn="just">
              <a:spcAft>
                <a:spcPts val="1049"/>
              </a:spcAft>
              <a:buFont typeface="Arial" panose="020B0604020202020204" pitchFamily="34" charset="0"/>
              <a:buChar char="•"/>
            </a:pPr>
            <a:r>
              <a:rPr lang="en-US" sz="2000" spc="4" dirty="0">
                <a:solidFill>
                  <a:srgbClr val="000000"/>
                </a:solidFill>
                <a:latin typeface="Times New Roman" panose="02020603050405020304" pitchFamily="18" charset="0"/>
                <a:cs typeface="Times New Roman" panose="02020603050405020304" pitchFamily="18" charset="0"/>
              </a:rPr>
              <a:t>The </a:t>
            </a:r>
            <a:r>
              <a:rPr lang="en-US" sz="2000" spc="4" dirty="0" err="1">
                <a:solidFill>
                  <a:srgbClr val="000000"/>
                </a:solidFill>
                <a:latin typeface="Times New Roman" panose="02020603050405020304" pitchFamily="18" charset="0"/>
                <a:cs typeface="Times New Roman" panose="02020603050405020304" pitchFamily="18" charset="0"/>
              </a:rPr>
              <a:t>mySQL</a:t>
            </a:r>
            <a:r>
              <a:rPr lang="en-US" sz="2000" spc="4" dirty="0">
                <a:solidFill>
                  <a:srgbClr val="000000"/>
                </a:solidFill>
                <a:latin typeface="Times New Roman" panose="02020603050405020304" pitchFamily="18" charset="0"/>
                <a:cs typeface="Times New Roman" panose="02020603050405020304" pitchFamily="18" charset="0"/>
              </a:rPr>
              <a:t> UPDATE Query is used to modify the existing records in a table. </a:t>
            </a:r>
            <a:endParaRPr lang="en-US" sz="2000" spc="4" dirty="0" smtClean="0">
              <a:solidFill>
                <a:srgbClr val="000000"/>
              </a:solidFill>
              <a:latin typeface="Times New Roman" panose="02020603050405020304" pitchFamily="18" charset="0"/>
              <a:cs typeface="Times New Roman" panose="02020603050405020304" pitchFamily="18" charset="0"/>
            </a:endParaRP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You </a:t>
            </a:r>
            <a:r>
              <a:rPr lang="en-US" sz="2000" spc="4" dirty="0">
                <a:solidFill>
                  <a:srgbClr val="000000"/>
                </a:solidFill>
                <a:latin typeface="Times New Roman" panose="02020603050405020304" pitchFamily="18" charset="0"/>
                <a:cs typeface="Times New Roman" panose="02020603050405020304" pitchFamily="18" charset="0"/>
              </a:rPr>
              <a:t>can use the WHERE clause with the UPDATE query to update the selected rows, otherwise all the rows would be affected</a:t>
            </a:r>
            <a:r>
              <a:rPr lang="en-US" sz="2000" spc="4" dirty="0" smtClean="0">
                <a:solidFill>
                  <a:srgbClr val="000000"/>
                </a:solidFill>
                <a:latin typeface="Times New Roman" panose="02020603050405020304" pitchFamily="18" charset="0"/>
                <a:cs typeface="Times New Roman" panose="02020603050405020304" pitchFamily="18" charset="0"/>
              </a:rPr>
              <a:t>.</a:t>
            </a:r>
          </a:p>
          <a:p>
            <a:pPr marL="342900" indent="-342900" algn="just">
              <a:spcAft>
                <a:spcPts val="1049"/>
              </a:spcAft>
              <a:buFont typeface="Arial" panose="020B0604020202020204" pitchFamily="34" charset="0"/>
              <a:buChar char="•"/>
            </a:pPr>
            <a:endParaRPr lang="en-US" sz="2000" spc="4" dirty="0" smtClean="0">
              <a:solidFill>
                <a:srgbClr val="000000"/>
              </a:solidFill>
              <a:latin typeface="Times New Roman" panose="02020603050405020304" pitchFamily="18" charset="0"/>
              <a:cs typeface="Times New Roman" panose="02020603050405020304" pitchFamily="18" charset="0"/>
            </a:endParaRP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Syntax: The </a:t>
            </a:r>
            <a:r>
              <a:rPr lang="en-US" sz="2000" spc="4" dirty="0">
                <a:solidFill>
                  <a:srgbClr val="000000"/>
                </a:solidFill>
                <a:latin typeface="Times New Roman" panose="02020603050405020304" pitchFamily="18" charset="0"/>
                <a:cs typeface="Times New Roman" panose="02020603050405020304" pitchFamily="18" charset="0"/>
              </a:rPr>
              <a:t>basic syntax of the UPDATE query with a WHERE clause is as follows </a:t>
            </a:r>
            <a:r>
              <a:rPr lang="en-US" sz="2000"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UPDATE </a:t>
            </a:r>
            <a:r>
              <a:rPr lang="en-US" b="1" spc="4" dirty="0" err="1">
                <a:solidFill>
                  <a:srgbClr val="000000"/>
                </a:solidFill>
                <a:latin typeface="Times New Roman" panose="02020603050405020304" pitchFamily="18" charset="0"/>
                <a:cs typeface="Times New Roman" panose="02020603050405020304" pitchFamily="18" charset="0"/>
              </a:rPr>
              <a:t>table_name</a:t>
            </a:r>
            <a:r>
              <a:rPr lang="en-US" b="1" spc="4" dirty="0">
                <a:solidFill>
                  <a:srgbClr val="000000"/>
                </a:solidFill>
                <a:latin typeface="Times New Roman" panose="02020603050405020304" pitchFamily="18" charset="0"/>
                <a:cs typeface="Times New Roman" panose="02020603050405020304" pitchFamily="18" charset="0"/>
              </a:rPr>
              <a:t> SET column = value WHERE [condition</a:t>
            </a:r>
            <a:r>
              <a:rPr lang="en-US" b="1"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endParaRPr lang="en-US" b="1" spc="4" dirty="0" smtClean="0">
              <a:solidFill>
                <a:srgbClr val="000000"/>
              </a:solidFill>
              <a:latin typeface="Times New Roman" panose="02020603050405020304" pitchFamily="18" charset="0"/>
              <a:cs typeface="Times New Roman" panose="02020603050405020304" pitchFamily="18" charset="0"/>
            </a:endParaRPr>
          </a:p>
          <a:p>
            <a:pPr marL="342900" indent="-342900" algn="just">
              <a:spcAft>
                <a:spcPts val="1049"/>
              </a:spcAft>
              <a:buFont typeface="Arial" panose="020B0604020202020204" pitchFamily="34" charset="0"/>
              <a:buChar char="•"/>
            </a:pPr>
            <a:r>
              <a:rPr lang="en-US" sz="2000" spc="4" dirty="0" smtClean="0">
                <a:solidFill>
                  <a:srgbClr val="000000"/>
                </a:solidFill>
                <a:latin typeface="Times New Roman" panose="02020603050405020304" pitchFamily="18" charset="0"/>
                <a:cs typeface="Times New Roman" panose="02020603050405020304" pitchFamily="18" charset="0"/>
              </a:rPr>
              <a:t>Example</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UPDATE </a:t>
            </a:r>
            <a:r>
              <a:rPr lang="en-US" b="1" spc="4" dirty="0">
                <a:solidFill>
                  <a:srgbClr val="000000"/>
                </a:solidFill>
                <a:latin typeface="Times New Roman" panose="02020603050405020304" pitchFamily="18" charset="0"/>
                <a:cs typeface="Times New Roman" panose="02020603050405020304" pitchFamily="18" charset="0"/>
              </a:rPr>
              <a:t>drinks SET </a:t>
            </a:r>
            <a:r>
              <a:rPr lang="en-US" b="1" spc="4" dirty="0" err="1">
                <a:solidFill>
                  <a:srgbClr val="000000"/>
                </a:solidFill>
                <a:latin typeface="Times New Roman" panose="02020603050405020304" pitchFamily="18" charset="0"/>
                <a:cs typeface="Times New Roman" panose="02020603050405020304" pitchFamily="18" charset="0"/>
              </a:rPr>
              <a:t>price_small</a:t>
            </a:r>
            <a:r>
              <a:rPr lang="en-US" b="1" spc="4" dirty="0">
                <a:solidFill>
                  <a:srgbClr val="000000"/>
                </a:solidFill>
                <a:latin typeface="Times New Roman" panose="02020603050405020304" pitchFamily="18" charset="0"/>
                <a:cs typeface="Times New Roman" panose="02020603050405020304" pitchFamily="18" charset="0"/>
              </a:rPr>
              <a:t>="$1.99" WHERE </a:t>
            </a:r>
            <a:r>
              <a:rPr lang="en-US" b="1" spc="4" dirty="0" err="1">
                <a:solidFill>
                  <a:srgbClr val="000000"/>
                </a:solidFill>
                <a:latin typeface="Times New Roman" panose="02020603050405020304" pitchFamily="18" charset="0"/>
                <a:cs typeface="Times New Roman" panose="02020603050405020304" pitchFamily="18" charset="0"/>
              </a:rPr>
              <a:t>price_small</a:t>
            </a:r>
            <a:r>
              <a:rPr lang="en-US" b="1" spc="4" dirty="0">
                <a:solidFill>
                  <a:srgbClr val="000000"/>
                </a:solidFill>
                <a:latin typeface="Times New Roman" panose="02020603050405020304" pitchFamily="18" charset="0"/>
                <a:cs typeface="Times New Roman" panose="02020603050405020304" pitchFamily="18" charset="0"/>
              </a:rPr>
              <a:t>="$2.00";</a:t>
            </a:r>
            <a:endParaRPr lang="en-US" b="1" strike="noStrike" spc="4"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7433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404664"/>
            <a:ext cx="8260200" cy="1038960"/>
          </a:xfrm>
          <a:prstGeom prst="rect">
            <a:avLst/>
          </a:prstGeom>
          <a:noFill/>
          <a:ln>
            <a:noFill/>
          </a:ln>
        </p:spPr>
        <p:txBody>
          <a:bodyPr anchor="ctr"/>
          <a:lstStyle/>
          <a:p>
            <a:pPr algn="ctr"/>
            <a:r>
              <a:rPr lang="en-US" sz="3500" cap="all" spc="-1" dirty="0">
                <a:solidFill>
                  <a:srgbClr val="CD921B"/>
                </a:solidFill>
                <a:latin typeface="Book Antiqua"/>
              </a:rPr>
              <a:t>update query in table</a:t>
            </a:r>
            <a:endParaRPr lang="en-US" sz="3500" spc="-1" dirty="0">
              <a:solidFill>
                <a:srgbClr val="000000"/>
              </a:solidFill>
            </a:endParaRPr>
          </a:p>
          <a:p>
            <a:pPr algn="ctr">
              <a:lnSpc>
                <a:spcPct val="100000"/>
              </a:lnSpc>
            </a:pPr>
            <a:endParaRPr lang="en-US" sz="3500" spc="-1" dirty="0">
              <a:solidFill>
                <a:srgbClr val="0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37" y="1340321"/>
            <a:ext cx="8086725" cy="5041007"/>
          </a:xfrm>
          <a:prstGeom prst="rect">
            <a:avLst/>
          </a:prstGeom>
        </p:spPr>
      </p:pic>
    </p:spTree>
    <p:extLst>
      <p:ext uri="{BB962C8B-B14F-4D97-AF65-F5344CB8AC3E}">
        <p14:creationId xmlns:p14="http://schemas.microsoft.com/office/powerpoint/2010/main" val="17597936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476672"/>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Column modification in</a:t>
            </a:r>
            <a:r>
              <a:rPr lang="en-US" sz="3500" b="0" strike="noStrike" cap="all" spc="-1" dirty="0" smtClean="0">
                <a:solidFill>
                  <a:srgbClr val="CD921B"/>
                </a:solidFill>
                <a:latin typeface="Book Antiqua"/>
              </a:rPr>
              <a:t> table</a:t>
            </a:r>
            <a:endParaRPr lang="en-US" sz="3500" b="0" strike="noStrike" spc="-1" dirty="0">
              <a:solidFill>
                <a:srgbClr val="000000"/>
              </a:solidFill>
              <a:latin typeface="Century Gothic"/>
            </a:endParaRPr>
          </a:p>
        </p:txBody>
      </p:sp>
      <p:sp>
        <p:nvSpPr>
          <p:cNvPr id="118" name="TextShape 2"/>
          <p:cNvSpPr txBox="1"/>
          <p:nvPr/>
        </p:nvSpPr>
        <p:spPr>
          <a:xfrm>
            <a:off x="457200" y="1556792"/>
            <a:ext cx="8229240" cy="4373280"/>
          </a:xfrm>
          <a:prstGeom prst="rect">
            <a:avLst/>
          </a:prstGeom>
          <a:noFill/>
          <a:ln>
            <a:noFill/>
          </a:ln>
        </p:spPr>
        <p:txBody>
          <a:bodyPr/>
          <a:lstStyle/>
          <a:p>
            <a:pPr marL="342900" indent="-342900" algn="just">
              <a:spcAft>
                <a:spcPts val="1049"/>
              </a:spcAft>
              <a:buFont typeface="Arial" panose="020B0604020202020204" pitchFamily="34" charset="0"/>
              <a:buChar char="•"/>
            </a:pPr>
            <a:r>
              <a:rPr lang="en-US" spc="4" dirty="0">
                <a:solidFill>
                  <a:srgbClr val="000000"/>
                </a:solidFill>
                <a:latin typeface="Times New Roman" panose="02020603050405020304" pitchFamily="18" charset="0"/>
                <a:cs typeface="Times New Roman" panose="02020603050405020304" pitchFamily="18" charset="0"/>
              </a:rPr>
              <a:t>The </a:t>
            </a:r>
            <a:r>
              <a:rPr lang="en-US" spc="4" dirty="0" err="1">
                <a:solidFill>
                  <a:srgbClr val="000000"/>
                </a:solidFill>
                <a:latin typeface="Times New Roman" panose="02020603050405020304" pitchFamily="18" charset="0"/>
                <a:cs typeface="Times New Roman" panose="02020603050405020304" pitchFamily="18" charset="0"/>
              </a:rPr>
              <a:t>mySQL</a:t>
            </a:r>
            <a:r>
              <a:rPr lang="en-US" spc="4" dirty="0">
                <a:solidFill>
                  <a:srgbClr val="000000"/>
                </a:solidFill>
                <a:latin typeface="Times New Roman" panose="02020603050405020304" pitchFamily="18" charset="0"/>
                <a:cs typeface="Times New Roman" panose="02020603050405020304" pitchFamily="18" charset="0"/>
              </a:rPr>
              <a:t> ALTER TABLE command is used to add, delete or modify columns in an existing table. </a:t>
            </a:r>
            <a:endParaRPr lang="en-US" spc="4" dirty="0" smtClean="0">
              <a:solidFill>
                <a:srgbClr val="000000"/>
              </a:solidFill>
              <a:latin typeface="Times New Roman" panose="02020603050405020304" pitchFamily="18" charset="0"/>
              <a:cs typeface="Times New Roman" panose="02020603050405020304" pitchFamily="18" charset="0"/>
            </a:endParaRPr>
          </a:p>
          <a:p>
            <a:pPr marL="342900" indent="-342900" algn="just">
              <a:spcAft>
                <a:spcPts val="1049"/>
              </a:spcAft>
              <a:buFont typeface="Arial" panose="020B0604020202020204" pitchFamily="34" charset="0"/>
              <a:buChar char="•"/>
            </a:pPr>
            <a:r>
              <a:rPr lang="en-US" spc="4" dirty="0" smtClean="0">
                <a:solidFill>
                  <a:srgbClr val="000000"/>
                </a:solidFill>
                <a:latin typeface="Times New Roman" panose="02020603050405020304" pitchFamily="18" charset="0"/>
                <a:cs typeface="Times New Roman" panose="02020603050405020304" pitchFamily="18" charset="0"/>
              </a:rPr>
              <a:t>You </a:t>
            </a:r>
            <a:r>
              <a:rPr lang="en-US" spc="4" dirty="0">
                <a:solidFill>
                  <a:srgbClr val="000000"/>
                </a:solidFill>
                <a:latin typeface="Times New Roman" panose="02020603050405020304" pitchFamily="18" charset="0"/>
                <a:cs typeface="Times New Roman" panose="02020603050405020304" pitchFamily="18" charset="0"/>
              </a:rPr>
              <a:t>should also use the ALTER TABLE command to add and drop various constraints on an existing table</a:t>
            </a:r>
            <a:r>
              <a:rPr lang="en-US" spc="4" dirty="0" smtClean="0">
                <a:solidFill>
                  <a:srgbClr val="000000"/>
                </a:solidFill>
                <a:latin typeface="Times New Roman" panose="02020603050405020304" pitchFamily="18" charset="0"/>
                <a:cs typeface="Times New Roman" panose="02020603050405020304" pitchFamily="18" charset="0"/>
              </a:rPr>
              <a:t>.</a:t>
            </a:r>
          </a:p>
          <a:p>
            <a:pPr marL="342900" indent="-342900" algn="just">
              <a:spcAft>
                <a:spcPts val="1049"/>
              </a:spcAft>
              <a:buFont typeface="Arial" panose="020B0604020202020204" pitchFamily="34" charset="0"/>
              <a:buChar char="•"/>
            </a:pPr>
            <a:r>
              <a:rPr lang="en-US" spc="4" dirty="0" smtClean="0">
                <a:solidFill>
                  <a:srgbClr val="000000"/>
                </a:solidFill>
                <a:latin typeface="Times New Roman" panose="02020603050405020304" pitchFamily="18" charset="0"/>
                <a:cs typeface="Times New Roman" panose="02020603050405020304" pitchFamily="18" charset="0"/>
              </a:rPr>
              <a:t>Syntax: </a:t>
            </a:r>
          </a:p>
          <a:p>
            <a:pPr marL="342900" indent="-342900" algn="just">
              <a:spcAft>
                <a:spcPts val="1049"/>
              </a:spcAft>
              <a:buFont typeface="Arial" panose="020B0604020202020204" pitchFamily="34" charset="0"/>
              <a:buChar char="•"/>
            </a:pPr>
            <a:endParaRPr lang="en-US" spc="4" dirty="0" smtClean="0">
              <a:solidFill>
                <a:srgbClr val="000000"/>
              </a:solidFill>
              <a:latin typeface="Times New Roman" panose="02020603050405020304" pitchFamily="18" charset="0"/>
              <a:cs typeface="Times New Roman" panose="02020603050405020304" pitchFamily="18" charset="0"/>
            </a:endParaRPr>
          </a:p>
          <a:p>
            <a:pPr marL="285750" indent="-285750" algn="just">
              <a:spcAft>
                <a:spcPts val="1049"/>
              </a:spcAft>
              <a:buFont typeface="Wingdings" panose="05000000000000000000" pitchFamily="2" charset="2"/>
              <a:buChar char="Ø"/>
            </a:pPr>
            <a:r>
              <a:rPr lang="en-US" spc="4" dirty="0" smtClean="0">
                <a:solidFill>
                  <a:srgbClr val="000000"/>
                </a:solidFill>
                <a:latin typeface="Times New Roman" panose="02020603050405020304" pitchFamily="18" charset="0"/>
                <a:cs typeface="Times New Roman" panose="02020603050405020304" pitchFamily="18" charset="0"/>
              </a:rPr>
              <a:t>The </a:t>
            </a:r>
            <a:r>
              <a:rPr lang="en-US" spc="4" dirty="0">
                <a:solidFill>
                  <a:srgbClr val="000000"/>
                </a:solidFill>
                <a:latin typeface="Times New Roman" panose="02020603050405020304" pitchFamily="18" charset="0"/>
                <a:cs typeface="Times New Roman" panose="02020603050405020304" pitchFamily="18" charset="0"/>
              </a:rPr>
              <a:t>basic syntax of an ALTER TABLE command to add a New Column in an existing table is as </a:t>
            </a:r>
            <a:r>
              <a:rPr lang="en-US" spc="4" dirty="0" smtClean="0">
                <a:solidFill>
                  <a:srgbClr val="000000"/>
                </a:solidFill>
                <a:latin typeface="Times New Roman" panose="02020603050405020304" pitchFamily="18" charset="0"/>
                <a:cs typeface="Times New Roman" panose="02020603050405020304" pitchFamily="18" charset="0"/>
              </a:rPr>
              <a:t>follows –</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ALTER</a:t>
            </a:r>
            <a:r>
              <a:rPr lang="en-US" spc="4" dirty="0" smtClean="0">
                <a:solidFill>
                  <a:srgbClr val="000000"/>
                </a:solidFill>
                <a:latin typeface="Times New Roman" panose="02020603050405020304" pitchFamily="18" charset="0"/>
                <a:cs typeface="Times New Roman" panose="02020603050405020304" pitchFamily="18" charset="0"/>
              </a:rPr>
              <a:t> </a:t>
            </a:r>
            <a:r>
              <a:rPr lang="en-US" b="1" spc="4" dirty="0">
                <a:solidFill>
                  <a:srgbClr val="000000"/>
                </a:solidFill>
                <a:latin typeface="Times New Roman" panose="02020603050405020304" pitchFamily="18" charset="0"/>
                <a:cs typeface="Times New Roman" panose="02020603050405020304" pitchFamily="18" charset="0"/>
              </a:rPr>
              <a:t>TABLE </a:t>
            </a:r>
            <a:r>
              <a:rPr lang="en-US" b="1" spc="4" dirty="0" err="1">
                <a:solidFill>
                  <a:srgbClr val="000000"/>
                </a:solidFill>
                <a:latin typeface="Times New Roman" panose="02020603050405020304" pitchFamily="18" charset="0"/>
                <a:cs typeface="Times New Roman" panose="02020603050405020304" pitchFamily="18" charset="0"/>
              </a:rPr>
              <a:t>table_name</a:t>
            </a:r>
            <a:r>
              <a:rPr lang="en-US" b="1" spc="4" dirty="0">
                <a:solidFill>
                  <a:srgbClr val="000000"/>
                </a:solidFill>
                <a:latin typeface="Times New Roman" panose="02020603050405020304" pitchFamily="18" charset="0"/>
                <a:cs typeface="Times New Roman" panose="02020603050405020304" pitchFamily="18" charset="0"/>
              </a:rPr>
              <a:t> </a:t>
            </a:r>
            <a:r>
              <a:rPr lang="en-US" b="1" spc="4" dirty="0" smtClean="0">
                <a:solidFill>
                  <a:srgbClr val="000000"/>
                </a:solidFill>
                <a:latin typeface="Times New Roman" panose="02020603050405020304" pitchFamily="18" charset="0"/>
                <a:cs typeface="Times New Roman" panose="02020603050405020304" pitchFamily="18" charset="0"/>
              </a:rPr>
              <a:t>ADD </a:t>
            </a:r>
            <a:r>
              <a:rPr lang="en-US" b="1" spc="4" dirty="0" err="1">
                <a:solidFill>
                  <a:srgbClr val="000000"/>
                </a:solidFill>
                <a:latin typeface="Times New Roman" panose="02020603050405020304" pitchFamily="18" charset="0"/>
                <a:cs typeface="Times New Roman" panose="02020603050405020304" pitchFamily="18" charset="0"/>
              </a:rPr>
              <a:t>column_name</a:t>
            </a:r>
            <a:r>
              <a:rPr lang="en-US" b="1" spc="4" dirty="0">
                <a:solidFill>
                  <a:srgbClr val="000000"/>
                </a:solidFill>
                <a:latin typeface="Times New Roman" panose="02020603050405020304" pitchFamily="18" charset="0"/>
                <a:cs typeface="Times New Roman" panose="02020603050405020304" pitchFamily="18" charset="0"/>
              </a:rPr>
              <a:t> datatype</a:t>
            </a:r>
            <a:r>
              <a:rPr lang="en-US" b="1"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endParaRPr lang="en-US" spc="4" dirty="0" smtClean="0">
              <a:solidFill>
                <a:srgbClr val="000000"/>
              </a:solidFill>
              <a:latin typeface="Times New Roman" panose="02020603050405020304" pitchFamily="18" charset="0"/>
              <a:cs typeface="Times New Roman" panose="02020603050405020304" pitchFamily="18" charset="0"/>
            </a:endParaRPr>
          </a:p>
          <a:p>
            <a:pPr marL="285750" indent="-285750" algn="just">
              <a:spcAft>
                <a:spcPts val="1049"/>
              </a:spcAft>
              <a:buFont typeface="Wingdings"/>
              <a:buChar char="Ø"/>
            </a:pPr>
            <a:r>
              <a:rPr lang="en-US" spc="4" dirty="0" smtClean="0">
                <a:solidFill>
                  <a:srgbClr val="000000"/>
                </a:solidFill>
                <a:latin typeface="Times New Roman" panose="02020603050405020304" pitchFamily="18" charset="0"/>
                <a:cs typeface="Times New Roman" panose="02020603050405020304" pitchFamily="18" charset="0"/>
              </a:rPr>
              <a:t>The </a:t>
            </a:r>
            <a:r>
              <a:rPr lang="en-US" spc="4" dirty="0">
                <a:solidFill>
                  <a:srgbClr val="000000"/>
                </a:solidFill>
                <a:latin typeface="Times New Roman" panose="02020603050405020304" pitchFamily="18" charset="0"/>
                <a:cs typeface="Times New Roman" panose="02020603050405020304" pitchFamily="18" charset="0"/>
              </a:rPr>
              <a:t>basic syntax of an ALTER TABLE command to DROP COLUMN in an existing table is as </a:t>
            </a:r>
            <a:r>
              <a:rPr lang="en-US" spc="4" dirty="0" smtClean="0">
                <a:solidFill>
                  <a:srgbClr val="000000"/>
                </a:solidFill>
                <a:latin typeface="Times New Roman" panose="02020603050405020304" pitchFamily="18" charset="0"/>
                <a:cs typeface="Times New Roman" panose="02020603050405020304" pitchFamily="18" charset="0"/>
              </a:rPr>
              <a:t>follows – </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ALTER </a:t>
            </a:r>
            <a:r>
              <a:rPr lang="en-US" b="1" spc="4" dirty="0">
                <a:solidFill>
                  <a:srgbClr val="000000"/>
                </a:solidFill>
                <a:latin typeface="Times New Roman" panose="02020603050405020304" pitchFamily="18" charset="0"/>
                <a:cs typeface="Times New Roman" panose="02020603050405020304" pitchFamily="18" charset="0"/>
              </a:rPr>
              <a:t>TABLE </a:t>
            </a:r>
            <a:r>
              <a:rPr lang="en-US" b="1" spc="4" dirty="0" err="1">
                <a:solidFill>
                  <a:srgbClr val="000000"/>
                </a:solidFill>
                <a:latin typeface="Times New Roman" panose="02020603050405020304" pitchFamily="18" charset="0"/>
                <a:cs typeface="Times New Roman" panose="02020603050405020304" pitchFamily="18" charset="0"/>
              </a:rPr>
              <a:t>table_name</a:t>
            </a:r>
            <a:r>
              <a:rPr lang="en-US" b="1" spc="4" dirty="0">
                <a:solidFill>
                  <a:srgbClr val="000000"/>
                </a:solidFill>
                <a:latin typeface="Times New Roman" panose="02020603050405020304" pitchFamily="18" charset="0"/>
                <a:cs typeface="Times New Roman" panose="02020603050405020304" pitchFamily="18" charset="0"/>
              </a:rPr>
              <a:t> DROP </a:t>
            </a:r>
            <a:r>
              <a:rPr lang="en-US" b="1" spc="4" dirty="0" smtClean="0">
                <a:solidFill>
                  <a:srgbClr val="000000"/>
                </a:solidFill>
                <a:latin typeface="Times New Roman" panose="02020603050405020304" pitchFamily="18" charset="0"/>
                <a:cs typeface="Times New Roman" panose="02020603050405020304" pitchFamily="18" charset="0"/>
              </a:rPr>
              <a:t>COLUMN </a:t>
            </a:r>
            <a:r>
              <a:rPr lang="en-US" b="1" spc="4" dirty="0" err="1" smtClean="0">
                <a:solidFill>
                  <a:srgbClr val="000000"/>
                </a:solidFill>
                <a:latin typeface="Times New Roman" panose="02020603050405020304" pitchFamily="18" charset="0"/>
                <a:cs typeface="Times New Roman" panose="02020603050405020304" pitchFamily="18" charset="0"/>
              </a:rPr>
              <a:t>column_name</a:t>
            </a:r>
            <a:r>
              <a:rPr lang="en-US" spc="4" dirty="0" smtClean="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46973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476672"/>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Column modification in</a:t>
            </a:r>
            <a:r>
              <a:rPr lang="en-US" sz="3500" b="0" strike="noStrike" cap="all" spc="-1" dirty="0" smtClean="0">
                <a:solidFill>
                  <a:srgbClr val="CD921B"/>
                </a:solidFill>
                <a:latin typeface="Book Antiqua"/>
              </a:rPr>
              <a:t> table</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marL="285750" indent="-285750" algn="just">
              <a:spcAft>
                <a:spcPts val="1049"/>
              </a:spcAft>
              <a:buFont typeface="Wingdings" panose="05000000000000000000" pitchFamily="2" charset="2"/>
              <a:buChar char="Ø"/>
            </a:pPr>
            <a:r>
              <a:rPr lang="en-US" spc="4" dirty="0">
                <a:solidFill>
                  <a:srgbClr val="000000"/>
                </a:solidFill>
                <a:latin typeface="Times New Roman" panose="02020603050405020304" pitchFamily="18" charset="0"/>
                <a:cs typeface="Times New Roman" panose="02020603050405020304" pitchFamily="18" charset="0"/>
              </a:rPr>
              <a:t>The basic syntax of an ALTER TABLE command to change the DATA TYPE of a column in a table is as </a:t>
            </a:r>
            <a:r>
              <a:rPr lang="en-US" spc="4" dirty="0" smtClean="0">
                <a:solidFill>
                  <a:srgbClr val="000000"/>
                </a:solidFill>
                <a:latin typeface="Times New Roman" panose="02020603050405020304" pitchFamily="18" charset="0"/>
                <a:cs typeface="Times New Roman" panose="02020603050405020304" pitchFamily="18" charset="0"/>
              </a:rPr>
              <a:t>follows – </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ALTER </a:t>
            </a:r>
            <a:r>
              <a:rPr lang="en-US" b="1" spc="4" dirty="0">
                <a:solidFill>
                  <a:srgbClr val="000000"/>
                </a:solidFill>
                <a:latin typeface="Times New Roman" panose="02020603050405020304" pitchFamily="18" charset="0"/>
                <a:cs typeface="Times New Roman" panose="02020603050405020304" pitchFamily="18" charset="0"/>
              </a:rPr>
              <a:t>TABLE </a:t>
            </a:r>
            <a:r>
              <a:rPr lang="en-US" b="1" spc="4" dirty="0" err="1">
                <a:solidFill>
                  <a:srgbClr val="000000"/>
                </a:solidFill>
                <a:latin typeface="Times New Roman" panose="02020603050405020304" pitchFamily="18" charset="0"/>
                <a:cs typeface="Times New Roman" panose="02020603050405020304" pitchFamily="18" charset="0"/>
              </a:rPr>
              <a:t>table_name</a:t>
            </a:r>
            <a:r>
              <a:rPr lang="en-US" b="1" spc="4" dirty="0">
                <a:solidFill>
                  <a:srgbClr val="000000"/>
                </a:solidFill>
                <a:latin typeface="Times New Roman" panose="02020603050405020304" pitchFamily="18" charset="0"/>
                <a:cs typeface="Times New Roman" panose="02020603050405020304" pitchFamily="18" charset="0"/>
              </a:rPr>
              <a:t> MODIFY COLUMN </a:t>
            </a:r>
            <a:r>
              <a:rPr lang="en-US" b="1" spc="4" dirty="0" err="1">
                <a:solidFill>
                  <a:srgbClr val="000000"/>
                </a:solidFill>
                <a:latin typeface="Times New Roman" panose="02020603050405020304" pitchFamily="18" charset="0"/>
                <a:cs typeface="Times New Roman" panose="02020603050405020304" pitchFamily="18" charset="0"/>
              </a:rPr>
              <a:t>column_name</a:t>
            </a:r>
            <a:r>
              <a:rPr lang="en-US" b="1" spc="4" dirty="0">
                <a:solidFill>
                  <a:srgbClr val="000000"/>
                </a:solidFill>
                <a:latin typeface="Times New Roman" panose="02020603050405020304" pitchFamily="18" charset="0"/>
                <a:cs typeface="Times New Roman" panose="02020603050405020304" pitchFamily="18" charset="0"/>
              </a:rPr>
              <a:t> datatype</a:t>
            </a:r>
            <a:r>
              <a:rPr lang="en-US" b="1"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endParaRPr lang="en-US" b="1" spc="4" dirty="0" smtClean="0">
              <a:solidFill>
                <a:srgbClr val="000000"/>
              </a:solidFill>
              <a:latin typeface="Times New Roman" panose="02020603050405020304" pitchFamily="18" charset="0"/>
              <a:cs typeface="Times New Roman" panose="02020603050405020304" pitchFamily="18" charset="0"/>
            </a:endParaRPr>
          </a:p>
          <a:p>
            <a:pPr marL="285750" indent="-285750" algn="just">
              <a:spcAft>
                <a:spcPts val="1049"/>
              </a:spcAft>
              <a:buFont typeface="Wingdings" panose="05000000000000000000" pitchFamily="2" charset="2"/>
              <a:buChar char="Ø"/>
            </a:pPr>
            <a:r>
              <a:rPr lang="en-US" spc="4" dirty="0" smtClean="0">
                <a:solidFill>
                  <a:srgbClr val="000000"/>
                </a:solidFill>
                <a:latin typeface="Times New Roman" panose="02020603050405020304" pitchFamily="18" charset="0"/>
                <a:cs typeface="Times New Roman" panose="02020603050405020304" pitchFamily="18" charset="0"/>
              </a:rPr>
              <a:t>The </a:t>
            </a:r>
            <a:r>
              <a:rPr lang="en-US" spc="4" dirty="0">
                <a:solidFill>
                  <a:srgbClr val="000000"/>
                </a:solidFill>
                <a:latin typeface="Times New Roman" panose="02020603050405020304" pitchFamily="18" charset="0"/>
                <a:cs typeface="Times New Roman" panose="02020603050405020304" pitchFamily="18" charset="0"/>
              </a:rPr>
              <a:t>basic syntax of an ALTER TABLE command to add a NOT NULL constraint to a column in a table is as </a:t>
            </a:r>
            <a:r>
              <a:rPr lang="en-US" spc="4" dirty="0" smtClean="0">
                <a:solidFill>
                  <a:srgbClr val="000000"/>
                </a:solidFill>
                <a:latin typeface="Times New Roman" panose="02020603050405020304" pitchFamily="18" charset="0"/>
                <a:cs typeface="Times New Roman" panose="02020603050405020304" pitchFamily="18" charset="0"/>
              </a:rPr>
              <a:t>follows</a:t>
            </a:r>
            <a:r>
              <a:rPr lang="en-US" spc="4" dirty="0">
                <a:solidFill>
                  <a:srgbClr val="000000"/>
                </a:solidFill>
                <a:latin typeface="Times New Roman" panose="02020603050405020304" pitchFamily="18" charset="0"/>
                <a:cs typeface="Times New Roman" panose="02020603050405020304" pitchFamily="18" charset="0"/>
              </a:rPr>
              <a:t> </a:t>
            </a:r>
            <a:r>
              <a:rPr lang="en-US" spc="4" dirty="0" smtClean="0">
                <a:solidFill>
                  <a:srgbClr val="000000"/>
                </a:solidFill>
                <a:latin typeface="Times New Roman" panose="02020603050405020304" pitchFamily="18" charset="0"/>
                <a:cs typeface="Times New Roman" panose="02020603050405020304" pitchFamily="18" charset="0"/>
              </a:rPr>
              <a:t>- </a:t>
            </a:r>
          </a:p>
          <a:p>
            <a:pPr algn="just">
              <a:spcAft>
                <a:spcPts val="1049"/>
              </a:spcAft>
            </a:pPr>
            <a:r>
              <a:rPr lang="en-US" b="1" spc="4" dirty="0" smtClean="0">
                <a:solidFill>
                  <a:srgbClr val="000000"/>
                </a:solidFill>
                <a:latin typeface="Times New Roman" panose="02020603050405020304" pitchFamily="18" charset="0"/>
                <a:cs typeface="Times New Roman" panose="02020603050405020304" pitchFamily="18" charset="0"/>
              </a:rPr>
              <a:t>ALTER </a:t>
            </a:r>
            <a:r>
              <a:rPr lang="en-US" b="1" spc="4" dirty="0">
                <a:solidFill>
                  <a:srgbClr val="000000"/>
                </a:solidFill>
                <a:latin typeface="Times New Roman" panose="02020603050405020304" pitchFamily="18" charset="0"/>
                <a:cs typeface="Times New Roman" panose="02020603050405020304" pitchFamily="18" charset="0"/>
              </a:rPr>
              <a:t>TABLE </a:t>
            </a:r>
            <a:r>
              <a:rPr lang="en-US" b="1" spc="4" dirty="0" err="1">
                <a:solidFill>
                  <a:srgbClr val="000000"/>
                </a:solidFill>
                <a:latin typeface="Times New Roman" panose="02020603050405020304" pitchFamily="18" charset="0"/>
                <a:cs typeface="Times New Roman" panose="02020603050405020304" pitchFamily="18" charset="0"/>
              </a:rPr>
              <a:t>table_name</a:t>
            </a:r>
            <a:r>
              <a:rPr lang="en-US" b="1" spc="4" dirty="0">
                <a:solidFill>
                  <a:srgbClr val="000000"/>
                </a:solidFill>
                <a:latin typeface="Times New Roman" panose="02020603050405020304" pitchFamily="18" charset="0"/>
                <a:cs typeface="Times New Roman" panose="02020603050405020304" pitchFamily="18" charset="0"/>
              </a:rPr>
              <a:t> MODIFY </a:t>
            </a:r>
            <a:r>
              <a:rPr lang="en-US" b="1" spc="4" dirty="0" err="1">
                <a:solidFill>
                  <a:srgbClr val="000000"/>
                </a:solidFill>
                <a:latin typeface="Times New Roman" panose="02020603050405020304" pitchFamily="18" charset="0"/>
                <a:cs typeface="Times New Roman" panose="02020603050405020304" pitchFamily="18" charset="0"/>
              </a:rPr>
              <a:t>column_name</a:t>
            </a:r>
            <a:r>
              <a:rPr lang="en-US" b="1" spc="4" dirty="0">
                <a:solidFill>
                  <a:srgbClr val="000000"/>
                </a:solidFill>
                <a:latin typeface="Times New Roman" panose="02020603050405020304" pitchFamily="18" charset="0"/>
                <a:cs typeface="Times New Roman" panose="02020603050405020304" pitchFamily="18" charset="0"/>
              </a:rPr>
              <a:t> datatype NOT NULL</a:t>
            </a:r>
            <a:r>
              <a:rPr lang="en-US" b="1" spc="4" dirty="0" smtClean="0">
                <a:solidFill>
                  <a:srgbClr val="000000"/>
                </a:solidFill>
                <a:latin typeface="Times New Roman" panose="02020603050405020304" pitchFamily="18" charset="0"/>
                <a:cs typeface="Times New Roman" panose="02020603050405020304" pitchFamily="18" charset="0"/>
              </a:rPr>
              <a:t>;</a:t>
            </a:r>
          </a:p>
          <a:p>
            <a:pPr algn="just">
              <a:spcAft>
                <a:spcPts val="1049"/>
              </a:spcAft>
            </a:pPr>
            <a:endParaRPr lang="en-US" spc="4" dirty="0" smtClean="0">
              <a:solidFill>
                <a:srgbClr val="000000"/>
              </a:solidFill>
              <a:latin typeface="Times New Roman" panose="02020603050405020304" pitchFamily="18" charset="0"/>
              <a:cs typeface="Times New Roman" panose="02020603050405020304" pitchFamily="18" charset="0"/>
            </a:endParaRPr>
          </a:p>
          <a:p>
            <a:pPr marL="285750" indent="-285750" algn="just">
              <a:spcAft>
                <a:spcPts val="1049"/>
              </a:spcAft>
              <a:buFont typeface="Arial" panose="020B0604020202020204" pitchFamily="34" charset="0"/>
              <a:buChar char="•"/>
            </a:pPr>
            <a:r>
              <a:rPr lang="en-US" spc="4" dirty="0" smtClean="0">
                <a:solidFill>
                  <a:srgbClr val="000000"/>
                </a:solidFill>
                <a:latin typeface="Times New Roman" panose="02020603050405020304" pitchFamily="18" charset="0"/>
                <a:cs typeface="Times New Roman" panose="02020603050405020304" pitchFamily="18" charset="0"/>
              </a:rPr>
              <a:t>Example:</a:t>
            </a:r>
          </a:p>
          <a:p>
            <a:pPr algn="just">
              <a:spcAft>
                <a:spcPts val="1049"/>
              </a:spcAft>
            </a:pPr>
            <a:r>
              <a:rPr lang="en-US" spc="4" dirty="0" smtClean="0">
                <a:solidFill>
                  <a:srgbClr val="000000"/>
                </a:solidFill>
                <a:latin typeface="Times New Roman" panose="02020603050405020304" pitchFamily="18" charset="0"/>
                <a:cs typeface="Times New Roman" panose="02020603050405020304" pitchFamily="18" charset="0"/>
              </a:rPr>
              <a:t>ALTER </a:t>
            </a:r>
            <a:r>
              <a:rPr lang="en-US" spc="4" dirty="0">
                <a:solidFill>
                  <a:srgbClr val="000000"/>
                </a:solidFill>
                <a:latin typeface="Times New Roman" panose="02020603050405020304" pitchFamily="18" charset="0"/>
                <a:cs typeface="Times New Roman" panose="02020603050405020304" pitchFamily="18" charset="0"/>
              </a:rPr>
              <a:t>TABLE drinks </a:t>
            </a:r>
            <a:r>
              <a:rPr lang="en-US" spc="4" dirty="0" smtClean="0">
                <a:solidFill>
                  <a:srgbClr val="000000"/>
                </a:solidFill>
                <a:latin typeface="Times New Roman" panose="02020603050405020304" pitchFamily="18" charset="0"/>
                <a:cs typeface="Times New Roman" panose="02020603050405020304" pitchFamily="18" charset="0"/>
              </a:rPr>
              <a:t>MODIFY </a:t>
            </a:r>
            <a:r>
              <a:rPr lang="en-US" spc="4" dirty="0">
                <a:solidFill>
                  <a:srgbClr val="000000"/>
                </a:solidFill>
                <a:latin typeface="Times New Roman" panose="02020603050405020304" pitchFamily="18" charset="0"/>
                <a:cs typeface="Times New Roman" panose="02020603050405020304" pitchFamily="18" charset="0"/>
              </a:rPr>
              <a:t>column </a:t>
            </a:r>
            <a:r>
              <a:rPr lang="en-US" spc="4" dirty="0" err="1">
                <a:solidFill>
                  <a:srgbClr val="000000"/>
                </a:solidFill>
                <a:latin typeface="Times New Roman" panose="02020603050405020304" pitchFamily="18" charset="0"/>
                <a:cs typeface="Times New Roman" panose="02020603050405020304" pitchFamily="18" charset="0"/>
              </a:rPr>
              <a:t>price_medium</a:t>
            </a:r>
            <a:r>
              <a:rPr lang="en-US" spc="4" dirty="0">
                <a:solidFill>
                  <a:srgbClr val="000000"/>
                </a:solidFill>
                <a:latin typeface="Times New Roman" panose="02020603050405020304" pitchFamily="18" charset="0"/>
                <a:cs typeface="Times New Roman" panose="02020603050405020304" pitchFamily="18" charset="0"/>
              </a:rPr>
              <a:t> varchar(12) not null;</a:t>
            </a:r>
          </a:p>
          <a:p>
            <a:pPr marL="342900" indent="-342900" algn="just">
              <a:spcAft>
                <a:spcPts val="1049"/>
              </a:spcAft>
              <a:buFont typeface="Arial" panose="020B0604020202020204" pitchFamily="34" charset="0"/>
              <a:buChar char="•"/>
            </a:pPr>
            <a:endParaRPr lang="en-US" spc="4"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5599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404664"/>
            <a:ext cx="8260200" cy="1038960"/>
          </a:xfrm>
          <a:prstGeom prst="rect">
            <a:avLst/>
          </a:prstGeom>
          <a:noFill/>
          <a:ln>
            <a:noFill/>
          </a:ln>
        </p:spPr>
        <p:txBody>
          <a:bodyPr anchor="ctr"/>
          <a:lstStyle/>
          <a:p>
            <a:pPr algn="ctr"/>
            <a:r>
              <a:rPr lang="en-US" sz="3500" cap="all" spc="-1" dirty="0">
                <a:solidFill>
                  <a:srgbClr val="CD921B"/>
                </a:solidFill>
                <a:latin typeface="Book Antiqua"/>
              </a:rPr>
              <a:t>update query in table</a:t>
            </a:r>
            <a:endParaRPr lang="en-US" sz="3500" spc="-1" dirty="0">
              <a:solidFill>
                <a:srgbClr val="000000"/>
              </a:solidFill>
            </a:endParaRPr>
          </a:p>
          <a:p>
            <a:pPr algn="ctr">
              <a:lnSpc>
                <a:spcPct val="100000"/>
              </a:lnSpc>
            </a:pPr>
            <a:endParaRPr lang="en-US" sz="3500" spc="-1" dirty="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218778"/>
            <a:ext cx="8486775" cy="5162550"/>
          </a:xfrm>
          <a:prstGeom prst="rect">
            <a:avLst/>
          </a:prstGeom>
        </p:spPr>
      </p:pic>
    </p:spTree>
    <p:extLst>
      <p:ext uri="{BB962C8B-B14F-4D97-AF65-F5344CB8AC3E}">
        <p14:creationId xmlns:p14="http://schemas.microsoft.com/office/powerpoint/2010/main" val="1764024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26240" y="1886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references</a:t>
            </a:r>
            <a:endParaRPr lang="en-US" sz="3500" b="0" strike="noStrike" spc="-1">
              <a:solidFill>
                <a:srgbClr val="000000"/>
              </a:solidFill>
              <a:latin typeface="Century Gothic"/>
            </a:endParaRPr>
          </a:p>
        </p:txBody>
      </p:sp>
      <p:sp>
        <p:nvSpPr>
          <p:cNvPr id="175" name="TextShape 2"/>
          <p:cNvSpPr txBox="1"/>
          <p:nvPr/>
        </p:nvSpPr>
        <p:spPr>
          <a:xfrm>
            <a:off x="487466" y="1412776"/>
            <a:ext cx="8229240" cy="4373280"/>
          </a:xfrm>
          <a:prstGeom prst="rect">
            <a:avLst/>
          </a:prstGeom>
          <a:noFill/>
          <a:ln>
            <a:noFill/>
          </a:ln>
        </p:spPr>
        <p:txBody>
          <a:bodyPr/>
          <a:lstStyle/>
          <a:p>
            <a:pPr marL="285750" indent="-285750">
              <a:buFont typeface="Arial" panose="020B0604020202020204" pitchFamily="34" charset="0"/>
              <a:buChar char="•"/>
            </a:pPr>
            <a:r>
              <a:rPr lang="en-CA" sz="2000" i="1" spc="-1" dirty="0" smtClean="0">
                <a:latin typeface="Times New Roman" panose="02020603050405020304" pitchFamily="18" charset="0"/>
                <a:ea typeface="Times New Roman"/>
                <a:cs typeface="Times New Roman" panose="02020603050405020304" pitchFamily="18" charset="0"/>
              </a:rPr>
              <a:t>What is Database?. </a:t>
            </a:r>
            <a:r>
              <a:rPr lang="en-CA" sz="2000" i="1" spc="-1" dirty="0">
                <a:latin typeface="Times New Roman" panose="02020603050405020304" pitchFamily="18" charset="0"/>
                <a:ea typeface="Times New Roman"/>
                <a:cs typeface="Times New Roman" panose="02020603050405020304" pitchFamily="18" charset="0"/>
              </a:rPr>
              <a:t>Retrieved from </a:t>
            </a:r>
            <a:r>
              <a:rPr lang="en-CA" sz="2000" i="1" spc="-1" dirty="0" smtClean="0">
                <a:latin typeface="Times New Roman" panose="02020603050405020304" pitchFamily="18" charset="0"/>
                <a:ea typeface="Times New Roman"/>
                <a:cs typeface="Times New Roman" panose="02020603050405020304" pitchFamily="18" charset="0"/>
              </a:rPr>
              <a:t>en.wikipedia.org</a:t>
            </a:r>
          </a:p>
          <a:p>
            <a:r>
              <a:rPr lang="en-CA" sz="2000" i="1" spc="-1" dirty="0" smtClean="0">
                <a:latin typeface="Times New Roman" panose="02020603050405020304" pitchFamily="18" charset="0"/>
                <a:ea typeface="Times New Roman"/>
                <a:cs typeface="Times New Roman" panose="02020603050405020304" pitchFamily="18" charset="0"/>
                <a:hlinkClick r:id="rId3"/>
              </a:rPr>
              <a:t>https://en.wikipedia.org/wiki/Database</a:t>
            </a:r>
            <a:endParaRPr lang="en-CA" sz="2000" spc="-1" dirty="0" smtClean="0">
              <a:latin typeface="Times New Roman" panose="02020603050405020304" pitchFamily="18" charset="0"/>
              <a:ea typeface="Times New Roman"/>
              <a:cs typeface="Times New Roman" panose="02020603050405020304" pitchFamily="18" charset="0"/>
            </a:endParaRPr>
          </a:p>
          <a:p>
            <a:endParaRPr lang="en-CA" sz="2000" spc="-1" dirty="0" smtClean="0">
              <a:latin typeface="Times New Roman" panose="02020603050405020304" pitchFamily="18" charset="0"/>
              <a:ea typeface="Times New Roman"/>
              <a:cs typeface="Times New Roman" panose="02020603050405020304" pitchFamily="18" charset="0"/>
            </a:endParaRPr>
          </a:p>
          <a:p>
            <a:pPr marL="285750" indent="-285750">
              <a:buFont typeface="Arial" panose="020B0604020202020204" pitchFamily="34" charset="0"/>
              <a:buChar char="•"/>
            </a:pPr>
            <a:r>
              <a:rPr lang="en-CA" sz="2000" i="1" spc="-1" dirty="0" smtClean="0">
                <a:latin typeface="Times New Roman" panose="02020603050405020304" pitchFamily="18" charset="0"/>
                <a:ea typeface="Times New Roman"/>
                <a:cs typeface="Times New Roman" panose="02020603050405020304" pitchFamily="18" charset="0"/>
              </a:rPr>
              <a:t>Difference between </a:t>
            </a:r>
            <a:r>
              <a:rPr lang="en-CA" sz="2000" i="1" spc="-1" dirty="0" err="1" smtClean="0">
                <a:latin typeface="Times New Roman" panose="02020603050405020304" pitchFamily="18" charset="0"/>
                <a:ea typeface="Times New Roman"/>
                <a:cs typeface="Times New Roman" panose="02020603050405020304" pitchFamily="18" charset="0"/>
              </a:rPr>
              <a:t>MariaDB</a:t>
            </a:r>
            <a:r>
              <a:rPr lang="en-CA" sz="2000" i="1" spc="-1" dirty="0" smtClean="0">
                <a:latin typeface="Times New Roman" panose="02020603050405020304" pitchFamily="18" charset="0"/>
                <a:ea typeface="Times New Roman"/>
                <a:cs typeface="Times New Roman" panose="02020603050405020304" pitchFamily="18" charset="0"/>
              </a:rPr>
              <a:t> and MySQL. </a:t>
            </a:r>
            <a:r>
              <a:rPr lang="en-CA" sz="2000" i="1" spc="-1" dirty="0">
                <a:latin typeface="Times New Roman" panose="02020603050405020304" pitchFamily="18" charset="0"/>
                <a:ea typeface="Times New Roman"/>
                <a:cs typeface="Times New Roman" panose="02020603050405020304" pitchFamily="18" charset="0"/>
              </a:rPr>
              <a:t>Retrieved </a:t>
            </a:r>
            <a:r>
              <a:rPr lang="en-CA" sz="2000" i="1" spc="-1" dirty="0" smtClean="0">
                <a:latin typeface="Times New Roman" panose="02020603050405020304" pitchFamily="18" charset="0"/>
                <a:ea typeface="Times New Roman"/>
                <a:cs typeface="Times New Roman" panose="02020603050405020304" pitchFamily="18" charset="0"/>
              </a:rPr>
              <a:t>from geeksforgeeks.org</a:t>
            </a:r>
            <a:endParaRPr lang="en-CA" sz="2000" spc="-1" dirty="0">
              <a:latin typeface="Times New Roman" panose="02020603050405020304" pitchFamily="18" charset="0"/>
              <a:ea typeface="Times New Roman"/>
              <a:cs typeface="Times New Roman" panose="02020603050405020304" pitchFamily="18" charset="0"/>
            </a:endParaRPr>
          </a:p>
          <a:p>
            <a:r>
              <a:rPr lang="en-CA" sz="2000" spc="-1" dirty="0" smtClean="0">
                <a:latin typeface="Times New Roman" panose="02020603050405020304" pitchFamily="18" charset="0"/>
                <a:ea typeface="Times New Roman"/>
                <a:cs typeface="Times New Roman" panose="02020603050405020304" pitchFamily="18" charset="0"/>
                <a:hlinkClick r:id="rId4"/>
              </a:rPr>
              <a:t>https://www.geeksforgeeks.org/difference-between-mysql-and-mariadb/</a:t>
            </a:r>
            <a:endParaRPr lang="en-CA" sz="2000" spc="-1" dirty="0" smtClean="0">
              <a:latin typeface="Times New Roman" panose="02020603050405020304" pitchFamily="18" charset="0"/>
              <a:ea typeface="Times New Roman"/>
              <a:cs typeface="Times New Roman" panose="02020603050405020304" pitchFamily="18" charset="0"/>
            </a:endParaRPr>
          </a:p>
          <a:p>
            <a:endParaRPr lang="en-CA" sz="2000" spc="-1" dirty="0" smtClean="0">
              <a:latin typeface="Times New Roman" panose="02020603050405020304" pitchFamily="18" charset="0"/>
              <a:ea typeface="Times New Roman"/>
              <a:cs typeface="Times New Roman" panose="02020603050405020304" pitchFamily="18" charset="0"/>
            </a:endParaRPr>
          </a:p>
          <a:p>
            <a:pPr marL="285750" indent="-285750">
              <a:buFont typeface="Arial" panose="020B0604020202020204" pitchFamily="34" charset="0"/>
              <a:buChar char="•"/>
            </a:pPr>
            <a:r>
              <a:rPr lang="en-CA" sz="2000" i="1" spc="-1" dirty="0" err="1" smtClean="0">
                <a:latin typeface="Times New Roman" panose="02020603050405020304" pitchFamily="18" charset="0"/>
                <a:ea typeface="Times New Roman"/>
                <a:cs typeface="Times New Roman" panose="02020603050405020304" pitchFamily="18" charset="0"/>
              </a:rPr>
              <a:t>MariaDB</a:t>
            </a:r>
            <a:r>
              <a:rPr lang="en-CA" sz="2000" i="1" spc="-1" dirty="0" smtClean="0">
                <a:latin typeface="Times New Roman" panose="02020603050405020304" pitchFamily="18" charset="0"/>
                <a:ea typeface="Times New Roman"/>
                <a:cs typeface="Times New Roman" panose="02020603050405020304" pitchFamily="18" charset="0"/>
              </a:rPr>
              <a:t> Installation tutorial</a:t>
            </a:r>
            <a:r>
              <a:rPr lang="en-CA" sz="2000" i="1" spc="-1" dirty="0">
                <a:latin typeface="Times New Roman" panose="02020603050405020304" pitchFamily="18" charset="0"/>
                <a:ea typeface="Times New Roman"/>
                <a:cs typeface="Times New Roman" panose="02020603050405020304" pitchFamily="18" charset="0"/>
              </a:rPr>
              <a:t>. Retrieved from </a:t>
            </a:r>
            <a:r>
              <a:rPr lang="en-CA" sz="2000" i="1" spc="-1" dirty="0" smtClean="0">
                <a:latin typeface="Times New Roman" panose="02020603050405020304" pitchFamily="18" charset="0"/>
                <a:ea typeface="Times New Roman"/>
                <a:cs typeface="Times New Roman" panose="02020603050405020304" pitchFamily="18" charset="0"/>
              </a:rPr>
              <a:t>linuxize.com</a:t>
            </a:r>
            <a:endParaRPr lang="en-CA" sz="2000" spc="-1" dirty="0">
              <a:latin typeface="Times New Roman" panose="02020603050405020304" pitchFamily="18" charset="0"/>
              <a:ea typeface="Times New Roman"/>
              <a:cs typeface="Times New Roman" panose="02020603050405020304" pitchFamily="18" charset="0"/>
            </a:endParaRPr>
          </a:p>
          <a:p>
            <a:r>
              <a:rPr lang="en-CA" sz="2000" spc="-1" dirty="0" smtClean="0">
                <a:latin typeface="Times New Roman" panose="02020603050405020304" pitchFamily="18" charset="0"/>
                <a:ea typeface="Times New Roman"/>
                <a:cs typeface="Times New Roman" panose="02020603050405020304" pitchFamily="18" charset="0"/>
                <a:hlinkClick r:id="rId5"/>
              </a:rPr>
              <a:t>https://linuxize.com/post/how-to-install-mariadb-on-debian-9/</a:t>
            </a:r>
            <a:endParaRPr lang="en-CA" sz="2000" spc="-1" dirty="0" smtClean="0">
              <a:latin typeface="Times New Roman" panose="02020603050405020304" pitchFamily="18" charset="0"/>
              <a:ea typeface="Times New Roman"/>
              <a:cs typeface="Times New Roman" panose="02020603050405020304" pitchFamily="18" charset="0"/>
            </a:endParaRPr>
          </a:p>
          <a:p>
            <a:endParaRPr lang="en-CA" sz="2000" spc="-1" dirty="0" smtClean="0">
              <a:latin typeface="Times New Roman" panose="02020603050405020304" pitchFamily="18" charset="0"/>
              <a:ea typeface="Times New Roman"/>
              <a:cs typeface="Times New Roman" panose="02020603050405020304" pitchFamily="18" charset="0"/>
            </a:endParaRPr>
          </a:p>
          <a:p>
            <a:pPr marL="285750" indent="-285750">
              <a:buFont typeface="Arial" panose="020B0604020202020204" pitchFamily="34" charset="0"/>
              <a:buChar char="•"/>
            </a:pPr>
            <a:r>
              <a:rPr lang="en-CA" sz="2000" i="1" spc="-1" dirty="0" smtClean="0">
                <a:latin typeface="Times New Roman" panose="02020603050405020304" pitchFamily="18" charset="0"/>
                <a:ea typeface="Times New Roman"/>
                <a:cs typeface="Times New Roman" panose="02020603050405020304" pitchFamily="18" charset="0"/>
              </a:rPr>
              <a:t>Database development </a:t>
            </a:r>
            <a:r>
              <a:rPr lang="en-CA" sz="2000" i="1" spc="-1" dirty="0">
                <a:latin typeface="Times New Roman" panose="02020603050405020304" pitchFamily="18" charset="0"/>
                <a:ea typeface="Times New Roman"/>
                <a:cs typeface="Times New Roman" panose="02020603050405020304" pitchFamily="18" charset="0"/>
              </a:rPr>
              <a:t>tutorial. Retrieved from </a:t>
            </a:r>
            <a:r>
              <a:rPr lang="en-CA" sz="2000" i="1" spc="-1" dirty="0" smtClean="0">
                <a:latin typeface="Times New Roman" panose="02020603050405020304" pitchFamily="18" charset="0"/>
                <a:ea typeface="Times New Roman"/>
                <a:cs typeface="Times New Roman" panose="02020603050405020304" pitchFamily="18" charset="0"/>
              </a:rPr>
              <a:t>tutorialspoint.com</a:t>
            </a:r>
            <a:endParaRPr lang="en-CA" sz="2000" spc="-1" dirty="0">
              <a:latin typeface="Times New Roman" panose="02020603050405020304" pitchFamily="18" charset="0"/>
              <a:ea typeface="Times New Roman"/>
              <a:cs typeface="Times New Roman" panose="02020603050405020304" pitchFamily="18" charset="0"/>
            </a:endParaRPr>
          </a:p>
          <a:p>
            <a:r>
              <a:rPr lang="en-CA" sz="2000" dirty="0" smtClean="0">
                <a:latin typeface="Times New Roman" panose="02020603050405020304" pitchFamily="18" charset="0"/>
                <a:cs typeface="Times New Roman" panose="02020603050405020304" pitchFamily="18" charset="0"/>
                <a:hlinkClick r:id="rId6"/>
              </a:rPr>
              <a:t>https://www.tutorialspoint.com/sql/sql-alter-command.htm</a:t>
            </a:r>
            <a:endParaRPr lang="en-CA"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7"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Any questions?</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9"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Thank you</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err="1" smtClean="0">
                <a:solidFill>
                  <a:schemeClr val="accent5">
                    <a:lumMod val="75000"/>
                  </a:schemeClr>
                </a:solidFill>
              </a:rPr>
              <a:t>Mysql</a:t>
            </a:r>
            <a:r>
              <a:rPr lang="en-CA" dirty="0" smtClean="0">
                <a:solidFill>
                  <a:schemeClr val="accent5">
                    <a:lumMod val="75000"/>
                  </a:schemeClr>
                </a:solidFill>
              </a:rPr>
              <a:t> </a:t>
            </a:r>
            <a:endParaRPr lang="en-CA" dirty="0">
              <a:solidFill>
                <a:schemeClr val="accent5">
                  <a:lumMod val="75000"/>
                </a:schemeClr>
              </a:solidFill>
            </a:endParaRPr>
          </a:p>
        </p:txBody>
      </p:sp>
      <p:sp>
        <p:nvSpPr>
          <p:cNvPr id="3" name="Content Placeholder 2"/>
          <p:cNvSpPr>
            <a:spLocks noGrp="1"/>
          </p:cNvSpPr>
          <p:nvPr>
            <p:ph idx="1"/>
          </p:nvPr>
        </p:nvSpPr>
        <p:spPr>
          <a:xfrm>
            <a:off x="467544" y="1988840"/>
            <a:ext cx="8229600" cy="4373563"/>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MySQL</a:t>
            </a:r>
            <a:r>
              <a:rPr lang="en-US" sz="2000" dirty="0">
                <a:solidFill>
                  <a:schemeClr val="tx1"/>
                </a:solidFill>
                <a:latin typeface="Times New Roman" panose="02020603050405020304" pitchFamily="18" charset="0"/>
                <a:cs typeface="Times New Roman" panose="02020603050405020304" pitchFamily="18" charset="0"/>
              </a:rPr>
              <a:t> is an open-source relational database management system(RDBMS) based on Structured Query Language (SQL).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is developed and managed by oracle corporation and initially released on 23 may, 1995.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is widely being used in many small and large scale industrial applications and capable of handling a large volume of data.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After </a:t>
            </a:r>
            <a:r>
              <a:rPr lang="en-US" sz="2000" dirty="0">
                <a:solidFill>
                  <a:schemeClr val="tx1"/>
                </a:solidFill>
                <a:latin typeface="Times New Roman" panose="02020603050405020304" pitchFamily="18" charset="0"/>
                <a:cs typeface="Times New Roman" panose="02020603050405020304" pitchFamily="18" charset="0"/>
              </a:rPr>
              <a:t>the acquisition of MySQL by Oracle, some issues happened with the usage of the database and hence </a:t>
            </a:r>
            <a:r>
              <a:rPr lang="en-US" sz="2000" dirty="0" err="1">
                <a:solidFill>
                  <a:schemeClr val="tx1"/>
                </a:solidFill>
                <a:latin typeface="Times New Roman" panose="02020603050405020304" pitchFamily="18" charset="0"/>
                <a:cs typeface="Times New Roman" panose="02020603050405020304" pitchFamily="18" charset="0"/>
              </a:rPr>
              <a:t>MariaDB</a:t>
            </a:r>
            <a:r>
              <a:rPr lang="en-US" sz="2000" dirty="0">
                <a:solidFill>
                  <a:schemeClr val="tx1"/>
                </a:solidFill>
                <a:latin typeface="Times New Roman" panose="02020603050405020304" pitchFamily="18" charset="0"/>
                <a:cs typeface="Times New Roman" panose="02020603050405020304" pitchFamily="18" charset="0"/>
              </a:rPr>
              <a:t> was developed.</a:t>
            </a:r>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4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err="1" smtClean="0">
                <a:solidFill>
                  <a:schemeClr val="accent5">
                    <a:lumMod val="75000"/>
                  </a:schemeClr>
                </a:solidFill>
              </a:rPr>
              <a:t>Mariadb</a:t>
            </a:r>
            <a:r>
              <a:rPr lang="en-CA" dirty="0" smtClean="0">
                <a:solidFill>
                  <a:schemeClr val="accent5">
                    <a:lumMod val="75000"/>
                  </a:schemeClr>
                </a:solidFill>
              </a:rPr>
              <a:t> </a:t>
            </a:r>
            <a:endParaRPr lang="en-CA" dirty="0">
              <a:solidFill>
                <a:schemeClr val="accent5">
                  <a:lumMod val="75000"/>
                </a:schemeClr>
              </a:solidFill>
            </a:endParaRPr>
          </a:p>
        </p:txBody>
      </p:sp>
      <p:sp>
        <p:nvSpPr>
          <p:cNvPr id="3" name="Content Placeholder 2"/>
          <p:cNvSpPr>
            <a:spLocks noGrp="1"/>
          </p:cNvSpPr>
          <p:nvPr>
            <p:ph idx="1"/>
          </p:nvPr>
        </p:nvSpPr>
        <p:spPr>
          <a:xfrm>
            <a:off x="467544" y="2060848"/>
            <a:ext cx="8229600" cy="4373563"/>
          </a:xfrm>
        </p:spPr>
        <p:txBody>
          <a:bodyPr>
            <a:noAutofit/>
          </a:bodyPr>
          <a:lstStyle/>
          <a:p>
            <a:r>
              <a:rPr lang="en-US" sz="2000" b="1" dirty="0" err="1">
                <a:solidFill>
                  <a:schemeClr val="tx1"/>
                </a:solidFill>
                <a:latin typeface="Times New Roman" panose="02020603050405020304" pitchFamily="18" charset="0"/>
                <a:cs typeface="Times New Roman" panose="02020603050405020304" pitchFamily="18" charset="0"/>
              </a:rPr>
              <a:t>MariaDB</a:t>
            </a:r>
            <a:r>
              <a:rPr lang="en-US" sz="2000" dirty="0">
                <a:solidFill>
                  <a:schemeClr val="tx1"/>
                </a:solidFill>
                <a:latin typeface="Times New Roman" panose="02020603050405020304" pitchFamily="18" charset="0"/>
                <a:cs typeface="Times New Roman" panose="02020603050405020304" pitchFamily="18" charset="0"/>
              </a:rPr>
              <a:t> Server is one of the most popular open source relational databases. It’s made by the original developers of MySQL and guaranteed to stay open </a:t>
            </a:r>
            <a:r>
              <a:rPr lang="en-US" sz="2000" dirty="0" smtClean="0">
                <a:solidFill>
                  <a:schemeClr val="tx1"/>
                </a:solidFill>
                <a:latin typeface="Times New Roman" panose="02020603050405020304" pitchFamily="18" charset="0"/>
                <a:cs typeface="Times New Roman" panose="02020603050405020304" pitchFamily="18" charset="0"/>
              </a:rPr>
              <a:t>source.</a:t>
            </a:r>
          </a:p>
          <a:p>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is an open source relational database management system (RDBMS) that is a compatible drop-in replacement for the widely used MySQL database technology.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is developed by </a:t>
            </a:r>
            <a:r>
              <a:rPr lang="en-US" sz="2000" dirty="0" err="1">
                <a:solidFill>
                  <a:schemeClr val="tx1"/>
                </a:solidFill>
                <a:latin typeface="Times New Roman" panose="02020603050405020304" pitchFamily="18" charset="0"/>
                <a:cs typeface="Times New Roman" panose="02020603050405020304" pitchFamily="18" charset="0"/>
              </a:rPr>
              <a:t>MariaDB</a:t>
            </a:r>
            <a:r>
              <a:rPr lang="en-US" sz="2000" dirty="0">
                <a:solidFill>
                  <a:schemeClr val="tx1"/>
                </a:solidFill>
                <a:latin typeface="Times New Roman" panose="02020603050405020304" pitchFamily="18" charset="0"/>
                <a:cs typeface="Times New Roman" panose="02020603050405020304" pitchFamily="18" charset="0"/>
              </a:rPr>
              <a:t> Foundation and initially released on 29 October 2009.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has a significantly high number of new features, which makes it better in terms of performance and user-orientation than MySQL.</a:t>
            </a:r>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033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chemeClr val="accent5">
                    <a:lumMod val="75000"/>
                  </a:schemeClr>
                </a:solidFill>
              </a:rPr>
              <a:t> </a:t>
            </a:r>
            <a:endParaRPr lang="en-CA" dirty="0">
              <a:solidFill>
                <a:schemeClr val="accent5">
                  <a:lumMod val="75000"/>
                </a:schemeClr>
              </a:solidFill>
            </a:endParaRPr>
          </a:p>
        </p:txBody>
      </p:sp>
      <p:sp>
        <p:nvSpPr>
          <p:cNvPr id="4" name="Text Placeholder 3"/>
          <p:cNvSpPr>
            <a:spLocks noGrp="1"/>
          </p:cNvSpPr>
          <p:nvPr>
            <p:ph type="body" idx="1"/>
          </p:nvPr>
        </p:nvSpPr>
        <p:spPr>
          <a:xfrm>
            <a:off x="426128" y="1606691"/>
            <a:ext cx="4040188" cy="639762"/>
          </a:xfrm>
        </p:spPr>
        <p:txBody>
          <a:bodyPr/>
          <a:lstStyle/>
          <a:p>
            <a:r>
              <a:rPr lang="en-CA" dirty="0" err="1"/>
              <a:t>M</a:t>
            </a:r>
            <a:r>
              <a:rPr lang="en-CA" dirty="0" err="1" smtClean="0"/>
              <a:t>ariaDB</a:t>
            </a:r>
            <a:endParaRPr lang="en-CA" dirty="0"/>
          </a:p>
        </p:txBody>
      </p:sp>
      <p:sp>
        <p:nvSpPr>
          <p:cNvPr id="3" name="Content Placeholder 2"/>
          <p:cNvSpPr>
            <a:spLocks noGrp="1"/>
          </p:cNvSpPr>
          <p:nvPr>
            <p:ph sz="half" idx="2"/>
          </p:nvPr>
        </p:nvSpPr>
        <p:spPr/>
        <p:txBody>
          <a:bodyPr>
            <a:noAutofit/>
          </a:bodyPr>
          <a:lstStyle/>
          <a:p>
            <a:r>
              <a:rPr lang="en-US" sz="2000" dirty="0" err="1">
                <a:solidFill>
                  <a:schemeClr val="tx1"/>
                </a:solidFill>
                <a:latin typeface="Times New Roman" panose="02020603050405020304" pitchFamily="18" charset="0"/>
                <a:cs typeface="Times New Roman" panose="02020603050405020304" pitchFamily="18" charset="0"/>
              </a:rPr>
              <a:t>MariaDB</a:t>
            </a:r>
            <a:r>
              <a:rPr lang="en-US" sz="2000" dirty="0">
                <a:solidFill>
                  <a:schemeClr val="tx1"/>
                </a:solidFill>
                <a:latin typeface="Times New Roman" panose="02020603050405020304" pitchFamily="18" charset="0"/>
                <a:cs typeface="Times New Roman" panose="02020603050405020304" pitchFamily="18" charset="0"/>
              </a:rPr>
              <a:t> is written in C, C++, Perl and Bash </a:t>
            </a:r>
            <a:r>
              <a:rPr lang="en-US" sz="2000" dirty="0" smtClean="0">
                <a:solidFill>
                  <a:schemeClr val="tx1"/>
                </a:solidFill>
                <a:latin typeface="Times New Roman" panose="02020603050405020304" pitchFamily="18" charset="0"/>
                <a:cs typeface="Times New Roman" panose="02020603050405020304" pitchFamily="18" charset="0"/>
              </a:rPr>
              <a:t>languages.</a:t>
            </a:r>
          </a:p>
          <a:p>
            <a:r>
              <a:rPr lang="en-US" sz="2000" dirty="0" smtClean="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was initially released on </a:t>
            </a:r>
            <a:r>
              <a:rPr lang="en-US" sz="2000" dirty="0" smtClean="0">
                <a:solidFill>
                  <a:schemeClr val="tx1"/>
                </a:solidFill>
                <a:latin typeface="Times New Roman" panose="02020603050405020304" pitchFamily="18" charset="0"/>
                <a:cs typeface="Times New Roman" panose="02020603050405020304" pitchFamily="18" charset="0"/>
              </a:rPr>
              <a:t>2009.</a:t>
            </a:r>
          </a:p>
          <a:p>
            <a:r>
              <a:rPr lang="en-US" sz="2000" dirty="0">
                <a:solidFill>
                  <a:schemeClr val="tx1"/>
                </a:solidFill>
                <a:latin typeface="Times New Roman" panose="02020603050405020304" pitchFamily="18" charset="0"/>
                <a:cs typeface="Times New Roman" panose="02020603050405020304" pitchFamily="18" charset="0"/>
              </a:rPr>
              <a:t>The performance of </a:t>
            </a:r>
            <a:r>
              <a:rPr lang="en-US" sz="2000" dirty="0" err="1">
                <a:solidFill>
                  <a:schemeClr val="tx1"/>
                </a:solidFill>
                <a:latin typeface="Times New Roman" panose="02020603050405020304" pitchFamily="18" charset="0"/>
                <a:cs typeface="Times New Roman" panose="02020603050405020304" pitchFamily="18" charset="0"/>
              </a:rPr>
              <a:t>MariaDB</a:t>
            </a:r>
            <a:r>
              <a:rPr lang="en-US" sz="2000" dirty="0">
                <a:solidFill>
                  <a:schemeClr val="tx1"/>
                </a:solidFill>
                <a:latin typeface="Times New Roman" panose="02020603050405020304" pitchFamily="18" charset="0"/>
                <a:cs typeface="Times New Roman" panose="02020603050405020304" pitchFamily="18" charset="0"/>
              </a:rPr>
              <a:t> is far better than </a:t>
            </a:r>
            <a:r>
              <a:rPr lang="en-US" sz="2000" dirty="0" smtClean="0">
                <a:solidFill>
                  <a:schemeClr val="tx1"/>
                </a:solidFill>
                <a:latin typeface="Times New Roman" panose="02020603050405020304" pitchFamily="18" charset="0"/>
                <a:cs typeface="Times New Roman" panose="02020603050405020304" pitchFamily="18" charset="0"/>
              </a:rPr>
              <a:t>MySQL.</a:t>
            </a:r>
          </a:p>
          <a:p>
            <a:r>
              <a:rPr lang="en-US" sz="2000" dirty="0">
                <a:solidFill>
                  <a:schemeClr val="tx1"/>
                </a:solidFill>
                <a:latin typeface="Times New Roman" panose="02020603050405020304" pitchFamily="18" charset="0"/>
                <a:cs typeface="Times New Roman" panose="02020603050405020304" pitchFamily="18" charset="0"/>
              </a:rPr>
              <a:t>It provides a drop-in replacement for </a:t>
            </a:r>
            <a:r>
              <a:rPr lang="en-US" sz="2000" dirty="0" smtClean="0">
                <a:solidFill>
                  <a:schemeClr val="tx1"/>
                </a:solidFill>
                <a:latin typeface="Times New Roman" panose="02020603050405020304" pitchFamily="18" charset="0"/>
                <a:cs typeface="Times New Roman" panose="02020603050405020304" pitchFamily="18" charset="0"/>
              </a:rPr>
              <a:t>MySQL</a:t>
            </a:r>
          </a:p>
          <a:p>
            <a:r>
              <a:rPr lang="en-US" sz="2000" dirty="0">
                <a:solidFill>
                  <a:schemeClr val="tx1"/>
                </a:solidFill>
                <a:latin typeface="Times New Roman" panose="02020603050405020304" pitchFamily="18" charset="0"/>
                <a:cs typeface="Times New Roman" panose="02020603050405020304" pitchFamily="18" charset="0"/>
              </a:rPr>
              <a:t>There is no data </a:t>
            </a:r>
            <a:r>
              <a:rPr lang="en-US" sz="2000" dirty="0" smtClean="0">
                <a:solidFill>
                  <a:schemeClr val="tx1"/>
                </a:solidFill>
                <a:latin typeface="Times New Roman" panose="02020603050405020304" pitchFamily="18" charset="0"/>
                <a:cs typeface="Times New Roman" panose="02020603050405020304" pitchFamily="18" charset="0"/>
              </a:rPr>
              <a:t>masking.</a:t>
            </a:r>
          </a:p>
          <a:p>
            <a:r>
              <a:rPr lang="en-US" sz="2000" dirty="0">
                <a:solidFill>
                  <a:schemeClr val="tx1"/>
                </a:solidFill>
                <a:latin typeface="Times New Roman" panose="02020603050405020304" pitchFamily="18" charset="0"/>
                <a:cs typeface="Times New Roman" panose="02020603050405020304" pitchFamily="18" charset="0"/>
              </a:rPr>
              <a:t>Proprietary code is not accessible in </a:t>
            </a:r>
            <a:r>
              <a:rPr lang="en-US" sz="2000" dirty="0" err="1" smtClean="0">
                <a:solidFill>
                  <a:schemeClr val="tx1"/>
                </a:solidFill>
                <a:latin typeface="Times New Roman" panose="02020603050405020304" pitchFamily="18" charset="0"/>
                <a:cs typeface="Times New Roman" panose="02020603050405020304" pitchFamily="18" charset="0"/>
              </a:rPr>
              <a:t>MariaDB</a:t>
            </a:r>
            <a:r>
              <a:rPr lang="en-US" sz="2000" dirty="0" smtClean="0">
                <a:solidFill>
                  <a:schemeClr val="tx1"/>
                </a:solidFill>
                <a:latin typeface="Times New Roman" panose="02020603050405020304" pitchFamily="18" charset="0"/>
                <a:cs typeface="Times New Roman" panose="02020603050405020304" pitchFamily="18" charset="0"/>
              </a:rPr>
              <a:t>.</a:t>
            </a:r>
          </a:p>
        </p:txBody>
      </p:sp>
      <p:sp>
        <p:nvSpPr>
          <p:cNvPr id="5" name="Text Placeholder 4"/>
          <p:cNvSpPr>
            <a:spLocks noGrp="1"/>
          </p:cNvSpPr>
          <p:nvPr>
            <p:ph type="body" sz="quarter" idx="3"/>
          </p:nvPr>
        </p:nvSpPr>
        <p:spPr>
          <a:xfrm>
            <a:off x="4572000" y="1628800"/>
            <a:ext cx="4041775" cy="639762"/>
          </a:xfrm>
        </p:spPr>
        <p:txBody>
          <a:bodyPr/>
          <a:lstStyle/>
          <a:p>
            <a:r>
              <a:rPr lang="en-CA" dirty="0"/>
              <a:t>M</a:t>
            </a:r>
            <a:r>
              <a:rPr lang="en-CA" dirty="0" smtClean="0"/>
              <a:t>ySQL</a:t>
            </a:r>
            <a:endParaRPr lang="en-CA" dirty="0"/>
          </a:p>
        </p:txBody>
      </p:sp>
      <p:sp>
        <p:nvSpPr>
          <p:cNvPr id="6" name="Content Placeholder 5"/>
          <p:cNvSpPr>
            <a:spLocks noGrp="1"/>
          </p:cNvSpPr>
          <p:nvPr>
            <p:ph sz="quarter" idx="4"/>
          </p:nvPr>
        </p:nvSpPr>
        <p:spPr/>
        <p:txBody>
          <a:bodyPr>
            <a:noAutofit/>
          </a:bodyPr>
          <a:lstStyle/>
          <a:p>
            <a:r>
              <a:rPr lang="en-US" sz="2000" dirty="0">
                <a:latin typeface="Times New Roman" panose="02020603050405020304" pitchFamily="18" charset="0"/>
                <a:cs typeface="Times New Roman" panose="02020603050405020304" pitchFamily="18" charset="0"/>
              </a:rPr>
              <a:t>MySQL is written in C and C++ languages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was initially released on 1995</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performance of MySQL is not that great when compared to </a:t>
            </a:r>
            <a:r>
              <a:rPr lang="en-US" sz="2000" dirty="0" err="1">
                <a:latin typeface="Times New Roman" panose="02020603050405020304" pitchFamily="18" charset="0"/>
                <a:cs typeface="Times New Roman" panose="02020603050405020304" pitchFamily="18" charset="0"/>
              </a:rPr>
              <a:t>MariaDB</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does not provide a replacement for </a:t>
            </a:r>
            <a:r>
              <a:rPr lang="en-US" sz="2000" dirty="0" err="1">
                <a:latin typeface="Times New Roman" panose="02020603050405020304" pitchFamily="18" charset="0"/>
                <a:cs typeface="Times New Roman" panose="02020603050405020304" pitchFamily="18" charset="0"/>
              </a:rPr>
              <a:t>MariaDB</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Data masking is done in MySQL</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Proprietary code is accessible in MySQL enterprise edition</a:t>
            </a:r>
            <a:r>
              <a:rPr lang="en-US" sz="2000" dirty="0" smtClean="0">
                <a:latin typeface="Times New Roman" panose="02020603050405020304" pitchFamily="18" charset="0"/>
                <a:cs typeface="Times New Roman" panose="02020603050405020304" pitchFamily="18" charset="0"/>
              </a:rPr>
              <a:t>.</a:t>
            </a:r>
          </a:p>
        </p:txBody>
      </p:sp>
      <p:sp>
        <p:nvSpPr>
          <p:cNvPr id="13" name="TextBox 12"/>
          <p:cNvSpPr txBox="1"/>
          <p:nvPr/>
        </p:nvSpPr>
        <p:spPr>
          <a:xfrm>
            <a:off x="323528" y="260648"/>
            <a:ext cx="8496944" cy="1200329"/>
          </a:xfrm>
          <a:prstGeom prst="rect">
            <a:avLst/>
          </a:prstGeom>
          <a:noFill/>
        </p:spPr>
        <p:txBody>
          <a:bodyPr wrap="square" rtlCol="0">
            <a:spAutoFit/>
          </a:bodyPr>
          <a:lstStyle/>
          <a:p>
            <a:pPr algn="ctr"/>
            <a:r>
              <a:rPr lang="en-CA" sz="3600" dirty="0">
                <a:solidFill>
                  <a:schemeClr val="accent5">
                    <a:lumMod val="75000"/>
                  </a:schemeClr>
                </a:solidFill>
              </a:rPr>
              <a:t>Difference between </a:t>
            </a:r>
            <a:br>
              <a:rPr lang="en-CA" sz="3600" dirty="0">
                <a:solidFill>
                  <a:schemeClr val="accent5">
                    <a:lumMod val="75000"/>
                  </a:schemeClr>
                </a:solidFill>
              </a:rPr>
            </a:br>
            <a:r>
              <a:rPr lang="en-CA" sz="3600" dirty="0" err="1">
                <a:solidFill>
                  <a:schemeClr val="accent5">
                    <a:lumMod val="75000"/>
                  </a:schemeClr>
                </a:solidFill>
              </a:rPr>
              <a:t>MariaDB</a:t>
            </a:r>
            <a:r>
              <a:rPr lang="en-CA" sz="3600" dirty="0">
                <a:solidFill>
                  <a:schemeClr val="accent5">
                    <a:lumMod val="75000"/>
                  </a:schemeClr>
                </a:solidFill>
              </a:rPr>
              <a:t> and MySQL</a:t>
            </a:r>
            <a:endParaRPr lang="en-CA" sz="3600" dirty="0">
              <a:latin typeface="+mj-lt"/>
            </a:endParaRPr>
          </a:p>
        </p:txBody>
      </p:sp>
    </p:spTree>
    <p:extLst>
      <p:ext uri="{BB962C8B-B14F-4D97-AF65-F5344CB8AC3E}">
        <p14:creationId xmlns:p14="http://schemas.microsoft.com/office/powerpoint/2010/main" val="380475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sz="3200" dirty="0">
                <a:solidFill>
                  <a:schemeClr val="accent5">
                    <a:lumMod val="75000"/>
                  </a:schemeClr>
                </a:solidFill>
              </a:rPr>
              <a:t>Difference between </a:t>
            </a:r>
            <a:br>
              <a:rPr lang="en-CA" sz="3200" dirty="0">
                <a:solidFill>
                  <a:schemeClr val="accent5">
                    <a:lumMod val="75000"/>
                  </a:schemeClr>
                </a:solidFill>
              </a:rPr>
            </a:br>
            <a:r>
              <a:rPr lang="en-CA" sz="3200" dirty="0" err="1">
                <a:solidFill>
                  <a:schemeClr val="accent5">
                    <a:lumMod val="75000"/>
                  </a:schemeClr>
                </a:solidFill>
              </a:rPr>
              <a:t>MariaDB</a:t>
            </a:r>
            <a:r>
              <a:rPr lang="en-CA" sz="3200" dirty="0">
                <a:solidFill>
                  <a:schemeClr val="accent5">
                    <a:lumMod val="75000"/>
                  </a:schemeClr>
                </a:solidFill>
              </a:rPr>
              <a:t> and </a:t>
            </a:r>
            <a:r>
              <a:rPr lang="en-CA" sz="3200" dirty="0" smtClean="0">
                <a:solidFill>
                  <a:schemeClr val="accent5">
                    <a:lumMod val="75000"/>
                  </a:schemeClr>
                </a:solidFill>
              </a:rPr>
              <a:t>MySQL</a:t>
            </a:r>
            <a:endParaRPr lang="en-CA" dirty="0"/>
          </a:p>
        </p:txBody>
      </p:sp>
      <p:sp>
        <p:nvSpPr>
          <p:cNvPr id="5" name="Text Placeholder 4"/>
          <p:cNvSpPr>
            <a:spLocks noGrp="1"/>
          </p:cNvSpPr>
          <p:nvPr>
            <p:ph type="body" idx="1"/>
          </p:nvPr>
        </p:nvSpPr>
        <p:spPr>
          <a:xfrm>
            <a:off x="467544" y="1628800"/>
            <a:ext cx="4040188" cy="639762"/>
          </a:xfrm>
        </p:spPr>
        <p:txBody>
          <a:bodyPr/>
          <a:lstStyle/>
          <a:p>
            <a:r>
              <a:rPr lang="en-CA" dirty="0" err="1" smtClean="0"/>
              <a:t>MariaDB</a:t>
            </a:r>
            <a:endParaRPr lang="en-CA" dirty="0"/>
          </a:p>
        </p:txBody>
      </p:sp>
      <p:sp>
        <p:nvSpPr>
          <p:cNvPr id="6" name="Content Placeholder 5"/>
          <p:cNvSpPr>
            <a:spLocks noGrp="1"/>
          </p:cNvSpPr>
          <p:nvPr>
            <p:ph sz="half" idx="2"/>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It supports temporary table Space and binary </a:t>
            </a:r>
            <a:r>
              <a:rPr lang="en-US" sz="2000" dirty="0" smtClean="0">
                <a:solidFill>
                  <a:schemeClr val="tx1"/>
                </a:solidFill>
                <a:latin typeface="Times New Roman" panose="02020603050405020304" pitchFamily="18" charset="0"/>
                <a:cs typeface="Times New Roman" panose="02020603050405020304" pitchFamily="18" charset="0"/>
              </a:rPr>
              <a:t>encryption.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It can handle large-sized data </a:t>
            </a:r>
            <a:r>
              <a:rPr lang="en-US" sz="2000" dirty="0" smtClean="0">
                <a:solidFill>
                  <a:schemeClr val="tx1"/>
                </a:solidFill>
                <a:latin typeface="Times New Roman" panose="02020603050405020304" pitchFamily="18" charset="0"/>
                <a:cs typeface="Times New Roman" panose="02020603050405020304" pitchFamily="18" charset="0"/>
              </a:rPr>
              <a:t>easily.</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Privilege checks are done faster in </a:t>
            </a:r>
            <a:r>
              <a:rPr lang="en-US" sz="2000" dirty="0" err="1" smtClean="0">
                <a:solidFill>
                  <a:schemeClr val="tx1"/>
                </a:solidFill>
                <a:latin typeface="Times New Roman" panose="02020603050405020304" pitchFamily="18" charset="0"/>
                <a:cs typeface="Times New Roman" panose="02020603050405020304" pitchFamily="18" charset="0"/>
              </a:rPr>
              <a:t>MariaDB</a:t>
            </a:r>
            <a:r>
              <a:rPr lang="en-US" sz="2000" dirty="0" smtClean="0">
                <a:solidFill>
                  <a:schemeClr val="tx1"/>
                </a:solidFill>
                <a:latin typeface="Times New Roman" panose="02020603050405020304" pitchFamily="18" charset="0"/>
                <a:cs typeface="Times New Roman" panose="02020603050405020304" pitchFamily="18" charset="0"/>
              </a:rPr>
              <a:t>.</a:t>
            </a:r>
            <a:endParaRPr lang="en-CA" sz="2000" dirty="0">
              <a:solidFill>
                <a:schemeClr val="tx1"/>
              </a:solidFill>
              <a:latin typeface="Times New Roman" panose="02020603050405020304" pitchFamily="18" charset="0"/>
              <a:cs typeface="Times New Roman" panose="02020603050405020304" pitchFamily="18" charset="0"/>
            </a:endParaRPr>
          </a:p>
          <a:p>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3"/>
          </p:nvPr>
        </p:nvSpPr>
        <p:spPr>
          <a:xfrm>
            <a:off x="4644008" y="1628800"/>
            <a:ext cx="4041775" cy="639762"/>
          </a:xfrm>
        </p:spPr>
        <p:txBody>
          <a:bodyPr/>
          <a:lstStyle/>
          <a:p>
            <a:r>
              <a:rPr lang="en-CA" dirty="0" smtClean="0"/>
              <a:t>MySQL</a:t>
            </a:r>
            <a:endParaRPr lang="en-CA" dirty="0"/>
          </a:p>
        </p:txBody>
      </p:sp>
      <p:sp>
        <p:nvSpPr>
          <p:cNvPr id="8" name="Content Placeholder 7"/>
          <p:cNvSpPr>
            <a:spLocks noGrp="1"/>
          </p:cNvSpPr>
          <p:nvPr>
            <p:ph sz="quarter" idx="4"/>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It does not support binary logs or temporary table Space.</a:t>
            </a:r>
          </a:p>
          <a:p>
            <a:r>
              <a:rPr lang="en-US" sz="2000" dirty="0">
                <a:solidFill>
                  <a:schemeClr val="tx1"/>
                </a:solidFill>
                <a:latin typeface="Times New Roman" panose="02020603050405020304" pitchFamily="18" charset="0"/>
                <a:cs typeface="Times New Roman" panose="02020603050405020304" pitchFamily="18" charset="0"/>
              </a:rPr>
              <a:t>It can not handle large-sized data easily.</a:t>
            </a:r>
          </a:p>
          <a:p>
            <a:r>
              <a:rPr lang="en-US" sz="2000" dirty="0">
                <a:solidFill>
                  <a:schemeClr val="tx1"/>
                </a:solidFill>
                <a:latin typeface="Times New Roman" panose="02020603050405020304" pitchFamily="18" charset="0"/>
                <a:cs typeface="Times New Roman" panose="02020603050405020304" pitchFamily="18" charset="0"/>
              </a:rPr>
              <a:t>Privilege checks are not that fast in </a:t>
            </a:r>
            <a:r>
              <a:rPr lang="en-US" sz="2000" dirty="0" smtClean="0">
                <a:solidFill>
                  <a:schemeClr val="tx1"/>
                </a:solidFill>
                <a:latin typeface="Times New Roman" panose="02020603050405020304" pitchFamily="18" charset="0"/>
                <a:cs typeface="Times New Roman" panose="02020603050405020304" pitchFamily="18" charset="0"/>
              </a:rPr>
              <a:t>MySQL.</a:t>
            </a:r>
            <a:endParaRPr lang="en-CA" sz="2000" dirty="0">
              <a:solidFill>
                <a:schemeClr val="tx1"/>
              </a:solidFill>
              <a:latin typeface="Times New Roman" panose="02020603050405020304" pitchFamily="18" charset="0"/>
              <a:cs typeface="Times New Roman" panose="02020603050405020304" pitchFamily="18" charset="0"/>
            </a:endParaRPr>
          </a:p>
          <a:p>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5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cap="all" spc="-1" dirty="0" smtClean="0">
                <a:solidFill>
                  <a:srgbClr val="CD921B"/>
                </a:solidFill>
                <a:latin typeface="Book Antiqua"/>
              </a:rPr>
              <a:t>Install </a:t>
            </a:r>
            <a:r>
              <a:rPr lang="en-US" sz="3500" cap="all" spc="-1" dirty="0" err="1" smtClean="0">
                <a:solidFill>
                  <a:srgbClr val="CD921B"/>
                </a:solidFill>
                <a:latin typeface="Book Antiqua"/>
              </a:rPr>
              <a:t>mariadb</a:t>
            </a:r>
            <a:r>
              <a:rPr lang="en-US" sz="3500" cap="all" spc="-1" dirty="0" smtClean="0">
                <a:solidFill>
                  <a:srgbClr val="CD921B"/>
                </a:solidFill>
                <a:latin typeface="Book Antiqua"/>
              </a:rPr>
              <a:t> on </a:t>
            </a:r>
            <a:r>
              <a:rPr lang="en-US" sz="3500" cap="all" spc="-1" dirty="0" err="1" smtClean="0">
                <a:solidFill>
                  <a:srgbClr val="CD921B"/>
                </a:solidFill>
                <a:latin typeface="Book Antiqua"/>
              </a:rPr>
              <a:t>beaglebone</a:t>
            </a:r>
            <a:endParaRPr lang="en-US" sz="3500" b="0" strike="noStrike" spc="-1" dirty="0">
              <a:solidFill>
                <a:srgbClr val="000000"/>
              </a:solidFill>
              <a:latin typeface="Century Gothic"/>
            </a:endParaRPr>
          </a:p>
        </p:txBody>
      </p:sp>
      <p:sp>
        <p:nvSpPr>
          <p:cNvPr id="107" name="TextShape 2"/>
          <p:cNvSpPr txBox="1"/>
          <p:nvPr/>
        </p:nvSpPr>
        <p:spPr>
          <a:xfrm>
            <a:off x="457200" y="1752480"/>
            <a:ext cx="8229240" cy="4373280"/>
          </a:xfrm>
          <a:prstGeom prst="rect">
            <a:avLst/>
          </a:prstGeom>
          <a:noFill/>
          <a:ln>
            <a:noFill/>
          </a:ln>
        </p:spPr>
        <p:txBody>
          <a:bodyPr/>
          <a:lstStyle/>
          <a:p>
            <a:pPr marL="342900" indent="-342900" algn="just">
              <a:spcBef>
                <a:spcPts val="1049"/>
              </a:spcBef>
              <a:spcAft>
                <a:spcPts val="1301"/>
              </a:spcAft>
              <a:buFont typeface="Arial" panose="020B0604020202020204" pitchFamily="34" charset="0"/>
              <a:buChar char="•"/>
            </a:pPr>
            <a:r>
              <a:rPr lang="en-US" sz="2000" spc="-1" dirty="0">
                <a:solidFill>
                  <a:srgbClr val="222222"/>
                </a:solidFill>
                <a:latin typeface="Times New Roman" panose="02020603050405020304" pitchFamily="18" charset="0"/>
                <a:ea typeface="Times New Roman"/>
                <a:cs typeface="Times New Roman" panose="02020603050405020304" pitchFamily="18" charset="0"/>
              </a:rPr>
              <a:t>First update the apt packages index by </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using following command:</a:t>
            </a:r>
          </a:p>
          <a:p>
            <a:pPr algn="just">
              <a:spcBef>
                <a:spcPts val="1049"/>
              </a:spcBef>
              <a:spcAft>
                <a:spcPts val="1301"/>
              </a:spcAft>
            </a:pP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sudo</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 </a:t>
            </a:r>
            <a:r>
              <a:rPr lang="en-US" sz="2000" b="1" spc="-1" dirty="0">
                <a:solidFill>
                  <a:srgbClr val="222222"/>
                </a:solidFill>
                <a:latin typeface="Times New Roman" panose="02020603050405020304" pitchFamily="18" charset="0"/>
                <a:ea typeface="Times New Roman"/>
                <a:cs typeface="Times New Roman" panose="02020603050405020304" pitchFamily="18" charset="0"/>
              </a:rPr>
              <a:t>apt </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update</a:t>
            </a:r>
          </a:p>
          <a:p>
            <a:pPr marL="342900" indent="-342900" algn="just">
              <a:spcBef>
                <a:spcPts val="1049"/>
              </a:spcBef>
              <a:spcAft>
                <a:spcPts val="1301"/>
              </a:spcAft>
              <a:buFont typeface="Arial" panose="020B0604020202020204" pitchFamily="34" charset="0"/>
              <a:buChar char="•"/>
            </a:pP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Once </a:t>
            </a:r>
            <a:r>
              <a:rPr lang="en-US" sz="2000" spc="-1" dirty="0">
                <a:solidFill>
                  <a:srgbClr val="222222"/>
                </a:solidFill>
                <a:latin typeface="Times New Roman" panose="02020603050405020304" pitchFamily="18" charset="0"/>
                <a:ea typeface="Times New Roman"/>
                <a:cs typeface="Times New Roman" panose="02020603050405020304" pitchFamily="18" charset="0"/>
              </a:rPr>
              <a:t>the packages list is updated, install </a:t>
            </a:r>
            <a:r>
              <a:rPr lang="en-US" sz="2000" spc="-1" dirty="0" err="1">
                <a:solidFill>
                  <a:srgbClr val="222222"/>
                </a:solidFill>
                <a:latin typeface="Times New Roman" panose="02020603050405020304" pitchFamily="18" charset="0"/>
                <a:ea typeface="Times New Roman"/>
                <a:cs typeface="Times New Roman" panose="02020603050405020304" pitchFamily="18" charset="0"/>
              </a:rPr>
              <a:t>MariaDB</a:t>
            </a:r>
            <a:r>
              <a:rPr lang="en-US" sz="2000" spc="-1" dirty="0">
                <a:solidFill>
                  <a:srgbClr val="222222"/>
                </a:solidFill>
                <a:latin typeface="Times New Roman" panose="02020603050405020304" pitchFamily="18" charset="0"/>
                <a:ea typeface="Times New Roman"/>
                <a:cs typeface="Times New Roman" panose="02020603050405020304" pitchFamily="18" charset="0"/>
              </a:rPr>
              <a:t> by running the following command</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a:t>
            </a:r>
          </a:p>
          <a:p>
            <a:pPr algn="just">
              <a:spcBef>
                <a:spcPts val="1049"/>
              </a:spcBef>
              <a:spcAft>
                <a:spcPts val="1301"/>
              </a:spcAft>
            </a:pP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sudo</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 </a:t>
            </a:r>
            <a:r>
              <a:rPr lang="en-US" sz="2000" b="1" spc="-1" dirty="0">
                <a:solidFill>
                  <a:srgbClr val="222222"/>
                </a:solidFill>
                <a:latin typeface="Times New Roman" panose="02020603050405020304" pitchFamily="18" charset="0"/>
                <a:ea typeface="Times New Roman"/>
                <a:cs typeface="Times New Roman" panose="02020603050405020304" pitchFamily="18" charset="0"/>
              </a:rPr>
              <a:t>apt install </a:t>
            </a: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mariadb</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-server</a:t>
            </a:r>
          </a:p>
          <a:p>
            <a:pPr marL="342900" indent="-342900" algn="just">
              <a:spcBef>
                <a:spcPts val="1049"/>
              </a:spcBef>
              <a:spcAft>
                <a:spcPts val="1301"/>
              </a:spcAft>
              <a:buFont typeface="Arial" panose="020B0604020202020204" pitchFamily="34" charset="0"/>
              <a:buChar char="•"/>
            </a:pP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The </a:t>
            </a:r>
            <a:r>
              <a:rPr lang="en-US" sz="2000" spc="-1" dirty="0" err="1">
                <a:solidFill>
                  <a:srgbClr val="222222"/>
                </a:solidFill>
                <a:latin typeface="Times New Roman" panose="02020603050405020304" pitchFamily="18" charset="0"/>
                <a:ea typeface="Times New Roman"/>
                <a:cs typeface="Times New Roman" panose="02020603050405020304" pitchFamily="18" charset="0"/>
              </a:rPr>
              <a:t>MariaDB</a:t>
            </a:r>
            <a:r>
              <a:rPr lang="en-US" sz="2000" spc="-1" dirty="0">
                <a:solidFill>
                  <a:srgbClr val="222222"/>
                </a:solidFill>
                <a:latin typeface="Times New Roman" panose="02020603050405020304" pitchFamily="18" charset="0"/>
                <a:ea typeface="Times New Roman"/>
                <a:cs typeface="Times New Roman" panose="02020603050405020304" pitchFamily="18" charset="0"/>
              </a:rPr>
              <a:t> service will start automatically. You can verify it by </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using </a:t>
            </a:r>
            <a:r>
              <a:rPr lang="en-US" sz="2000" spc="-1" dirty="0" err="1" smtClean="0">
                <a:solidFill>
                  <a:srgbClr val="222222"/>
                </a:solidFill>
                <a:latin typeface="Times New Roman" panose="02020603050405020304" pitchFamily="18" charset="0"/>
                <a:ea typeface="Times New Roman"/>
                <a:cs typeface="Times New Roman" panose="02020603050405020304" pitchFamily="18" charset="0"/>
              </a:rPr>
              <a:t>folllowing</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 command:</a:t>
            </a:r>
          </a:p>
          <a:p>
            <a:pPr algn="just">
              <a:spcBef>
                <a:spcPts val="1049"/>
              </a:spcBef>
              <a:spcAft>
                <a:spcPts val="1301"/>
              </a:spcAft>
            </a:pP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sudo</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 </a:t>
            </a:r>
            <a:r>
              <a:rPr lang="en-US" sz="2000" b="1" spc="-1" dirty="0" err="1">
                <a:solidFill>
                  <a:srgbClr val="222222"/>
                </a:solidFill>
                <a:latin typeface="Times New Roman" panose="02020603050405020304" pitchFamily="18" charset="0"/>
                <a:ea typeface="Times New Roman"/>
                <a:cs typeface="Times New Roman" panose="02020603050405020304" pitchFamily="18" charset="0"/>
              </a:rPr>
              <a:t>systemctl</a:t>
            </a:r>
            <a:r>
              <a:rPr lang="en-US" sz="2000" b="1" spc="-1" dirty="0">
                <a:solidFill>
                  <a:srgbClr val="222222"/>
                </a:solidFill>
                <a:latin typeface="Times New Roman" panose="02020603050405020304" pitchFamily="18" charset="0"/>
                <a:ea typeface="Times New Roman"/>
                <a:cs typeface="Times New Roman" panose="02020603050405020304" pitchFamily="18" charset="0"/>
              </a:rPr>
              <a:t> status </a:t>
            </a:r>
            <a:r>
              <a:rPr lang="en-US" sz="2000" b="1" spc="-1" dirty="0" err="1">
                <a:solidFill>
                  <a:srgbClr val="222222"/>
                </a:solidFill>
                <a:latin typeface="Times New Roman" panose="02020603050405020304" pitchFamily="18" charset="0"/>
                <a:ea typeface="Times New Roman"/>
                <a:cs typeface="Times New Roman" panose="02020603050405020304" pitchFamily="18" charset="0"/>
              </a:rPr>
              <a:t>mariadb</a:t>
            </a:r>
            <a:endParaRPr lang="en-US" sz="2000" b="1" strike="noStrike" spc="-1" dirty="0">
              <a:solidFill>
                <a:srgbClr val="222222"/>
              </a:solidFill>
              <a:latin typeface="Times New Roman" panose="02020603050405020304" pitchFamily="18" charset="0"/>
              <a:ea typeface="Times New Roman"/>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26240" y="260648"/>
            <a:ext cx="8260200" cy="1038960"/>
          </a:xfrm>
          <a:prstGeom prst="rect">
            <a:avLst/>
          </a:prstGeom>
          <a:noFill/>
          <a:ln>
            <a:noFill/>
          </a:ln>
        </p:spPr>
        <p:txBody>
          <a:bodyPr anchor="ctr"/>
          <a:lstStyle/>
          <a:p>
            <a:pPr algn="ctr">
              <a:lnSpc>
                <a:spcPct val="100000"/>
              </a:lnSpc>
            </a:pPr>
            <a:r>
              <a:rPr lang="en-US" sz="3500" cap="all" spc="-1" dirty="0">
                <a:solidFill>
                  <a:srgbClr val="CD921B"/>
                </a:solidFill>
                <a:latin typeface="Book Antiqua"/>
              </a:rPr>
              <a:t>Install </a:t>
            </a:r>
            <a:r>
              <a:rPr lang="en-US" sz="3500" cap="all" spc="-1" dirty="0" err="1">
                <a:solidFill>
                  <a:srgbClr val="CD921B"/>
                </a:solidFill>
                <a:latin typeface="Book Antiqua"/>
              </a:rPr>
              <a:t>mariadb</a:t>
            </a:r>
            <a:r>
              <a:rPr lang="en-US" sz="3500" cap="all" spc="-1" dirty="0">
                <a:solidFill>
                  <a:srgbClr val="CD921B"/>
                </a:solidFill>
                <a:latin typeface="Book Antiqua"/>
              </a:rPr>
              <a:t> on </a:t>
            </a:r>
            <a:r>
              <a:rPr lang="en-US" sz="3500" cap="all" spc="-1" dirty="0" err="1">
                <a:solidFill>
                  <a:srgbClr val="CD921B"/>
                </a:solidFill>
                <a:latin typeface="Book Antiqua"/>
              </a:rPr>
              <a:t>beaglebone</a:t>
            </a:r>
            <a:endParaRPr lang="en-US" sz="3500" spc="-1" dirty="0">
              <a:solidFill>
                <a:srgbClr val="000000"/>
              </a:solidFill>
            </a:endParaRPr>
          </a:p>
        </p:txBody>
      </p:sp>
      <p:sp>
        <p:nvSpPr>
          <p:cNvPr id="107" name="TextShape 2"/>
          <p:cNvSpPr txBox="1"/>
          <p:nvPr/>
        </p:nvSpPr>
        <p:spPr>
          <a:xfrm>
            <a:off x="457200" y="1752480"/>
            <a:ext cx="8229240" cy="4373280"/>
          </a:xfrm>
          <a:prstGeom prst="rect">
            <a:avLst/>
          </a:prstGeom>
          <a:noFill/>
          <a:ln>
            <a:noFill/>
          </a:ln>
        </p:spPr>
        <p:txBody>
          <a:bodyPr/>
          <a:lstStyle/>
          <a:p>
            <a:pPr marL="342900" indent="-342900" algn="just">
              <a:spcBef>
                <a:spcPts val="1049"/>
              </a:spcBef>
              <a:spcAft>
                <a:spcPts val="1301"/>
              </a:spcAft>
              <a:buFont typeface="Arial" panose="020B0604020202020204" pitchFamily="34" charset="0"/>
              <a:buChar char="•"/>
            </a:pPr>
            <a:endPar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56792"/>
            <a:ext cx="8229240" cy="4968552"/>
          </a:xfrm>
          <a:prstGeom prst="rect">
            <a:avLst/>
          </a:prstGeom>
        </p:spPr>
      </p:pic>
    </p:spTree>
    <p:extLst>
      <p:ext uri="{BB962C8B-B14F-4D97-AF65-F5344CB8AC3E}">
        <p14:creationId xmlns:p14="http://schemas.microsoft.com/office/powerpoint/2010/main" val="2869456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26240" y="408240"/>
            <a:ext cx="8260200" cy="1038960"/>
          </a:xfrm>
          <a:prstGeom prst="rect">
            <a:avLst/>
          </a:prstGeom>
          <a:noFill/>
          <a:ln>
            <a:noFill/>
          </a:ln>
        </p:spPr>
        <p:txBody>
          <a:bodyPr anchor="ctr"/>
          <a:lstStyle/>
          <a:p>
            <a:pPr algn="ctr"/>
            <a:r>
              <a:rPr lang="en-US" sz="3500" cap="all" spc="-1" dirty="0">
                <a:solidFill>
                  <a:srgbClr val="CD921B"/>
                </a:solidFill>
                <a:latin typeface="Book Antiqua"/>
              </a:rPr>
              <a:t>Verification of </a:t>
            </a:r>
            <a:r>
              <a:rPr lang="en-US" sz="3500" cap="all" spc="-1" dirty="0" err="1">
                <a:solidFill>
                  <a:srgbClr val="CD921B"/>
                </a:solidFill>
                <a:latin typeface="Book Antiqua"/>
              </a:rPr>
              <a:t>mariadb</a:t>
            </a:r>
            <a:r>
              <a:rPr lang="en-US" sz="3500" cap="all" spc="-1" dirty="0">
                <a:solidFill>
                  <a:srgbClr val="CD921B"/>
                </a:solidFill>
                <a:latin typeface="Book Antiqua"/>
              </a:rPr>
              <a:t> status</a:t>
            </a:r>
            <a:endParaRPr lang="en-US" sz="3500" spc="-1" dirty="0">
              <a:solidFill>
                <a:srgbClr val="000000"/>
              </a:solidFill>
            </a:endParaRPr>
          </a:p>
          <a:p>
            <a:pPr algn="ctr">
              <a:lnSpc>
                <a:spcPct val="100000"/>
              </a:lnSpc>
            </a:pPr>
            <a:endParaRPr lang="en-US" sz="3500" b="0" strike="noStrike" spc="-1" dirty="0">
              <a:solidFill>
                <a:srgbClr val="000000"/>
              </a:solidFill>
              <a:latin typeface="Century Gothic"/>
            </a:endParaRPr>
          </a:p>
        </p:txBody>
      </p:sp>
      <p:sp>
        <p:nvSpPr>
          <p:cNvPr id="107" name="TextShape 2"/>
          <p:cNvSpPr txBox="1"/>
          <p:nvPr/>
        </p:nvSpPr>
        <p:spPr>
          <a:xfrm>
            <a:off x="457200" y="1752480"/>
            <a:ext cx="8229240" cy="4373280"/>
          </a:xfrm>
          <a:prstGeom prst="rect">
            <a:avLst/>
          </a:prstGeom>
          <a:noFill/>
          <a:ln>
            <a:noFill/>
          </a:ln>
        </p:spPr>
        <p:txBody>
          <a:bodyPr/>
          <a:lstStyle/>
          <a:p>
            <a:pPr marL="342900" indent="-342900" algn="just">
              <a:spcBef>
                <a:spcPts val="1049"/>
              </a:spcBef>
              <a:spcAft>
                <a:spcPts val="1301"/>
              </a:spcAft>
              <a:buFont typeface="Arial" panose="020B0604020202020204" pitchFamily="34" charset="0"/>
              <a:buChar char="•"/>
            </a:pP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In this step we can check </a:t>
            </a:r>
            <a:r>
              <a:rPr lang="en-US" sz="2000" spc="-1" dirty="0" err="1" smtClean="0">
                <a:solidFill>
                  <a:srgbClr val="222222"/>
                </a:solidFill>
                <a:latin typeface="Times New Roman" panose="02020603050405020304" pitchFamily="18" charset="0"/>
                <a:ea typeface="Times New Roman"/>
                <a:cs typeface="Times New Roman" panose="02020603050405020304" pitchFamily="18" charset="0"/>
              </a:rPr>
              <a:t>MariaDB</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 is properly installed on </a:t>
            </a:r>
            <a:r>
              <a:rPr lang="en-US" sz="2000" spc="-1" dirty="0" err="1" smtClean="0">
                <a:solidFill>
                  <a:srgbClr val="222222"/>
                </a:solidFill>
                <a:latin typeface="Times New Roman" panose="02020603050405020304" pitchFamily="18" charset="0"/>
                <a:ea typeface="Times New Roman"/>
                <a:cs typeface="Times New Roman" panose="02020603050405020304" pitchFamily="18" charset="0"/>
              </a:rPr>
              <a:t>beaglebone</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 and to check the status oh </a:t>
            </a:r>
            <a:r>
              <a:rPr lang="en-US" sz="2000" spc="-1" dirty="0" err="1" smtClean="0">
                <a:solidFill>
                  <a:srgbClr val="222222"/>
                </a:solidFill>
                <a:latin typeface="Times New Roman" panose="02020603050405020304" pitchFamily="18" charset="0"/>
                <a:ea typeface="Times New Roman"/>
                <a:cs typeface="Times New Roman" panose="02020603050405020304" pitchFamily="18" charset="0"/>
              </a:rPr>
              <a:t>MariaDB</a:t>
            </a: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 whether it is active or not.</a:t>
            </a:r>
          </a:p>
          <a:p>
            <a:pPr marL="342900" indent="-342900" algn="just">
              <a:spcBef>
                <a:spcPts val="1049"/>
              </a:spcBef>
              <a:spcAft>
                <a:spcPts val="1301"/>
              </a:spcAft>
              <a:buFont typeface="Arial" panose="020B0604020202020204" pitchFamily="34" charset="0"/>
              <a:buChar char="•"/>
            </a:pPr>
            <a:r>
              <a:rPr lang="en-US" sz="2000" spc="-1" dirty="0" smtClean="0">
                <a:solidFill>
                  <a:srgbClr val="222222"/>
                </a:solidFill>
                <a:latin typeface="Times New Roman" panose="02020603050405020304" pitchFamily="18" charset="0"/>
                <a:ea typeface="Times New Roman"/>
                <a:cs typeface="Times New Roman" panose="02020603050405020304" pitchFamily="18" charset="0"/>
              </a:rPr>
              <a:t>For this, we use following command:</a:t>
            </a:r>
          </a:p>
          <a:p>
            <a:pPr algn="just">
              <a:spcBef>
                <a:spcPts val="1049"/>
              </a:spcBef>
              <a:spcAft>
                <a:spcPts val="1301"/>
              </a:spcAft>
            </a:pPr>
            <a:r>
              <a:rPr lang="en-US" sz="2000" b="1" spc="-1" dirty="0" err="1">
                <a:solidFill>
                  <a:srgbClr val="222222"/>
                </a:solidFill>
                <a:latin typeface="Times New Roman" panose="02020603050405020304" pitchFamily="18" charset="0"/>
                <a:ea typeface="Times New Roman"/>
                <a:cs typeface="Times New Roman" panose="02020603050405020304" pitchFamily="18" charset="0"/>
              </a:rPr>
              <a:t>s</a:t>
            </a: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udo</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 </a:t>
            </a: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systemctl</a:t>
            </a:r>
            <a:r>
              <a:rPr lang="en-US" sz="2000" b="1" spc="-1" dirty="0" smtClean="0">
                <a:solidFill>
                  <a:srgbClr val="222222"/>
                </a:solidFill>
                <a:latin typeface="Times New Roman" panose="02020603050405020304" pitchFamily="18" charset="0"/>
                <a:ea typeface="Times New Roman"/>
                <a:cs typeface="Times New Roman" panose="02020603050405020304" pitchFamily="18" charset="0"/>
              </a:rPr>
              <a:t> status </a:t>
            </a:r>
            <a:r>
              <a:rPr lang="en-US" sz="2000" b="1" spc="-1" dirty="0" err="1" smtClean="0">
                <a:solidFill>
                  <a:srgbClr val="222222"/>
                </a:solidFill>
                <a:latin typeface="Times New Roman" panose="02020603050405020304" pitchFamily="18" charset="0"/>
                <a:ea typeface="Times New Roman"/>
                <a:cs typeface="Times New Roman" panose="02020603050405020304" pitchFamily="18" charset="0"/>
              </a:rPr>
              <a:t>mariadb</a:t>
            </a:r>
            <a:endParaRPr lang="en-US" sz="2000" b="1" spc="-1" dirty="0" smtClean="0">
              <a:solidFill>
                <a:srgbClr val="222222"/>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22007380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389</TotalTime>
  <Words>1076</Words>
  <Application>Microsoft Office PowerPoint</Application>
  <PresentationFormat>On-screen Show (4:3)</PresentationFormat>
  <Paragraphs>153</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Apothecary</vt:lpstr>
      <vt:lpstr>PowerPoint Presentation</vt:lpstr>
      <vt:lpstr>What is database? </vt:lpstr>
      <vt:lpstr>Mysql </vt:lpstr>
      <vt:lpstr>Mariadb </vt:lpstr>
      <vt:lpstr> </vt:lpstr>
      <vt:lpstr>Difference between  MariaDB and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kumud</dc:creator>
  <dc:description/>
  <cp:lastModifiedBy>kumud</cp:lastModifiedBy>
  <cp:revision>36</cp:revision>
  <dcterms:created xsi:type="dcterms:W3CDTF">2021-03-02T04:48:04Z</dcterms:created>
  <dcterms:modified xsi:type="dcterms:W3CDTF">2021-03-21T06:57:36Z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ies>
</file>