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36"/>
  </p:notesMasterIdLst>
  <p:sldIdLst>
    <p:sldId id="256" r:id="rId2"/>
    <p:sldId id="287" r:id="rId3"/>
    <p:sldId id="28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9" r:id="rId26"/>
    <p:sldId id="278" r:id="rId27"/>
    <p:sldId id="279" r:id="rId28"/>
    <p:sldId id="280" r:id="rId29"/>
    <p:sldId id="281" r:id="rId30"/>
    <p:sldId id="282" r:id="rId31"/>
    <p:sldId id="283" r:id="rId32"/>
    <p:sldId id="284" r:id="rId33"/>
    <p:sldId id="285" r:id="rId34"/>
    <p:sldId id="2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entury Gothic"/>
              </a:rPr>
              <a:t>Click to move the slide</a:t>
            </a:r>
          </a:p>
        </p:txBody>
      </p:sp>
      <p:sp>
        <p:nvSpPr>
          <p:cNvPr id="99" name="PlaceHolder 2"/>
          <p:cNvSpPr>
            <a:spLocks noGrp="1"/>
          </p:cNvSpPr>
          <p:nvPr>
            <p:ph type="body"/>
          </p:nvPr>
        </p:nvSpPr>
        <p:spPr>
          <a:xfrm>
            <a:off x="777240" y="4777560"/>
            <a:ext cx="6217560" cy="4525920"/>
          </a:xfrm>
          <a:prstGeom prst="rect">
            <a:avLst/>
          </a:prstGeom>
        </p:spPr>
        <p:txBody>
          <a:bodyPr lIns="0" tIns="0" rIns="0" bIns="0"/>
          <a:lstStyle/>
          <a:p>
            <a:r>
              <a:rPr lang="en-CA" sz="2000" b="0" strike="noStrike" spc="-1">
                <a:latin typeface="Arial"/>
              </a:rPr>
              <a:t>Click to edit the notes format</a:t>
            </a:r>
          </a:p>
        </p:txBody>
      </p:sp>
      <p:sp>
        <p:nvSpPr>
          <p:cNvPr id="100" name="PlaceHolder 3"/>
          <p:cNvSpPr>
            <a:spLocks noGrp="1"/>
          </p:cNvSpPr>
          <p:nvPr>
            <p:ph type="hdr"/>
          </p:nvPr>
        </p:nvSpPr>
        <p:spPr>
          <a:xfrm>
            <a:off x="0" y="0"/>
            <a:ext cx="3372840" cy="502560"/>
          </a:xfrm>
          <a:prstGeom prst="rect">
            <a:avLst/>
          </a:prstGeom>
        </p:spPr>
        <p:txBody>
          <a:bodyPr lIns="0" tIns="0" rIns="0" bIns="0"/>
          <a:lstStyle/>
          <a:p>
            <a:r>
              <a:rPr lang="en-CA" sz="1400" b="0" strike="noStrike" spc="-1">
                <a:latin typeface="Times New Roman"/>
              </a:rPr>
              <a:t>&lt;header&gt;</a:t>
            </a:r>
          </a:p>
        </p:txBody>
      </p:sp>
      <p:sp>
        <p:nvSpPr>
          <p:cNvPr id="101" name="PlaceHolder 4"/>
          <p:cNvSpPr>
            <a:spLocks noGrp="1"/>
          </p:cNvSpPr>
          <p:nvPr>
            <p:ph type="dt"/>
          </p:nvPr>
        </p:nvSpPr>
        <p:spPr>
          <a:xfrm>
            <a:off x="4399200" y="0"/>
            <a:ext cx="3372840" cy="502560"/>
          </a:xfrm>
          <a:prstGeom prst="rect">
            <a:avLst/>
          </a:prstGeom>
        </p:spPr>
        <p:txBody>
          <a:bodyPr lIns="0" tIns="0" rIns="0" bIns="0"/>
          <a:lstStyle/>
          <a:p>
            <a:pPr algn="r"/>
            <a:r>
              <a:rPr lang="en-CA" sz="1400" b="0" strike="noStrike" spc="-1">
                <a:latin typeface="Times New Roman"/>
              </a:rPr>
              <a:t>&lt;date/time&gt;</a:t>
            </a:r>
          </a:p>
        </p:txBody>
      </p:sp>
      <p:sp>
        <p:nvSpPr>
          <p:cNvPr id="102" name="PlaceHolder 5"/>
          <p:cNvSpPr>
            <a:spLocks noGrp="1"/>
          </p:cNvSpPr>
          <p:nvPr>
            <p:ph type="ftr"/>
          </p:nvPr>
        </p:nvSpPr>
        <p:spPr>
          <a:xfrm>
            <a:off x="0" y="9555480"/>
            <a:ext cx="3372840" cy="502560"/>
          </a:xfrm>
          <a:prstGeom prst="rect">
            <a:avLst/>
          </a:prstGeom>
        </p:spPr>
        <p:txBody>
          <a:bodyPr lIns="0" tIns="0" rIns="0" bIns="0" anchor="b"/>
          <a:lstStyle/>
          <a:p>
            <a:r>
              <a:rPr lang="en-CA" sz="1400" b="0" strike="noStrike" spc="-1">
                <a:latin typeface="Times New Roman"/>
              </a:rPr>
              <a:t>&lt;footer&gt;</a:t>
            </a:r>
          </a:p>
        </p:txBody>
      </p:sp>
      <p:sp>
        <p:nvSpPr>
          <p:cNvPr id="103" name="PlaceHolder 6"/>
          <p:cNvSpPr>
            <a:spLocks noGrp="1"/>
          </p:cNvSpPr>
          <p:nvPr>
            <p:ph type="sldNum"/>
          </p:nvPr>
        </p:nvSpPr>
        <p:spPr>
          <a:xfrm>
            <a:off x="4399200" y="9555480"/>
            <a:ext cx="3372840" cy="502560"/>
          </a:xfrm>
          <a:prstGeom prst="rect">
            <a:avLst/>
          </a:prstGeom>
        </p:spPr>
        <p:txBody>
          <a:bodyPr lIns="0" tIns="0" rIns="0" bIns="0" anchor="b"/>
          <a:lstStyle/>
          <a:p>
            <a:pPr algn="r"/>
            <a:fld id="{483F1A79-79E9-48C2-8BB6-E1FE5B11B626}" type="slidenum">
              <a:rPr lang="en-CA" sz="1400" b="0" strike="noStrike" spc="-1">
                <a:latin typeface="Times New Roman"/>
              </a:rPr>
              <a:t>‹#›</a:t>
            </a:fld>
            <a:endParaRPr lang="en-CA" sz="1400" b="0" strike="noStrike" spc="-1">
              <a:latin typeface="Times New Roman"/>
            </a:endParaRPr>
          </a:p>
        </p:txBody>
      </p:sp>
    </p:spTree>
    <p:extLst>
      <p:ext uri="{BB962C8B-B14F-4D97-AF65-F5344CB8AC3E}">
        <p14:creationId xmlns:p14="http://schemas.microsoft.com/office/powerpoint/2010/main" val="13829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1143000" y="685800"/>
            <a:ext cx="4572000" cy="3429000"/>
          </a:xfrm>
          <a:prstGeom prst="rect">
            <a:avLst/>
          </a:prstGeom>
        </p:spPr>
      </p:sp>
      <p:sp>
        <p:nvSpPr>
          <p:cNvPr id="181" name="PlaceHolder 2"/>
          <p:cNvSpPr>
            <a:spLocks noGrp="1"/>
          </p:cNvSpPr>
          <p:nvPr>
            <p:ph type="body"/>
          </p:nvPr>
        </p:nvSpPr>
        <p:spPr>
          <a:xfrm>
            <a:off x="685800" y="4343400"/>
            <a:ext cx="5486040" cy="4114440"/>
          </a:xfrm>
          <a:prstGeom prst="rect">
            <a:avLst/>
          </a:prstGeom>
        </p:spPr>
        <p:txBody>
          <a:bodyPr/>
          <a:lstStyle/>
          <a:p>
            <a:endParaRPr lang="en-CA" sz="2000" b="0" strike="noStrike" spc="-1">
              <a:latin typeface="Arial"/>
            </a:endParaRPr>
          </a:p>
        </p:txBody>
      </p:sp>
      <p:sp>
        <p:nvSpPr>
          <p:cNvPr id="182" name="TextShape 3"/>
          <p:cNvSpPr txBox="1"/>
          <p:nvPr/>
        </p:nvSpPr>
        <p:spPr>
          <a:xfrm>
            <a:off x="3884760" y="8685360"/>
            <a:ext cx="2971440" cy="456840"/>
          </a:xfrm>
          <a:prstGeom prst="rect">
            <a:avLst/>
          </a:prstGeom>
          <a:noFill/>
          <a:ln>
            <a:noFill/>
          </a:ln>
        </p:spPr>
        <p:txBody>
          <a:bodyPr anchor="b"/>
          <a:lstStyle/>
          <a:p>
            <a:pPr algn="r">
              <a:lnSpc>
                <a:spcPct val="100000"/>
              </a:lnSpc>
            </a:pPr>
            <a:fld id="{03007A25-624F-45D1-AC71-AFC69BDCD536}" type="slidenum">
              <a:rPr lang="en-CA" sz="1200" b="0" strike="noStrike" spc="-1">
                <a:solidFill>
                  <a:srgbClr val="000000"/>
                </a:solidFill>
                <a:latin typeface="+mn-lt"/>
                <a:ea typeface="+mn-ea"/>
              </a:rPr>
              <a:t>1</a:t>
            </a:fld>
            <a:endParaRPr lang="en-CA"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algn="r"/>
            <a:fld id="{483F1A79-79E9-48C2-8BB6-E1FE5B11B626}" type="slidenum">
              <a:rPr lang="en-CA" sz="1400" b="0" strike="noStrike" spc="-1" smtClean="0">
                <a:latin typeface="Times New Roman"/>
              </a:rPr>
              <a:t>32</a:t>
            </a:fld>
            <a:endParaRPr lang="en-CA" sz="1400" b="0" strike="noStrike" spc="-1">
              <a:latin typeface="Times New Roman"/>
            </a:endParaRPr>
          </a:p>
        </p:txBody>
      </p:sp>
    </p:spTree>
    <p:extLst>
      <p:ext uri="{BB962C8B-B14F-4D97-AF65-F5344CB8AC3E}">
        <p14:creationId xmlns:p14="http://schemas.microsoft.com/office/powerpoint/2010/main" val="100510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3/5/2021</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8" name="Footer Placeholder 7"/>
          <p:cNvSpPr>
            <a:spLocks noGrp="1"/>
          </p:cNvSpPr>
          <p:nvPr>
            <p:ph type="ftr" sz="quarter" idx="11"/>
          </p:nvPr>
        </p:nvSpPr>
        <p:spPr/>
        <p:txBody>
          <a:bodyPr/>
          <a:lstStyle/>
          <a:p>
            <a:endParaRPr lang="en-CA"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3" name="Footer Placeholder 2"/>
          <p:cNvSpPr>
            <a:spLocks noGrp="1"/>
          </p:cNvSpPr>
          <p:nvPr>
            <p:ph type="ftr" sz="quarter" idx="11"/>
          </p:nvPr>
        </p:nvSpPr>
        <p:spPr/>
        <p:txBody>
          <a:bodyPr/>
          <a:lstStyle/>
          <a:p>
            <a:endParaRPr lang="en-CA" sz="2400" b="0" strike="noStrike" spc="-1">
              <a:latin typeface="Times New Roman"/>
            </a:endParaRPr>
          </a:p>
        </p:txBody>
      </p:sp>
      <p:sp>
        <p:nvSpPr>
          <p:cNvPr id="4" name="Slide Number Placeholder 3"/>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nSpc>
                <a:spcPct val="100000"/>
              </a:lnSpc>
            </a:pPr>
            <a:fld id="{B7950574-E7D4-4FDF-93C7-E8ECC4B7EC3A}" type="datetime">
              <a:rPr lang="en-CA" sz="1200" b="0" strike="noStrike" spc="-1" smtClean="0">
                <a:solidFill>
                  <a:srgbClr val="564B3C"/>
                </a:solidFill>
                <a:latin typeface="Century Gothic"/>
              </a:rPr>
              <a:t>2021-03-05</a:t>
            </a:fld>
            <a:endParaRPr lang="en-CA" sz="1200" b="0" strike="noStrike" spc="-1">
              <a:latin typeface="Times New Roman"/>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CA" sz="2400" b="0" strike="noStrike" spc="-1">
              <a:latin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r">
              <a:lnSpc>
                <a:spcPct val="100000"/>
              </a:lnSpc>
            </a:pPr>
            <a:fld id="{C15EE335-0EF0-4CBC-9E80-C54A7D2568E1}" type="slidenum">
              <a:rPr lang="en-CA" sz="1200" b="0" strike="noStrike" spc="-1" smtClean="0">
                <a:solidFill>
                  <a:srgbClr val="564B3C"/>
                </a:solidFill>
                <a:latin typeface="Century Gothic"/>
              </a:rPr>
              <a:t>‹#›</a:t>
            </a:fld>
            <a:endParaRPr lang="en-CA" sz="1200" b="0" strike="noStrike" spc="-1">
              <a:latin typeface="Times New Roman"/>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hyperlink" Target="https://www.engineersgarage.com/electronic-projects/measure-temperature-using-lm35-interfacing-with-beaglebone-black-part-15-15/" TargetMode="External"/><Relationship Id="rId3" Type="http://schemas.openxmlformats.org/officeDocument/2006/relationships/hyperlink" Target="https://docs.easyeda.com/en/FAQ/Editor/index.html" TargetMode="External"/><Relationship Id="rId7" Type="http://schemas.openxmlformats.org/officeDocument/2006/relationships/hyperlink" Target="http://exploringbeaglebone.com/chapter6/"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digikey.ca/en/maker/projects/character-lcd-with-raspberry-pi-or-beaglebone-black/3990178769cf4d2293f1a19993873f05" TargetMode="External"/><Relationship Id="rId11" Type="http://schemas.openxmlformats.org/officeDocument/2006/relationships/hyperlink" Target="https://www.rhydolabz.com/wiki/?p=10450" TargetMode="External"/><Relationship Id="rId5" Type="http://schemas.openxmlformats.org/officeDocument/2006/relationships/hyperlink" Target="https://components101.com/mq2-gas-sensor" TargetMode="External"/><Relationship Id="rId10" Type="http://schemas.openxmlformats.org/officeDocument/2006/relationships/hyperlink" Target="https://www.digi.com/solutions/by-technology/zigbee-wireless-standard" TargetMode="External"/><Relationship Id="rId4" Type="http://schemas.openxmlformats.org/officeDocument/2006/relationships/hyperlink" Target="https://electronics.stackexchange.com/questions/154119/arduino-turn-on-off-a-12v-cpu-fan-with-optocoupler" TargetMode="External"/><Relationship Id="rId9" Type="http://schemas.openxmlformats.org/officeDocument/2006/relationships/hyperlink" Target="https://elediy.com/products/xbee-s2c-zigbee-wire-antenn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642960" y="4648320"/>
            <a:ext cx="6552720" cy="456840"/>
          </a:xfrm>
          <a:prstGeom prst="rect">
            <a:avLst/>
          </a:prstGeom>
          <a:noFill/>
          <a:ln>
            <a:noFill/>
          </a:ln>
        </p:spPr>
        <p:txBody>
          <a:bodyPr>
            <a:normAutofit/>
          </a:bodyPr>
          <a:lstStyle/>
          <a:p>
            <a:pPr algn="ctr">
              <a:lnSpc>
                <a:spcPct val="100000"/>
              </a:lnSpc>
              <a:spcBef>
                <a:spcPts val="400"/>
              </a:spcBef>
            </a:pPr>
            <a:r>
              <a:rPr lang="en-CA" sz="2000" b="1" strike="noStrike" cap="all" spc="299">
                <a:solidFill>
                  <a:srgbClr val="FFFFFF"/>
                </a:solidFill>
                <a:latin typeface="Century Gothic"/>
              </a:rPr>
              <a:t>Sagar Pasricha (C0765531)</a:t>
            </a:r>
            <a:endParaRPr lang="en-CA" sz="2000" b="0" strike="noStrike" spc="-1">
              <a:latin typeface="Arial"/>
            </a:endParaRPr>
          </a:p>
        </p:txBody>
      </p:sp>
      <p:sp>
        <p:nvSpPr>
          <p:cNvPr id="105" name="TextShape 2"/>
          <p:cNvSpPr txBox="1"/>
          <p:nvPr/>
        </p:nvSpPr>
        <p:spPr>
          <a:xfrm>
            <a:off x="604800" y="3141000"/>
            <a:ext cx="6629040" cy="1305000"/>
          </a:xfrm>
          <a:prstGeom prst="rect">
            <a:avLst/>
          </a:prstGeom>
          <a:noFill/>
          <a:ln>
            <a:noFill/>
          </a:ln>
        </p:spPr>
        <p:txBody>
          <a:bodyPr anchor="b"/>
          <a:lstStyle/>
          <a:p>
            <a:pPr algn="ctr">
              <a:lnSpc>
                <a:spcPct val="100000"/>
              </a:lnSpc>
            </a:pPr>
            <a:r>
              <a:t/>
            </a:r>
            <a:br/>
            <a:r>
              <a:rPr lang="en-US" sz="2800" b="0" strike="noStrike" cap="all" spc="-1">
                <a:solidFill>
                  <a:srgbClr val="896212"/>
                </a:solidFill>
                <a:latin typeface="Book Antiqua"/>
              </a:rPr>
              <a:t>Designing circuit diagram and schematics for receiver side</a:t>
            </a:r>
            <a:r>
              <a:rPr lang="en-US" sz="4800" b="0" strike="noStrike" cap="all" spc="-1">
                <a:solidFill>
                  <a:srgbClr val="896212"/>
                </a:solidFill>
                <a:latin typeface="Book Antiqua"/>
              </a:rPr>
              <a:t>                  </a:t>
            </a:r>
            <a:endParaRPr lang="en-US" sz="48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07551" y="1052736"/>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Gas &amp; SMOKE sensor interfacing</a:t>
            </a:r>
            <a:endParaRPr lang="en-US" sz="3500" b="0" strike="noStrike" spc="-1" dirty="0">
              <a:solidFill>
                <a:srgbClr val="000000"/>
              </a:solidFill>
              <a:latin typeface="Century Gothic"/>
            </a:endParaRPr>
          </a:p>
        </p:txBody>
      </p:sp>
      <p:sp>
        <p:nvSpPr>
          <p:cNvPr id="120"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21" name="Table 3"/>
          <p:cNvGraphicFramePr/>
          <p:nvPr/>
        </p:nvGraphicFramePr>
        <p:xfrm>
          <a:off x="2804400" y="2999520"/>
          <a:ext cx="3294720" cy="2878560"/>
        </p:xfrm>
        <a:graphic>
          <a:graphicData uri="http://schemas.openxmlformats.org/drawingml/2006/table">
            <a:tbl>
              <a:tblPr/>
              <a:tblGrid>
                <a:gridCol w="1647360">
                  <a:extLst>
                    <a:ext uri="{9D8B030D-6E8A-4147-A177-3AD203B41FA5}">
                      <a16:colId xmlns:a16="http://schemas.microsoft.com/office/drawing/2014/main" xmlns="" val="20000"/>
                    </a:ext>
                  </a:extLst>
                </a:gridCol>
                <a:gridCol w="1647360">
                  <a:extLst>
                    <a:ext uri="{9D8B030D-6E8A-4147-A177-3AD203B41FA5}">
                      <a16:colId xmlns:a16="http://schemas.microsoft.com/office/drawing/2014/main" xmlns="" val="20001"/>
                    </a:ext>
                  </a:extLst>
                </a:gridCol>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MQ2 Sensor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a:latin typeface="Arial"/>
                        </a:rPr>
                        <a:t>1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a:latin typeface="Arial"/>
                        </a:rPr>
                        <a:t>5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719640">
                <a:tc>
                  <a:txBody>
                    <a:bodyPr/>
                    <a:lstStyle/>
                    <a:p>
                      <a:r>
                        <a:rPr lang="en-CA" sz="1800" b="0" strike="noStrike" spc="-1">
                          <a:latin typeface="Arial"/>
                        </a:rPr>
                        <a:t>33 (AIN4)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Vout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Gas &amp; SMOKE sensor interfacing</a:t>
            </a:r>
            <a:endParaRPr lang="en-US" sz="3500" b="0" strike="noStrike" spc="-1">
              <a:solidFill>
                <a:srgbClr val="000000"/>
              </a:solidFill>
              <a:latin typeface="Century Gothic"/>
            </a:endParaRPr>
          </a:p>
        </p:txBody>
      </p:sp>
      <p:pic>
        <p:nvPicPr>
          <p:cNvPr id="123" name="Picture 3"/>
          <p:cNvPicPr/>
          <p:nvPr/>
        </p:nvPicPr>
        <p:blipFill>
          <a:blip r:embed="rId2"/>
          <a:stretch/>
        </p:blipFill>
        <p:spPr>
          <a:xfrm>
            <a:off x="1347840" y="2025000"/>
            <a:ext cx="6447960" cy="3828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23225" y="896849"/>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GAS &amp; smoke sensor interfacing</a:t>
            </a:r>
            <a:endParaRPr lang="en-US" sz="3500" b="0" strike="noStrike" spc="-1" dirty="0">
              <a:solidFill>
                <a:srgbClr val="000000"/>
              </a:solidFill>
              <a:latin typeface="Century Gothic"/>
            </a:endParaRPr>
          </a:p>
        </p:txBody>
      </p:sp>
      <p:sp>
        <p:nvSpPr>
          <p:cNvPr id="125"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26" name="Table 3"/>
          <p:cNvGraphicFramePr/>
          <p:nvPr>
            <p:extLst>
              <p:ext uri="{D42A27DB-BD31-4B8C-83A1-F6EECF244321}">
                <p14:modId xmlns:p14="http://schemas.microsoft.com/office/powerpoint/2010/main" val="3617062161"/>
              </p:ext>
            </p:extLst>
          </p:nvPr>
        </p:nvGraphicFramePr>
        <p:xfrm>
          <a:off x="2771800" y="2708920"/>
          <a:ext cx="3294720" cy="2878560"/>
        </p:xfrm>
        <a:graphic>
          <a:graphicData uri="http://schemas.openxmlformats.org/drawingml/2006/table">
            <a:tbl>
              <a:tblPr/>
              <a:tblGrid>
                <a:gridCol w="1647360">
                  <a:extLst>
                    <a:ext uri="{9D8B030D-6E8A-4147-A177-3AD203B41FA5}">
                      <a16:colId xmlns:a16="http://schemas.microsoft.com/office/drawing/2014/main" xmlns="" val="20000"/>
                    </a:ext>
                  </a:extLst>
                </a:gridCol>
                <a:gridCol w="1647360">
                  <a:extLst>
                    <a:ext uri="{9D8B030D-6E8A-4147-A177-3AD203B41FA5}">
                      <a16:colId xmlns:a16="http://schemas.microsoft.com/office/drawing/2014/main" xmlns="" val="20001"/>
                    </a:ext>
                  </a:extLst>
                </a:gridCol>
              </a:tblGrid>
              <a:tr h="719640">
                <a:tc>
                  <a:txBody>
                    <a:bodyPr/>
                    <a:lstStyle/>
                    <a:p>
                      <a:r>
                        <a:rPr lang="en-CA" sz="1800" b="0" strike="noStrike" spc="-1" dirty="0">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dirty="0">
                          <a:latin typeface="Arial"/>
                        </a:rPr>
                        <a:t>MQ6 Sensor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a:latin typeface="Arial"/>
                        </a:rPr>
                        <a:t>2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a:latin typeface="Arial"/>
                        </a:rPr>
                        <a:t>6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719640">
                <a:tc>
                  <a:txBody>
                    <a:bodyPr/>
                    <a:lstStyle/>
                    <a:p>
                      <a:r>
                        <a:rPr lang="en-CA" sz="1800" b="0" strike="noStrike" spc="-1">
                          <a:latin typeface="Arial"/>
                        </a:rPr>
                        <a:t>36 (AIN5)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dirty="0" err="1">
                          <a:latin typeface="Arial"/>
                        </a:rPr>
                        <a:t>Vout</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GAS &amp; smoke sensor interfacing</a:t>
            </a:r>
            <a:endParaRPr lang="en-US" sz="3500" b="0" strike="noStrike" spc="-1">
              <a:solidFill>
                <a:srgbClr val="000000"/>
              </a:solidFill>
              <a:latin typeface="Century Gothic"/>
            </a:endParaRPr>
          </a:p>
        </p:txBody>
      </p:sp>
      <p:pic>
        <p:nvPicPr>
          <p:cNvPr id="128" name="Picture 3"/>
          <p:cNvPicPr/>
          <p:nvPr/>
        </p:nvPicPr>
        <p:blipFill>
          <a:blip r:embed="rId2"/>
          <a:stretch/>
        </p:blipFill>
        <p:spPr>
          <a:xfrm>
            <a:off x="1704960" y="2072520"/>
            <a:ext cx="5733720" cy="373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26240" y="408240"/>
            <a:ext cx="8260200" cy="1038960"/>
          </a:xfrm>
          <a:prstGeom prst="rect">
            <a:avLst/>
          </a:prstGeom>
          <a:noFill/>
          <a:ln>
            <a:noFill/>
          </a:ln>
        </p:spPr>
        <p:txBody>
          <a:bodyPr anchor="ctr">
            <a:normAutofit fontScale="92500" lnSpcReduction="10000"/>
          </a:bodyPr>
          <a:lstStyle/>
          <a:p>
            <a:pPr algn="ctr">
              <a:lnSpc>
                <a:spcPct val="100000"/>
              </a:lnSpc>
            </a:pPr>
            <a:r>
              <a:rPr lang="en-US" sz="3500" b="0" strike="noStrike" cap="all" spc="-1" dirty="0">
                <a:solidFill>
                  <a:srgbClr val="CD921B"/>
                </a:solidFill>
                <a:latin typeface="Book Antiqua"/>
              </a:rPr>
              <a:t>temperature sensor </a:t>
            </a:r>
            <a:endParaRPr lang="en-US" sz="3500" b="0" strike="noStrike" cap="all" spc="-1" dirty="0" smtClean="0">
              <a:solidFill>
                <a:srgbClr val="CD921B"/>
              </a:solidFill>
              <a:latin typeface="Book Antiqua"/>
            </a:endParaRPr>
          </a:p>
          <a:p>
            <a:pPr algn="ctr">
              <a:lnSpc>
                <a:spcPct val="100000"/>
              </a:lnSpc>
            </a:pP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sp>
        <p:nvSpPr>
          <p:cNvPr id="130" name="TextShape 2"/>
          <p:cNvSpPr txBox="1"/>
          <p:nvPr/>
        </p:nvSpPr>
        <p:spPr>
          <a:xfrm>
            <a:off x="457200" y="1752480"/>
            <a:ext cx="8229240" cy="4373280"/>
          </a:xfrm>
          <a:prstGeom prst="rect">
            <a:avLst/>
          </a:prstGeom>
          <a:noFill/>
          <a:ln>
            <a:noFill/>
          </a:ln>
        </p:spPr>
        <p:txBody>
          <a:bodyPr/>
          <a:lstStyle/>
          <a:p>
            <a:pPr algn="just">
              <a:lnSpc>
                <a:spcPct val="100000"/>
              </a:lnSpc>
              <a:spcBef>
                <a:spcPts val="1417"/>
              </a:spcBef>
            </a:pPr>
            <a:endParaRPr lang="en-US" sz="2400" b="0" strike="noStrike" spc="-1" dirty="0">
              <a:latin typeface="Times New Roman" panose="02020603050405020304" pitchFamily="18" charset="0"/>
              <a:ea typeface="Times New Roman"/>
              <a:cs typeface="Times New Roman" panose="02020603050405020304" pitchFamily="18" charset="0"/>
            </a:endParaRPr>
          </a:p>
          <a:p>
            <a:pPr algn="just">
              <a:lnSpc>
                <a:spcPct val="100000"/>
              </a:lnSpc>
              <a:spcBef>
                <a:spcPts val="1417"/>
              </a:spcBef>
            </a:pPr>
            <a:r>
              <a:rPr lang="en-US" sz="2400" b="0" strike="noStrike" spc="-1" dirty="0" smtClean="0">
                <a:latin typeface="Times New Roman" panose="02020603050405020304" pitchFamily="18" charset="0"/>
                <a:cs typeface="Times New Roman" panose="02020603050405020304" pitchFamily="18" charset="0"/>
              </a:rPr>
              <a:t>LM35 </a:t>
            </a:r>
            <a:r>
              <a:rPr lang="en-US" sz="2400" b="0" strike="noStrike" spc="-1" dirty="0">
                <a:latin typeface="Times New Roman" panose="02020603050405020304" pitchFamily="18" charset="0"/>
                <a:cs typeface="Times New Roman" panose="02020603050405020304" pitchFamily="18" charset="0"/>
              </a:rPr>
              <a:t>is an analog sensor (Temperature Sensor) which measures the temperature and linear output given in voltage form. ADC is required to convert analog output of temperature sensor to digital output.  Since BBB has an on chip ADC, we can directly interface these two.</a:t>
            </a:r>
            <a:endParaRPr lang="en-US" sz="2400" b="0" strike="noStrike" spc="-1" dirty="0">
              <a:latin typeface="Times New Roman" panose="02020603050405020304" pitchFamily="18" charset="0"/>
              <a:ea typeface="Times New Roman"/>
              <a:cs typeface="Times New Roman" panose="02020603050405020304" pitchFamily="18" charset="0"/>
            </a:endParaRPr>
          </a:p>
          <a:p>
            <a:pPr algn="just">
              <a:lnSpc>
                <a:spcPct val="100000"/>
              </a:lnSpc>
              <a:spcBef>
                <a:spcPts val="1417"/>
              </a:spcBef>
            </a:pPr>
            <a:endParaRPr lang="en-US" sz="2400" b="0" strike="noStrike" spc="-1" dirty="0">
              <a:latin typeface="Times New Roman" panose="02020603050405020304" pitchFamily="18" charset="0"/>
              <a:ea typeface="Times New Roman"/>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41720" y="836712"/>
            <a:ext cx="8260200" cy="1038960"/>
          </a:xfrm>
          <a:prstGeom prst="rect">
            <a:avLst/>
          </a:prstGeom>
          <a:noFill/>
          <a:ln>
            <a:noFill/>
          </a:ln>
        </p:spPr>
        <p:txBody>
          <a:bodyPr anchor="ctr">
            <a:normAutofit fontScale="92500" lnSpcReduction="10000"/>
          </a:bodyPr>
          <a:lstStyle/>
          <a:p>
            <a:pPr algn="ctr">
              <a:lnSpc>
                <a:spcPct val="100000"/>
              </a:lnSpc>
            </a:pPr>
            <a:r>
              <a:rPr lang="en-US" sz="3500" b="0" strike="noStrike" cap="all" spc="-1" dirty="0">
                <a:solidFill>
                  <a:srgbClr val="CD921B"/>
                </a:solidFill>
                <a:latin typeface="Book Antiqua"/>
              </a:rPr>
              <a:t>temperature sensor </a:t>
            </a:r>
            <a:endParaRPr lang="en-US" sz="3500" b="0" strike="noStrike" cap="all" spc="-1" dirty="0" smtClean="0">
              <a:solidFill>
                <a:srgbClr val="CD921B"/>
              </a:solidFill>
              <a:latin typeface="Book Antiqua"/>
            </a:endParaRPr>
          </a:p>
          <a:p>
            <a:pPr algn="ctr">
              <a:lnSpc>
                <a:spcPct val="100000"/>
              </a:lnSpc>
            </a:pP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sp>
        <p:nvSpPr>
          <p:cNvPr id="132"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33" name="Table 3"/>
          <p:cNvGraphicFramePr/>
          <p:nvPr/>
        </p:nvGraphicFramePr>
        <p:xfrm>
          <a:off x="2016000" y="2724480"/>
          <a:ext cx="4823640" cy="2878560"/>
        </p:xfrm>
        <a:graphic>
          <a:graphicData uri="http://schemas.openxmlformats.org/drawingml/2006/table">
            <a:tbl>
              <a:tblPr/>
              <a:tblGrid>
                <a:gridCol w="2411280">
                  <a:extLst>
                    <a:ext uri="{9D8B030D-6E8A-4147-A177-3AD203B41FA5}">
                      <a16:colId xmlns:a16="http://schemas.microsoft.com/office/drawing/2014/main" xmlns="" val="20000"/>
                    </a:ext>
                  </a:extLst>
                </a:gridCol>
                <a:gridCol w="2412360">
                  <a:extLst>
                    <a:ext uri="{9D8B030D-6E8A-4147-A177-3AD203B41FA5}">
                      <a16:colId xmlns:a16="http://schemas.microsoft.com/office/drawing/2014/main" xmlns="" val="20001"/>
                    </a:ext>
                  </a:extLst>
                </a:gridCol>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LM35 Sensor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a:latin typeface="Arial"/>
                        </a:rPr>
                        <a:t>1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a:latin typeface="Arial"/>
                        </a:rPr>
                        <a:t>5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719640">
                <a:tc>
                  <a:txBody>
                    <a:bodyPr/>
                    <a:lstStyle/>
                    <a:p>
                      <a:r>
                        <a:rPr lang="en-CA" sz="1800" b="0" strike="noStrike" spc="-1">
                          <a:latin typeface="Arial"/>
                        </a:rPr>
                        <a:t>38 (AIN3)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Vout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26240" y="408240"/>
            <a:ext cx="8260200" cy="1038960"/>
          </a:xfrm>
          <a:prstGeom prst="rect">
            <a:avLst/>
          </a:prstGeom>
          <a:noFill/>
          <a:ln>
            <a:noFill/>
          </a:ln>
        </p:spPr>
        <p:txBody>
          <a:bodyPr anchor="ctr">
            <a:normAutofit fontScale="92500" lnSpcReduction="10000"/>
          </a:bodyPr>
          <a:lstStyle/>
          <a:p>
            <a:pPr algn="ctr">
              <a:lnSpc>
                <a:spcPct val="100000"/>
              </a:lnSpc>
            </a:pPr>
            <a:r>
              <a:rPr lang="en-US" sz="3500" b="0" strike="noStrike" cap="all" spc="-1" dirty="0">
                <a:solidFill>
                  <a:srgbClr val="CD921B"/>
                </a:solidFill>
                <a:latin typeface="Book Antiqua"/>
              </a:rPr>
              <a:t>temperature sensor </a:t>
            </a:r>
            <a:endParaRPr lang="en-US" sz="3500" b="0" strike="noStrike" cap="all" spc="-1" dirty="0" smtClean="0">
              <a:solidFill>
                <a:srgbClr val="CD921B"/>
              </a:solidFill>
              <a:latin typeface="Book Antiqua"/>
            </a:endParaRPr>
          </a:p>
          <a:p>
            <a:pPr algn="ctr">
              <a:lnSpc>
                <a:spcPct val="100000"/>
              </a:lnSpc>
            </a:pP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pic>
        <p:nvPicPr>
          <p:cNvPr id="135" name="Picture 3"/>
          <p:cNvPicPr/>
          <p:nvPr/>
        </p:nvPicPr>
        <p:blipFill>
          <a:blip r:embed="rId2"/>
          <a:stretch/>
        </p:blipFill>
        <p:spPr>
          <a:xfrm>
            <a:off x="1728000" y="1982160"/>
            <a:ext cx="5760000" cy="4425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dc fan interfacing</a:t>
            </a:r>
            <a:endParaRPr lang="en-US" sz="3500" b="0" strike="noStrike" spc="-1">
              <a:solidFill>
                <a:srgbClr val="000000"/>
              </a:solidFill>
              <a:latin typeface="Century Gothic"/>
            </a:endParaRPr>
          </a:p>
        </p:txBody>
      </p:sp>
      <p:sp>
        <p:nvSpPr>
          <p:cNvPr id="137" name="TextShape 2"/>
          <p:cNvSpPr txBox="1"/>
          <p:nvPr/>
        </p:nvSpPr>
        <p:spPr>
          <a:xfrm>
            <a:off x="457200" y="1752480"/>
            <a:ext cx="8229240" cy="4373280"/>
          </a:xfrm>
          <a:prstGeom prst="rect">
            <a:avLst/>
          </a:prstGeom>
          <a:noFill/>
          <a:ln>
            <a:noFill/>
          </a:ln>
        </p:spPr>
        <p:txBody>
          <a:bodyPr/>
          <a:lstStyle/>
          <a:p>
            <a:pPr algn="just">
              <a:lnSpc>
                <a:spcPts val="1891"/>
              </a:lnSpc>
              <a:spcAft>
                <a:spcPts val="1049"/>
              </a:spcAft>
            </a:pPr>
            <a:endParaRPr lang="en-CA" sz="1200" b="0" strike="noStrike" spc="-1">
              <a:latin typeface="Times New Roman"/>
            </a:endParaRPr>
          </a:p>
          <a:p>
            <a:pPr algn="just">
              <a:lnSpc>
                <a:spcPts val="1891"/>
              </a:lnSpc>
              <a:spcAft>
                <a:spcPts val="1049"/>
              </a:spcAft>
            </a:pPr>
            <a:endParaRPr lang="en-CA" sz="1200" b="0" strike="noStrike" spc="-1">
              <a:latin typeface="Times New Roman"/>
            </a:endParaRPr>
          </a:p>
          <a:p>
            <a:pPr algn="just">
              <a:lnSpc>
                <a:spcPts val="1891"/>
              </a:lnSpc>
              <a:spcAft>
                <a:spcPts val="1049"/>
              </a:spcAft>
            </a:pPr>
            <a:r>
              <a:rPr lang="en-CA" sz="2400" b="0" strike="noStrike" spc="-1">
                <a:solidFill>
                  <a:srgbClr val="564B3C"/>
                </a:solidFill>
                <a:latin typeface="Century Gothic"/>
                <a:ea typeface="Raavi"/>
              </a:rPr>
              <a:t>One of the GPIO pin of BBB is connected to the Opto-coupler’s photodiode pin which lets the inner circuit to switch on (closed circuit) and we can connect the other end to the Fan.</a:t>
            </a:r>
            <a:endParaRPr lang="en-CA" sz="2400" b="0" strike="noStrike" spc="-1">
              <a:latin typeface="Times New Roman"/>
            </a:endParaRPr>
          </a:p>
        </p:txBody>
      </p:sp>
      <p:sp>
        <p:nvSpPr>
          <p:cNvPr id="138" name="TextShape 3"/>
          <p:cNvSpPr txBox="1"/>
          <p:nvPr/>
        </p:nvSpPr>
        <p:spPr>
          <a:xfrm>
            <a:off x="457560" y="1752480"/>
            <a:ext cx="8229240" cy="4373280"/>
          </a:xfrm>
          <a:prstGeom prst="rect">
            <a:avLst/>
          </a:prstGeom>
          <a:noFill/>
          <a:ln>
            <a:noFill/>
          </a:ln>
        </p:spPr>
      </p:sp>
      <p:sp>
        <p:nvSpPr>
          <p:cNvPr id="139" name="TextShape 4"/>
          <p:cNvSpPr txBox="1"/>
          <p:nvPr/>
        </p:nvSpPr>
        <p:spPr>
          <a:xfrm>
            <a:off x="457560" y="1752480"/>
            <a:ext cx="8229240" cy="4373280"/>
          </a:xfrm>
          <a:prstGeom prst="rect">
            <a:avLst/>
          </a:prstGeom>
          <a:noFill/>
          <a:ln>
            <a:noFill/>
          </a:ln>
        </p:spPr>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26240" y="620688"/>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dc fan interfacing</a:t>
            </a:r>
            <a:endParaRPr lang="en-US" sz="3500" b="0" strike="noStrike" spc="-1" dirty="0">
              <a:solidFill>
                <a:srgbClr val="000000"/>
              </a:solidFill>
              <a:latin typeface="Century Gothic"/>
            </a:endParaRPr>
          </a:p>
        </p:txBody>
      </p:sp>
      <p:sp>
        <p:nvSpPr>
          <p:cNvPr id="141"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42" name="Table 3"/>
          <p:cNvGraphicFramePr/>
          <p:nvPr>
            <p:extLst>
              <p:ext uri="{D42A27DB-BD31-4B8C-83A1-F6EECF244321}">
                <p14:modId xmlns:p14="http://schemas.microsoft.com/office/powerpoint/2010/main" val="418551904"/>
              </p:ext>
            </p:extLst>
          </p:nvPr>
        </p:nvGraphicFramePr>
        <p:xfrm>
          <a:off x="1403648" y="2138760"/>
          <a:ext cx="6578280" cy="3600720"/>
        </p:xfrm>
        <a:graphic>
          <a:graphicData uri="http://schemas.openxmlformats.org/drawingml/2006/table">
            <a:tbl>
              <a:tblPr/>
              <a:tblGrid>
                <a:gridCol w="1847520">
                  <a:extLst>
                    <a:ext uri="{9D8B030D-6E8A-4147-A177-3AD203B41FA5}">
                      <a16:colId xmlns:a16="http://schemas.microsoft.com/office/drawing/2014/main" xmlns="" val="20000"/>
                    </a:ext>
                  </a:extLst>
                </a:gridCol>
                <a:gridCol w="1847520">
                  <a:extLst>
                    <a:ext uri="{9D8B030D-6E8A-4147-A177-3AD203B41FA5}">
                      <a16:colId xmlns:a16="http://schemas.microsoft.com/office/drawing/2014/main" xmlns="" val="20001"/>
                    </a:ext>
                  </a:extLst>
                </a:gridCol>
                <a:gridCol w="2883240">
                  <a:extLst>
                    <a:ext uri="{9D8B030D-6E8A-4147-A177-3AD203B41FA5}">
                      <a16:colId xmlns:a16="http://schemas.microsoft.com/office/drawing/2014/main" xmlns="" val="20002"/>
                    </a:ext>
                  </a:extLst>
                </a:gridCol>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Optocoupler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DC Fan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a:latin typeface="Arial"/>
                        </a:rPr>
                        <a:t>15 (GPIO_48)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1 (Photodiode)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a:latin typeface="Arial"/>
                        </a:rPr>
                        <a:t>45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2 (Photodiode)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71964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4 (Vout)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Red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r h="72216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5 (+9V)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dc fan interfacing</a:t>
            </a:r>
            <a:endParaRPr lang="en-US" sz="3500" b="0" strike="noStrike" spc="-1">
              <a:solidFill>
                <a:srgbClr val="000000"/>
              </a:solidFill>
              <a:latin typeface="Century Gothic"/>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15405"/>
            <a:ext cx="6264696" cy="498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fontScale="90000"/>
          </a:bodyPr>
          <a:lstStyle/>
          <a:p>
            <a:r>
              <a:rPr lang="en-CA" dirty="0" smtClean="0">
                <a:solidFill>
                  <a:schemeClr val="accent5">
                    <a:lumMod val="75000"/>
                  </a:schemeClr>
                </a:solidFill>
              </a:rPr>
              <a:t>Different Software's used for circuit designing </a:t>
            </a:r>
            <a:endParaRPr lang="en-CA"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CA" sz="2200" dirty="0" smtClean="0">
                <a:solidFill>
                  <a:schemeClr val="tx1"/>
                </a:solidFill>
                <a:latin typeface="Times New Roman" panose="02020603050405020304" pitchFamily="18" charset="0"/>
                <a:cs typeface="Times New Roman" panose="02020603050405020304" pitchFamily="18" charset="0"/>
              </a:rPr>
              <a:t>Circuit Maker</a:t>
            </a:r>
          </a:p>
          <a:p>
            <a:r>
              <a:rPr lang="en-CA" sz="2200" dirty="0" smtClean="0">
                <a:solidFill>
                  <a:schemeClr val="tx1"/>
                </a:solidFill>
                <a:latin typeface="Times New Roman" panose="02020603050405020304" pitchFamily="18" charset="0"/>
                <a:cs typeface="Times New Roman" panose="02020603050405020304" pitchFamily="18" charset="0"/>
              </a:rPr>
              <a:t>Microsoft Visio</a:t>
            </a:r>
          </a:p>
          <a:p>
            <a:r>
              <a:rPr lang="en-CA" sz="2200" dirty="0" smtClean="0">
                <a:solidFill>
                  <a:schemeClr val="tx1"/>
                </a:solidFill>
                <a:latin typeface="Times New Roman" panose="02020603050405020304" pitchFamily="18" charset="0"/>
                <a:cs typeface="Times New Roman" panose="02020603050405020304" pitchFamily="18" charset="0"/>
              </a:rPr>
              <a:t>Easy EDA</a:t>
            </a:r>
          </a:p>
          <a:p>
            <a:r>
              <a:rPr lang="en-CA" sz="2200" dirty="0" smtClean="0">
                <a:solidFill>
                  <a:schemeClr val="tx1"/>
                </a:solidFill>
                <a:latin typeface="Times New Roman" panose="02020603050405020304" pitchFamily="18" charset="0"/>
                <a:cs typeface="Times New Roman" panose="02020603050405020304" pitchFamily="18" charset="0"/>
              </a:rPr>
              <a:t>Fritzing</a:t>
            </a:r>
          </a:p>
          <a:p>
            <a:r>
              <a:rPr lang="en-CA" sz="2200" dirty="0" smtClean="0">
                <a:solidFill>
                  <a:schemeClr val="tx1"/>
                </a:solidFill>
                <a:latin typeface="Times New Roman" panose="02020603050405020304" pitchFamily="18" charset="0"/>
                <a:cs typeface="Times New Roman" panose="02020603050405020304" pitchFamily="18" charset="0"/>
              </a:rPr>
              <a:t>Eagle</a:t>
            </a:r>
          </a:p>
          <a:p>
            <a:r>
              <a:rPr lang="en-CA" sz="2200" dirty="0" smtClean="0">
                <a:solidFill>
                  <a:schemeClr val="tx1"/>
                </a:solidFill>
                <a:latin typeface="Times New Roman" panose="02020603050405020304" pitchFamily="18" charset="0"/>
                <a:cs typeface="Times New Roman" panose="02020603050405020304" pitchFamily="18" charset="0"/>
              </a:rPr>
              <a:t>OrCAD</a:t>
            </a:r>
          </a:p>
          <a:p>
            <a:r>
              <a:rPr lang="en-CA" sz="2200" dirty="0" err="1" smtClean="0">
                <a:solidFill>
                  <a:schemeClr val="tx1"/>
                </a:solidFill>
                <a:latin typeface="Times New Roman" panose="02020603050405020304" pitchFamily="18" charset="0"/>
                <a:cs typeface="Times New Roman" panose="02020603050405020304" pitchFamily="18" charset="0"/>
              </a:rPr>
              <a:t>gEDA</a:t>
            </a:r>
            <a:endParaRPr lang="en-CA" sz="2200" dirty="0" smtClean="0">
              <a:solidFill>
                <a:schemeClr val="tx1"/>
              </a:solidFill>
              <a:latin typeface="Times New Roman" panose="02020603050405020304" pitchFamily="18" charset="0"/>
              <a:cs typeface="Times New Roman" panose="02020603050405020304" pitchFamily="18" charset="0"/>
            </a:endParaRPr>
          </a:p>
          <a:p>
            <a:r>
              <a:rPr lang="en-CA" sz="2200" dirty="0" err="1" smtClean="0">
                <a:solidFill>
                  <a:schemeClr val="tx1"/>
                </a:solidFill>
                <a:latin typeface="Times New Roman" panose="02020603050405020304" pitchFamily="18" charset="0"/>
                <a:cs typeface="Times New Roman" panose="02020603050405020304" pitchFamily="18" charset="0"/>
              </a:rPr>
              <a:t>SmartDraw</a:t>
            </a:r>
            <a:endParaRPr lang="en-CA" sz="2200" dirty="0" smtClean="0">
              <a:solidFill>
                <a:schemeClr val="tx1"/>
              </a:solidFill>
              <a:latin typeface="Times New Roman" panose="02020603050405020304" pitchFamily="18" charset="0"/>
              <a:cs typeface="Times New Roman" panose="02020603050405020304" pitchFamily="18" charset="0"/>
            </a:endParaRPr>
          </a:p>
          <a:p>
            <a:r>
              <a:rPr lang="en-CA" sz="2200" dirty="0" err="1" smtClean="0">
                <a:solidFill>
                  <a:schemeClr val="tx1"/>
                </a:solidFill>
                <a:latin typeface="Times New Roman" panose="02020603050405020304" pitchFamily="18" charset="0"/>
                <a:cs typeface="Times New Roman" panose="02020603050405020304" pitchFamily="18" charset="0"/>
              </a:rPr>
              <a:t>KiCad</a:t>
            </a:r>
            <a:endParaRPr lang="en-CA" sz="2200" dirty="0" smtClean="0">
              <a:solidFill>
                <a:schemeClr val="tx1"/>
              </a:solidFill>
              <a:latin typeface="Times New Roman" panose="02020603050405020304" pitchFamily="18" charset="0"/>
              <a:cs typeface="Times New Roman" panose="02020603050405020304" pitchFamily="18" charset="0"/>
            </a:endParaRPr>
          </a:p>
          <a:p>
            <a:r>
              <a:rPr lang="en-CA" sz="2200" dirty="0" err="1" smtClean="0">
                <a:solidFill>
                  <a:schemeClr val="tx1"/>
                </a:solidFill>
                <a:latin typeface="Times New Roman" panose="02020603050405020304" pitchFamily="18" charset="0"/>
                <a:cs typeface="Times New Roman" panose="02020603050405020304" pitchFamily="18" charset="0"/>
              </a:rPr>
              <a:t>CircuitLab</a:t>
            </a:r>
            <a:endParaRPr lang="en-CA" sz="2200" dirty="0" smtClean="0">
              <a:solidFill>
                <a:schemeClr val="tx1"/>
              </a:solidFill>
              <a:latin typeface="Times New Roman" panose="02020603050405020304" pitchFamily="18" charset="0"/>
              <a:cs typeface="Times New Roman" panose="02020603050405020304" pitchFamily="18" charset="0"/>
            </a:endParaRPr>
          </a:p>
          <a:p>
            <a:r>
              <a:rPr lang="en-CA" sz="2200" dirty="0" err="1" smtClean="0">
                <a:solidFill>
                  <a:schemeClr val="tx1"/>
                </a:solidFill>
                <a:latin typeface="Times New Roman" panose="02020603050405020304" pitchFamily="18" charset="0"/>
                <a:cs typeface="Times New Roman" panose="02020603050405020304" pitchFamily="18" charset="0"/>
              </a:rPr>
              <a:t>XCircuit</a:t>
            </a:r>
            <a:endParaRPr lang="en-CA" sz="2200" dirty="0">
              <a:solidFill>
                <a:schemeClr val="tx1"/>
              </a:solidFill>
              <a:latin typeface="Times New Roman" panose="02020603050405020304" pitchFamily="18" charset="0"/>
              <a:cs typeface="Times New Roman" panose="02020603050405020304" pitchFamily="18" charset="0"/>
            </a:endParaRPr>
          </a:p>
          <a:p>
            <a:endParaRPr lang="en-CA" sz="2200" dirty="0">
              <a:solidFill>
                <a:schemeClr val="tx1"/>
              </a:solidFill>
            </a:endParaRPr>
          </a:p>
        </p:txBody>
      </p:sp>
    </p:spTree>
    <p:extLst>
      <p:ext uri="{BB962C8B-B14F-4D97-AF65-F5344CB8AC3E}">
        <p14:creationId xmlns:p14="http://schemas.microsoft.com/office/powerpoint/2010/main" val="94167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dirty="0" err="1">
                <a:solidFill>
                  <a:srgbClr val="CD921B"/>
                </a:solidFill>
                <a:latin typeface="Book Antiqua"/>
              </a:rPr>
              <a:t>Xbee</a:t>
            </a:r>
            <a:r>
              <a:rPr lang="en-US" sz="3500" b="0" strike="noStrike" cap="all" spc="-1" dirty="0">
                <a:solidFill>
                  <a:srgbClr val="CD921B"/>
                </a:solidFill>
                <a:latin typeface="Book Antiqua"/>
              </a:rPr>
              <a:t> interfacing</a:t>
            </a:r>
            <a:endParaRPr lang="en-US" sz="3500" b="0" strike="noStrike" spc="-1" dirty="0">
              <a:solidFill>
                <a:srgbClr val="000000"/>
              </a:solidFill>
              <a:latin typeface="Century Gothic"/>
            </a:endParaRPr>
          </a:p>
        </p:txBody>
      </p:sp>
      <p:sp>
        <p:nvSpPr>
          <p:cNvPr id="146" name="TextShape 2"/>
          <p:cNvSpPr txBox="1"/>
          <p:nvPr/>
        </p:nvSpPr>
        <p:spPr>
          <a:xfrm>
            <a:off x="457200" y="1752480"/>
            <a:ext cx="8229240" cy="4373280"/>
          </a:xfrm>
          <a:prstGeom prst="rect">
            <a:avLst/>
          </a:prstGeom>
          <a:noFill/>
          <a:ln>
            <a:noFill/>
          </a:ln>
        </p:spPr>
        <p:txBody>
          <a:bodyPr lIns="0" tIns="0" rIns="0" bIns="0">
            <a:normAutofit/>
          </a:bodyPr>
          <a:lstStyle/>
          <a:p>
            <a:r>
              <a:rPr lang="en-US" sz="2400" b="0" strike="noStrike" spc="-1" dirty="0">
                <a:solidFill>
                  <a:srgbClr val="564B3C"/>
                </a:solidFill>
                <a:latin typeface="Times New Roman" panose="02020603050405020304" pitchFamily="18" charset="0"/>
                <a:ea typeface="Noto Sans CJK SC"/>
                <a:cs typeface="Times New Roman" panose="02020603050405020304" pitchFamily="18" charset="0"/>
              </a:rPr>
              <a:t>For a microcontroller based project, communication is necessary between devices. In our project we need two-way communication</a:t>
            </a:r>
            <a:r>
              <a:rPr lang="en-US" sz="2400" b="0" strike="noStrike" spc="-1" dirty="0">
                <a:solidFill>
                  <a:srgbClr val="564B3C"/>
                </a:solidFill>
                <a:latin typeface="Times New Roman" panose="02020603050405020304" pitchFamily="18" charset="0"/>
                <a:cs typeface="Times New Roman" panose="02020603050405020304" pitchFamily="18" charset="0"/>
              </a:rPr>
              <a:t>, so we use </a:t>
            </a:r>
            <a:r>
              <a:rPr lang="en-US" sz="2400" b="0" strike="noStrike" spc="-1" dirty="0" err="1">
                <a:solidFill>
                  <a:srgbClr val="564B3C"/>
                </a:solidFill>
                <a:latin typeface="Times New Roman" panose="02020603050405020304" pitchFamily="18" charset="0"/>
                <a:cs typeface="Times New Roman" panose="02020603050405020304" pitchFamily="18" charset="0"/>
              </a:rPr>
              <a:t>XBee</a:t>
            </a:r>
            <a:r>
              <a:rPr lang="en-US" sz="2400" b="0" strike="noStrike" spc="-1" dirty="0">
                <a:solidFill>
                  <a:srgbClr val="564B3C"/>
                </a:solidFill>
                <a:latin typeface="Times New Roman" panose="02020603050405020304" pitchFamily="18" charset="0"/>
                <a:cs typeface="Times New Roman" panose="02020603050405020304" pitchFamily="18" charset="0"/>
              </a:rPr>
              <a:t> trans-receiver which can transmit and receive data at the same time.</a:t>
            </a:r>
          </a:p>
          <a:p>
            <a:endParaRPr lang="en-US" sz="2400" b="0" strike="noStrike" spc="-1" dirty="0">
              <a:solidFill>
                <a:srgbClr val="564B3C"/>
              </a:solidFill>
              <a:latin typeface="Times New Roman" panose="02020603050405020304" pitchFamily="18" charset="0"/>
              <a:cs typeface="Times New Roman" panose="02020603050405020304" pitchFamily="18" charset="0"/>
            </a:endParaRPr>
          </a:p>
        </p:txBody>
      </p:sp>
      <p:pic>
        <p:nvPicPr>
          <p:cNvPr id="147" name="Picture 146"/>
          <p:cNvPicPr/>
          <p:nvPr/>
        </p:nvPicPr>
        <p:blipFill>
          <a:blip r:embed="rId2"/>
          <a:stretch/>
        </p:blipFill>
        <p:spPr>
          <a:xfrm>
            <a:off x="2376000" y="3507713"/>
            <a:ext cx="3744000" cy="2595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Xbee interfacing</a:t>
            </a:r>
            <a:endParaRPr lang="en-US" sz="3500" b="0" strike="noStrike" spc="-1">
              <a:solidFill>
                <a:srgbClr val="000000"/>
              </a:solidFill>
              <a:latin typeface="Century Gothic"/>
            </a:endParaRPr>
          </a:p>
        </p:txBody>
      </p:sp>
      <p:sp>
        <p:nvSpPr>
          <p:cNvPr id="149" name="TextShape 2"/>
          <p:cNvSpPr txBox="1"/>
          <p:nvPr/>
        </p:nvSpPr>
        <p:spPr>
          <a:xfrm>
            <a:off x="457200" y="1752480"/>
            <a:ext cx="8229240" cy="4373280"/>
          </a:xfrm>
          <a:prstGeom prst="rect">
            <a:avLst/>
          </a:prstGeom>
          <a:noFill/>
          <a:ln>
            <a:noFill/>
          </a:ln>
        </p:spPr>
        <p:txBody>
          <a:bodyPr lIns="0" tIns="0" rIns="0" bIns="0">
            <a:normAutofit/>
          </a:bodyPr>
          <a:lstStyle/>
          <a:p>
            <a:r>
              <a:rPr lang="en-US" sz="2400" b="0" strike="noStrike" spc="-1">
                <a:solidFill>
                  <a:srgbClr val="564B3C"/>
                </a:solidFill>
                <a:latin typeface="Century Gothic"/>
                <a:ea typeface="Noto Sans CJK SC"/>
              </a:rPr>
              <a:t>Pin Interface with Beaglebone Balck Wireless:</a:t>
            </a:r>
            <a:endParaRPr lang="en-US" sz="2400" b="0" strike="noStrike" spc="-1">
              <a:solidFill>
                <a:srgbClr val="564B3C"/>
              </a:solidFill>
              <a:latin typeface="Century Gothic"/>
            </a:endParaRPr>
          </a:p>
          <a:p>
            <a:endParaRPr lang="en-US" sz="2400" b="0" strike="noStrike" spc="-1">
              <a:solidFill>
                <a:srgbClr val="564B3C"/>
              </a:solidFill>
              <a:latin typeface="Century Gothic"/>
            </a:endParaRPr>
          </a:p>
          <a:p>
            <a:endParaRPr lang="en-US" sz="2400" b="0" strike="noStrike" spc="-1">
              <a:solidFill>
                <a:srgbClr val="564B3C"/>
              </a:solidFill>
              <a:latin typeface="Century Gothic"/>
            </a:endParaRPr>
          </a:p>
        </p:txBody>
      </p:sp>
      <p:graphicFrame>
        <p:nvGraphicFramePr>
          <p:cNvPr id="150" name="Table 3"/>
          <p:cNvGraphicFramePr/>
          <p:nvPr/>
        </p:nvGraphicFramePr>
        <p:xfrm>
          <a:off x="2457000" y="2579760"/>
          <a:ext cx="4023000" cy="3599280"/>
        </p:xfrm>
        <a:graphic>
          <a:graphicData uri="http://schemas.openxmlformats.org/drawingml/2006/table">
            <a:tbl>
              <a:tblPr/>
              <a:tblGrid>
                <a:gridCol w="2011320">
                  <a:extLst>
                    <a:ext uri="{9D8B030D-6E8A-4147-A177-3AD203B41FA5}">
                      <a16:colId xmlns:a16="http://schemas.microsoft.com/office/drawing/2014/main" xmlns="" val="20000"/>
                    </a:ext>
                  </a:extLst>
                </a:gridCol>
                <a:gridCol w="2011680">
                  <a:extLst>
                    <a:ext uri="{9D8B030D-6E8A-4147-A177-3AD203B41FA5}">
                      <a16:colId xmlns:a16="http://schemas.microsoft.com/office/drawing/2014/main" xmlns="" val="20001"/>
                    </a:ext>
                  </a:extLst>
                </a:gridCol>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XBee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a:latin typeface="Arial"/>
                        </a:rPr>
                        <a:t>6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1 (Vcc)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a:latin typeface="Arial"/>
                        </a:rPr>
                        <a:t>22 (UART_RxD)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2 (Dout)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719640">
                <a:tc>
                  <a:txBody>
                    <a:bodyPr/>
                    <a:lstStyle/>
                    <a:p>
                      <a:r>
                        <a:rPr lang="en-CA" sz="1800" b="0" strike="noStrike" spc="-1">
                          <a:latin typeface="Arial"/>
                        </a:rPr>
                        <a:t>24 (UART4_TxD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3 (Din)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r h="720720">
                <a:tc>
                  <a:txBody>
                    <a:bodyPr/>
                    <a:lstStyle/>
                    <a:p>
                      <a:r>
                        <a:rPr lang="en-CA" sz="1800" b="0" strike="noStrike" spc="-1">
                          <a:latin typeface="Arial"/>
                        </a:rPr>
                        <a:t>46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10 (GND)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26240" y="332656"/>
            <a:ext cx="8260200" cy="1038960"/>
          </a:xfrm>
          <a:prstGeom prst="rect">
            <a:avLst/>
          </a:prstGeom>
          <a:noFill/>
          <a:ln>
            <a:noFill/>
          </a:ln>
        </p:spPr>
        <p:txBody>
          <a:bodyPr anchor="ctr"/>
          <a:lstStyle/>
          <a:p>
            <a:pPr algn="ctr">
              <a:lnSpc>
                <a:spcPct val="100000"/>
              </a:lnSpc>
            </a:pPr>
            <a:r>
              <a:rPr lang="en-US" sz="3500" b="0" strike="noStrike" cap="all" spc="-1" dirty="0" err="1">
                <a:solidFill>
                  <a:srgbClr val="CD921B"/>
                </a:solidFill>
                <a:latin typeface="Book Antiqua"/>
              </a:rPr>
              <a:t>Xbee</a:t>
            </a:r>
            <a:r>
              <a:rPr lang="en-US" sz="3500" b="0" strike="noStrike" cap="all" spc="-1" dirty="0">
                <a:solidFill>
                  <a:srgbClr val="CD921B"/>
                </a:solidFill>
                <a:latin typeface="Book Antiqua"/>
              </a:rPr>
              <a:t> interfacing</a:t>
            </a:r>
            <a:endParaRPr lang="en-US" sz="3500" b="0" strike="noStrike" spc="-1" dirty="0">
              <a:solidFill>
                <a:srgbClr val="000000"/>
              </a:solidFill>
              <a:latin typeface="Century Gothic"/>
            </a:endParaRPr>
          </a:p>
        </p:txBody>
      </p:sp>
      <p:pic>
        <p:nvPicPr>
          <p:cNvPr id="152" name="Picture 3"/>
          <p:cNvPicPr/>
          <p:nvPr/>
        </p:nvPicPr>
        <p:blipFill>
          <a:blip r:embed="rId2"/>
          <a:stretch/>
        </p:blipFill>
        <p:spPr>
          <a:xfrm>
            <a:off x="408099" y="1500978"/>
            <a:ext cx="8352720" cy="4464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26240" y="260648"/>
            <a:ext cx="8260200" cy="1038960"/>
          </a:xfrm>
          <a:prstGeom prst="rect">
            <a:avLst/>
          </a:prstGeom>
          <a:noFill/>
          <a:ln>
            <a:noFill/>
          </a:ln>
        </p:spPr>
        <p:txBody>
          <a:bodyPr anchor="ctr"/>
          <a:lstStyle/>
          <a:p>
            <a:pPr algn="ctr">
              <a:lnSpc>
                <a:spcPct val="100000"/>
              </a:lnSpc>
            </a:pPr>
            <a:r>
              <a:rPr lang="en-US" sz="3500" b="0" strike="noStrike" cap="all" spc="-1" dirty="0" err="1">
                <a:solidFill>
                  <a:srgbClr val="CD921B"/>
                </a:solidFill>
                <a:latin typeface="Book Antiqua"/>
              </a:rPr>
              <a:t>Gsm</a:t>
            </a:r>
            <a:r>
              <a:rPr lang="en-US" sz="3500" b="0" strike="noStrike" cap="all" spc="-1" dirty="0">
                <a:solidFill>
                  <a:srgbClr val="CD921B"/>
                </a:solidFill>
                <a:latin typeface="Book Antiqua"/>
              </a:rPr>
              <a:t> module </a:t>
            </a: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sp>
        <p:nvSpPr>
          <p:cNvPr id="154" name="TextShape 2"/>
          <p:cNvSpPr txBox="1"/>
          <p:nvPr/>
        </p:nvSpPr>
        <p:spPr>
          <a:xfrm>
            <a:off x="421200" y="1471088"/>
            <a:ext cx="8229240" cy="4373280"/>
          </a:xfrm>
          <a:prstGeom prst="rect">
            <a:avLst/>
          </a:prstGeom>
          <a:noFill/>
          <a:ln>
            <a:noFill/>
          </a:ln>
        </p:spPr>
        <p:txBody>
          <a:bodyPr lIns="0" tIns="0" rIns="0" bIns="0">
            <a:normAutofit/>
          </a:bodyPr>
          <a:lstStyle/>
          <a:p>
            <a:pPr algn="just">
              <a:spcBef>
                <a:spcPts val="1417"/>
              </a:spcBef>
            </a:pPr>
            <a:r>
              <a:rPr lang="en-US" sz="2000" b="0" strike="noStrike" spc="-1" dirty="0">
                <a:solidFill>
                  <a:srgbClr val="564B3C"/>
                </a:solidFill>
                <a:latin typeface="Times New Roman"/>
              </a:rPr>
              <a:t>The SIM900 is a complete Quad-band GSM/GPRS solution in a SMT module which can be embedded in the customer applications. Featuring an industry standard interface, the SIM900 delivers GSM/GPRS 850/900/1800/1900MHz performance for voice, SMS, data and fax.</a:t>
            </a:r>
            <a:endParaRPr lang="en-US" sz="2000" b="0" strike="noStrike" spc="-1" dirty="0">
              <a:solidFill>
                <a:srgbClr val="564B3C"/>
              </a:solidFill>
              <a:latin typeface="Times New Roman"/>
              <a:ea typeface="Times New Roman"/>
            </a:endParaRPr>
          </a:p>
          <a:p>
            <a:pPr algn="just">
              <a:spcBef>
                <a:spcPts val="1417"/>
              </a:spcBef>
            </a:pPr>
            <a:r>
              <a:rPr lang="en-US" sz="2000" b="0" strike="noStrike" spc="-1" dirty="0">
                <a:solidFill>
                  <a:srgbClr val="564B3C"/>
                </a:solidFill>
                <a:latin typeface="Times New Roman"/>
              </a:rPr>
              <a:t>SIM900 is designed with a very powerful single-chip processor integrating AMR926EJ-S </a:t>
            </a:r>
            <a:r>
              <a:rPr lang="en-US" sz="2000" b="0" strike="noStrike" spc="-1" dirty="0" smtClean="0">
                <a:solidFill>
                  <a:srgbClr val="564B3C"/>
                </a:solidFill>
                <a:latin typeface="Times New Roman"/>
              </a:rPr>
              <a:t>core</a:t>
            </a:r>
          </a:p>
          <a:p>
            <a:pPr algn="just">
              <a:spcBef>
                <a:spcPts val="1417"/>
              </a:spcBef>
            </a:pPr>
            <a:r>
              <a:rPr lang="en-US" sz="2000" spc="-1" dirty="0" smtClean="0">
                <a:solidFill>
                  <a:srgbClr val="564B3C"/>
                </a:solidFill>
                <a:latin typeface="Times New Roman"/>
              </a:rPr>
              <a:t>We have interfaced GSM module to Beaglebone via Arduino.</a:t>
            </a:r>
            <a:endParaRPr lang="en-US" sz="2000" b="0" strike="noStrike" spc="-1" dirty="0" smtClean="0">
              <a:solidFill>
                <a:srgbClr val="564B3C"/>
              </a:solidFill>
              <a:latin typeface="Times New Roman"/>
            </a:endParaRPr>
          </a:p>
          <a:p>
            <a:pPr algn="just">
              <a:spcBef>
                <a:spcPts val="1417"/>
              </a:spcBef>
            </a:pPr>
            <a:endParaRPr lang="en-US" sz="2000" b="0" strike="noStrike" spc="-1" dirty="0">
              <a:solidFill>
                <a:srgbClr val="564B3C"/>
              </a:solidFill>
              <a:latin typeface="Times New Roman"/>
              <a:ea typeface="Times New Roman"/>
            </a:endParaRPr>
          </a:p>
          <a:p>
            <a:pPr marL="457200" indent="-228600" algn="just">
              <a:lnSpc>
                <a:spcPct val="100000"/>
              </a:lnSpc>
            </a:pPr>
            <a:endParaRPr lang="en-US" b="0" strike="noStrike" spc="-1" dirty="0">
              <a:solidFill>
                <a:srgbClr val="564B3C"/>
              </a:solidFill>
              <a:latin typeface="Times New Roman"/>
              <a:ea typeface="Times New Roman"/>
            </a:endParaRPr>
          </a:p>
        </p:txBody>
      </p:sp>
      <p:pic>
        <p:nvPicPr>
          <p:cNvPr id="155" name="Picture 154"/>
          <p:cNvPicPr/>
          <p:nvPr/>
        </p:nvPicPr>
        <p:blipFill>
          <a:blip r:embed="rId2"/>
          <a:srcRect t="29336" r="61253" b="9031"/>
          <a:stretch/>
        </p:blipFill>
        <p:spPr>
          <a:xfrm>
            <a:off x="2900156" y="4005064"/>
            <a:ext cx="3312368" cy="2376264"/>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dirty="0" err="1">
                <a:solidFill>
                  <a:srgbClr val="CD921B"/>
                </a:solidFill>
                <a:latin typeface="Book Antiqua"/>
              </a:rPr>
              <a:t>Gsm</a:t>
            </a:r>
            <a:r>
              <a:rPr lang="en-US" sz="3500" b="0" strike="noStrike" cap="all" spc="-1" dirty="0">
                <a:solidFill>
                  <a:srgbClr val="CD921B"/>
                </a:solidFill>
                <a:latin typeface="Book Antiqua"/>
              </a:rPr>
              <a:t> module </a:t>
            </a:r>
            <a:r>
              <a:rPr lang="en-US" sz="3500" b="0" strike="noStrike" cap="all" spc="-1" dirty="0" smtClean="0">
                <a:solidFill>
                  <a:srgbClr val="CD921B"/>
                </a:solidFill>
                <a:latin typeface="Book Antiqua"/>
              </a:rPr>
              <a:t>interfacing with </a:t>
            </a:r>
            <a:r>
              <a:rPr lang="en-US" sz="3500" b="0" strike="noStrike" cap="all" spc="-1" dirty="0" err="1" smtClean="0">
                <a:solidFill>
                  <a:srgbClr val="CD921B"/>
                </a:solidFill>
                <a:latin typeface="Book Antiqua"/>
              </a:rPr>
              <a:t>arduino</a:t>
            </a:r>
            <a:endParaRPr lang="en-US" sz="3500" b="0" strike="noStrike" spc="-1" dirty="0">
              <a:solidFill>
                <a:srgbClr val="000000"/>
              </a:solidFill>
              <a:latin typeface="Century Gothic"/>
            </a:endParaRPr>
          </a:p>
        </p:txBody>
      </p:sp>
      <p:sp>
        <p:nvSpPr>
          <p:cNvPr id="157" name="TextShape 2"/>
          <p:cNvSpPr txBox="1"/>
          <p:nvPr/>
        </p:nvSpPr>
        <p:spPr>
          <a:xfrm>
            <a:off x="426240" y="1483614"/>
            <a:ext cx="8229240" cy="4373280"/>
          </a:xfrm>
          <a:prstGeom prst="rect">
            <a:avLst/>
          </a:prstGeom>
          <a:noFill/>
          <a:ln>
            <a:noFill/>
          </a:ln>
        </p:spPr>
        <p:txBody>
          <a:bodyPr/>
          <a:lstStyle/>
          <a:p>
            <a:pPr marL="108000">
              <a:spcBef>
                <a:spcPts val="1417"/>
              </a:spcBef>
              <a:buClr>
                <a:srgbClr val="000000"/>
              </a:buClr>
              <a:buSzPct val="45000"/>
            </a:pPr>
            <a:endParaRPr lang="en-US" sz="2400" b="0" strike="noStrike" spc="-1" dirty="0">
              <a:solidFill>
                <a:srgbClr val="564B3C"/>
              </a:solidFill>
              <a:latin typeface="Century Gothic"/>
            </a:endParaRPr>
          </a:p>
        </p:txBody>
      </p:sp>
      <p:graphicFrame>
        <p:nvGraphicFramePr>
          <p:cNvPr id="158" name="Table 3"/>
          <p:cNvGraphicFramePr/>
          <p:nvPr>
            <p:extLst>
              <p:ext uri="{D42A27DB-BD31-4B8C-83A1-F6EECF244321}">
                <p14:modId xmlns:p14="http://schemas.microsoft.com/office/powerpoint/2010/main" val="4260221863"/>
              </p:ext>
            </p:extLst>
          </p:nvPr>
        </p:nvGraphicFramePr>
        <p:xfrm>
          <a:off x="2293020" y="1988840"/>
          <a:ext cx="4526640" cy="3599280"/>
        </p:xfrm>
        <a:graphic>
          <a:graphicData uri="http://schemas.openxmlformats.org/drawingml/2006/table">
            <a:tbl>
              <a:tblPr/>
              <a:tblGrid>
                <a:gridCol w="2263320">
                  <a:extLst>
                    <a:ext uri="{9D8B030D-6E8A-4147-A177-3AD203B41FA5}">
                      <a16:colId xmlns:a16="http://schemas.microsoft.com/office/drawing/2014/main" xmlns="" val="20000"/>
                    </a:ext>
                  </a:extLst>
                </a:gridCol>
                <a:gridCol w="2263320">
                  <a:extLst>
                    <a:ext uri="{9D8B030D-6E8A-4147-A177-3AD203B41FA5}">
                      <a16:colId xmlns:a16="http://schemas.microsoft.com/office/drawing/2014/main" xmlns="" val="20001"/>
                    </a:ext>
                  </a:extLst>
                </a:gridCol>
              </a:tblGrid>
              <a:tr h="719640">
                <a:tc>
                  <a:txBody>
                    <a:bodyPr/>
                    <a:lstStyle/>
                    <a:p>
                      <a:pPr algn="ctr"/>
                      <a:r>
                        <a:rPr lang="en-CA" sz="1800" b="0" strike="noStrike" spc="-1" dirty="0" smtClean="0">
                          <a:latin typeface="Arial"/>
                        </a:rPr>
                        <a:t>Arduino</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CA" sz="1800" b="0" strike="noStrike" spc="-1" dirty="0">
                          <a:latin typeface="Arial"/>
                        </a:rPr>
                        <a:t>GSM Module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dirty="0" smtClean="0">
                          <a:latin typeface="Arial"/>
                        </a:rPr>
                        <a:t>D_0</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strike="noStrike" spc="-1" dirty="0" smtClean="0">
                          <a:latin typeface="Arial"/>
                        </a:rPr>
                        <a:t>TX (Transmitter)</a:t>
                      </a:r>
                    </a:p>
                    <a:p>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dirty="0" smtClean="0">
                          <a:latin typeface="Arial"/>
                        </a:rPr>
                        <a:t>D_1</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smtClean="0">
                          <a:latin typeface="Arial"/>
                        </a:rPr>
                        <a:t>Rx (Receiver)</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719640">
                <a:tc>
                  <a:txBody>
                    <a:bodyPr/>
                    <a:lstStyle/>
                    <a:p>
                      <a:r>
                        <a:rPr lang="en-CA" sz="1800" b="0" strike="noStrike" spc="-1" dirty="0" smtClean="0">
                          <a:latin typeface="Arial"/>
                        </a:rPr>
                        <a:t>GND2</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dirty="0" smtClean="0">
                          <a:latin typeface="Arial"/>
                        </a:rPr>
                        <a:t>GND</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r h="720720">
                <a:tc>
                  <a:txBody>
                    <a:bodyPr/>
                    <a:lstStyle/>
                    <a:p>
                      <a:r>
                        <a:rPr lang="en-CA" sz="1800" b="0" strike="noStrike" spc="-1" dirty="0" smtClean="0">
                          <a:latin typeface="Arial"/>
                        </a:rPr>
                        <a:t>5V</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smtClean="0">
                          <a:latin typeface="Arial"/>
                        </a:rPr>
                        <a:t>5V</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dirty="0" smtClean="0">
                <a:solidFill>
                  <a:srgbClr val="CD921B"/>
                </a:solidFill>
                <a:latin typeface="Book Antiqua"/>
              </a:rPr>
              <a:t>Arduino interfacing with Beaglebone:</a:t>
            </a:r>
            <a:endParaRPr lang="en-US" sz="3500" b="0" strike="noStrike" spc="-1" dirty="0">
              <a:solidFill>
                <a:srgbClr val="000000"/>
              </a:solidFill>
              <a:latin typeface="Century Gothic"/>
            </a:endParaRPr>
          </a:p>
        </p:txBody>
      </p:sp>
      <p:graphicFrame>
        <p:nvGraphicFramePr>
          <p:cNvPr id="3" name="Table 3"/>
          <p:cNvGraphicFramePr/>
          <p:nvPr>
            <p:extLst>
              <p:ext uri="{D42A27DB-BD31-4B8C-83A1-F6EECF244321}">
                <p14:modId xmlns:p14="http://schemas.microsoft.com/office/powerpoint/2010/main" val="1397488105"/>
              </p:ext>
            </p:extLst>
          </p:nvPr>
        </p:nvGraphicFramePr>
        <p:xfrm>
          <a:off x="2293020" y="1988840"/>
          <a:ext cx="4526640" cy="3599280"/>
        </p:xfrm>
        <a:graphic>
          <a:graphicData uri="http://schemas.openxmlformats.org/drawingml/2006/table">
            <a:tbl>
              <a:tblPr/>
              <a:tblGrid>
                <a:gridCol w="2263320">
                  <a:extLst>
                    <a:ext uri="{9D8B030D-6E8A-4147-A177-3AD203B41FA5}">
                      <a16:colId xmlns:a16="http://schemas.microsoft.com/office/drawing/2014/main" xmlns="" val="20000"/>
                    </a:ext>
                  </a:extLst>
                </a:gridCol>
                <a:gridCol w="2263320">
                  <a:extLst>
                    <a:ext uri="{9D8B030D-6E8A-4147-A177-3AD203B41FA5}">
                      <a16:colId xmlns:a16="http://schemas.microsoft.com/office/drawing/2014/main" xmlns="" val="20001"/>
                    </a:ext>
                  </a:extLst>
                </a:gridCol>
              </a:tblGrid>
              <a:tr h="719640">
                <a:tc>
                  <a:txBody>
                    <a:bodyPr/>
                    <a:lstStyle/>
                    <a:p>
                      <a:pPr algn="ctr"/>
                      <a:r>
                        <a:rPr lang="en-CA" sz="1800" b="0" strike="noStrike" spc="-1" dirty="0" smtClean="0">
                          <a:latin typeface="Arial"/>
                        </a:rPr>
                        <a:t>Arduino</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CA" sz="1800" b="0" strike="noStrike" spc="-1" dirty="0" err="1" smtClean="0">
                          <a:latin typeface="Arial"/>
                        </a:rPr>
                        <a:t>Beaglebone</a:t>
                      </a:r>
                      <a:r>
                        <a:rPr lang="en-CA" sz="1800" b="0" strike="noStrike" spc="-1" baseline="0" dirty="0" smtClean="0">
                          <a:latin typeface="Arial"/>
                        </a:rPr>
                        <a:t> </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dirty="0" smtClean="0">
                          <a:latin typeface="Arial"/>
                        </a:rPr>
                        <a:t>D_6</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strike="noStrike" spc="-1" dirty="0" smtClean="0">
                          <a:latin typeface="Arial"/>
                        </a:rPr>
                        <a:t>26(UART_4RXD)</a:t>
                      </a:r>
                    </a:p>
                    <a:p>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dirty="0" smtClean="0">
                          <a:latin typeface="Arial"/>
                        </a:rPr>
                        <a:t>D_7</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smtClean="0">
                          <a:latin typeface="Arial"/>
                        </a:rPr>
                        <a:t>24(UART_4TXD</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719640">
                <a:tc>
                  <a:txBody>
                    <a:bodyPr/>
                    <a:lstStyle/>
                    <a:p>
                      <a:r>
                        <a:rPr lang="en-CA" sz="1800" b="0" strike="noStrike" spc="-1" dirty="0" smtClean="0">
                          <a:latin typeface="Arial"/>
                        </a:rPr>
                        <a:t>GND2</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dirty="0" smtClean="0">
                          <a:latin typeface="Arial"/>
                        </a:rPr>
                        <a:t>GND</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r h="720720">
                <a:tc>
                  <a:txBody>
                    <a:bodyPr/>
                    <a:lstStyle/>
                    <a:p>
                      <a:r>
                        <a:rPr lang="en-CA" sz="1800" b="0" strike="noStrike" spc="-1" dirty="0" smtClean="0">
                          <a:latin typeface="Arial"/>
                        </a:rPr>
                        <a:t>5V</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smtClean="0">
                          <a:latin typeface="Arial"/>
                        </a:rPr>
                        <a:t>5V</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523253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26240" y="257946"/>
            <a:ext cx="8260200" cy="1038960"/>
          </a:xfrm>
          <a:prstGeom prst="rect">
            <a:avLst/>
          </a:prstGeom>
          <a:noFill/>
          <a:ln>
            <a:noFill/>
          </a:ln>
        </p:spPr>
        <p:txBody>
          <a:bodyPr anchor="ctr"/>
          <a:lstStyle/>
          <a:p>
            <a:pPr algn="ctr">
              <a:lnSpc>
                <a:spcPct val="100000"/>
              </a:lnSpc>
            </a:pPr>
            <a:r>
              <a:rPr lang="en-US" sz="3500" b="0" strike="noStrike" cap="all" spc="-1" dirty="0" err="1">
                <a:solidFill>
                  <a:srgbClr val="CD921B"/>
                </a:solidFill>
                <a:latin typeface="Book Antiqua"/>
              </a:rPr>
              <a:t>Gsm</a:t>
            </a:r>
            <a:r>
              <a:rPr lang="en-US" sz="3500" b="0" strike="noStrike" cap="all" spc="-1" dirty="0">
                <a:solidFill>
                  <a:srgbClr val="CD921B"/>
                </a:solidFill>
                <a:latin typeface="Book Antiqua"/>
              </a:rPr>
              <a:t> module </a:t>
            </a: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14" y="1238250"/>
            <a:ext cx="7694726" cy="5071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I2c lcd interfacing</a:t>
            </a:r>
            <a:endParaRPr lang="en-US" sz="3500" b="0" strike="noStrike" spc="-1">
              <a:solidFill>
                <a:srgbClr val="000000"/>
              </a:solidFill>
              <a:latin typeface="Century Gothic"/>
            </a:endParaRPr>
          </a:p>
        </p:txBody>
      </p:sp>
      <p:sp>
        <p:nvSpPr>
          <p:cNvPr id="162" name="TextShape 2"/>
          <p:cNvSpPr txBox="1"/>
          <p:nvPr/>
        </p:nvSpPr>
        <p:spPr>
          <a:xfrm>
            <a:off x="457200" y="1752480"/>
            <a:ext cx="8229240" cy="4373280"/>
          </a:xfrm>
          <a:prstGeom prst="rect">
            <a:avLst/>
          </a:prstGeom>
          <a:noFill/>
          <a:ln>
            <a:noFill/>
          </a:ln>
        </p:spPr>
        <p:txBody>
          <a:bodyPr/>
          <a:lstStyle/>
          <a:p>
            <a:pPr algn="just">
              <a:spcBef>
                <a:spcPts val="1417"/>
              </a:spcBef>
            </a:pPr>
            <a:r>
              <a:rPr lang="en-US" sz="2400" b="0" strike="noStrike" spc="-1" dirty="0" smtClean="0">
                <a:solidFill>
                  <a:srgbClr val="333333"/>
                </a:solidFill>
                <a:latin typeface="Times New Roman"/>
                <a:ea typeface="Times New Roman"/>
              </a:rPr>
              <a:t>LCD </a:t>
            </a:r>
            <a:r>
              <a:rPr lang="en-US" sz="2400" b="0" strike="noStrike" spc="-1" dirty="0">
                <a:solidFill>
                  <a:srgbClr val="333333"/>
                </a:solidFill>
                <a:latin typeface="Times New Roman"/>
                <a:ea typeface="Times New Roman"/>
              </a:rPr>
              <a:t>(Liquid Crystal Display), In order to interface BBB to LCD ,GPIO pins of </a:t>
            </a:r>
            <a:r>
              <a:rPr lang="en-US" sz="2400" b="0" strike="noStrike" spc="-1" dirty="0" err="1">
                <a:solidFill>
                  <a:srgbClr val="333333"/>
                </a:solidFill>
                <a:latin typeface="Times New Roman"/>
                <a:ea typeface="Times New Roman"/>
              </a:rPr>
              <a:t>Beaglebone</a:t>
            </a:r>
            <a:r>
              <a:rPr lang="en-US" sz="2400" b="0" strike="noStrike" spc="-1" dirty="0">
                <a:solidFill>
                  <a:srgbClr val="333333"/>
                </a:solidFill>
                <a:latin typeface="Times New Roman"/>
                <a:ea typeface="Times New Roman"/>
              </a:rPr>
              <a:t> are used.</a:t>
            </a:r>
            <a:r>
              <a:rPr lang="en-US" sz="2400" b="0" strike="noStrike" spc="18" dirty="0">
                <a:solidFill>
                  <a:srgbClr val="323232"/>
                </a:solidFill>
                <a:latin typeface="Times New Roman"/>
                <a:ea typeface="Times New Roman"/>
              </a:rPr>
              <a:t> Before installing the character LCD library you'll need to make sure a few dependencies are installed On the </a:t>
            </a:r>
            <a:r>
              <a:rPr lang="en-US" sz="2400" b="0" strike="noStrike" spc="18" dirty="0" err="1">
                <a:solidFill>
                  <a:srgbClr val="323232"/>
                </a:solidFill>
                <a:latin typeface="Times New Roman"/>
                <a:ea typeface="Times New Roman"/>
              </a:rPr>
              <a:t>BeagleBone</a:t>
            </a:r>
            <a:r>
              <a:rPr lang="en-US" sz="2400" b="0" strike="noStrike" spc="18" dirty="0">
                <a:solidFill>
                  <a:srgbClr val="323232"/>
                </a:solidFill>
                <a:latin typeface="Times New Roman"/>
                <a:ea typeface="Times New Roman"/>
              </a:rPr>
              <a:t> Black.</a:t>
            </a:r>
            <a:endParaRPr lang="en-US" sz="2400" b="0" strike="noStrike" spc="-1" dirty="0">
              <a:solidFill>
                <a:srgbClr val="564B3C"/>
              </a:solidFill>
              <a:latin typeface="Times New Roman"/>
              <a:ea typeface="Times New Roman"/>
            </a:endParaRPr>
          </a:p>
          <a:p>
            <a:pPr algn="just">
              <a:spcBef>
                <a:spcPts val="1417"/>
              </a:spcBef>
            </a:pPr>
            <a:r>
              <a:rPr lang="en-US" sz="2400" b="0" strike="noStrike" spc="18" dirty="0">
                <a:solidFill>
                  <a:srgbClr val="323232"/>
                </a:solidFill>
                <a:latin typeface="Times New Roman"/>
                <a:ea typeface="Times New Roman"/>
              </a:rPr>
              <a:t>Firstly, we need to interface I2C module with </a:t>
            </a:r>
            <a:r>
              <a:rPr lang="en-US" sz="2400" b="0" strike="noStrike" spc="18" dirty="0" err="1">
                <a:solidFill>
                  <a:srgbClr val="323232"/>
                </a:solidFill>
                <a:latin typeface="Times New Roman"/>
                <a:ea typeface="Times New Roman"/>
              </a:rPr>
              <a:t>Beaglebone</a:t>
            </a:r>
            <a:r>
              <a:rPr lang="en-US" sz="2400" b="0" strike="noStrike" spc="18" dirty="0">
                <a:solidFill>
                  <a:srgbClr val="323232"/>
                </a:solidFill>
                <a:latin typeface="Times New Roman"/>
                <a:ea typeface="Times New Roman"/>
              </a:rPr>
              <a:t> Black wireless including supply voltage.</a:t>
            </a:r>
            <a:endParaRPr lang="en-US" sz="2400" b="0" strike="noStrike" spc="-1" dirty="0">
              <a:solidFill>
                <a:srgbClr val="564B3C"/>
              </a:solidFill>
              <a:latin typeface="Times New Roman"/>
              <a:ea typeface="Times New Roman"/>
            </a:endParaRPr>
          </a:p>
          <a:p>
            <a:pPr algn="just">
              <a:spcBef>
                <a:spcPts val="1417"/>
              </a:spcBef>
            </a:pPr>
            <a:r>
              <a:rPr lang="en-US" sz="2400" b="0" strike="noStrike" spc="18" dirty="0">
                <a:solidFill>
                  <a:srgbClr val="323232"/>
                </a:solidFill>
                <a:latin typeface="Times New Roman"/>
                <a:ea typeface="Times New Roman"/>
              </a:rPr>
              <a:t>Then LCD is connected to I2C module including supply and data pins.</a:t>
            </a:r>
            <a:endParaRPr lang="en-US" sz="2400" b="0" strike="noStrike" spc="-1" dirty="0">
              <a:solidFill>
                <a:srgbClr val="564B3C"/>
              </a:solidFill>
              <a:latin typeface="Times New Roman"/>
              <a:ea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I2c lcd interfacing</a:t>
            </a:r>
            <a:endParaRPr lang="en-US" sz="3500" b="0" strike="noStrike" spc="-1">
              <a:solidFill>
                <a:srgbClr val="000000"/>
              </a:solidFill>
              <a:latin typeface="Century Gothic"/>
            </a:endParaRPr>
          </a:p>
        </p:txBody>
      </p:sp>
      <p:sp>
        <p:nvSpPr>
          <p:cNvPr id="164"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65" name="Table 3"/>
          <p:cNvGraphicFramePr/>
          <p:nvPr>
            <p:extLst>
              <p:ext uri="{D42A27DB-BD31-4B8C-83A1-F6EECF244321}">
                <p14:modId xmlns:p14="http://schemas.microsoft.com/office/powerpoint/2010/main" val="3850206682"/>
              </p:ext>
            </p:extLst>
          </p:nvPr>
        </p:nvGraphicFramePr>
        <p:xfrm>
          <a:off x="2466540" y="1844824"/>
          <a:ext cx="4179600" cy="3465360"/>
        </p:xfrm>
        <a:graphic>
          <a:graphicData uri="http://schemas.openxmlformats.org/drawingml/2006/table">
            <a:tbl>
              <a:tblPr/>
              <a:tblGrid>
                <a:gridCol w="2022840">
                  <a:extLst>
                    <a:ext uri="{9D8B030D-6E8A-4147-A177-3AD203B41FA5}">
                      <a16:colId xmlns:a16="http://schemas.microsoft.com/office/drawing/2014/main" xmlns="" val="20000"/>
                    </a:ext>
                  </a:extLst>
                </a:gridCol>
                <a:gridCol w="2156760">
                  <a:extLst>
                    <a:ext uri="{9D8B030D-6E8A-4147-A177-3AD203B41FA5}">
                      <a16:colId xmlns:a16="http://schemas.microsoft.com/office/drawing/2014/main" xmlns="" val="20001"/>
                    </a:ext>
                  </a:extLst>
                </a:gridCol>
              </a:tblGrid>
              <a:tr h="719640">
                <a:tc>
                  <a:txBody>
                    <a:bodyPr/>
                    <a:lstStyle/>
                    <a:p>
                      <a:r>
                        <a:rPr lang="en-CA" sz="1800" b="0" strike="noStrike" spc="-1" dirty="0">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I2C Module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a:latin typeface="Arial"/>
                        </a:rPr>
                        <a:t>2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dirty="0">
                          <a:latin typeface="Arial"/>
                        </a:rPr>
                        <a:t>17 (GND)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a:latin typeface="Arial"/>
                        </a:rPr>
                        <a:t>6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18 (Vcc)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719640">
                <a:tc>
                  <a:txBody>
                    <a:bodyPr/>
                    <a:lstStyle/>
                    <a:p>
                      <a:r>
                        <a:rPr lang="en-CA" sz="1800" b="0" strike="noStrike" spc="-1">
                          <a:latin typeface="Arial"/>
                        </a:rPr>
                        <a:t>19 (I2C2_SCL)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19 (SDA)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r h="586800">
                <a:tc>
                  <a:txBody>
                    <a:bodyPr/>
                    <a:lstStyle/>
                    <a:p>
                      <a:r>
                        <a:rPr lang="en-CA" sz="1800" b="0" strike="noStrike" spc="-1">
                          <a:latin typeface="Arial"/>
                          <a:ea typeface="Noto Sans CJK SC"/>
                        </a:rPr>
                        <a:t>20 </a:t>
                      </a:r>
                      <a:r>
                        <a:rPr lang="en-CA" sz="1800" b="0" strike="noStrike" spc="-1">
                          <a:latin typeface="Arial"/>
                        </a:rPr>
                        <a:t>(I2C2_SDA)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a:latin typeface="Arial"/>
                        </a:rPr>
                        <a:t>20 (SCL)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I2c lcd interfacing</a:t>
            </a:r>
            <a:endParaRPr lang="en-US" sz="3500" b="0" strike="noStrike" spc="-1">
              <a:solidFill>
                <a:srgbClr val="000000"/>
              </a:solidFill>
              <a:latin typeface="Century Gothic"/>
            </a:endParaRPr>
          </a:p>
        </p:txBody>
      </p:sp>
      <p:sp>
        <p:nvSpPr>
          <p:cNvPr id="167"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68" name="Table 3"/>
          <p:cNvGraphicFramePr/>
          <p:nvPr>
            <p:extLst>
              <p:ext uri="{D42A27DB-BD31-4B8C-83A1-F6EECF244321}">
                <p14:modId xmlns:p14="http://schemas.microsoft.com/office/powerpoint/2010/main" val="993804514"/>
              </p:ext>
            </p:extLst>
          </p:nvPr>
        </p:nvGraphicFramePr>
        <p:xfrm>
          <a:off x="2395440" y="1772816"/>
          <a:ext cx="4179600" cy="4405864"/>
        </p:xfrm>
        <a:graphic>
          <a:graphicData uri="http://schemas.openxmlformats.org/drawingml/2006/table">
            <a:tbl>
              <a:tblPr/>
              <a:tblGrid>
                <a:gridCol w="2022840">
                  <a:extLst>
                    <a:ext uri="{9D8B030D-6E8A-4147-A177-3AD203B41FA5}">
                      <a16:colId xmlns:a16="http://schemas.microsoft.com/office/drawing/2014/main" xmlns="" val="20000"/>
                    </a:ext>
                  </a:extLst>
                </a:gridCol>
                <a:gridCol w="2156760">
                  <a:extLst>
                    <a:ext uri="{9D8B030D-6E8A-4147-A177-3AD203B41FA5}">
                      <a16:colId xmlns:a16="http://schemas.microsoft.com/office/drawing/2014/main" xmlns="" val="20001"/>
                    </a:ext>
                  </a:extLst>
                </a:gridCol>
              </a:tblGrid>
              <a:tr h="527944">
                <a:tc>
                  <a:txBody>
                    <a:bodyPr/>
                    <a:lstStyle/>
                    <a:p>
                      <a:r>
                        <a:rPr lang="en-CA" sz="1800" b="0" strike="noStrike" spc="-1">
                          <a:latin typeface="Arial"/>
                        </a:rPr>
                        <a:t>I2C Module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LCD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459720">
                <a:tc>
                  <a:txBody>
                    <a:bodyPr/>
                    <a:lstStyle/>
                    <a:p>
                      <a:r>
                        <a:rPr lang="en-CA" sz="1800" b="0" strike="noStrike" spc="-1">
                          <a:latin typeface="Arial"/>
                        </a:rPr>
                        <a:t>1 (VSS)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1 (VSS)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470520">
                <a:tc>
                  <a:txBody>
                    <a:bodyPr/>
                    <a:lstStyle/>
                    <a:p>
                      <a:r>
                        <a:rPr lang="en-CA" sz="1800" b="0" strike="noStrike" spc="-1">
                          <a:latin typeface="Arial"/>
                        </a:rPr>
                        <a:t>2 (VDD)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2 (VDD)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r h="459360">
                <a:tc>
                  <a:txBody>
                    <a:bodyPr/>
                    <a:lstStyle/>
                    <a:p>
                      <a:r>
                        <a:rPr lang="en-CA" sz="1800" b="0" strike="noStrike" spc="-1">
                          <a:latin typeface="Arial"/>
                        </a:rPr>
                        <a:t>3 (V0)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3 (V0)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3"/>
                  </a:ext>
                </a:extLst>
              </a:tr>
              <a:tr h="414720">
                <a:tc>
                  <a:txBody>
                    <a:bodyPr/>
                    <a:lstStyle/>
                    <a:p>
                      <a:r>
                        <a:rPr lang="en-CA" sz="1800" b="0" strike="noStrike" spc="-1">
                          <a:latin typeface="Arial"/>
                        </a:rPr>
                        <a:t>4 (RS)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4 (RS)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4"/>
                  </a:ext>
                </a:extLst>
              </a:tr>
              <a:tr h="414720">
                <a:tc>
                  <a:txBody>
                    <a:bodyPr/>
                    <a:lstStyle/>
                    <a:p>
                      <a:r>
                        <a:rPr lang="en-CA" sz="1800" b="0" strike="noStrike" spc="-1">
                          <a:latin typeface="Arial"/>
                        </a:rPr>
                        <a:t>5 (R/W)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5 (R/W)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5"/>
                  </a:ext>
                </a:extLst>
              </a:tr>
              <a:tr h="414720">
                <a:tc>
                  <a:txBody>
                    <a:bodyPr/>
                    <a:lstStyle/>
                    <a:p>
                      <a:r>
                        <a:rPr lang="en-CA" sz="1800" b="0" strike="noStrike" spc="-1">
                          <a:latin typeface="Arial"/>
                        </a:rPr>
                        <a:t>6 (E)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6 (E)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6"/>
                  </a:ext>
                </a:extLst>
              </a:tr>
              <a:tr h="414720">
                <a:tc>
                  <a:txBody>
                    <a:bodyPr/>
                    <a:lstStyle/>
                    <a:p>
                      <a:r>
                        <a:rPr lang="en-CA" sz="1800" b="0" strike="noStrike" spc="-1">
                          <a:latin typeface="Arial"/>
                        </a:rPr>
                        <a:t>7-14 (DB0-DB7)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7-14 (DB0-DB7)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7"/>
                  </a:ext>
                </a:extLst>
              </a:tr>
              <a:tr h="414720">
                <a:tc>
                  <a:txBody>
                    <a:bodyPr/>
                    <a:lstStyle/>
                    <a:p>
                      <a:r>
                        <a:rPr lang="en-CA" sz="1800" b="0" strike="noStrike" spc="-1">
                          <a:latin typeface="Arial"/>
                        </a:rPr>
                        <a:t>15 (A)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15 (BLA)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8"/>
                  </a:ext>
                </a:extLst>
              </a:tr>
              <a:tr h="414720">
                <a:tc>
                  <a:txBody>
                    <a:bodyPr/>
                    <a:lstStyle/>
                    <a:p>
                      <a:r>
                        <a:rPr lang="en-CA" sz="1800" b="0" strike="noStrike" spc="-1">
                          <a:latin typeface="Arial"/>
                        </a:rPr>
                        <a:t>16 (K)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dirty="0">
                          <a:latin typeface="Arial"/>
                        </a:rPr>
                        <a:t>16 (BLK)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9"/>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5">
                    <a:lumMod val="75000"/>
                  </a:schemeClr>
                </a:solidFill>
              </a:rPr>
              <a:t>Easy EDA</a:t>
            </a:r>
            <a:endParaRPr lang="en-CA"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CA" sz="2200" dirty="0">
                <a:solidFill>
                  <a:schemeClr val="tx1"/>
                </a:solidFill>
                <a:latin typeface="Times New Roman" panose="02020603050405020304" pitchFamily="18" charset="0"/>
                <a:cs typeface="Times New Roman" panose="02020603050405020304" pitchFamily="18" charset="0"/>
              </a:rPr>
              <a:t>Easy EDA is a web based EDA tool that enables the hardware engineers to design, simulate, share and discuss schematics, simulations and printed circuit boards. Features may include Bill of Materials, Gerber files and pick and place files and documentary outputs in PDF, PNG and SVG formats</a:t>
            </a:r>
            <a:r>
              <a:rPr lang="en-CA" sz="2200" dirty="0" smtClean="0">
                <a:solidFill>
                  <a:schemeClr val="tx1"/>
                </a:solidFill>
                <a:latin typeface="Times New Roman" panose="02020603050405020304" pitchFamily="18" charset="0"/>
                <a:cs typeface="Times New Roman" panose="02020603050405020304" pitchFamily="18" charset="0"/>
              </a:rPr>
              <a:t>.</a:t>
            </a:r>
          </a:p>
          <a:p>
            <a:pPr marL="114300" indent="0">
              <a:buNone/>
            </a:pPr>
            <a:endParaRPr lang="en-CA"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Most of the things, such as libraries, projects, custom-made parts, packages and shared files are accessible via a simple drop down menu at the top left side of the software interface. This makes it easy for you to navigate through the software regardless of whether you are beginner or pro.</a:t>
            </a:r>
            <a:endParaRPr lang="en-CA"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53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I2c lcd interfacing</a:t>
            </a:r>
            <a:endParaRPr lang="en-US" sz="3500" b="0" strike="noStrike" spc="-1">
              <a:solidFill>
                <a:srgbClr val="000000"/>
              </a:solidFill>
              <a:latin typeface="Century Gothic"/>
            </a:endParaRPr>
          </a:p>
        </p:txBody>
      </p:sp>
      <p:sp>
        <p:nvSpPr>
          <p:cNvPr id="170"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28788"/>
            <a:ext cx="7128792" cy="4580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426240" y="260648"/>
            <a:ext cx="8260200" cy="78234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Receiver circuit</a:t>
            </a:r>
            <a:endParaRPr lang="en-US" sz="3500" b="0" strike="noStrike" spc="-1" dirty="0">
              <a:solidFill>
                <a:srgbClr val="000000"/>
              </a:solidFill>
              <a:latin typeface="Century Gothic"/>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042988"/>
            <a:ext cx="7781925" cy="5410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26240" y="1886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references</a:t>
            </a:r>
            <a:endParaRPr lang="en-US" sz="3500" b="0" strike="noStrike" spc="-1">
              <a:solidFill>
                <a:srgbClr val="000000"/>
              </a:solidFill>
              <a:latin typeface="Century Gothic"/>
            </a:endParaRPr>
          </a:p>
        </p:txBody>
      </p:sp>
      <p:sp>
        <p:nvSpPr>
          <p:cNvPr id="175" name="TextShape 2"/>
          <p:cNvSpPr txBox="1"/>
          <p:nvPr/>
        </p:nvSpPr>
        <p:spPr>
          <a:xfrm>
            <a:off x="426240" y="1124744"/>
            <a:ext cx="8229240" cy="4373280"/>
          </a:xfrm>
          <a:prstGeom prst="rect">
            <a:avLst/>
          </a:prstGeom>
          <a:noFill/>
          <a:ln>
            <a:noFill/>
          </a:ln>
        </p:spPr>
        <p:txBody>
          <a:bodyPr/>
          <a:lstStyle/>
          <a:p>
            <a:pPr marL="285750" indent="-285750">
              <a:buFont typeface="Arial" panose="020B0604020202020204" pitchFamily="34" charset="0"/>
              <a:buChar char="•"/>
            </a:pPr>
            <a:r>
              <a:rPr lang="en-CA" sz="1600" b="0" i="1" strike="noStrike" spc="-1" dirty="0" err="1">
                <a:latin typeface="Times New Roman"/>
                <a:ea typeface="Times New Roman"/>
              </a:rPr>
              <a:t>EasyEDA</a:t>
            </a:r>
            <a:r>
              <a:rPr lang="en-CA" sz="1600" b="0" i="1" strike="noStrike" spc="-1" dirty="0">
                <a:latin typeface="Times New Roman"/>
                <a:ea typeface="Times New Roman"/>
              </a:rPr>
              <a:t> tutorial. Retrieved from easyeda.com: </a:t>
            </a:r>
            <a:r>
              <a:rPr lang="en-CA" sz="1600" b="0" i="1" strike="noStrike" spc="-1" dirty="0">
                <a:latin typeface="Times New Roman"/>
                <a:ea typeface="Times New Roman"/>
                <a:hlinkClick r:id="rId3"/>
              </a:rPr>
              <a:t>https://</a:t>
            </a:r>
            <a:r>
              <a:rPr lang="en-CA" sz="1600" b="0" i="1" strike="noStrike" spc="-1" dirty="0" smtClean="0">
                <a:latin typeface="Times New Roman"/>
                <a:ea typeface="Times New Roman"/>
                <a:hlinkClick r:id="rId3"/>
              </a:rPr>
              <a:t>docs.easyeda.com/en/FAQ/Editor/index.html</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turn </a:t>
            </a:r>
            <a:r>
              <a:rPr lang="en-CA" sz="1600" b="0" i="1" strike="noStrike" spc="-1" dirty="0">
                <a:latin typeface="Times New Roman"/>
                <a:ea typeface="Times New Roman"/>
              </a:rPr>
              <a:t>on-off a 12V </a:t>
            </a:r>
            <a:r>
              <a:rPr lang="en-CA" sz="1600" b="0" i="1" strike="noStrike" spc="-1" dirty="0" err="1">
                <a:latin typeface="Times New Roman"/>
                <a:ea typeface="Times New Roman"/>
              </a:rPr>
              <a:t>cpu</a:t>
            </a:r>
            <a:r>
              <a:rPr lang="en-CA" sz="1600" b="0" i="1" strike="noStrike" spc="-1" dirty="0">
                <a:latin typeface="Times New Roman"/>
                <a:ea typeface="Times New Roman"/>
              </a:rPr>
              <a:t> fan with </a:t>
            </a:r>
            <a:r>
              <a:rPr lang="en-CA" sz="1600" b="0" i="1" strike="noStrike" spc="-1" dirty="0" err="1">
                <a:latin typeface="Times New Roman"/>
                <a:ea typeface="Times New Roman"/>
              </a:rPr>
              <a:t>optocoupler</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stackexchange.com: </a:t>
            </a:r>
            <a:r>
              <a:rPr lang="en-CA" sz="1600" b="0" strike="noStrike" spc="-1" dirty="0">
                <a:latin typeface="Times New Roman"/>
                <a:ea typeface="Times New Roman"/>
                <a:hlinkClick r:id="rId4"/>
              </a:rPr>
              <a:t>https://</a:t>
            </a:r>
            <a:r>
              <a:rPr lang="en-CA" sz="1600" b="0" strike="noStrike" spc="-1" dirty="0" smtClean="0">
                <a:latin typeface="Times New Roman"/>
                <a:ea typeface="Times New Roman"/>
                <a:hlinkClick r:id="rId4"/>
              </a:rPr>
              <a:t>electronics.stackexchange.com/questions/154119/arduino-turn-on-off-a-12v-cpu-fan-with-optocoupler</a:t>
            </a:r>
            <a:endParaRPr lang="en-CA" sz="1600" b="0" strike="noStrike" spc="-1" dirty="0" smtClean="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MQ2 </a:t>
            </a:r>
            <a:r>
              <a:rPr lang="en-CA" sz="1600" b="0" i="1" strike="noStrike" spc="-1" dirty="0">
                <a:latin typeface="Times New Roman"/>
                <a:ea typeface="Times New Roman"/>
              </a:rPr>
              <a:t>Gas Sensor</a:t>
            </a:r>
            <a:r>
              <a:rPr lang="en-CA" sz="1600" b="0" strike="noStrike" spc="-1" dirty="0">
                <a:latin typeface="Times New Roman"/>
                <a:ea typeface="Times New Roman"/>
              </a:rPr>
              <a:t>. (2018, </a:t>
            </a:r>
            <a:r>
              <a:rPr lang="en-CA" sz="1600" b="0" strike="noStrike" spc="-1" dirty="0" err="1">
                <a:latin typeface="Times New Roman"/>
                <a:ea typeface="Times New Roman"/>
              </a:rPr>
              <a:t>jan</a:t>
            </a:r>
            <a:r>
              <a:rPr lang="en-CA" sz="1600" b="0" strike="noStrike" spc="-1" dirty="0">
                <a:latin typeface="Times New Roman"/>
                <a:ea typeface="Times New Roman"/>
              </a:rPr>
              <a:t> 04). Retrieved from components101.com: </a:t>
            </a:r>
            <a:r>
              <a:rPr lang="en-CA" sz="1600" b="0" strike="noStrike" spc="-1" dirty="0">
                <a:latin typeface="Times New Roman"/>
                <a:ea typeface="Times New Roman"/>
                <a:hlinkClick r:id="rId5"/>
              </a:rPr>
              <a:t>https://</a:t>
            </a:r>
            <a:r>
              <a:rPr lang="en-CA" sz="1600" b="0" strike="noStrike" spc="-1" dirty="0" smtClean="0">
                <a:latin typeface="Times New Roman"/>
                <a:ea typeface="Times New Roman"/>
                <a:hlinkClick r:id="rId5"/>
              </a:rPr>
              <a:t>components101.com/mq2-gas-sensor</a:t>
            </a:r>
            <a:endParaRPr lang="en-CA" sz="1600" spc="-1" dirty="0">
              <a:latin typeface="Times New Roman"/>
              <a:ea typeface="Times New Roman"/>
            </a:endParaRPr>
          </a:p>
          <a:p>
            <a:pPr marL="285750" indent="-285750">
              <a:buFont typeface="Arial" panose="020B0604020202020204" pitchFamily="34" charset="0"/>
              <a:buChar char="•"/>
            </a:pPr>
            <a:r>
              <a:rPr lang="en-CA" sz="1600" b="0" strike="noStrike" spc="-1" dirty="0" err="1" smtClean="0">
                <a:latin typeface="Times New Roman"/>
                <a:ea typeface="Times New Roman"/>
              </a:rPr>
              <a:t>DiCola</a:t>
            </a:r>
            <a:r>
              <a:rPr lang="en-CA" sz="1600" b="0" strike="noStrike" spc="-1" dirty="0">
                <a:latin typeface="Times New Roman"/>
                <a:ea typeface="Times New Roman"/>
              </a:rPr>
              <a:t>, T. (</a:t>
            </a:r>
            <a:r>
              <a:rPr lang="en-CA" sz="1600" b="0" strike="noStrike" spc="-1" dirty="0" err="1">
                <a:latin typeface="Times New Roman"/>
                <a:ea typeface="Times New Roman"/>
              </a:rPr>
              <a:t>n.d.</a:t>
            </a:r>
            <a:r>
              <a:rPr lang="en-CA" sz="1600" b="0" strike="noStrike" spc="-1" dirty="0">
                <a:latin typeface="Times New Roman"/>
                <a:ea typeface="Times New Roman"/>
              </a:rPr>
              <a:t>). </a:t>
            </a:r>
            <a:r>
              <a:rPr lang="en-CA" sz="1600" b="0" i="1" strike="noStrike" spc="-1" dirty="0">
                <a:latin typeface="Times New Roman"/>
                <a:ea typeface="Times New Roman"/>
              </a:rPr>
              <a:t>Character LCD with Raspberry Pi or </a:t>
            </a:r>
            <a:r>
              <a:rPr lang="en-CA" sz="1600" b="0" i="1" strike="noStrike" spc="-1" dirty="0" err="1">
                <a:latin typeface="Times New Roman"/>
                <a:ea typeface="Times New Roman"/>
              </a:rPr>
              <a:t>BeagleBone</a:t>
            </a:r>
            <a:r>
              <a:rPr lang="en-CA" sz="1600" b="0" i="1" strike="noStrike" spc="-1" dirty="0">
                <a:latin typeface="Times New Roman"/>
                <a:ea typeface="Times New Roman"/>
              </a:rPr>
              <a:t> Black</a:t>
            </a:r>
            <a:r>
              <a:rPr lang="en-CA" sz="1600" b="0" strike="noStrike" spc="-1" dirty="0">
                <a:latin typeface="Times New Roman"/>
                <a:ea typeface="Times New Roman"/>
              </a:rPr>
              <a:t>. Retrieved from www.digikey.ca: </a:t>
            </a:r>
            <a:r>
              <a:rPr lang="en-CA" sz="1600" b="0" strike="noStrike" spc="-1" dirty="0">
                <a:latin typeface="Times New Roman"/>
                <a:ea typeface="Times New Roman"/>
                <a:hlinkClick r:id="rId6"/>
              </a:rPr>
              <a:t>https://</a:t>
            </a:r>
            <a:r>
              <a:rPr lang="en-CA" sz="1600" b="0" strike="noStrike" spc="-1" dirty="0" smtClean="0">
                <a:latin typeface="Times New Roman"/>
                <a:ea typeface="Times New Roman"/>
                <a:hlinkClick r:id="rId6"/>
              </a:rPr>
              <a:t>www.digikey.ca/en/maker/projects/character-lcd-with-raspberry-pi-or-beaglebone-black/3990178769cf4d2293f1a19993873f05</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Interfacing </a:t>
            </a:r>
            <a:r>
              <a:rPr lang="en-CA" sz="1600" b="0" i="1" strike="noStrike" spc="-1" dirty="0">
                <a:latin typeface="Times New Roman"/>
                <a:ea typeface="Times New Roman"/>
              </a:rPr>
              <a:t>to the Beagle Board </a:t>
            </a:r>
            <a:r>
              <a:rPr lang="en-CA" sz="1600" b="0" i="1" strike="noStrike" spc="-1" dirty="0" err="1">
                <a:latin typeface="Times New Roman"/>
                <a:ea typeface="Times New Roman"/>
              </a:rPr>
              <a:t>optocoupler</a:t>
            </a:r>
            <a:r>
              <a:rPr lang="en-CA" sz="1600" b="0" i="1" strike="noStrike" spc="-1" dirty="0">
                <a:latin typeface="Times New Roman"/>
                <a:ea typeface="Times New Roman"/>
              </a:rPr>
              <a:t> Input/Outputs</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exploringbeaglebone.com: </a:t>
            </a:r>
            <a:r>
              <a:rPr lang="en-CA" sz="1600" b="0" strike="noStrike" spc="-1" dirty="0">
                <a:latin typeface="Times New Roman"/>
                <a:ea typeface="Times New Roman"/>
                <a:hlinkClick r:id="rId7"/>
              </a:rPr>
              <a:t>http://</a:t>
            </a:r>
            <a:r>
              <a:rPr lang="en-CA" sz="1600" b="0" strike="noStrike" spc="-1" dirty="0" smtClean="0">
                <a:latin typeface="Times New Roman"/>
                <a:ea typeface="Times New Roman"/>
                <a:hlinkClick r:id="rId7"/>
              </a:rPr>
              <a:t>exploringbeaglebone.com/chapter6/</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Measure </a:t>
            </a:r>
            <a:r>
              <a:rPr lang="en-CA" sz="1600" b="0" i="1" strike="noStrike" spc="-1" dirty="0">
                <a:latin typeface="Times New Roman"/>
                <a:ea typeface="Times New Roman"/>
              </a:rPr>
              <a:t>Temperature using LM35 Interfacing with </a:t>
            </a:r>
            <a:r>
              <a:rPr lang="en-CA" sz="1600" b="0" i="1" strike="noStrike" spc="-1" dirty="0" err="1">
                <a:latin typeface="Times New Roman"/>
                <a:ea typeface="Times New Roman"/>
              </a:rPr>
              <a:t>Beaglebone</a:t>
            </a:r>
            <a:r>
              <a:rPr lang="en-CA" sz="1600" b="0" i="1" strike="noStrike" spc="-1" dirty="0">
                <a:latin typeface="Times New Roman"/>
                <a:ea typeface="Times New Roman"/>
              </a:rPr>
              <a:t> black</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engineersgarage.com: </a:t>
            </a:r>
            <a:r>
              <a:rPr lang="en-CA" sz="1600" b="0" strike="noStrike" spc="-1" dirty="0">
                <a:latin typeface="Times New Roman"/>
                <a:ea typeface="Times New Roman"/>
                <a:hlinkClick r:id="rId8"/>
              </a:rPr>
              <a:t>https://</a:t>
            </a:r>
            <a:r>
              <a:rPr lang="en-CA" sz="1600" b="0" strike="noStrike" spc="-1" dirty="0" smtClean="0">
                <a:latin typeface="Times New Roman"/>
                <a:ea typeface="Times New Roman"/>
                <a:hlinkClick r:id="rId8"/>
              </a:rPr>
              <a:t>www.engineersgarage.com/electronic-projects/measure-temperature-using-lm35-interfacing-with-beaglebone-black-part-15-15/</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err="1" smtClean="0">
                <a:latin typeface="Times New Roman"/>
                <a:ea typeface="Times New Roman"/>
              </a:rPr>
              <a:t>XBee</a:t>
            </a:r>
            <a:r>
              <a:rPr lang="en-CA" sz="1600" b="0" i="1" strike="noStrike" spc="-1" dirty="0" smtClean="0">
                <a:latin typeface="Times New Roman"/>
                <a:ea typeface="Times New Roman"/>
              </a:rPr>
              <a:t> </a:t>
            </a:r>
            <a:r>
              <a:rPr lang="en-CA" sz="1600" b="0" i="1" strike="noStrike" spc="-1" dirty="0">
                <a:latin typeface="Times New Roman"/>
                <a:ea typeface="Times New Roman"/>
              </a:rPr>
              <a:t>S2C ZigBee (Wire Antenna)</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elediy.com:</a:t>
            </a:r>
            <a:r>
              <a:rPr lang="en-CA" sz="1600" b="0" strike="noStrike" spc="-1" dirty="0">
                <a:latin typeface="Times New Roman"/>
                <a:ea typeface="Times New Roman"/>
                <a:hlinkClick r:id="rId9"/>
              </a:rPr>
              <a:t> https://</a:t>
            </a:r>
            <a:r>
              <a:rPr lang="en-CA" sz="1600" b="0" strike="noStrike" spc="-1" dirty="0" smtClean="0">
                <a:latin typeface="Times New Roman"/>
                <a:ea typeface="Times New Roman"/>
                <a:hlinkClick r:id="rId9"/>
              </a:rPr>
              <a:t>elediy.com/products/xbee-s2c-zigbee-wire-antenna</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err="1" smtClean="0">
                <a:latin typeface="Times New Roman"/>
                <a:ea typeface="Times New Roman"/>
              </a:rPr>
              <a:t>Zigbee</a:t>
            </a:r>
            <a:r>
              <a:rPr lang="en-CA" sz="1600" b="0" i="1" strike="noStrike" spc="-1" dirty="0" smtClean="0">
                <a:latin typeface="Times New Roman"/>
                <a:ea typeface="Times New Roman"/>
              </a:rPr>
              <a:t> </a:t>
            </a:r>
            <a:r>
              <a:rPr lang="en-CA" sz="1600" b="0" i="1" strike="noStrike" spc="-1" dirty="0">
                <a:latin typeface="Times New Roman"/>
                <a:ea typeface="Times New Roman"/>
              </a:rPr>
              <a:t>Wireless Mesh Networking</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www.digi.com: </a:t>
            </a:r>
            <a:r>
              <a:rPr lang="en-CA" sz="1600" b="0" strike="noStrike" spc="-1" dirty="0">
                <a:latin typeface="Times New Roman"/>
                <a:ea typeface="Times New Roman"/>
                <a:hlinkClick r:id="rId10"/>
              </a:rPr>
              <a:t>https://</a:t>
            </a:r>
            <a:r>
              <a:rPr lang="en-CA" sz="1600" b="0" strike="noStrike" spc="-1" dirty="0" smtClean="0">
                <a:latin typeface="Times New Roman"/>
                <a:ea typeface="Times New Roman"/>
                <a:hlinkClick r:id="rId10"/>
              </a:rPr>
              <a:t>www.digi.com/solutions/by-technology/zigbee-wireless-standard</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GSM </a:t>
            </a:r>
            <a:r>
              <a:rPr lang="en-CA" sz="1600" b="0" i="1" strike="noStrike" spc="-1" dirty="0">
                <a:latin typeface="Times New Roman"/>
                <a:ea typeface="Times New Roman"/>
              </a:rPr>
              <a:t>Module Interfacing</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rhydolabz.com: </a:t>
            </a:r>
            <a:r>
              <a:rPr lang="en-CA" sz="1600" b="0" strike="noStrike" spc="-1" dirty="0">
                <a:latin typeface="Times New Roman"/>
                <a:ea typeface="Times New Roman"/>
                <a:hlinkClick r:id="rId11"/>
              </a:rPr>
              <a:t>https://www.rhydolabz.com/wiki/?p=10450</a:t>
            </a:r>
            <a:endParaRPr lang="en-CA" sz="1600" b="0" strike="noStrike" spc="-1" dirty="0">
              <a:latin typeface="Times New Roman"/>
              <a:ea typeface="Times New Roman"/>
            </a:endParaRPr>
          </a:p>
          <a:p>
            <a:endParaRPr lang="en-CA" sz="1600" b="0" strike="noStrike" spc="-1" dirty="0">
              <a:latin typeface="Times New Roman"/>
              <a:ea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7"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Any questions?</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9"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Thank you</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Beaglebone black wireless</a:t>
            </a:r>
            <a:endParaRPr lang="en-US" sz="3500" b="0" strike="noStrike" spc="-1">
              <a:solidFill>
                <a:srgbClr val="000000"/>
              </a:solidFill>
              <a:latin typeface="Century Gothic"/>
            </a:endParaRPr>
          </a:p>
        </p:txBody>
      </p:sp>
      <p:sp>
        <p:nvSpPr>
          <p:cNvPr id="107" name="TextShape 2"/>
          <p:cNvSpPr txBox="1"/>
          <p:nvPr/>
        </p:nvSpPr>
        <p:spPr>
          <a:xfrm>
            <a:off x="457200" y="1752480"/>
            <a:ext cx="8229240" cy="4373280"/>
          </a:xfrm>
          <a:prstGeom prst="rect">
            <a:avLst/>
          </a:prstGeom>
          <a:noFill/>
          <a:ln>
            <a:noFill/>
          </a:ln>
        </p:spPr>
        <p:txBody>
          <a:bodyPr/>
          <a:lstStyle/>
          <a:p>
            <a:pPr algn="just">
              <a:spcBef>
                <a:spcPts val="1049"/>
              </a:spcBef>
              <a:spcAft>
                <a:spcPts val="1301"/>
              </a:spcAft>
            </a:pPr>
            <a:r>
              <a:rPr lang="en-US" sz="2000" b="0" strike="noStrike" spc="-1" dirty="0">
                <a:solidFill>
                  <a:srgbClr val="564B3C"/>
                </a:solidFill>
                <a:latin typeface="Times New Roman" panose="02020603050405020304" pitchFamily="18" charset="0"/>
                <a:cs typeface="Times New Roman" panose="02020603050405020304" pitchFamily="18" charset="0"/>
              </a:rPr>
              <a:t>Based on the extremely successful open-source </a:t>
            </a:r>
            <a:r>
              <a:rPr lang="en-US" sz="2000" b="0" strike="noStrike" spc="-1" dirty="0" err="1">
                <a:solidFill>
                  <a:srgbClr val="564B3C"/>
                </a:solidFill>
                <a:latin typeface="Times New Roman" panose="02020603050405020304" pitchFamily="18" charset="0"/>
                <a:cs typeface="Times New Roman" panose="02020603050405020304" pitchFamily="18" charset="0"/>
              </a:rPr>
              <a:t>BeagleBone</a:t>
            </a:r>
            <a:r>
              <a:rPr lang="en-US" sz="2000" b="0" strike="noStrike" spc="-1" dirty="0">
                <a:solidFill>
                  <a:srgbClr val="564B3C"/>
                </a:solidFill>
                <a:latin typeface="Times New Roman" panose="02020603050405020304" pitchFamily="18" charset="0"/>
                <a:cs typeface="Times New Roman" panose="02020603050405020304" pitchFamily="18" charset="0"/>
              </a:rPr>
              <a:t> Black hardware design, </a:t>
            </a:r>
            <a:r>
              <a:rPr lang="en-US" sz="2000" b="0" strike="noStrike" spc="-1" dirty="0" err="1">
                <a:solidFill>
                  <a:srgbClr val="564B3C"/>
                </a:solidFill>
                <a:latin typeface="Times New Roman" panose="02020603050405020304" pitchFamily="18" charset="0"/>
                <a:cs typeface="Times New Roman" panose="02020603050405020304" pitchFamily="18" charset="0"/>
              </a:rPr>
              <a:t>BeagleBone</a:t>
            </a:r>
            <a:r>
              <a:rPr lang="en-US" sz="2000" b="0" strike="noStrike" spc="-1" dirty="0">
                <a:solidFill>
                  <a:srgbClr val="564B3C"/>
                </a:solidFill>
                <a:latin typeface="Times New Roman" panose="02020603050405020304" pitchFamily="18" charset="0"/>
                <a:cs typeface="Times New Roman" panose="02020603050405020304" pitchFamily="18" charset="0"/>
              </a:rPr>
              <a:t> Black Wireless is a high-expansion, maker-focused, community-supported open hardware computer created by the BeagleBoard.org Foundation.</a:t>
            </a:r>
            <a:endPar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endParaRP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512MB DDR3 RAM</a:t>
            </a: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4GB 8-bit </a:t>
            </a:r>
            <a:r>
              <a:rPr lang="en-US" sz="2000" b="0" strike="noStrike" spc="-1" dirty="0" err="1">
                <a:solidFill>
                  <a:srgbClr val="222222"/>
                </a:solidFill>
                <a:latin typeface="Times New Roman" panose="02020603050405020304" pitchFamily="18" charset="0"/>
                <a:ea typeface="Times New Roman"/>
                <a:cs typeface="Times New Roman" panose="02020603050405020304" pitchFamily="18" charset="0"/>
              </a:rPr>
              <a:t>eMMC</a:t>
            </a: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 on-board flash storage</a:t>
            </a: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3D graphics accelerator</a:t>
            </a: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NEON floating-point accelerator</a:t>
            </a: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2x PRU 32-bit microcontroller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Beaglebone black wireless</a:t>
            </a:r>
            <a:endParaRPr lang="en-US" sz="3500" b="0" strike="noStrike" spc="-1">
              <a:solidFill>
                <a:srgbClr val="000000"/>
              </a:solidFill>
              <a:latin typeface="Century Gothic"/>
            </a:endParaRPr>
          </a:p>
        </p:txBody>
      </p:sp>
      <p:pic>
        <p:nvPicPr>
          <p:cNvPr id="109" name="Picture 3"/>
          <p:cNvPicPr/>
          <p:nvPr/>
        </p:nvPicPr>
        <p:blipFill>
          <a:blip r:embed="rId2"/>
          <a:stretch/>
        </p:blipFill>
        <p:spPr>
          <a:xfrm>
            <a:off x="1023840" y="1796400"/>
            <a:ext cx="7095600" cy="4285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Buzzer interfacing</a:t>
            </a:r>
            <a:endParaRPr lang="en-US" sz="3500" b="0" strike="noStrike" spc="-1">
              <a:solidFill>
                <a:srgbClr val="000000"/>
              </a:solidFill>
              <a:latin typeface="Century Gothic"/>
            </a:endParaRPr>
          </a:p>
        </p:txBody>
      </p:sp>
      <p:sp>
        <p:nvSpPr>
          <p:cNvPr id="111" name="TextShape 2"/>
          <p:cNvSpPr txBox="1"/>
          <p:nvPr/>
        </p:nvSpPr>
        <p:spPr>
          <a:xfrm>
            <a:off x="457200" y="1752480"/>
            <a:ext cx="8229240" cy="4373280"/>
          </a:xfrm>
          <a:prstGeom prst="rect">
            <a:avLst/>
          </a:prstGeom>
          <a:noFill/>
          <a:ln>
            <a:noFill/>
          </a:ln>
        </p:spPr>
        <p:txBody>
          <a:bodyPr/>
          <a:lstStyle/>
          <a:p>
            <a:endParaRPr lang="en-US" sz="2400" b="0" strike="noStrike" spc="-1" dirty="0">
              <a:latin typeface="Times New Roman" panose="02020603050405020304" pitchFamily="18" charset="0"/>
              <a:ea typeface="Times New Roman"/>
              <a:cs typeface="Times New Roman" panose="02020603050405020304" pitchFamily="18" charset="0"/>
            </a:endParaRPr>
          </a:p>
          <a:p>
            <a:endParaRPr lang="en-US" sz="2400" b="0" strike="noStrike" spc="-1" dirty="0">
              <a:latin typeface="Times New Roman" panose="02020603050405020304" pitchFamily="18" charset="0"/>
              <a:ea typeface="Times New Roman"/>
              <a:cs typeface="Times New Roman" panose="02020603050405020304" pitchFamily="18" charset="0"/>
            </a:endParaRPr>
          </a:p>
          <a:p>
            <a:r>
              <a:rPr lang="en-US" sz="2400" b="0" strike="noStrike" spc="-1" dirty="0">
                <a:latin typeface="Times New Roman" panose="02020603050405020304" pitchFamily="18" charset="0"/>
                <a:cs typeface="Times New Roman" panose="02020603050405020304" pitchFamily="18" charset="0"/>
              </a:rPr>
              <a:t>For interfacing buzzer, GPIO pins of BBB are used.</a:t>
            </a:r>
            <a:endParaRPr lang="en-US" sz="2400" b="0" strike="noStrike" spc="-1" dirty="0">
              <a:latin typeface="Times New Roman" panose="02020603050405020304" pitchFamily="18" charset="0"/>
              <a:ea typeface="Times New Roman"/>
              <a:cs typeface="Times New Roman" panose="02020603050405020304" pitchFamily="18" charset="0"/>
            </a:endParaRPr>
          </a:p>
          <a:p>
            <a:r>
              <a:rPr lang="en-US" sz="2400" b="0" strike="noStrike" spc="-1" dirty="0">
                <a:latin typeface="Times New Roman" panose="02020603050405020304" pitchFamily="18" charset="0"/>
                <a:cs typeface="Times New Roman" panose="02020603050405020304" pitchFamily="18" charset="0"/>
              </a:rPr>
              <a:t>A buzzer or beeper is an audio signaling device, which may be mechanical, electromechanical, or piezoelectric. Typical uses of buzzers and beepers include alarm devices, timers and confirmation of user input such as a mouse click or keystroke.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16662" y="548680"/>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Buzzer interfacing</a:t>
            </a:r>
            <a:endParaRPr lang="en-US" sz="3500" b="0" strike="noStrike" spc="-1" dirty="0">
              <a:solidFill>
                <a:srgbClr val="000000"/>
              </a:solidFill>
              <a:latin typeface="Century Gothic"/>
            </a:endParaRPr>
          </a:p>
        </p:txBody>
      </p:sp>
      <p:sp>
        <p:nvSpPr>
          <p:cNvPr id="113"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14" name="Table 3"/>
          <p:cNvGraphicFramePr/>
          <p:nvPr>
            <p:extLst>
              <p:ext uri="{D42A27DB-BD31-4B8C-83A1-F6EECF244321}">
                <p14:modId xmlns:p14="http://schemas.microsoft.com/office/powerpoint/2010/main" val="520467578"/>
              </p:ext>
            </p:extLst>
          </p:nvPr>
        </p:nvGraphicFramePr>
        <p:xfrm>
          <a:off x="2908980" y="2132856"/>
          <a:ext cx="3294720" cy="2158920"/>
        </p:xfrm>
        <a:graphic>
          <a:graphicData uri="http://schemas.openxmlformats.org/drawingml/2006/table">
            <a:tbl>
              <a:tblPr/>
              <a:tblGrid>
                <a:gridCol w="1647360">
                  <a:extLst>
                    <a:ext uri="{9D8B030D-6E8A-4147-A177-3AD203B41FA5}">
                      <a16:colId xmlns:a16="http://schemas.microsoft.com/office/drawing/2014/main" xmlns="" val="20000"/>
                    </a:ext>
                  </a:extLst>
                </a:gridCol>
                <a:gridCol w="1647360">
                  <a:extLst>
                    <a:ext uri="{9D8B030D-6E8A-4147-A177-3AD203B41FA5}">
                      <a16:colId xmlns:a16="http://schemas.microsoft.com/office/drawing/2014/main" xmlns="" val="20001"/>
                    </a:ext>
                  </a:extLst>
                </a:gridCol>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Buzzer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xmlns="" val="10000"/>
                  </a:ext>
                </a:extLst>
              </a:tr>
              <a:tr h="719640">
                <a:tc>
                  <a:txBody>
                    <a:bodyPr/>
                    <a:lstStyle/>
                    <a:p>
                      <a:r>
                        <a:rPr lang="en-CA" sz="1800" b="0" strike="noStrike" spc="-1">
                          <a:latin typeface="Arial"/>
                        </a:rPr>
                        <a:t>1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1"/>
                  </a:ext>
                </a:extLst>
              </a:tr>
              <a:tr h="719640">
                <a:tc>
                  <a:txBody>
                    <a:bodyPr/>
                    <a:lstStyle/>
                    <a:p>
                      <a:r>
                        <a:rPr lang="en-CA" sz="1800" b="0" strike="noStrike" spc="-1">
                          <a:latin typeface="Arial"/>
                        </a:rPr>
                        <a:t>23 (GPIO_49)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a:latin typeface="Arial"/>
                        </a:rPr>
                        <a:t>+V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Buzzer interfacing</a:t>
            </a:r>
            <a:endParaRPr lang="en-US" sz="3500" b="0" strike="noStrike" spc="-1">
              <a:solidFill>
                <a:srgbClr val="000000"/>
              </a:solidFill>
              <a:latin typeface="Century Gothic"/>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12596"/>
            <a:ext cx="4968552" cy="381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720227"/>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Gas &amp; SMOKE sensor interfacing</a:t>
            </a:r>
            <a:endParaRPr lang="en-US" sz="3500" b="0" strike="noStrike" spc="-1" dirty="0">
              <a:solidFill>
                <a:srgbClr val="000000"/>
              </a:solidFill>
              <a:latin typeface="Century Gothic"/>
            </a:endParaRPr>
          </a:p>
        </p:txBody>
      </p:sp>
      <p:sp>
        <p:nvSpPr>
          <p:cNvPr id="118" name="TextShape 2"/>
          <p:cNvSpPr txBox="1"/>
          <p:nvPr/>
        </p:nvSpPr>
        <p:spPr>
          <a:xfrm>
            <a:off x="457200" y="1752480"/>
            <a:ext cx="8229240" cy="4373280"/>
          </a:xfrm>
          <a:prstGeom prst="rect">
            <a:avLst/>
          </a:prstGeom>
          <a:noFill/>
          <a:ln>
            <a:noFill/>
          </a:ln>
        </p:spPr>
        <p:txBody>
          <a:bodyPr/>
          <a:lstStyle/>
          <a:p>
            <a:pPr algn="just">
              <a:spcAft>
                <a:spcPts val="1049"/>
              </a:spcAft>
            </a:pPr>
            <a:endParaRPr lang="en-US" sz="2400" strike="noStrike" spc="4" dirty="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CA" sz="2400" strike="noStrike" spc="4" dirty="0">
                <a:solidFill>
                  <a:srgbClr val="000000"/>
                </a:solidFill>
                <a:latin typeface="Times New Roman" panose="02020603050405020304" pitchFamily="18" charset="0"/>
                <a:ea typeface="Times New Roman"/>
                <a:cs typeface="Times New Roman" panose="02020603050405020304" pitchFamily="18" charset="0"/>
              </a:rPr>
              <a:t>SPI or I2C protocol can be used to interface LPG sensor via GPIO pins of BBB. </a:t>
            </a:r>
            <a:r>
              <a:rPr lang="en-US" sz="2400" strike="noStrike" spc="4" dirty="0">
                <a:solidFill>
                  <a:srgbClr val="000000"/>
                </a:solidFill>
                <a:latin typeface="Times New Roman" panose="02020603050405020304" pitchFamily="18" charset="0"/>
                <a:ea typeface="Times New Roman"/>
                <a:cs typeface="Times New Roman" panose="02020603050405020304" pitchFamily="18" charset="0"/>
              </a:rPr>
              <a:t>The</a:t>
            </a:r>
            <a:r>
              <a:rPr lang="en-CA" sz="2400" strike="noStrike" spc="4" dirty="0">
                <a:solidFill>
                  <a:srgbClr val="000000"/>
                </a:solidFill>
                <a:latin typeface="Times New Roman" panose="02020603050405020304" pitchFamily="18" charset="0"/>
                <a:ea typeface="Times New Roman"/>
                <a:cs typeface="Times New Roman" panose="02020603050405020304" pitchFamily="18" charset="0"/>
              </a:rPr>
              <a:t>re is</a:t>
            </a:r>
            <a:r>
              <a:rPr lang="en-US" sz="2400" strike="noStrike" spc="4" dirty="0">
                <a:solidFill>
                  <a:srgbClr val="000000"/>
                </a:solidFill>
                <a:latin typeface="Times New Roman" panose="02020603050405020304" pitchFamily="18" charset="0"/>
                <a:ea typeface="Times New Roman"/>
                <a:cs typeface="Times New Roman" panose="02020603050405020304" pitchFamily="18" charset="0"/>
              </a:rPr>
              <a:t> possible schematics where the gas sensor is connected to 5V power supply at a </a:t>
            </a:r>
            <a:r>
              <a:rPr lang="en-US" sz="2400" strike="noStrike" spc="4" dirty="0" err="1">
                <a:solidFill>
                  <a:srgbClr val="000000"/>
                </a:solidFill>
                <a:latin typeface="Times New Roman" panose="02020603050405020304" pitchFamily="18" charset="0"/>
                <a:ea typeface="Times New Roman"/>
                <a:cs typeface="Times New Roman" panose="02020603050405020304" pitchFamily="18" charset="0"/>
              </a:rPr>
              <a:t>BeagleBone</a:t>
            </a:r>
            <a:r>
              <a:rPr lang="en-US" sz="2400" strike="noStrike" spc="4" dirty="0">
                <a:solidFill>
                  <a:srgbClr val="000000"/>
                </a:solidFill>
                <a:latin typeface="Times New Roman" panose="02020603050405020304" pitchFamily="18" charset="0"/>
                <a:ea typeface="Times New Roman"/>
                <a:cs typeface="Times New Roman" panose="02020603050405020304" pitchFamily="18" charset="0"/>
              </a:rPr>
              <a:t> Black's analog input pin.</a:t>
            </a:r>
            <a:endParaRPr lang="en-US" sz="2400" strike="noStrike" spc="4"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178</TotalTime>
  <Words>1025</Words>
  <Application>Microsoft Office PowerPoint</Application>
  <PresentationFormat>On-screen Show (4:3)</PresentationFormat>
  <Paragraphs>189</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Apothecary</vt:lpstr>
      <vt:lpstr>PowerPoint Presentation</vt:lpstr>
      <vt:lpstr>Different Software's used for circuit designing </vt:lpstr>
      <vt:lpstr>Easy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kumud</dc:creator>
  <dc:description/>
  <cp:lastModifiedBy>kumud</cp:lastModifiedBy>
  <cp:revision>21</cp:revision>
  <dcterms:created xsi:type="dcterms:W3CDTF">2021-03-02T04:48:04Z</dcterms:created>
  <dcterms:modified xsi:type="dcterms:W3CDTF">2021-03-05T07:39:23Z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24</vt:i4>
  </property>
</Properties>
</file>