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838"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653"/>
  </p:normalViewPr>
  <p:slideViewPr>
    <p:cSldViewPr snapToGrid="0">
      <p:cViewPr varScale="1">
        <p:scale>
          <a:sx n="139" d="100"/>
          <a:sy n="139" d="100"/>
        </p:scale>
        <p:origin x="176" y="5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11c58bc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11c58bc2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11c58bc21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11c58bc21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income composition of resources is between 0 and 1, related to HDI and based on economic measures like GNI and GDP per capita.</a:t>
            </a:r>
            <a:endParaRPr/>
          </a:p>
          <a:p>
            <a:pPr marL="0" lvl="0" indent="0" algn="l" rtl="0">
              <a:spcBef>
                <a:spcPts val="0"/>
              </a:spcBef>
              <a:spcAft>
                <a:spcPts val="0"/>
              </a:spcAft>
              <a:buNone/>
            </a:pPr>
            <a:endParaRPr/>
          </a:p>
          <a:p>
            <a:pPr marL="0" lvl="0" indent="0" algn="l" rtl="0">
              <a:spcBef>
                <a:spcPts val="0"/>
              </a:spcBef>
              <a:spcAft>
                <a:spcPts val="0"/>
              </a:spcAft>
              <a:buNone/>
            </a:pPr>
            <a:r>
              <a:rPr lang="en"/>
              <a:t>Each observation describes life expectancy and other key health, social, and economic conditions for a country in a given year. These include infant deaths per 1000, government expenditure on health, income composition of resources, and more.</a:t>
            </a:r>
            <a:endParaRPr/>
          </a:p>
          <a:p>
            <a:pPr marL="0" lvl="0" indent="0" algn="l" rtl="0">
              <a:spcBef>
                <a:spcPts val="0"/>
              </a:spcBef>
              <a:spcAft>
                <a:spcPts val="0"/>
              </a:spcAft>
              <a:buNone/>
            </a:pPr>
            <a:endParaRPr/>
          </a:p>
          <a:p>
            <a:pPr marL="0" lvl="0" indent="0" algn="l" rtl="0">
              <a:spcBef>
                <a:spcPts val="0"/>
              </a:spcBef>
              <a:spcAft>
                <a:spcPts val="0"/>
              </a:spcAft>
              <a:buNone/>
            </a:pPr>
            <a:r>
              <a:rPr lang="en"/>
              <a:t>Credit for datasets in final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11c58bc21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11c58bc21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income composition of resources is between 0 and 1, related to HDI and based on economic measures like GNI and GDP per capita.</a:t>
            </a:r>
            <a:endParaRPr/>
          </a:p>
          <a:p>
            <a:pPr marL="0" lvl="0" indent="0" algn="l" rtl="0">
              <a:spcBef>
                <a:spcPts val="0"/>
              </a:spcBef>
              <a:spcAft>
                <a:spcPts val="0"/>
              </a:spcAft>
              <a:buNone/>
            </a:pPr>
            <a:endParaRPr/>
          </a:p>
          <a:p>
            <a:pPr marL="0" lvl="0" indent="0" algn="l" rtl="0">
              <a:spcBef>
                <a:spcPts val="0"/>
              </a:spcBef>
              <a:spcAft>
                <a:spcPts val="0"/>
              </a:spcAft>
              <a:buNone/>
            </a:pPr>
            <a:r>
              <a:rPr lang="en"/>
              <a:t>Each observation describes life expectancy and other key health, social, and economic conditions for a country in a given year. These include infant deaths per 1000, government expenditure on health, income composition of resources, and more.</a:t>
            </a:r>
            <a:endParaRPr/>
          </a:p>
          <a:p>
            <a:pPr marL="0" lvl="0" indent="0" algn="l" rtl="0">
              <a:spcBef>
                <a:spcPts val="0"/>
              </a:spcBef>
              <a:spcAft>
                <a:spcPts val="0"/>
              </a:spcAft>
              <a:buNone/>
            </a:pPr>
            <a:endParaRPr/>
          </a:p>
          <a:p>
            <a:pPr marL="0" lvl="0" indent="0" algn="l" rtl="0">
              <a:spcBef>
                <a:spcPts val="0"/>
              </a:spcBef>
              <a:spcAft>
                <a:spcPts val="0"/>
              </a:spcAft>
              <a:buNone/>
            </a:pPr>
            <a:r>
              <a:rPr lang="en"/>
              <a:t>Credit for datasets in final slide</a:t>
            </a:r>
            <a:endParaRPr/>
          </a:p>
        </p:txBody>
      </p:sp>
    </p:spTree>
    <p:extLst>
      <p:ext uri="{BB962C8B-B14F-4D97-AF65-F5344CB8AC3E}">
        <p14:creationId xmlns:p14="http://schemas.microsoft.com/office/powerpoint/2010/main" val="243131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11c58bc21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11c58bc21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specifically chose 2011 because it is the latest year among the years with the least missing data (no variable has a missing rate greater than 22%).</a:t>
            </a:r>
            <a:endParaRPr/>
          </a:p>
          <a:p>
            <a:pPr marL="0" lvl="0" indent="0" algn="l" rtl="0">
              <a:spcBef>
                <a:spcPts val="0"/>
              </a:spcBef>
              <a:spcAft>
                <a:spcPts val="0"/>
              </a:spcAft>
              <a:buNone/>
            </a:pPr>
            <a:endParaRPr/>
          </a:p>
          <a:p>
            <a:pPr marL="0" lvl="0" indent="0" algn="l" rtl="0">
              <a:spcBef>
                <a:spcPts val="0"/>
              </a:spcBef>
              <a:spcAft>
                <a:spcPts val="0"/>
              </a:spcAft>
              <a:buNone/>
            </a:pPr>
            <a:r>
              <a:rPr lang="en"/>
              <a:t>The interaction is apparent in the presence of two rough lines in the upper right figure. However, as shown this is not an interaction with infant deaths. We also checked that it was not an interaction with region; the countries on the steeper line on the left are from varying regions. </a:t>
            </a:r>
            <a:endParaRPr/>
          </a:p>
          <a:p>
            <a:pPr marL="0" lvl="0" indent="0" algn="l" rtl="0">
              <a:spcBef>
                <a:spcPts val="0"/>
              </a:spcBef>
              <a:spcAft>
                <a:spcPts val="0"/>
              </a:spcAft>
              <a:buNone/>
            </a:pPr>
            <a:endParaRPr/>
          </a:p>
          <a:p>
            <a:pPr marL="0" lvl="0" indent="0" algn="l" rtl="0">
              <a:spcBef>
                <a:spcPts val="0"/>
              </a:spcBef>
              <a:spcAft>
                <a:spcPts val="0"/>
              </a:spcAft>
              <a:buNone/>
            </a:pPr>
            <a:r>
              <a:rPr lang="en"/>
              <a:t>Also notable, some variables appear to be correlated with each other. For example, infant deaths and under-five deaths are obviously linked, which means that one or the other is unnecessary for modeling. This was addressed in the model construction.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11c58bc21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11c58bc21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11c58bc2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11c58bc2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11c58bc21_0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11c58bc21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11c58bc21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11c58bc21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pPr/>
              <a:t>3/19/22</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8761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98412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17722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797787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83141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91763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99267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4011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465922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5026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8646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58301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25471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74256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8786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181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56782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63547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3/19/22</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9504930"/>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Predicting Country-Level Life Expectancy</a:t>
            </a:r>
            <a:endParaRPr/>
          </a:p>
        </p:txBody>
      </p:sp>
      <p:sp>
        <p:nvSpPr>
          <p:cNvPr id="64" name="Google Shape;64;p13"/>
          <p:cNvSpPr txBox="1">
            <a:spLocks noGrp="1"/>
          </p:cNvSpPr>
          <p:nvPr>
            <p:ph type="subTitle" idx="1"/>
          </p:nvPr>
        </p:nvSpPr>
        <p:spPr>
          <a:xfrm>
            <a:off x="1680300" y="2911675"/>
            <a:ext cx="5783400" cy="10170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852"/>
              <a:buNone/>
            </a:pPr>
            <a:r>
              <a:rPr lang="en-US" sz="2050" dirty="0"/>
              <a:t>Team:</a:t>
            </a:r>
          </a:p>
          <a:p>
            <a:pPr marL="0" lvl="0" indent="0" algn="ctr" rtl="0">
              <a:lnSpc>
                <a:spcPct val="95000"/>
              </a:lnSpc>
              <a:spcBef>
                <a:spcPts val="0"/>
              </a:spcBef>
              <a:spcAft>
                <a:spcPts val="0"/>
              </a:spcAft>
              <a:buSzPts val="852"/>
              <a:buNone/>
            </a:pPr>
            <a:r>
              <a:rPr lang="en-US" sz="2050" dirty="0"/>
              <a:t>Nicole Fisher, </a:t>
            </a:r>
            <a:r>
              <a:rPr lang="en-US" sz="2050" dirty="0" err="1"/>
              <a:t>Huanhui</a:t>
            </a:r>
            <a:r>
              <a:rPr lang="en-US" sz="2050" dirty="0"/>
              <a:t> Hang, </a:t>
            </a:r>
            <a:r>
              <a:rPr lang="en-US" sz="2050" dirty="0" err="1"/>
              <a:t>Komal</a:t>
            </a:r>
            <a:r>
              <a:rPr lang="en-US" sz="2050" dirty="0"/>
              <a:t> Kishore</a:t>
            </a:r>
            <a:endParaRPr sz="2050" dirty="0"/>
          </a:p>
        </p:txBody>
      </p:sp>
      <p:sp>
        <p:nvSpPr>
          <p:cNvPr id="65" name="Google Shape;65;p13"/>
          <p:cNvSpPr txBox="1"/>
          <p:nvPr/>
        </p:nvSpPr>
        <p:spPr>
          <a:xfrm>
            <a:off x="2638350" y="4026425"/>
            <a:ext cx="3867300" cy="2154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 dirty="0">
                <a:latin typeface="Roboto"/>
                <a:ea typeface="Roboto"/>
                <a:cs typeface="Roboto"/>
                <a:sym typeface="Roboto"/>
              </a:rPr>
              <a:t>Fi</a:t>
            </a:r>
            <a:endParaRPr sz="2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Topic and Motivation</a:t>
            </a:r>
            <a:endParaRPr dirty="0"/>
          </a:p>
        </p:txBody>
      </p:sp>
      <p:sp>
        <p:nvSpPr>
          <p:cNvPr id="71" name="Google Shape;71;p14"/>
          <p:cNvSpPr txBox="1">
            <a:spLocks noGrp="1"/>
          </p:cNvSpPr>
          <p:nvPr>
            <p:ph type="body" idx="1"/>
          </p:nvPr>
        </p:nvSpPr>
        <p:spPr>
          <a:xfrm>
            <a:off x="387900" y="1489825"/>
            <a:ext cx="8368200" cy="3399000"/>
          </a:xfrm>
          <a:prstGeom prst="rect">
            <a:avLst/>
          </a:prstGeom>
        </p:spPr>
        <p:txBody>
          <a:bodyPr spcFirstLastPara="1" wrap="square" lIns="91425" tIns="91425" rIns="91425" bIns="91425" anchor="t" anchorCtr="0">
            <a:normAutofit fontScale="92500"/>
          </a:bodyPr>
          <a:lstStyle/>
          <a:p>
            <a:pPr marL="457200" lvl="0" indent="-334327" algn="l" rtl="0">
              <a:lnSpc>
                <a:spcPct val="115000"/>
              </a:lnSpc>
              <a:spcBef>
                <a:spcPts val="0"/>
              </a:spcBef>
              <a:spcAft>
                <a:spcPts val="0"/>
              </a:spcAft>
              <a:buSzPct val="100000"/>
              <a:buChar char="●"/>
            </a:pPr>
            <a:r>
              <a:rPr lang="en" dirty="0"/>
              <a:t>For our topic, we chose to research how we can most accurately predict life expectancy.</a:t>
            </a:r>
            <a:endParaRPr dirty="0"/>
          </a:p>
          <a:p>
            <a:pPr marL="457200" lvl="0" indent="-334327" algn="l" rtl="0">
              <a:lnSpc>
                <a:spcPct val="115000"/>
              </a:lnSpc>
              <a:spcBef>
                <a:spcPts val="1000"/>
              </a:spcBef>
              <a:spcAft>
                <a:spcPts val="0"/>
              </a:spcAft>
              <a:buSzPct val="100000"/>
              <a:buChar char="●"/>
            </a:pPr>
            <a:r>
              <a:rPr lang="en" dirty="0"/>
              <a:t>Life expectancy is a key metric for understanding a country’s health.</a:t>
            </a:r>
            <a:endParaRPr dirty="0"/>
          </a:p>
          <a:p>
            <a:pPr marL="457200" lvl="0" indent="-334327" algn="l" rtl="0">
              <a:lnSpc>
                <a:spcPct val="115000"/>
              </a:lnSpc>
              <a:spcBef>
                <a:spcPts val="1000"/>
              </a:spcBef>
              <a:spcAft>
                <a:spcPts val="0"/>
              </a:spcAft>
              <a:buSzPct val="100000"/>
              <a:buChar char="●"/>
            </a:pPr>
            <a:r>
              <a:rPr lang="en" dirty="0"/>
              <a:t>A number of economic, social, and health related variables can help predict life-expectancy.</a:t>
            </a:r>
            <a:endParaRPr dirty="0"/>
          </a:p>
          <a:p>
            <a:pPr marL="457200" lvl="0" indent="-334327" algn="l" rtl="0">
              <a:lnSpc>
                <a:spcPct val="115000"/>
              </a:lnSpc>
              <a:spcBef>
                <a:spcPts val="1000"/>
              </a:spcBef>
              <a:spcAft>
                <a:spcPts val="0"/>
              </a:spcAft>
              <a:buSzPct val="100000"/>
              <a:buChar char="●"/>
            </a:pPr>
            <a:r>
              <a:rPr lang="en" dirty="0"/>
              <a:t>Historically, global life expectancy has risen. However, this varies by country.</a:t>
            </a:r>
            <a:endParaRPr dirty="0"/>
          </a:p>
          <a:p>
            <a:pPr marL="457200" lvl="0" indent="-334327" algn="l" rtl="0">
              <a:lnSpc>
                <a:spcPct val="115000"/>
              </a:lnSpc>
              <a:spcBef>
                <a:spcPts val="1000"/>
              </a:spcBef>
              <a:spcAft>
                <a:spcPts val="1000"/>
              </a:spcAft>
              <a:buSzPct val="100000"/>
              <a:buChar char="●"/>
            </a:pPr>
            <a:r>
              <a:rPr lang="en" dirty="0"/>
              <a:t>By examining various factors to determine the life expectancy, we can then use this data to influence solutions such as health, policy, foreign aid, and global living standards.</a:t>
            </a:r>
            <a:endParaRPr dirty="0"/>
          </a:p>
        </p:txBody>
      </p:sp>
      <p:pic>
        <p:nvPicPr>
          <p:cNvPr id="72" name="Google Shape;72;p14"/>
          <p:cNvPicPr preferRelativeResize="0"/>
          <p:nvPr/>
        </p:nvPicPr>
        <p:blipFill rotWithShape="1">
          <a:blip r:embed="rId3">
            <a:alphaModFix/>
          </a:blip>
          <a:srcRect t="20250" b="20065"/>
          <a:stretch/>
        </p:blipFill>
        <p:spPr>
          <a:xfrm>
            <a:off x="5203200" y="164275"/>
            <a:ext cx="3769775" cy="127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87900" y="465774"/>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The Data – WHO &amp; UN</a:t>
            </a:r>
            <a:endParaRPr dirty="0"/>
          </a:p>
        </p:txBody>
      </p:sp>
      <p:sp>
        <p:nvSpPr>
          <p:cNvPr id="78" name="Google Shape;78;p15"/>
          <p:cNvSpPr txBox="1">
            <a:spLocks noGrp="1"/>
          </p:cNvSpPr>
          <p:nvPr>
            <p:ph type="body" idx="1"/>
          </p:nvPr>
        </p:nvSpPr>
        <p:spPr>
          <a:xfrm>
            <a:off x="387900" y="1355700"/>
            <a:ext cx="8368200" cy="173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Data for each of 193 countries from 2000-2015 compiled from WHO and UN</a:t>
            </a:r>
            <a:endParaRPr dirty="0"/>
          </a:p>
          <a:p>
            <a:pPr marL="457200" lvl="0" indent="-342900" algn="l" rtl="0">
              <a:spcBef>
                <a:spcPts val="0"/>
              </a:spcBef>
              <a:spcAft>
                <a:spcPts val="0"/>
              </a:spcAft>
              <a:buSzPts val="1800"/>
              <a:buChar char="●"/>
            </a:pPr>
            <a:r>
              <a:rPr lang="en" dirty="0"/>
              <a:t>Joined with region data from CIA World Factbook</a:t>
            </a:r>
            <a:endParaRPr dirty="0"/>
          </a:p>
          <a:p>
            <a:pPr marL="457200" lvl="0" indent="-342900" algn="l" rtl="0">
              <a:spcBef>
                <a:spcPts val="0"/>
              </a:spcBef>
              <a:spcAft>
                <a:spcPts val="0"/>
              </a:spcAft>
              <a:buSzPts val="1800"/>
              <a:buChar char="●"/>
            </a:pPr>
            <a:r>
              <a:rPr lang="en" dirty="0"/>
              <a:t>Original data set contains 2938 observations of 22 variables</a:t>
            </a:r>
          </a:p>
          <a:p>
            <a:pPr lvl="0"/>
            <a:r>
              <a:rPr lang="en-US" dirty="0"/>
              <a:t>All predicting variables was then divided into several broad categories:​Immunization related factors, Mortality factors, Economical factors and Social factors.</a:t>
            </a:r>
            <a:endParaRPr dirty="0"/>
          </a:p>
        </p:txBody>
      </p:sp>
      <p:pic>
        <p:nvPicPr>
          <p:cNvPr id="79" name="Google Shape;79;p15"/>
          <p:cNvPicPr preferRelativeResize="0"/>
          <p:nvPr/>
        </p:nvPicPr>
        <p:blipFill>
          <a:blip r:embed="rId3">
            <a:alphaModFix/>
          </a:blip>
          <a:stretch>
            <a:fillRect/>
          </a:stretch>
        </p:blipFill>
        <p:spPr>
          <a:xfrm>
            <a:off x="7712300" y="153449"/>
            <a:ext cx="1235174" cy="1202250"/>
          </a:xfrm>
          <a:prstGeom prst="rect">
            <a:avLst/>
          </a:prstGeom>
          <a:noFill/>
          <a:ln w="76200" cap="flat" cmpd="sng">
            <a:solidFill>
              <a:schemeClr val="dk2"/>
            </a:solidFill>
            <a:prstDash val="solid"/>
            <a:round/>
            <a:headEnd type="none" w="sm" len="sm"/>
            <a:tailEnd type="none" w="sm" len="sm"/>
          </a:ln>
        </p:spPr>
      </p:pic>
      <p:pic>
        <p:nvPicPr>
          <p:cNvPr id="80" name="Google Shape;80;p15"/>
          <p:cNvPicPr preferRelativeResize="0"/>
          <p:nvPr/>
        </p:nvPicPr>
        <p:blipFill rotWithShape="1">
          <a:blip r:embed="rId4">
            <a:alphaModFix/>
          </a:blip>
          <a:srcRect l="14622" t="14973" r="12919" b="14494"/>
          <a:stretch/>
        </p:blipFill>
        <p:spPr>
          <a:xfrm>
            <a:off x="6210550" y="153450"/>
            <a:ext cx="1235175" cy="1202250"/>
          </a:xfrm>
          <a:prstGeom prst="rect">
            <a:avLst/>
          </a:prstGeom>
          <a:noFill/>
          <a:ln w="76200" cap="flat" cmpd="sng">
            <a:solidFill>
              <a:schemeClr val="dk2"/>
            </a:solidFill>
            <a:prstDash val="solid"/>
            <a:round/>
            <a:headEnd type="none" w="sm" len="sm"/>
            <a:tailEnd type="none" w="sm" len="sm"/>
          </a:ln>
        </p:spPr>
      </p:pic>
      <p:sp>
        <p:nvSpPr>
          <p:cNvPr id="81" name="Google Shape;81;p15"/>
          <p:cNvSpPr/>
          <p:nvPr/>
        </p:nvSpPr>
        <p:spPr>
          <a:xfrm>
            <a:off x="710113" y="309482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00477" y="309482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819896" y="309482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10124" y="411389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736652" y="411389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819883" y="411389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p:nvPr/>
        </p:nvSpPr>
        <p:spPr>
          <a:xfrm>
            <a:off x="710113" y="309482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Roboto"/>
                <a:ea typeface="Roboto"/>
                <a:cs typeface="Roboto"/>
                <a:sym typeface="Roboto"/>
              </a:rPr>
              <a:t>Age</a:t>
            </a:r>
            <a:endParaRPr dirty="0">
              <a:solidFill>
                <a:srgbClr val="FFFFFF"/>
              </a:solidFill>
              <a:latin typeface="Roboto"/>
              <a:ea typeface="Roboto"/>
              <a:cs typeface="Roboto"/>
              <a:sym typeface="Roboto"/>
            </a:endParaRPr>
          </a:p>
        </p:txBody>
      </p:sp>
      <p:sp>
        <p:nvSpPr>
          <p:cNvPr id="88" name="Google Shape;88;p15"/>
          <p:cNvSpPr txBox="1"/>
          <p:nvPr/>
        </p:nvSpPr>
        <p:spPr>
          <a:xfrm>
            <a:off x="2700477" y="309482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Region</a:t>
            </a:r>
            <a:endParaRPr>
              <a:solidFill>
                <a:srgbClr val="FFFFFF"/>
              </a:solidFill>
              <a:latin typeface="Roboto"/>
              <a:ea typeface="Roboto"/>
              <a:cs typeface="Roboto"/>
              <a:sym typeface="Roboto"/>
            </a:endParaRPr>
          </a:p>
        </p:txBody>
      </p:sp>
      <p:sp>
        <p:nvSpPr>
          <p:cNvPr id="89" name="Google Shape;89;p15"/>
          <p:cNvSpPr txBox="1"/>
          <p:nvPr/>
        </p:nvSpPr>
        <p:spPr>
          <a:xfrm>
            <a:off x="6819896" y="309482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Adult Mortality</a:t>
            </a:r>
            <a:endParaRPr>
              <a:solidFill>
                <a:srgbClr val="FFFFFF"/>
              </a:solidFill>
              <a:latin typeface="Roboto"/>
              <a:ea typeface="Roboto"/>
              <a:cs typeface="Roboto"/>
              <a:sym typeface="Roboto"/>
            </a:endParaRPr>
          </a:p>
        </p:txBody>
      </p:sp>
      <p:sp>
        <p:nvSpPr>
          <p:cNvPr id="90" name="Google Shape;90;p15"/>
          <p:cNvSpPr txBox="1"/>
          <p:nvPr/>
        </p:nvSpPr>
        <p:spPr>
          <a:xfrm>
            <a:off x="710124" y="411389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Infant Deaths</a:t>
            </a:r>
            <a:endParaRPr>
              <a:solidFill>
                <a:srgbClr val="FFFFFF"/>
              </a:solidFill>
              <a:latin typeface="Roboto"/>
              <a:ea typeface="Roboto"/>
              <a:cs typeface="Roboto"/>
              <a:sym typeface="Roboto"/>
            </a:endParaRPr>
          </a:p>
        </p:txBody>
      </p:sp>
      <p:sp>
        <p:nvSpPr>
          <p:cNvPr id="91" name="Google Shape;91;p15"/>
          <p:cNvSpPr txBox="1"/>
          <p:nvPr/>
        </p:nvSpPr>
        <p:spPr>
          <a:xfrm>
            <a:off x="2736652" y="411389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Roboto"/>
                <a:ea typeface="Roboto"/>
                <a:cs typeface="Roboto"/>
                <a:sym typeface="Roboto"/>
              </a:rPr>
              <a:t>Alcohol</a:t>
            </a:r>
            <a:endParaRPr dirty="0">
              <a:solidFill>
                <a:srgbClr val="FFFFFF"/>
              </a:solidFill>
              <a:latin typeface="Roboto"/>
              <a:ea typeface="Roboto"/>
              <a:cs typeface="Roboto"/>
              <a:sym typeface="Roboto"/>
            </a:endParaRPr>
          </a:p>
        </p:txBody>
      </p:sp>
      <p:sp>
        <p:nvSpPr>
          <p:cNvPr id="92" name="Google Shape;92;p15"/>
          <p:cNvSpPr txBox="1"/>
          <p:nvPr/>
        </p:nvSpPr>
        <p:spPr>
          <a:xfrm>
            <a:off x="6819883" y="411389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Income Composition of Resources</a:t>
            </a:r>
            <a:endParaRPr sz="1200">
              <a:solidFill>
                <a:srgbClr val="FFFFFF"/>
              </a:solidFill>
              <a:latin typeface="Roboto"/>
              <a:ea typeface="Roboto"/>
              <a:cs typeface="Roboto"/>
              <a:sym typeface="Roboto"/>
            </a:endParaRPr>
          </a:p>
        </p:txBody>
      </p:sp>
      <p:sp>
        <p:nvSpPr>
          <p:cNvPr id="93" name="Google Shape;93;p15"/>
          <p:cNvSpPr txBox="1"/>
          <p:nvPr/>
        </p:nvSpPr>
        <p:spPr>
          <a:xfrm>
            <a:off x="710124" y="359196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Numeric (yrs)</a:t>
            </a:r>
            <a:endParaRPr>
              <a:solidFill>
                <a:srgbClr val="FFFFFF"/>
              </a:solidFill>
              <a:latin typeface="Roboto"/>
              <a:ea typeface="Roboto"/>
              <a:cs typeface="Roboto"/>
              <a:sym typeface="Roboto"/>
            </a:endParaRPr>
          </a:p>
        </p:txBody>
      </p:sp>
      <p:sp>
        <p:nvSpPr>
          <p:cNvPr id="94" name="Google Shape;94;p15"/>
          <p:cNvSpPr txBox="1"/>
          <p:nvPr/>
        </p:nvSpPr>
        <p:spPr>
          <a:xfrm>
            <a:off x="2700477" y="359196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Roboto"/>
                <a:ea typeface="Roboto"/>
                <a:cs typeface="Roboto"/>
                <a:sym typeface="Roboto"/>
              </a:rPr>
              <a:t>Categorical</a:t>
            </a:r>
            <a:endParaRPr dirty="0">
              <a:solidFill>
                <a:srgbClr val="FFFFFF"/>
              </a:solidFill>
              <a:latin typeface="Roboto"/>
              <a:ea typeface="Roboto"/>
              <a:cs typeface="Roboto"/>
              <a:sym typeface="Roboto"/>
            </a:endParaRPr>
          </a:p>
        </p:txBody>
      </p:sp>
      <p:sp>
        <p:nvSpPr>
          <p:cNvPr id="95" name="Google Shape;95;p15"/>
          <p:cNvSpPr txBox="1"/>
          <p:nvPr/>
        </p:nvSpPr>
        <p:spPr>
          <a:xfrm>
            <a:off x="6819883" y="359196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Numeric (deaths/1000)</a:t>
            </a:r>
            <a:endParaRPr>
              <a:solidFill>
                <a:srgbClr val="FFFFFF"/>
              </a:solidFill>
              <a:latin typeface="Roboto"/>
              <a:ea typeface="Roboto"/>
              <a:cs typeface="Roboto"/>
              <a:sym typeface="Roboto"/>
            </a:endParaRPr>
          </a:p>
        </p:txBody>
      </p:sp>
      <p:sp>
        <p:nvSpPr>
          <p:cNvPr id="96" name="Google Shape;96;p15"/>
          <p:cNvSpPr txBox="1"/>
          <p:nvPr/>
        </p:nvSpPr>
        <p:spPr>
          <a:xfrm>
            <a:off x="710124" y="466163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Numeric (deaths/1000)</a:t>
            </a:r>
            <a:endParaRPr>
              <a:solidFill>
                <a:srgbClr val="FFFFFF"/>
              </a:solidFill>
              <a:latin typeface="Roboto"/>
              <a:ea typeface="Roboto"/>
              <a:cs typeface="Roboto"/>
              <a:sym typeface="Roboto"/>
            </a:endParaRPr>
          </a:p>
        </p:txBody>
      </p:sp>
      <p:sp>
        <p:nvSpPr>
          <p:cNvPr id="97" name="Google Shape;97;p15"/>
          <p:cNvSpPr txBox="1"/>
          <p:nvPr/>
        </p:nvSpPr>
        <p:spPr>
          <a:xfrm>
            <a:off x="2736664" y="4661630"/>
            <a:ext cx="1614000" cy="355500"/>
          </a:xfrm>
          <a:prstGeom prst="rect">
            <a:avLst/>
          </a:prstGeom>
          <a:noFill/>
          <a:ln>
            <a:noFill/>
          </a:ln>
        </p:spPr>
        <p:txBody>
          <a:bodyPr spcFirstLastPara="1" wrap="square" lIns="91425" tIns="91425" rIns="91425" bIns="91425" anchor="ctr" anchorCtr="0">
            <a:noAutofit/>
          </a:bodyPr>
          <a:lstStyle/>
          <a:p>
            <a:pPr lvl="0" algn="ctr"/>
            <a:r>
              <a:rPr lang="en" dirty="0">
                <a:solidFill>
                  <a:srgbClr val="FFFFFF"/>
                </a:solidFill>
                <a:latin typeface="Roboto"/>
                <a:ea typeface="Roboto"/>
                <a:cs typeface="Roboto"/>
                <a:sym typeface="Roboto"/>
              </a:rPr>
              <a:t>Numeric </a:t>
            </a:r>
          </a:p>
          <a:p>
            <a:pPr lvl="0" algn="ctr"/>
            <a:r>
              <a:rPr lang="en" dirty="0">
                <a:solidFill>
                  <a:srgbClr val="FFFFFF"/>
                </a:solidFill>
                <a:latin typeface="Roboto"/>
                <a:ea typeface="Roboto"/>
                <a:cs typeface="Roboto"/>
                <a:sym typeface="Roboto"/>
              </a:rPr>
              <a:t>(range 0-1)</a:t>
            </a:r>
            <a:endParaRPr dirty="0">
              <a:solidFill>
                <a:srgbClr val="FFFFFF"/>
              </a:solidFill>
              <a:latin typeface="Roboto"/>
              <a:ea typeface="Roboto"/>
              <a:cs typeface="Roboto"/>
              <a:sym typeface="Roboto"/>
            </a:endParaRPr>
          </a:p>
        </p:txBody>
      </p:sp>
      <p:sp>
        <p:nvSpPr>
          <p:cNvPr id="98" name="Google Shape;98;p15"/>
          <p:cNvSpPr txBox="1"/>
          <p:nvPr/>
        </p:nvSpPr>
        <p:spPr>
          <a:xfrm>
            <a:off x="6819883" y="466163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Roboto"/>
                <a:ea typeface="Roboto"/>
                <a:cs typeface="Roboto"/>
                <a:sym typeface="Roboto"/>
              </a:rPr>
              <a:t>Numeric </a:t>
            </a:r>
            <a:endParaRPr dirty="0">
              <a:solidFill>
                <a:srgbClr val="FFFFFF"/>
              </a:solidFill>
              <a:latin typeface="Roboto"/>
              <a:ea typeface="Roboto"/>
              <a:cs typeface="Roboto"/>
              <a:sym typeface="Roboto"/>
            </a:endParaRPr>
          </a:p>
          <a:p>
            <a:pPr marL="0" lvl="0" indent="0" algn="ctr" rtl="0">
              <a:spcBef>
                <a:spcPts val="0"/>
              </a:spcBef>
              <a:spcAft>
                <a:spcPts val="0"/>
              </a:spcAft>
              <a:buNone/>
            </a:pPr>
            <a:r>
              <a:rPr lang="en" dirty="0">
                <a:solidFill>
                  <a:srgbClr val="FFFFFF"/>
                </a:solidFill>
                <a:latin typeface="Roboto"/>
                <a:ea typeface="Roboto"/>
                <a:cs typeface="Roboto"/>
                <a:sym typeface="Roboto"/>
              </a:rPr>
              <a:t>(range 0-1)</a:t>
            </a:r>
            <a:endParaRPr dirty="0">
              <a:solidFill>
                <a:srgbClr val="FFFFFF"/>
              </a:solidFill>
              <a:latin typeface="Roboto"/>
              <a:ea typeface="Roboto"/>
              <a:cs typeface="Roboto"/>
              <a:sym typeface="Roboto"/>
            </a:endParaRPr>
          </a:p>
        </p:txBody>
      </p:sp>
      <p:sp>
        <p:nvSpPr>
          <p:cNvPr id="99" name="Google Shape;99;p15"/>
          <p:cNvSpPr/>
          <p:nvPr/>
        </p:nvSpPr>
        <p:spPr>
          <a:xfrm>
            <a:off x="4760175" y="309482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txBox="1"/>
          <p:nvPr/>
        </p:nvSpPr>
        <p:spPr>
          <a:xfrm>
            <a:off x="4760175" y="309482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Hepatitis B</a:t>
            </a:r>
            <a:endParaRPr>
              <a:solidFill>
                <a:srgbClr val="FFFFFF"/>
              </a:solidFill>
              <a:latin typeface="Roboto"/>
              <a:ea typeface="Roboto"/>
              <a:cs typeface="Roboto"/>
              <a:sym typeface="Roboto"/>
            </a:endParaRPr>
          </a:p>
        </p:txBody>
      </p:sp>
      <p:sp>
        <p:nvSpPr>
          <p:cNvPr id="101" name="Google Shape;101;p15"/>
          <p:cNvSpPr txBox="1"/>
          <p:nvPr/>
        </p:nvSpPr>
        <p:spPr>
          <a:xfrm>
            <a:off x="4760174" y="359196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Numeric (immunization %)</a:t>
            </a:r>
            <a:endParaRPr>
              <a:solidFill>
                <a:srgbClr val="FFFFFF"/>
              </a:solidFill>
              <a:latin typeface="Roboto"/>
              <a:ea typeface="Roboto"/>
              <a:cs typeface="Roboto"/>
              <a:sym typeface="Roboto"/>
            </a:endParaRPr>
          </a:p>
        </p:txBody>
      </p:sp>
      <p:sp>
        <p:nvSpPr>
          <p:cNvPr id="102" name="Google Shape;102;p15"/>
          <p:cNvSpPr/>
          <p:nvPr/>
        </p:nvSpPr>
        <p:spPr>
          <a:xfrm>
            <a:off x="4778256" y="411389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txBox="1"/>
          <p:nvPr/>
        </p:nvSpPr>
        <p:spPr>
          <a:xfrm>
            <a:off x="4778256" y="411389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Measles</a:t>
            </a:r>
            <a:endParaRPr>
              <a:solidFill>
                <a:srgbClr val="FFFFFF"/>
              </a:solidFill>
              <a:latin typeface="Roboto"/>
              <a:ea typeface="Roboto"/>
              <a:cs typeface="Roboto"/>
              <a:sym typeface="Roboto"/>
            </a:endParaRPr>
          </a:p>
        </p:txBody>
      </p:sp>
      <p:sp>
        <p:nvSpPr>
          <p:cNvPr id="104" name="Google Shape;104;p15"/>
          <p:cNvSpPr txBox="1"/>
          <p:nvPr/>
        </p:nvSpPr>
        <p:spPr>
          <a:xfrm>
            <a:off x="4778268" y="466163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Numeric (cases/1000)</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87900" y="465774"/>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The Data – Suicides</a:t>
            </a:r>
            <a:endParaRPr dirty="0"/>
          </a:p>
        </p:txBody>
      </p:sp>
      <p:sp>
        <p:nvSpPr>
          <p:cNvPr id="78" name="Google Shape;78;p15"/>
          <p:cNvSpPr txBox="1">
            <a:spLocks noGrp="1"/>
          </p:cNvSpPr>
          <p:nvPr>
            <p:ph type="body" idx="1"/>
          </p:nvPr>
        </p:nvSpPr>
        <p:spPr>
          <a:xfrm>
            <a:off x="387900" y="1355700"/>
            <a:ext cx="8368200" cy="1739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Suicide data for each of 193 countries from 1985-2016 compiled from WHO</a:t>
            </a:r>
            <a:endParaRPr dirty="0"/>
          </a:p>
          <a:p>
            <a:pPr marL="457200" lvl="0" indent="-342900" algn="l" rtl="0">
              <a:spcBef>
                <a:spcPts val="0"/>
              </a:spcBef>
              <a:spcAft>
                <a:spcPts val="0"/>
              </a:spcAft>
              <a:buSzPts val="1800"/>
              <a:buChar char="●"/>
            </a:pPr>
            <a:r>
              <a:rPr lang="en" dirty="0"/>
              <a:t>Original data set contains 27820 observations of 12 variables</a:t>
            </a:r>
          </a:p>
          <a:p>
            <a:pPr lvl="0"/>
            <a:r>
              <a:rPr lang="en-US" dirty="0"/>
              <a:t>All predicting variables was then divided into several broad categories:​ Age group, Country, Year, GDP, Population, Sex</a:t>
            </a:r>
            <a:endParaRPr dirty="0"/>
          </a:p>
        </p:txBody>
      </p:sp>
      <p:sp>
        <p:nvSpPr>
          <p:cNvPr id="81" name="Google Shape;81;p15"/>
          <p:cNvSpPr/>
          <p:nvPr/>
        </p:nvSpPr>
        <p:spPr>
          <a:xfrm>
            <a:off x="710113" y="309482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00477" y="309482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819896" y="309482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10124" y="411389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736652" y="411389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p:nvPr/>
        </p:nvSpPr>
        <p:spPr>
          <a:xfrm>
            <a:off x="710113" y="309482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Roboto"/>
                <a:ea typeface="Roboto"/>
                <a:cs typeface="Roboto"/>
                <a:sym typeface="Roboto"/>
              </a:rPr>
              <a:t>Age</a:t>
            </a:r>
            <a:endParaRPr dirty="0">
              <a:solidFill>
                <a:srgbClr val="FFFFFF"/>
              </a:solidFill>
              <a:latin typeface="Roboto"/>
              <a:ea typeface="Roboto"/>
              <a:cs typeface="Roboto"/>
              <a:sym typeface="Roboto"/>
            </a:endParaRPr>
          </a:p>
        </p:txBody>
      </p:sp>
      <p:sp>
        <p:nvSpPr>
          <p:cNvPr id="88" name="Google Shape;88;p15"/>
          <p:cNvSpPr txBox="1"/>
          <p:nvPr/>
        </p:nvSpPr>
        <p:spPr>
          <a:xfrm>
            <a:off x="2700477" y="309482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Roboto"/>
                <a:ea typeface="Roboto"/>
                <a:cs typeface="Roboto"/>
                <a:sym typeface="Roboto"/>
              </a:rPr>
              <a:t>Country</a:t>
            </a:r>
            <a:endParaRPr dirty="0">
              <a:solidFill>
                <a:srgbClr val="FFFFFF"/>
              </a:solidFill>
              <a:latin typeface="Roboto"/>
              <a:ea typeface="Roboto"/>
              <a:cs typeface="Roboto"/>
              <a:sym typeface="Roboto"/>
            </a:endParaRPr>
          </a:p>
        </p:txBody>
      </p:sp>
      <p:sp>
        <p:nvSpPr>
          <p:cNvPr id="89" name="Google Shape;89;p15"/>
          <p:cNvSpPr txBox="1"/>
          <p:nvPr/>
        </p:nvSpPr>
        <p:spPr>
          <a:xfrm>
            <a:off x="6819896" y="309482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Roboto"/>
                <a:ea typeface="Roboto"/>
                <a:cs typeface="Roboto"/>
                <a:sym typeface="Roboto"/>
              </a:rPr>
              <a:t>Population</a:t>
            </a:r>
            <a:endParaRPr dirty="0">
              <a:solidFill>
                <a:srgbClr val="FFFFFF"/>
              </a:solidFill>
              <a:latin typeface="Roboto"/>
              <a:ea typeface="Roboto"/>
              <a:cs typeface="Roboto"/>
              <a:sym typeface="Roboto"/>
            </a:endParaRPr>
          </a:p>
        </p:txBody>
      </p:sp>
      <p:sp>
        <p:nvSpPr>
          <p:cNvPr id="90" name="Google Shape;90;p15"/>
          <p:cNvSpPr txBox="1"/>
          <p:nvPr/>
        </p:nvSpPr>
        <p:spPr>
          <a:xfrm>
            <a:off x="710124" y="411389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Roboto"/>
                <a:ea typeface="Roboto"/>
                <a:cs typeface="Roboto"/>
                <a:sym typeface="Roboto"/>
              </a:rPr>
              <a:t>Sex</a:t>
            </a:r>
            <a:endParaRPr dirty="0">
              <a:solidFill>
                <a:srgbClr val="FFFFFF"/>
              </a:solidFill>
              <a:latin typeface="Roboto"/>
              <a:ea typeface="Roboto"/>
              <a:cs typeface="Roboto"/>
              <a:sym typeface="Roboto"/>
            </a:endParaRPr>
          </a:p>
        </p:txBody>
      </p:sp>
      <p:sp>
        <p:nvSpPr>
          <p:cNvPr id="91" name="Google Shape;91;p15"/>
          <p:cNvSpPr txBox="1"/>
          <p:nvPr/>
        </p:nvSpPr>
        <p:spPr>
          <a:xfrm>
            <a:off x="2736652" y="411389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Roboto"/>
                <a:ea typeface="Roboto"/>
                <a:cs typeface="Roboto"/>
                <a:sym typeface="Roboto"/>
              </a:rPr>
              <a:t>GDP</a:t>
            </a:r>
            <a:endParaRPr dirty="0">
              <a:solidFill>
                <a:srgbClr val="FFFFFF"/>
              </a:solidFill>
              <a:latin typeface="Roboto"/>
              <a:ea typeface="Roboto"/>
              <a:cs typeface="Roboto"/>
              <a:sym typeface="Roboto"/>
            </a:endParaRPr>
          </a:p>
        </p:txBody>
      </p:sp>
      <p:sp>
        <p:nvSpPr>
          <p:cNvPr id="93" name="Google Shape;93;p15"/>
          <p:cNvSpPr txBox="1"/>
          <p:nvPr/>
        </p:nvSpPr>
        <p:spPr>
          <a:xfrm>
            <a:off x="710124" y="359196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Roboto"/>
                <a:ea typeface="Roboto"/>
                <a:cs typeface="Roboto"/>
                <a:sym typeface="Roboto"/>
              </a:rPr>
              <a:t>Numeric (</a:t>
            </a:r>
            <a:r>
              <a:rPr lang="en" dirty="0" err="1">
                <a:solidFill>
                  <a:srgbClr val="FFFFFF"/>
                </a:solidFill>
                <a:latin typeface="Roboto"/>
                <a:ea typeface="Roboto"/>
                <a:cs typeface="Roboto"/>
                <a:sym typeface="Roboto"/>
              </a:rPr>
              <a:t>yrs</a:t>
            </a:r>
            <a:r>
              <a:rPr lang="en" dirty="0">
                <a:solidFill>
                  <a:srgbClr val="FFFFFF"/>
                </a:solidFill>
                <a:latin typeface="Roboto"/>
                <a:ea typeface="Roboto"/>
                <a:cs typeface="Roboto"/>
                <a:sym typeface="Roboto"/>
              </a:rPr>
              <a:t>)</a:t>
            </a:r>
            <a:endParaRPr dirty="0">
              <a:solidFill>
                <a:srgbClr val="FFFFFF"/>
              </a:solidFill>
              <a:latin typeface="Roboto"/>
              <a:ea typeface="Roboto"/>
              <a:cs typeface="Roboto"/>
              <a:sym typeface="Roboto"/>
            </a:endParaRPr>
          </a:p>
        </p:txBody>
      </p:sp>
      <p:sp>
        <p:nvSpPr>
          <p:cNvPr id="94" name="Google Shape;94;p15"/>
          <p:cNvSpPr txBox="1"/>
          <p:nvPr/>
        </p:nvSpPr>
        <p:spPr>
          <a:xfrm>
            <a:off x="2700477" y="359196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Roboto"/>
                <a:ea typeface="Roboto"/>
                <a:cs typeface="Roboto"/>
                <a:sym typeface="Roboto"/>
              </a:rPr>
              <a:t>Categorical</a:t>
            </a:r>
            <a:endParaRPr dirty="0">
              <a:solidFill>
                <a:srgbClr val="FFFFFF"/>
              </a:solidFill>
              <a:latin typeface="Roboto"/>
              <a:ea typeface="Roboto"/>
              <a:cs typeface="Roboto"/>
              <a:sym typeface="Roboto"/>
            </a:endParaRPr>
          </a:p>
        </p:txBody>
      </p:sp>
      <p:sp>
        <p:nvSpPr>
          <p:cNvPr id="95" name="Google Shape;95;p15"/>
          <p:cNvSpPr txBox="1"/>
          <p:nvPr/>
        </p:nvSpPr>
        <p:spPr>
          <a:xfrm>
            <a:off x="6819883" y="359196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Numeric (deaths/1000)</a:t>
            </a:r>
            <a:endParaRPr>
              <a:solidFill>
                <a:srgbClr val="FFFFFF"/>
              </a:solidFill>
              <a:latin typeface="Roboto"/>
              <a:ea typeface="Roboto"/>
              <a:cs typeface="Roboto"/>
              <a:sym typeface="Roboto"/>
            </a:endParaRPr>
          </a:p>
        </p:txBody>
      </p:sp>
      <p:sp>
        <p:nvSpPr>
          <p:cNvPr id="96" name="Google Shape;96;p15"/>
          <p:cNvSpPr txBox="1"/>
          <p:nvPr/>
        </p:nvSpPr>
        <p:spPr>
          <a:xfrm>
            <a:off x="710124" y="4661630"/>
            <a:ext cx="1614000" cy="355500"/>
          </a:xfrm>
          <a:prstGeom prst="rect">
            <a:avLst/>
          </a:prstGeom>
          <a:noFill/>
          <a:ln>
            <a:noFill/>
          </a:ln>
        </p:spPr>
        <p:txBody>
          <a:bodyPr spcFirstLastPara="1" wrap="square" lIns="91425" tIns="91425" rIns="91425" bIns="91425" anchor="ctr" anchorCtr="0">
            <a:noAutofit/>
          </a:bodyPr>
          <a:lstStyle/>
          <a:p>
            <a:pPr lvl="0" algn="ctr"/>
            <a:r>
              <a:rPr lang="en-US" dirty="0">
                <a:solidFill>
                  <a:srgbClr val="FFFFFF"/>
                </a:solidFill>
                <a:latin typeface="Roboto"/>
                <a:ea typeface="Roboto"/>
                <a:cs typeface="Roboto"/>
                <a:sym typeface="Roboto"/>
              </a:rPr>
              <a:t>Categorical</a:t>
            </a:r>
          </a:p>
        </p:txBody>
      </p:sp>
      <p:sp>
        <p:nvSpPr>
          <p:cNvPr id="97" name="Google Shape;97;p15"/>
          <p:cNvSpPr txBox="1"/>
          <p:nvPr/>
        </p:nvSpPr>
        <p:spPr>
          <a:xfrm>
            <a:off x="2736664" y="4661630"/>
            <a:ext cx="1614000" cy="355500"/>
          </a:xfrm>
          <a:prstGeom prst="rect">
            <a:avLst/>
          </a:prstGeom>
          <a:noFill/>
          <a:ln>
            <a:noFill/>
          </a:ln>
        </p:spPr>
        <p:txBody>
          <a:bodyPr spcFirstLastPara="1" wrap="square" lIns="91425" tIns="91425" rIns="91425" bIns="91425" anchor="ctr" anchorCtr="0">
            <a:noAutofit/>
          </a:bodyPr>
          <a:lstStyle/>
          <a:p>
            <a:pPr lvl="0" algn="ctr"/>
            <a:r>
              <a:rPr lang="en" dirty="0">
                <a:solidFill>
                  <a:srgbClr val="FFFFFF"/>
                </a:solidFill>
                <a:latin typeface="Roboto"/>
                <a:ea typeface="Roboto"/>
                <a:cs typeface="Roboto"/>
                <a:sym typeface="Roboto"/>
              </a:rPr>
              <a:t>Numeric </a:t>
            </a:r>
          </a:p>
          <a:p>
            <a:pPr lvl="0" algn="ctr"/>
            <a:r>
              <a:rPr lang="en" dirty="0">
                <a:solidFill>
                  <a:srgbClr val="FFFFFF"/>
                </a:solidFill>
                <a:latin typeface="Roboto"/>
                <a:ea typeface="Roboto"/>
                <a:cs typeface="Roboto"/>
                <a:sym typeface="Roboto"/>
              </a:rPr>
              <a:t>(range 0-1)</a:t>
            </a:r>
            <a:endParaRPr dirty="0">
              <a:solidFill>
                <a:srgbClr val="FFFFFF"/>
              </a:solidFill>
              <a:latin typeface="Roboto"/>
              <a:ea typeface="Roboto"/>
              <a:cs typeface="Roboto"/>
              <a:sym typeface="Roboto"/>
            </a:endParaRPr>
          </a:p>
        </p:txBody>
      </p:sp>
      <p:sp>
        <p:nvSpPr>
          <p:cNvPr id="98" name="Google Shape;98;p15"/>
          <p:cNvSpPr txBox="1"/>
          <p:nvPr/>
        </p:nvSpPr>
        <p:spPr>
          <a:xfrm>
            <a:off x="6819883" y="466163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Roboto"/>
              <a:ea typeface="Roboto"/>
              <a:cs typeface="Roboto"/>
              <a:sym typeface="Roboto"/>
            </a:endParaRPr>
          </a:p>
        </p:txBody>
      </p:sp>
      <p:sp>
        <p:nvSpPr>
          <p:cNvPr id="99" name="Google Shape;99;p15"/>
          <p:cNvSpPr/>
          <p:nvPr/>
        </p:nvSpPr>
        <p:spPr>
          <a:xfrm>
            <a:off x="4760175" y="3094825"/>
            <a:ext cx="1614000" cy="497100"/>
          </a:xfrm>
          <a:prstGeom prst="roundRect">
            <a:avLst>
              <a:gd name="adj" fmla="val 16667"/>
            </a:avLst>
          </a:prstGeom>
          <a:solidFill>
            <a:srgbClr val="558B2F"/>
          </a:solidFill>
          <a:ln w="9525" cap="flat" cmpd="sng">
            <a:solidFill>
              <a:srgbClr val="0040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txBox="1"/>
          <p:nvPr/>
        </p:nvSpPr>
        <p:spPr>
          <a:xfrm>
            <a:off x="4760175" y="3094825"/>
            <a:ext cx="1614000" cy="49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Roboto"/>
                <a:ea typeface="Roboto"/>
                <a:cs typeface="Roboto"/>
                <a:sym typeface="Roboto"/>
              </a:rPr>
              <a:t>Year</a:t>
            </a:r>
            <a:endParaRPr dirty="0">
              <a:solidFill>
                <a:srgbClr val="FFFFFF"/>
              </a:solidFill>
              <a:latin typeface="Roboto"/>
              <a:ea typeface="Roboto"/>
              <a:cs typeface="Roboto"/>
              <a:sym typeface="Roboto"/>
            </a:endParaRPr>
          </a:p>
        </p:txBody>
      </p:sp>
      <p:sp>
        <p:nvSpPr>
          <p:cNvPr id="101" name="Google Shape;101;p15"/>
          <p:cNvSpPr txBox="1"/>
          <p:nvPr/>
        </p:nvSpPr>
        <p:spPr>
          <a:xfrm>
            <a:off x="4760174" y="3591960"/>
            <a:ext cx="1614000" cy="355500"/>
          </a:xfrm>
          <a:prstGeom prst="rect">
            <a:avLst/>
          </a:prstGeom>
          <a:noFill/>
          <a:ln>
            <a:noFill/>
          </a:ln>
        </p:spPr>
        <p:txBody>
          <a:bodyPr spcFirstLastPara="1" wrap="square" lIns="91425" tIns="91425" rIns="91425" bIns="91425" anchor="ctr" anchorCtr="0">
            <a:noAutofit/>
          </a:bodyPr>
          <a:lstStyle/>
          <a:p>
            <a:pPr algn="ctr"/>
            <a:r>
              <a:rPr lang="en" dirty="0">
                <a:solidFill>
                  <a:srgbClr val="FFFFFF"/>
                </a:solidFill>
                <a:latin typeface="Roboto"/>
                <a:ea typeface="Roboto"/>
                <a:cs typeface="Roboto"/>
                <a:sym typeface="Roboto"/>
              </a:rPr>
              <a:t> (</a:t>
            </a:r>
            <a:r>
              <a:rPr lang="en-US" dirty="0">
                <a:solidFill>
                  <a:srgbClr val="FFFFFF"/>
                </a:solidFill>
                <a:latin typeface="Roboto"/>
                <a:ea typeface="Roboto"/>
                <a:cs typeface="Roboto"/>
                <a:sym typeface="Roboto"/>
              </a:rPr>
              <a:t>Numeric (</a:t>
            </a:r>
            <a:r>
              <a:rPr lang="en-US" dirty="0" err="1">
                <a:solidFill>
                  <a:srgbClr val="FFFFFF"/>
                </a:solidFill>
                <a:latin typeface="Roboto"/>
                <a:ea typeface="Roboto"/>
                <a:cs typeface="Roboto"/>
                <a:sym typeface="Roboto"/>
              </a:rPr>
              <a:t>yrs</a:t>
            </a:r>
            <a:r>
              <a:rPr lang="en-US" dirty="0">
                <a:solidFill>
                  <a:srgbClr val="FFFFFF"/>
                </a:solidFill>
                <a:latin typeface="Roboto"/>
                <a:ea typeface="Roboto"/>
                <a:cs typeface="Roboto"/>
                <a:sym typeface="Roboto"/>
              </a:rPr>
              <a:t>)</a:t>
            </a:r>
          </a:p>
        </p:txBody>
      </p:sp>
      <p:sp>
        <p:nvSpPr>
          <p:cNvPr id="104" name="Google Shape;104;p15"/>
          <p:cNvSpPr txBox="1"/>
          <p:nvPr/>
        </p:nvSpPr>
        <p:spPr>
          <a:xfrm>
            <a:off x="4778268" y="4661630"/>
            <a:ext cx="16140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395759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EDA</a:t>
            </a:r>
            <a:endParaRPr dirty="0"/>
          </a:p>
        </p:txBody>
      </p:sp>
      <p:sp>
        <p:nvSpPr>
          <p:cNvPr id="112" name="Google Shape;112;p16"/>
          <p:cNvSpPr txBox="1">
            <a:spLocks noGrp="1"/>
          </p:cNvSpPr>
          <p:nvPr>
            <p:ph type="body" idx="1"/>
          </p:nvPr>
        </p:nvSpPr>
        <p:spPr>
          <a:xfrm>
            <a:off x="137650" y="2571750"/>
            <a:ext cx="3366300" cy="2424000"/>
          </a:xfrm>
          <a:prstGeom prst="rect">
            <a:avLst/>
          </a:prstGeom>
        </p:spPr>
        <p:txBody>
          <a:bodyPr spcFirstLastPara="1" wrap="square" lIns="91425" tIns="91425" rIns="91425" bIns="91425" anchor="t" anchorCtr="0">
            <a:noAutofit/>
          </a:bodyPr>
          <a:lstStyle/>
          <a:p>
            <a:pPr marL="457200" lvl="0" indent="-332105" algn="l" rtl="0">
              <a:lnSpc>
                <a:spcPct val="105000"/>
              </a:lnSpc>
              <a:spcBef>
                <a:spcPts val="0"/>
              </a:spcBef>
              <a:spcAft>
                <a:spcPts val="0"/>
              </a:spcAft>
              <a:buSzPts val="1630"/>
              <a:buChar char="●"/>
            </a:pPr>
            <a:endParaRPr sz="1629" dirty="0"/>
          </a:p>
        </p:txBody>
      </p:sp>
      <p:sp>
        <p:nvSpPr>
          <p:cNvPr id="114" name="Google Shape;114;p16"/>
          <p:cNvSpPr txBox="1">
            <a:spLocks noGrp="1"/>
          </p:cNvSpPr>
          <p:nvPr>
            <p:ph type="body" idx="4294967295"/>
          </p:nvPr>
        </p:nvSpPr>
        <p:spPr>
          <a:xfrm>
            <a:off x="0" y="1389063"/>
            <a:ext cx="2627313" cy="1182687"/>
          </a:xfrm>
          <a:prstGeom prst="rect">
            <a:avLst/>
          </a:prstGeom>
        </p:spPr>
        <p:txBody>
          <a:bodyPr spcFirstLastPara="1" wrap="square" lIns="91425" tIns="91425" rIns="91425" bIns="91425" anchor="t" anchorCtr="0">
            <a:noAutofit/>
          </a:bodyPr>
          <a:lstStyle/>
          <a:p>
            <a:pPr marL="457200" lvl="0" indent="-332105" algn="l" rtl="0">
              <a:lnSpc>
                <a:spcPct val="105000"/>
              </a:lnSpc>
              <a:spcBef>
                <a:spcPts val="0"/>
              </a:spcBef>
              <a:spcAft>
                <a:spcPts val="0"/>
              </a:spcAft>
              <a:buSzPts val="1630"/>
              <a:buChar char="●"/>
            </a:pPr>
            <a:endParaRPr sz="162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Modeling Procedure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Interesting Findings From The Model</a:t>
            </a:r>
            <a:endParaRPr/>
          </a:p>
        </p:txBody>
      </p:sp>
      <p:sp>
        <p:nvSpPr>
          <p:cNvPr id="127" name="Google Shape;127;p18"/>
          <p:cNvSpPr txBox="1">
            <a:spLocks noGrp="1"/>
          </p:cNvSpPr>
          <p:nvPr>
            <p:ph type="body" idx="1"/>
          </p:nvPr>
        </p:nvSpPr>
        <p:spPr>
          <a:xfrm>
            <a:off x="56350" y="1387825"/>
            <a:ext cx="4327200" cy="3524400"/>
          </a:xfrm>
          <a:prstGeom prst="rect">
            <a:avLst/>
          </a:prstGeom>
        </p:spPr>
        <p:txBody>
          <a:bodyPr spcFirstLastPara="1" wrap="square" lIns="91425" tIns="91425" rIns="91425" bIns="91425" anchor="t" anchorCtr="0">
            <a:noAutofit/>
          </a:bodyPr>
          <a:lstStyle/>
          <a:p>
            <a:pPr marL="457200" lvl="0" indent="-317500" algn="l" rtl="0">
              <a:lnSpc>
                <a:spcPct val="105000"/>
              </a:lnSpc>
              <a:spcBef>
                <a:spcPts val="0"/>
              </a:spcBef>
              <a:spcAft>
                <a:spcPts val="0"/>
              </a:spcAft>
              <a:buSzPts val="140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Conclusions and Future Work </a:t>
            </a:r>
            <a:endParaRPr/>
          </a:p>
        </p:txBody>
      </p:sp>
      <p:sp>
        <p:nvSpPr>
          <p:cNvPr id="135" name="Google Shape;135;p19"/>
          <p:cNvSpPr txBox="1">
            <a:spLocks noGrp="1"/>
          </p:cNvSpPr>
          <p:nvPr>
            <p:ph type="body" idx="1"/>
          </p:nvPr>
        </p:nvSpPr>
        <p:spPr>
          <a:xfrm>
            <a:off x="262800" y="1360825"/>
            <a:ext cx="8493300" cy="12633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sz="1800" dirty="0"/>
          </a:p>
        </p:txBody>
      </p:sp>
      <p:sp>
        <p:nvSpPr>
          <p:cNvPr id="137" name="Google Shape;137;p19"/>
          <p:cNvSpPr txBox="1">
            <a:spLocks noGrp="1"/>
          </p:cNvSpPr>
          <p:nvPr>
            <p:ph type="body" idx="4294967295"/>
          </p:nvPr>
        </p:nvSpPr>
        <p:spPr>
          <a:xfrm>
            <a:off x="0" y="2571750"/>
            <a:ext cx="4048125" cy="237172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References</a:t>
            </a:r>
            <a:endParaRPr/>
          </a:p>
        </p:txBody>
      </p:sp>
      <p:sp>
        <p:nvSpPr>
          <p:cNvPr id="143" name="Google Shape;143;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1200"/>
              </a:spcAft>
              <a:buSzPts val="605"/>
              <a:buNone/>
            </a:pPr>
            <a:endParaRPr sz="139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{50D3F1E8-6316-BF4E-AECC-E9A1CD31B00F}tf10001122</Template>
  <TotalTime>10</TotalTime>
  <Words>597</Words>
  <Application>Microsoft Macintosh PowerPoint</Application>
  <PresentationFormat>On-screen Show (16:9)</PresentationFormat>
  <Paragraphs>70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Tw Cen MT</vt:lpstr>
      <vt:lpstr>Arial</vt:lpstr>
      <vt:lpstr>Roboto</vt:lpstr>
      <vt:lpstr>Trebuchet MS</vt:lpstr>
      <vt:lpstr>Circuit</vt:lpstr>
      <vt:lpstr>Predicting Country-Level Life Expectancy</vt:lpstr>
      <vt:lpstr>Topic and Motivation</vt:lpstr>
      <vt:lpstr>The Data – WHO &amp; UN</vt:lpstr>
      <vt:lpstr>The Data – Suicides</vt:lpstr>
      <vt:lpstr>EDA</vt:lpstr>
      <vt:lpstr>Modeling Procedure</vt:lpstr>
      <vt:lpstr>Interesting Findings From The Model</vt:lpstr>
      <vt:lpstr>Conclusions and Future Work </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Country-Level Life Expectancy</dc:title>
  <cp:lastModifiedBy>Microsoft Office User</cp:lastModifiedBy>
  <cp:revision>3</cp:revision>
  <dcterms:modified xsi:type="dcterms:W3CDTF">2022-03-19T23:41:44Z</dcterms:modified>
</cp:coreProperties>
</file>