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1pPr>
    <a:lvl2pPr marL="228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2pPr>
    <a:lvl3pPr marL="457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3pPr>
    <a:lvl4pPr marL="6858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4pPr>
    <a:lvl5pPr marL="9144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5pPr>
    <a:lvl6pPr marL="11430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6pPr>
    <a:lvl7pPr marL="1371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7pPr>
    <a:lvl8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8pPr>
    <a:lvl9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41443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6706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18502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276091" y="1878279"/>
            <a:ext cx="5639815" cy="136651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8800" b="1" i="1">
              <a:solidFill>
                <a:srgbClr val="FF0000"/>
              </a:solidFill>
              <a:latin typeface="Calibri" pitchFamily="0" charset="0"/>
              <a:cs typeface="Calibri" pitchFamily="0" charset="0"/>
            </a:endParaRPr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904443" y="2969750"/>
            <a:ext cx="8519160" cy="137477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2000" b="0" i="0">
              <a:solidFill>
                <a:srgbClr val="0D0D0D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0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1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877824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&lt;#&gt;</a:t>
            </a:fld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4995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2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276091" y="1878279"/>
            <a:ext cx="5639815" cy="136651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8800" b="1" i="1">
              <a:solidFill>
                <a:srgbClr val="FF0000"/>
              </a:solidFill>
              <a:latin typeface="Calibri" pitchFamily="0" charset="0"/>
              <a:cs typeface="Calibri" pitchFamily="0" charset="0"/>
            </a:endParaRPr>
          </a:p>
        </p:txBody>
      </p:sp>
      <p:sp>
        <p:nvSpPr>
          <p:cNvPr id="128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29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30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877824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&lt;#&gt;</a:t>
            </a:fld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6613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84685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86733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16884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65680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72080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1636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15170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00230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3276091" y="1878279"/>
            <a:ext cx="5639815" cy="13665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8800" b="1" i="1">
              <a:solidFill>
                <a:srgbClr val="FF0000"/>
              </a:solidFill>
              <a:latin typeface="Calibri" pitchFamily="0" charset="0"/>
              <a:cs typeface="Calibri" pitchFamily="0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904443" y="2969750"/>
            <a:ext cx="8519160" cy="13747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2000" b="0" i="0">
              <a:solidFill>
                <a:srgbClr val="0D0D0D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Droid Sans" pitchFamily="0" charset="0"/>
                <a:ea typeface="Droid Sans" pitchFamily="0" charset="0"/>
                <a:cs typeface="Times New Roman" pitchFamily="0" charset="0"/>
              </a:rPr>
              <a:t>3/18/2023</a:t>
            </a:fld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7"/>
          </p:nvPr>
        </p:nvSpPr>
        <p:spPr>
          <a:xfrm rot="0">
            <a:off x="877824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&lt;#&gt;</a:t>
            </a:fld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13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57.png"/><Relationship Id="rId2" Type="http://schemas.openxmlformats.org/officeDocument/2006/relationships/image" Target="../media/58.png"/><Relationship Id="rId3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59.png"/><Relationship Id="rId2" Type="http://schemas.openxmlformats.org/officeDocument/2006/relationships/image" Target="../media/60.jpg"/><Relationship Id="rId3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61.png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62.png"/><Relationship Id="rId2" Type="http://schemas.openxmlformats.org/officeDocument/2006/relationships/image" Target="../media/63.png"/><Relationship Id="rId3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64.png"/><Relationship Id="rId2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65.png"/><Relationship Id="rId2" Type="http://schemas.openxmlformats.org/officeDocument/2006/relationships/image" Target="../media/66.png"/><Relationship Id="rId3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67.png"/><Relationship Id="rId2" Type="http://schemas.openxmlformats.org/officeDocument/2006/relationships/image" Target="../media/68.png"/><Relationship Id="rId3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69.png"/><Relationship Id="rId2" Type="http://schemas.openxmlformats.org/officeDocument/2006/relationships/image" Target="../media/70.png"/><Relationship Id="rId3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71.png"/><Relationship Id="rId2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3.png"/><Relationship Id="rId3" Type="http://schemas.openxmlformats.org/officeDocument/2006/relationships/image" Target="../media/4.png"/><Relationship Id="rId4" Type="http://schemas.openxmlformats.org/officeDocument/2006/relationships/image" Target="../media/5.png"/><Relationship Id="rId5" Type="http://schemas.openxmlformats.org/officeDocument/2006/relationships/image" Target="../media/6.png"/><Relationship Id="rId6" Type="http://schemas.openxmlformats.org/officeDocument/2006/relationships/image" Target="../media/7.png"/><Relationship Id="rId7" Type="http://schemas.openxmlformats.org/officeDocument/2006/relationships/image" Target="../media/8.png"/><Relationship Id="rId8" Type="http://schemas.openxmlformats.org/officeDocument/2006/relationships/image" Target="../media/9.png"/><Relationship Id="rId9" Type="http://schemas.openxmlformats.org/officeDocument/2006/relationships/image" Target="../media/10.png"/><Relationship Id="rId10" Type="http://schemas.openxmlformats.org/officeDocument/2006/relationships/image" Target="../media/11.png"/><Relationship Id="rId11" Type="http://schemas.openxmlformats.org/officeDocument/2006/relationships/image" Target="../media/12.png"/><Relationship Id="rId12" Type="http://schemas.openxmlformats.org/officeDocument/2006/relationships/image" Target="../media/13.png"/><Relationship Id="rId13" Type="http://schemas.openxmlformats.org/officeDocument/2006/relationships/image" Target="../media/14.png"/><Relationship Id="rId14" Type="http://schemas.openxmlformats.org/officeDocument/2006/relationships/image" Target="../media/15.png"/><Relationship Id="rId15" Type="http://schemas.openxmlformats.org/officeDocument/2006/relationships/image" Target="../media/16.png"/><Relationship Id="rId16" Type="http://schemas.openxmlformats.org/officeDocument/2006/relationships/image" Target="../media/17.png"/><Relationship Id="rId17" Type="http://schemas.openxmlformats.org/officeDocument/2006/relationships/image" Target="../media/18.png"/><Relationship Id="rId18" Type="http://schemas.openxmlformats.org/officeDocument/2006/relationships/image" Target="../media/19.png"/><Relationship Id="rId19" Type="http://schemas.openxmlformats.org/officeDocument/2006/relationships/image" Target="../media/20.png"/><Relationship Id="rId20" Type="http://schemas.openxmlformats.org/officeDocument/2006/relationships/image" Target="../media/21.png"/><Relationship Id="rId21" Type="http://schemas.openxmlformats.org/officeDocument/2006/relationships/image" Target="../media/18.png"/><Relationship Id="rId22" Type="http://schemas.openxmlformats.org/officeDocument/2006/relationships/image" Target="../media/22.png"/><Relationship Id="rId23" Type="http://schemas.openxmlformats.org/officeDocument/2006/relationships/image" Target="../media/23.png"/><Relationship Id="rId24" Type="http://schemas.openxmlformats.org/officeDocument/2006/relationships/image" Target="../media/24.png"/><Relationship Id="rId25" Type="http://schemas.openxmlformats.org/officeDocument/2006/relationships/image" Target="../media/25.png"/><Relationship Id="rId26" Type="http://schemas.openxmlformats.org/officeDocument/2006/relationships/image" Target="../media/26.png"/><Relationship Id="rId27" Type="http://schemas.openxmlformats.org/officeDocument/2006/relationships/image" Target="../media/27.png"/><Relationship Id="rId28" Type="http://schemas.openxmlformats.org/officeDocument/2006/relationships/image" Target="../media/28.png"/><Relationship Id="rId29" Type="http://schemas.openxmlformats.org/officeDocument/2006/relationships/image" Target="../media/29.png"/><Relationship Id="rId30" Type="http://schemas.openxmlformats.org/officeDocument/2006/relationships/image" Target="../media/30.png"/><Relationship Id="rId31" Type="http://schemas.openxmlformats.org/officeDocument/2006/relationships/image" Target="../media/31.png"/><Relationship Id="rId32" Type="http://schemas.openxmlformats.org/officeDocument/2006/relationships/image" Target="../media/32.png"/><Relationship Id="rId33" Type="http://schemas.openxmlformats.org/officeDocument/2006/relationships/image" Target="../media/33.png"/><Relationship Id="rId34" Type="http://schemas.openxmlformats.org/officeDocument/2006/relationships/image" Target="../media/34.png"/><Relationship Id="rId35" Type="http://schemas.openxmlformats.org/officeDocument/2006/relationships/image" Target="../media/35.png"/><Relationship Id="rId36" Type="http://schemas.openxmlformats.org/officeDocument/2006/relationships/image" Target="../media/36.png"/><Relationship Id="rId37" Type="http://schemas.openxmlformats.org/officeDocument/2006/relationships/image" Target="../media/37.png"/><Relationship Id="rId38" Type="http://schemas.openxmlformats.org/officeDocument/2006/relationships/image" Target="../media/38.png"/><Relationship Id="rId39" Type="http://schemas.openxmlformats.org/officeDocument/2006/relationships/image" Target="../media/39.png"/><Relationship Id="rId40" Type="http://schemas.openxmlformats.org/officeDocument/2006/relationships/image" Target="../media/40.png"/><Relationship Id="rId41" Type="http://schemas.openxmlformats.org/officeDocument/2006/relationships/image" Target="../media/41.png"/><Relationship Id="rId42" Type="http://schemas.openxmlformats.org/officeDocument/2006/relationships/image" Target="../media/42.png"/><Relationship Id="rId43" Type="http://schemas.openxmlformats.org/officeDocument/2006/relationships/image" Target="../media/43.png"/><Relationship Id="rId44" Type="http://schemas.openxmlformats.org/officeDocument/2006/relationships/image" Target="../media/44.png"/><Relationship Id="rId45" Type="http://schemas.openxmlformats.org/officeDocument/2006/relationships/image" Target="../media/45.png"/><Relationship Id="rId46" Type="http://schemas.openxmlformats.org/officeDocument/2006/relationships/image" Target="../media/46.png"/><Relationship Id="rId47" Type="http://schemas.openxmlformats.org/officeDocument/2006/relationships/image" Target="../media/47.png"/><Relationship Id="rId48" Type="http://schemas.openxmlformats.org/officeDocument/2006/relationships/image" Target="../media/48.png"/><Relationship Id="rId49" Type="http://schemas.openxmlformats.org/officeDocument/2006/relationships/image" Target="../media/49.png"/><Relationship Id="rId50" Type="http://schemas.openxmlformats.org/officeDocument/2006/relationships/image" Target="../media/50.png"/><Relationship Id="rId51" Type="http://schemas.openxmlformats.org/officeDocument/2006/relationships/image" Target="../media/51.png"/><Relationship Id="rId52" Type="http://schemas.openxmlformats.org/officeDocument/2006/relationships/image" Target="../media/52.jpg"/><Relationship Id="rId53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53.png"/><Relationship Id="rId2" Type="http://schemas.openxmlformats.org/officeDocument/2006/relationships/image" Target="../media/54.png"/><Relationship Id="rId3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55.png"/><Relationship Id="rId2" Type="http://schemas.openxmlformats.org/officeDocument/2006/relationships/image" Target="../media/56.png"/><Relationship Id="rId3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1992061" y="-29327"/>
            <a:ext cx="7883130" cy="9175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6000" b="0" i="0" u="none" strike="noStrike" kern="0" cap="none" spc="-105" baseline="0">
                <a:solidFill>
                  <a:srgbClr val="FF0000"/>
                </a:solidFill>
                <a:latin typeface="Calibri Light" pitchFamily="0" charset="0"/>
                <a:ea typeface="宋体" pitchFamily="0" charset="0"/>
                <a:cs typeface="Calibri Light" pitchFamily="0" charset="0"/>
              </a:rPr>
              <a:t>Capstone</a:t>
            </a:r>
            <a:r>
              <a:rPr lang="en-US" altLang="zh-CN" sz="6000" b="0" i="0" u="none" strike="noStrike" kern="0" cap="none" spc="-290" baseline="0">
                <a:solidFill>
                  <a:srgbClr val="FF0000"/>
                </a:solidFill>
                <a:latin typeface="Calibri Light" pitchFamily="0" charset="0"/>
                <a:ea typeface="宋体" pitchFamily="0" charset="0"/>
                <a:cs typeface="Calibri Light" pitchFamily="0" charset="0"/>
              </a:rPr>
              <a:t> </a:t>
            </a:r>
            <a:r>
              <a:rPr lang="en-US" altLang="zh-CN" sz="6000" b="0" i="0" u="none" strike="noStrike" kern="0" cap="none" spc="-95" baseline="0">
                <a:solidFill>
                  <a:srgbClr val="FF0000"/>
                </a:solidFill>
                <a:latin typeface="Calibri Light" pitchFamily="0" charset="0"/>
                <a:ea typeface="宋体" pitchFamily="0" charset="0"/>
                <a:cs typeface="Calibri Light" pitchFamily="0" charset="0"/>
              </a:rPr>
              <a:t>Project</a:t>
            </a:r>
            <a:r>
              <a:rPr lang="en-US" altLang="zh-CN" sz="6000" b="0" i="0" u="none" strike="noStrike" kern="0" cap="none" spc="-245" baseline="0">
                <a:solidFill>
                  <a:srgbClr val="FF0000"/>
                </a:solidFill>
                <a:latin typeface="Calibri Light" pitchFamily="0" charset="0"/>
                <a:ea typeface="宋体" pitchFamily="0" charset="0"/>
                <a:cs typeface="Calibri Light" pitchFamily="0" charset="0"/>
              </a:rPr>
              <a:t> </a:t>
            </a:r>
            <a:r>
              <a:rPr lang="en-US" altLang="zh-CN" sz="6000" b="0" i="0" u="none" strike="noStrike" kern="0" cap="none" spc="0" baseline="0">
                <a:solidFill>
                  <a:srgbClr val="FF0000"/>
                </a:solidFill>
                <a:latin typeface="Calibri Light" pitchFamily="0" charset="0"/>
                <a:ea typeface="宋体" pitchFamily="0" charset="0"/>
                <a:cs typeface="Calibri Light" pitchFamily="0" charset="0"/>
              </a:rPr>
              <a:t>-</a:t>
            </a:r>
            <a:r>
              <a:rPr lang="en-US" altLang="zh-CN" sz="6000" b="0" i="0" u="none" strike="noStrike" kern="0" cap="none" spc="-90" baseline="0">
                <a:solidFill>
                  <a:srgbClr val="FF0000"/>
                </a:solidFill>
                <a:latin typeface="Calibri Light" pitchFamily="0" charset="0"/>
                <a:ea typeface="宋体" pitchFamily="0" charset="0"/>
                <a:cs typeface="Calibri Light" pitchFamily="0" charset="0"/>
              </a:rPr>
              <a:t> </a:t>
            </a:r>
            <a:r>
              <a:rPr lang="en-US" altLang="zh-CN" sz="6000" b="0" i="0" u="none" strike="noStrike" kern="0" cap="none" spc="-50" baseline="0">
                <a:solidFill>
                  <a:srgbClr val="FF0000"/>
                </a:solidFill>
                <a:latin typeface="Calibri Light" pitchFamily="0" charset="0"/>
                <a:ea typeface="宋体" pitchFamily="0" charset="0"/>
                <a:cs typeface="Calibri Light" pitchFamily="0" charset="0"/>
              </a:rPr>
              <a:t>3</a:t>
            </a:r>
            <a:endParaRPr lang="zh-CN" altLang="en-US" sz="6000" b="1" i="1" u="none" strike="noStrike" kern="0" cap="none" spc="0" baseline="0">
              <a:solidFill>
                <a:srgbClr val="FF0000"/>
              </a:solidFill>
              <a:latin typeface="Calibri Light" pitchFamily="0" charset="0"/>
              <a:ea typeface="宋体" pitchFamily="0" charset="0"/>
              <a:cs typeface="Calibri Light" pitchFamily="0" charset="0"/>
            </a:endParaRPr>
          </a:p>
        </p:txBody>
      </p:sp>
      <p:sp>
        <p:nvSpPr>
          <p:cNvPr id="13" name="矩形"/>
          <p:cNvSpPr>
            <a:spLocks/>
          </p:cNvSpPr>
          <p:nvPr/>
        </p:nvSpPr>
        <p:spPr>
          <a:xfrm rot="0">
            <a:off x="1123959" y="1268562"/>
            <a:ext cx="9143999" cy="40646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0" cap="none" spc="-60" baseline="0">
                <a:solidFill>
                  <a:srgbClr val="1F487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HEALTH</a:t>
            </a:r>
            <a:r>
              <a:rPr lang="en-US" altLang="zh-CN" sz="4000" b="0" i="0" u="none" strike="noStrike" kern="0" cap="none" spc="-190" baseline="0">
                <a:solidFill>
                  <a:srgbClr val="1F487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4000" b="0" i="0" u="none" strike="noStrike" kern="0" cap="none" spc="0" baseline="0">
                <a:solidFill>
                  <a:srgbClr val="1F487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INSURANCE</a:t>
            </a:r>
            <a:r>
              <a:rPr lang="en-US" altLang="zh-CN" sz="4000" b="0" i="0" u="none" strike="noStrike" kern="0" cap="none" spc="-180" baseline="0">
                <a:solidFill>
                  <a:srgbClr val="1F487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4000" b="0" i="0" u="none" strike="noStrike" kern="0" cap="none" spc="0" baseline="0">
                <a:solidFill>
                  <a:srgbClr val="1F487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CROSS</a:t>
            </a:r>
            <a:r>
              <a:rPr lang="en-US" altLang="zh-CN" sz="4000" b="0" i="0" u="none" strike="noStrike" kern="0" cap="none" spc="-210" baseline="0">
                <a:solidFill>
                  <a:srgbClr val="1F487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4000" b="0" i="0" u="none" strike="noStrike" kern="0" cap="none" spc="-20" baseline="0">
                <a:solidFill>
                  <a:srgbClr val="1F487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SELL</a:t>
            </a:r>
            <a:endParaRPr lang="en-US" altLang="zh-CN" sz="40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0" indent="0" algn="ctr">
              <a:lnSpc>
                <a:spcPts val="474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0" cap="none" spc="-10" baseline="0">
                <a:solidFill>
                  <a:srgbClr val="1F487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PREDICTION</a:t>
            </a:r>
            <a:endParaRPr lang="en-US" altLang="zh-CN" sz="40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0" indent="0" algn="ctr">
              <a:lnSpc>
                <a:spcPts val="47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-190" baseline="0">
                <a:solidFill>
                  <a:srgbClr val="FF0000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Team</a:t>
            </a:r>
            <a:r>
              <a:rPr lang="en-US" altLang="zh-CN" sz="4000" b="1" i="0" u="none" strike="noStrike" kern="0" cap="none" spc="-125" baseline="0">
                <a:solidFill>
                  <a:srgbClr val="FF0000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4000" b="1" i="0" u="none" strike="noStrike" kern="0" cap="none" spc="-20" baseline="0">
                <a:solidFill>
                  <a:srgbClr val="FF0000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members</a:t>
            </a:r>
            <a:r>
              <a:rPr lang="en-US" altLang="zh-CN" sz="4000" b="1" i="0" u="none" strike="noStrike" kern="0" cap="none" spc="-160" baseline="0">
                <a:solidFill>
                  <a:srgbClr val="FF0000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4000" b="1" i="0" u="none" strike="noStrike" kern="0" cap="none" spc="-50" baseline="0">
                <a:solidFill>
                  <a:srgbClr val="FF0000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:</a:t>
            </a:r>
            <a:endParaRPr lang="en-US" altLang="zh-CN" sz="40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931160" indent="635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en-US" altLang="zh-CN" sz="2400" b="1" i="0" u="none" strike="noStrike" kern="0" cap="none" spc="-20" baseline="0">
              <a:solidFill>
                <a:srgbClr val="2D5395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931160" indent="635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-20" baseline="0">
                <a:solidFill>
                  <a:srgbClr val="2D5395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Yash Dhandar</a:t>
            </a:r>
            <a:endParaRPr lang="en-US" altLang="zh-CN" sz="2400" b="1" i="0" u="none" strike="noStrike" kern="0" cap="none" spc="-20" baseline="0">
              <a:solidFill>
                <a:srgbClr val="2D5395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931160" indent="635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-20" baseline="0">
                <a:solidFill>
                  <a:srgbClr val="2D5395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Komal </a:t>
            </a:r>
            <a:r>
              <a:rPr lang="en-US" altLang="zh-CN" sz="2400" b="1" i="0" u="none" strike="noStrike" kern="0" cap="none" spc="-20" baseline="0">
                <a:solidFill>
                  <a:srgbClr val="2D5395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Landge</a:t>
            </a:r>
            <a:endParaRPr lang="en-US" altLang="zh-CN" sz="2400" b="1" i="0" u="none" strike="noStrike" kern="0" cap="none" spc="-20" baseline="0">
              <a:solidFill>
                <a:srgbClr val="2D5395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931160" indent="635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-20" baseline="0">
                <a:solidFill>
                  <a:srgbClr val="2D5395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Abhiraj</a:t>
            </a:r>
            <a:r>
              <a:rPr lang="en-US" altLang="zh-CN" sz="2400" b="1" i="0" u="none" strike="noStrike" kern="0" cap="none" spc="-20" baseline="0">
                <a:solidFill>
                  <a:srgbClr val="2D5395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Kale</a:t>
            </a:r>
            <a:endParaRPr lang="en-US" altLang="zh-CN" sz="2400" b="1" i="0" u="none" strike="noStrike" kern="0" cap="none" spc="-20" baseline="0">
              <a:solidFill>
                <a:srgbClr val="2D5395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931160" indent="635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-20" baseline="0">
                <a:solidFill>
                  <a:srgbClr val="2D5395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Hemant </a:t>
            </a:r>
            <a:r>
              <a:rPr lang="en-US" altLang="zh-CN" sz="2400" b="1" i="0" u="none" strike="noStrike" kern="0" cap="none" spc="-20" baseline="0">
                <a:solidFill>
                  <a:srgbClr val="2D5395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Dhote</a:t>
            </a:r>
            <a:endParaRPr lang="en-US" altLang="zh-CN" sz="2400" b="1" i="0" u="none" strike="noStrike" kern="0" cap="none" spc="-20" baseline="0">
              <a:solidFill>
                <a:srgbClr val="2D5395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931160" indent="635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-20" baseline="0">
                <a:solidFill>
                  <a:srgbClr val="2D5395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Kanhaiya Choudhary</a:t>
            </a:r>
            <a:endParaRPr lang="zh-CN" altLang="en-US" sz="2400" b="1" i="0" u="none" strike="noStrike" kern="0" cap="none" spc="-20" baseline="0">
              <a:solidFill>
                <a:srgbClr val="2D5395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89377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"/>
          <p:cNvSpPr>
            <a:spLocks noGrp="1"/>
          </p:cNvSpPr>
          <p:nvPr>
            <p:ph type="title"/>
          </p:nvPr>
        </p:nvSpPr>
        <p:spPr>
          <a:xfrm rot="0">
            <a:off x="597814" y="309498"/>
            <a:ext cx="4706198" cy="6121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000" b="0" i="0" u="heavy" strike="noStrike" kern="0" cap="none" spc="0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Univariate</a:t>
            </a:r>
            <a:r>
              <a:rPr lang="en-US" altLang="zh-CN" sz="4000" b="0" i="0" u="heavy" strike="noStrike" kern="0" cap="none" spc="-165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 </a:t>
            </a:r>
            <a:r>
              <a:rPr lang="en-US" altLang="zh-CN" sz="4000" b="0" i="0" u="heavy" strike="noStrike" kern="0" cap="none" spc="-10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Analysis</a:t>
            </a:r>
            <a:endParaRPr lang="zh-CN" altLang="en-US" sz="4000" b="1" i="1" u="none" strike="noStrike" kern="0" cap="none" spc="0" baseline="0">
              <a:solidFill>
                <a:srgbClr val="FF0000"/>
              </a:solidFill>
              <a:latin typeface="Calibri Light" pitchFamily="0" charset="0"/>
              <a:ea typeface="宋体" pitchFamily="0" charset="0"/>
              <a:cs typeface="Calibri Light" pitchFamily="0" charset="0"/>
            </a:endParaRPr>
          </a:p>
        </p:txBody>
      </p:sp>
      <p:pic>
        <p:nvPicPr>
          <p:cNvPr id="9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23991" y="1624697"/>
            <a:ext cx="3676161" cy="281244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9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494214" y="1621417"/>
            <a:ext cx="4540166" cy="263443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6" name="矩形"/>
          <p:cNvSpPr>
            <a:spLocks/>
          </p:cNvSpPr>
          <p:nvPr/>
        </p:nvSpPr>
        <p:spPr>
          <a:xfrm rot="0">
            <a:off x="383540" y="5203952"/>
            <a:ext cx="4881245" cy="812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98958" indent="-2870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Arial" pitchFamily="0" charset="0"/>
              <a:buChar char="•"/>
              <a:tabLst>
                <a:tab pos="299085" algn="l"/>
                <a:tab pos="29972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Customers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Vehicle_Damage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likely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buy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9908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insurance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97" name="矩形"/>
          <p:cNvSpPr>
            <a:spLocks/>
          </p:cNvSpPr>
          <p:nvPr/>
        </p:nvSpPr>
        <p:spPr>
          <a:xfrm rot="0">
            <a:off x="6602730" y="4815662"/>
            <a:ext cx="5057775" cy="2184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97815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Arial" pitchFamily="0" charset="0"/>
              <a:buChar char="•"/>
              <a:tabLst>
                <a:tab pos="299085" algn="l"/>
                <a:tab pos="299720" algn="l"/>
              </a:tabLst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From the above plot we can see that most of the people are having vehicle age between 1 or 2 years and very few people are having vehicle age more than 2 years.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093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文本框"/>
          <p:cNvSpPr>
            <a:spLocks noGrp="1"/>
          </p:cNvSpPr>
          <p:nvPr>
            <p:ph type="title"/>
          </p:nvPr>
        </p:nvSpPr>
        <p:spPr>
          <a:xfrm rot="0">
            <a:off x="904443" y="560577"/>
            <a:ext cx="3823578" cy="6800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400" b="0" i="0" u="heavy" strike="noStrike" kern="0" cap="none" spc="0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Data </a:t>
            </a:r>
            <a:r>
              <a:rPr lang="en-US" altLang="zh-CN" sz="4400" b="0" i="0" u="heavy" strike="noStrike" kern="0" cap="none" spc="-10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analysis</a:t>
            </a:r>
            <a:endParaRPr lang="zh-CN" altLang="en-US" sz="4400" b="1" i="1" u="none" strike="noStrike" kern="0" cap="none" spc="0" baseline="0">
              <a:solidFill>
                <a:srgbClr val="FF0000"/>
              </a:solidFill>
              <a:latin typeface="Calibri Light" pitchFamily="0" charset="0"/>
              <a:ea typeface="宋体" pitchFamily="0" charset="0"/>
              <a:cs typeface="Calibri Light" pitchFamily="0" charset="0"/>
            </a:endParaRPr>
          </a:p>
        </p:txBody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432354" y="1957585"/>
            <a:ext cx="3795583" cy="2965824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0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026484" y="1755563"/>
            <a:ext cx="3222433" cy="2746792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1" name="矩形"/>
          <p:cNvSpPr>
            <a:spLocks/>
          </p:cNvSpPr>
          <p:nvPr/>
        </p:nvSpPr>
        <p:spPr>
          <a:xfrm rot="0">
            <a:off x="7013828" y="5135067"/>
            <a:ext cx="4378960" cy="13468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86385" indent="-286385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Arial" pitchFamily="0" charset="0"/>
              <a:buChar char="•"/>
              <a:tabLst>
                <a:tab pos="286385" algn="l"/>
                <a:tab pos="29972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54%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customer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previously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insured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ahe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46%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customer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not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insured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yet.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98958" indent="-28702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  <a:tabLst>
                <a:tab pos="299085" algn="l"/>
                <a:tab pos="29972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Customer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who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not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perviosly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insured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are likely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</a:t>
            </a:r>
            <a:r>
              <a:rPr lang="en-US" altLang="zh-CN" sz="18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inetrested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102" name="矩形"/>
          <p:cNvSpPr>
            <a:spLocks/>
          </p:cNvSpPr>
          <p:nvPr/>
        </p:nvSpPr>
        <p:spPr>
          <a:xfrm rot="0">
            <a:off x="574040" y="5169153"/>
            <a:ext cx="5508624" cy="9080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98958" indent="-2870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Arial" pitchFamily="0" charset="0"/>
              <a:buChar char="•"/>
              <a:tabLst>
                <a:tab pos="299085" algn="l"/>
                <a:tab pos="29972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Male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category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slightly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greater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than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female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and chances of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buying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insurance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also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little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high.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0721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1323213" y="346024"/>
            <a:ext cx="4052798" cy="6121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000" b="0" i="0" u="heavy" strike="noStrike" kern="0" cap="none" spc="0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Bivariate</a:t>
            </a:r>
            <a:r>
              <a:rPr lang="en-US" altLang="zh-CN" sz="4000" b="0" i="0" u="heavy" strike="noStrike" kern="0" cap="none" spc="-170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 </a:t>
            </a:r>
            <a:r>
              <a:rPr lang="en-US" altLang="zh-CN" sz="4000" b="0" i="0" u="heavy" strike="noStrike" kern="0" cap="none" spc="-10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analysis</a:t>
            </a:r>
            <a:endParaRPr lang="zh-CN" altLang="en-US" sz="4000" b="1" i="1" u="none" strike="noStrike" kern="0" cap="none" spc="0" baseline="0">
              <a:solidFill>
                <a:srgbClr val="FF0000"/>
              </a:solidFill>
              <a:latin typeface="Calibri Light" pitchFamily="0" charset="0"/>
              <a:ea typeface="宋体" pitchFamily="0" charset="0"/>
              <a:cs typeface="Calibri Light" pitchFamily="0" charset="0"/>
            </a:endParaRPr>
          </a:p>
        </p:txBody>
      </p:sp>
      <p:pic>
        <p:nvPicPr>
          <p:cNvPr id="10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219200" y="1621536"/>
            <a:ext cx="8305800" cy="3172652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5" name="矩形"/>
          <p:cNvSpPr>
            <a:spLocks/>
          </p:cNvSpPr>
          <p:nvPr/>
        </p:nvSpPr>
        <p:spPr>
          <a:xfrm rot="0">
            <a:off x="1526794" y="5254878"/>
            <a:ext cx="6686550" cy="1079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98958" indent="-2870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Arial" pitchFamily="0" charset="0"/>
              <a:buChar char="•"/>
              <a:tabLst>
                <a:tab pos="299085" algn="l"/>
                <a:tab pos="29972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People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ages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between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31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50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more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likely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respond.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98958" indent="-28702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  <a:tabLst>
                <a:tab pos="299085" algn="l"/>
                <a:tab pos="29972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while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Young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people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below 30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not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interested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vehicle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insurance.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75702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文本框"/>
          <p:cNvSpPr>
            <a:spLocks noGrp="1"/>
          </p:cNvSpPr>
          <p:nvPr>
            <p:ph type="title"/>
          </p:nvPr>
        </p:nvSpPr>
        <p:spPr>
          <a:xfrm rot="0">
            <a:off x="1212900" y="229311"/>
            <a:ext cx="4451107" cy="612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000" b="0" i="0" u="heavy" strike="noStrike" kern="0" cap="none" spc="0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Bivariate</a:t>
            </a:r>
            <a:r>
              <a:rPr lang="en-US" altLang="zh-CN" sz="4000" b="0" i="0" u="heavy" strike="noStrike" kern="0" cap="none" spc="-170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 </a:t>
            </a:r>
            <a:r>
              <a:rPr lang="en-US" altLang="zh-CN" sz="4000" b="0" i="0" u="heavy" strike="noStrike" kern="0" cap="none" spc="-10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analysis</a:t>
            </a:r>
            <a:endParaRPr lang="zh-CN" altLang="en-US" sz="4000" b="1" i="1" u="none" strike="noStrike" kern="0" cap="none" spc="0" baseline="0">
              <a:solidFill>
                <a:srgbClr val="FF0000"/>
              </a:solidFill>
              <a:latin typeface="Calibri Light" pitchFamily="0" charset="0"/>
              <a:ea typeface="宋体" pitchFamily="0" charset="0"/>
              <a:cs typeface="Calibri Light" pitchFamily="0" charset="0"/>
            </a:endParaRPr>
          </a:p>
        </p:txBody>
      </p:sp>
      <p:pic>
        <p:nvPicPr>
          <p:cNvPr id="10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810419" y="1562938"/>
            <a:ext cx="5092147" cy="2761181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0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036441" y="1485899"/>
            <a:ext cx="3708594" cy="276294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9" name="矩形"/>
          <p:cNvSpPr>
            <a:spLocks/>
          </p:cNvSpPr>
          <p:nvPr/>
        </p:nvSpPr>
        <p:spPr>
          <a:xfrm rot="0">
            <a:off x="1679194" y="4972050"/>
            <a:ext cx="9331960" cy="1079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98958" indent="-2870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Arial" pitchFamily="0" charset="0"/>
              <a:buChar char="•"/>
              <a:tabLst>
                <a:tab pos="299085" algn="l"/>
                <a:tab pos="29972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Customers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vechicle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age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1-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years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more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likely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interested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compared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other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two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98958" indent="-28702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  <a:tabLst>
                <a:tab pos="299085" algn="l"/>
                <a:tab pos="29972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Customers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Vehicle_Age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&lt;1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years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have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very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less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chance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buying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Insurance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98958" indent="-28702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  <a:tabLst>
                <a:tab pos="299085" algn="l"/>
                <a:tab pos="29972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People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who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response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have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slightly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higher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annual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premium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233912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1490217" y="240538"/>
            <a:ext cx="3165805" cy="679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4400" b="0" i="0" u="heavy" strike="noStrike" kern="0" cap="none" spc="-25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Correlation</a:t>
            </a:r>
            <a:endParaRPr lang="zh-CN" altLang="en-US" sz="4400" b="1" i="1" u="none" strike="noStrike" kern="0" cap="none" spc="0" baseline="0">
              <a:solidFill>
                <a:srgbClr val="FF0000"/>
              </a:solidFill>
              <a:latin typeface="Calibri Light" pitchFamily="0" charset="0"/>
              <a:ea typeface="宋体" pitchFamily="0" charset="0"/>
              <a:cs typeface="Calibri Light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63365" y="1200699"/>
            <a:ext cx="9489808" cy="4673632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矩形"/>
          <p:cNvSpPr>
            <a:spLocks/>
          </p:cNvSpPr>
          <p:nvPr/>
        </p:nvSpPr>
        <p:spPr>
          <a:xfrm rot="0">
            <a:off x="1150111" y="5822086"/>
            <a:ext cx="7865745" cy="5587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97815" indent="-285750" algn="l">
              <a:lnSpc>
                <a:spcPts val="2150"/>
              </a:lnSpc>
              <a:spcBef>
                <a:spcPts val="100"/>
              </a:spcBef>
              <a:spcAft>
                <a:spcPts val="0"/>
              </a:spcAft>
              <a:buFont typeface="Arial" pitchFamily="0" charset="0"/>
              <a:buChar char="•"/>
              <a:tabLst>
                <a:tab pos="299085" algn="l"/>
                <a:tab pos="299720" algn="l"/>
              </a:tabLst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Target variable is not much affected by Vintage variable. we can drop least correlated variable 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Noto Mono" pitchFamily="0" charset="0"/>
              <a:ea typeface="Droid Sans" pitchFamily="0" charset="0"/>
              <a:cs typeface="Noto Mon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96387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文本框"/>
          <p:cNvSpPr>
            <a:spLocks noGrp="1"/>
          </p:cNvSpPr>
          <p:nvPr>
            <p:ph type="title"/>
          </p:nvPr>
        </p:nvSpPr>
        <p:spPr>
          <a:xfrm rot="0">
            <a:off x="1113840" y="331977"/>
            <a:ext cx="4478168" cy="679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4400" b="0" i="0" u="heavy" strike="noStrike" kern="0" cap="none" spc="0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Model </a:t>
            </a:r>
            <a:r>
              <a:rPr lang="en-US" altLang="zh-CN" sz="4400" b="0" i="0" u="heavy" strike="noStrike" kern="0" cap="none" spc="-10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Building</a:t>
            </a:r>
            <a:endParaRPr lang="zh-CN" altLang="en-US" sz="4400" b="1" i="1" u="none" strike="noStrike" kern="0" cap="none" spc="0" baseline="0">
              <a:solidFill>
                <a:srgbClr val="FF0000"/>
              </a:solidFill>
              <a:latin typeface="Calibri Light" pitchFamily="0" charset="0"/>
              <a:ea typeface="宋体" pitchFamily="0" charset="0"/>
              <a:cs typeface="Calibri Light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145844" y="1471930"/>
            <a:ext cx="8901429" cy="50082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From</a:t>
            </a:r>
            <a:r>
              <a:rPr lang="en-US" altLang="zh-CN" sz="20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above</a:t>
            </a:r>
            <a:r>
              <a:rPr lang="en-US" altLang="zh-CN" sz="20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analysis</a:t>
            </a:r>
            <a:r>
              <a:rPr lang="en-US" altLang="zh-CN" sz="20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we</a:t>
            </a:r>
            <a:r>
              <a:rPr lang="en-US" altLang="zh-CN" sz="20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clearly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saw</a:t>
            </a:r>
            <a:r>
              <a:rPr lang="en-US" altLang="zh-CN" sz="20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that</a:t>
            </a:r>
            <a:r>
              <a:rPr lang="en-US" altLang="zh-CN" sz="20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there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is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</a:t>
            </a:r>
            <a:r>
              <a:rPr lang="en-US" altLang="zh-CN" sz="20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huge</a:t>
            </a:r>
            <a:r>
              <a:rPr lang="en-US" altLang="zh-CN" sz="20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difference</a:t>
            </a:r>
            <a:r>
              <a:rPr lang="en-US" altLang="zh-CN" sz="20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between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set.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Standard</a:t>
            </a:r>
            <a:r>
              <a:rPr lang="en-US" altLang="zh-CN" sz="2000" b="0" i="0" u="none" strike="noStrike" kern="0" cap="none" spc="-6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ML</a:t>
            </a:r>
            <a:r>
              <a:rPr lang="en-US" altLang="zh-CN" sz="2000" b="0" i="0" u="none" strike="noStrike" kern="0" cap="none" spc="-8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techniques</a:t>
            </a:r>
            <a:r>
              <a:rPr lang="en-US" altLang="zh-CN" sz="20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such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as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Decision</a:t>
            </a:r>
            <a:r>
              <a:rPr lang="en-US" altLang="zh-CN" sz="2000" b="0" i="0" u="none" strike="noStrike" kern="0" cap="none" spc="-7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Tree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Logistic</a:t>
            </a:r>
            <a:r>
              <a:rPr lang="en-US" altLang="zh-CN" sz="20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Regression</a:t>
            </a:r>
            <a:r>
              <a:rPr lang="en-US" altLang="zh-CN" sz="20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have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</a:t>
            </a:r>
            <a:r>
              <a:rPr lang="en-US" altLang="zh-CN" sz="20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bias towards t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he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majority</a:t>
            </a:r>
            <a:r>
              <a:rPr lang="en-US" altLang="zh-CN" sz="20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class,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they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tend</a:t>
            </a:r>
            <a:r>
              <a:rPr lang="en-US" altLang="zh-CN" sz="20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ignore</a:t>
            </a:r>
            <a:r>
              <a:rPr lang="en-US" altLang="zh-CN" sz="20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minority</a:t>
            </a:r>
            <a:r>
              <a:rPr lang="en-US" altLang="zh-CN" sz="20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class.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So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solving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this
issue</a:t>
            </a:r>
            <a:r>
              <a:rPr lang="en-US" altLang="zh-CN" sz="20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we</a:t>
            </a:r>
            <a:r>
              <a:rPr lang="en-US" altLang="zh-CN" sz="20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use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Random</a:t>
            </a:r>
            <a:r>
              <a:rPr lang="en-US" altLang="zh-CN" sz="2000" b="0" i="0" u="none" strike="noStrike" kern="0" cap="none" spc="-3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Over</a:t>
            </a:r>
            <a:r>
              <a:rPr lang="en-US" altLang="zh-CN" sz="2000" b="0" i="0" u="none" strike="noStrike" kern="0" cap="none" spc="-2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Sampling</a:t>
            </a:r>
            <a:r>
              <a:rPr lang="en-US" altLang="zh-CN" sz="2000" b="0" i="0" u="none" strike="noStrike" kern="0" cap="none" spc="-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technique.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en-US" altLang="zh-CN" sz="20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After</a:t>
            </a:r>
            <a:r>
              <a:rPr lang="en-US" altLang="zh-CN" sz="1800" b="0" i="0" u="none" strike="noStrike" kern="0" cap="none" spc="-5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Random</a:t>
            </a:r>
            <a:r>
              <a:rPr lang="en-US" altLang="zh-CN" sz="1800" b="0" i="0" u="none" strike="noStrike" kern="0" cap="none" spc="-4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Over</a:t>
            </a:r>
            <a:r>
              <a:rPr lang="en-US" altLang="zh-CN" sz="1800" b="0" i="0" u="none" strike="noStrike" kern="0" cap="none" spc="-4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Sampling</a:t>
            </a:r>
            <a:r>
              <a:rPr lang="en-US" altLang="zh-CN" sz="1800" b="0" i="0" u="none" strike="noStrike" kern="0" cap="none" spc="-5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Of</a:t>
            </a:r>
            <a:r>
              <a:rPr lang="en-US" altLang="zh-CN" sz="1800" b="0" i="0" u="none" strike="noStrike" kern="0" cap="none" spc="-5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Minor</a:t>
            </a:r>
            <a:r>
              <a:rPr lang="en-US" altLang="zh-CN" sz="1800" b="0" i="0" u="none" strike="noStrike" kern="0" cap="none" spc="-4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Class</a:t>
            </a:r>
            <a:r>
              <a:rPr lang="en-US" altLang="zh-CN" sz="1800" b="0" i="0" u="none" strike="noStrike" kern="0" cap="none" spc="-8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Total</a:t>
            </a:r>
            <a:r>
              <a:rPr lang="en-US" altLang="zh-CN" sz="1800" b="0" i="0" u="none" strike="noStrike" kern="0" cap="none" spc="-6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Samples</a:t>
            </a:r>
            <a:r>
              <a:rPr lang="en-US" altLang="zh-CN" sz="1800" b="0" i="0" u="none" strike="noStrike" kern="0" cap="none" spc="-4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are</a:t>
            </a:r>
            <a:r>
              <a:rPr lang="en-US" altLang="zh-CN" sz="2400" b="0" i="0" u="none" strike="noStrike" kern="0" cap="none" spc="-4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:668798 D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ataset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shape</a:t>
            </a:r>
            <a:r>
              <a:rPr lang="en-US" altLang="zh-CN" sz="1800" b="0" i="0" u="none" strike="noStrike" kern="0" cap="none" spc="-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Counter({0:</a:t>
            </a:r>
            <a:r>
              <a:rPr lang="en-US" altLang="zh-CN" sz="180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334399,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1: 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46710})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Resampled</a:t>
            </a:r>
            <a:r>
              <a:rPr lang="en-US" altLang="zh-CN" sz="1800" b="0" i="0" u="none" strike="noStrike" kern="0" cap="none" spc="-6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dataset</a:t>
            </a:r>
            <a:r>
              <a:rPr lang="en-US" altLang="zh-CN" sz="1800" b="0" i="0" u="none" strike="noStrike" kern="0" cap="none" spc="-7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shape</a:t>
            </a:r>
            <a:r>
              <a:rPr lang="en-US" altLang="zh-CN" sz="1800" b="0" i="0" u="none" strike="noStrike" kern="0" cap="none" spc="-5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Counter({1:</a:t>
            </a:r>
            <a:r>
              <a:rPr lang="en-US" altLang="zh-CN" sz="1800" b="0" i="0" u="none" strike="noStrike" kern="0" cap="none" spc="-7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334399,</a:t>
            </a:r>
            <a:r>
              <a:rPr lang="en-US" altLang="zh-CN" sz="1800" b="0" i="0" u="none" strike="noStrike" kern="0" cap="none" spc="-6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0:</a:t>
            </a:r>
            <a:r>
              <a:rPr lang="en-US" altLang="zh-CN" sz="1800" b="0" i="0" u="none" strike="noStrike" kern="0" cap="none" spc="-6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334399})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zh-CN" sz="18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For</a:t>
            </a:r>
            <a:r>
              <a:rPr lang="en-US" altLang="zh-CN" sz="20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modeling,</a:t>
            </a:r>
            <a:r>
              <a:rPr lang="en-US" altLang="zh-CN" sz="20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we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tried</a:t>
            </a:r>
            <a:r>
              <a:rPr lang="en-US" altLang="zh-CN" sz="20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20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various</a:t>
            </a:r>
            <a:r>
              <a:rPr lang="en-US" altLang="zh-CN" sz="20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classification</a:t>
            </a:r>
            <a:r>
              <a:rPr lang="en-US" altLang="zh-CN" sz="20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algorithms</a:t>
            </a:r>
            <a:r>
              <a:rPr lang="en-US" altLang="zh-CN" sz="20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like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lang="en-US" altLang="zh-CN" sz="17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98958" indent="-28702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  <a:tabLst>
                <a:tab pos="299085" algn="l"/>
                <a:tab pos="299720" algn="l"/>
              </a:tabLst>
            </a:pP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Logistic</a:t>
            </a:r>
            <a:r>
              <a:rPr lang="en-US" altLang="zh-CN" sz="20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Regression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98958" indent="-28702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  <a:tabLst>
                <a:tab pos="299085" algn="l"/>
                <a:tab pos="299720" algn="l"/>
              </a:tabLst>
            </a:pP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RandomForest</a:t>
            </a:r>
            <a:r>
              <a:rPr lang="en-US" altLang="zh-CN" sz="20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Classifier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98958" indent="-28702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  <a:tabLst>
                <a:tab pos="299085" algn="l"/>
                <a:tab pos="299720" algn="l"/>
              </a:tabLst>
            </a:pP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XGBoost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49579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758443" y="422909"/>
            <a:ext cx="4905563" cy="612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000" b="0" i="0" u="heavy" strike="noStrike" kern="0" cap="none" spc="0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Logistic</a:t>
            </a:r>
            <a:r>
              <a:rPr lang="en-US" altLang="zh-CN" sz="4000" b="0" i="0" u="heavy" strike="noStrike" kern="0" cap="none" spc="-195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 </a:t>
            </a:r>
            <a:r>
              <a:rPr lang="en-US" altLang="zh-CN" sz="4000" b="0" i="0" u="heavy" strike="noStrike" kern="0" cap="none" spc="-10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Regression</a:t>
            </a:r>
            <a:endParaRPr lang="zh-CN" altLang="en-US" sz="4000" b="1" i="1" u="none" strike="noStrike" kern="0" cap="none" spc="0" baseline="0">
              <a:solidFill>
                <a:srgbClr val="FF0000"/>
              </a:solidFill>
              <a:latin typeface="Calibri Light" pitchFamily="0" charset="0"/>
              <a:ea typeface="宋体" pitchFamily="0" charset="0"/>
              <a:cs typeface="Calibri Light" pitchFamily="0" charset="0"/>
            </a:endParaRPr>
          </a:p>
        </p:txBody>
      </p:sp>
      <p:sp>
        <p:nvSpPr>
          <p:cNvPr id="116" name="矩形"/>
          <p:cNvSpPr>
            <a:spLocks/>
          </p:cNvSpPr>
          <p:nvPr/>
        </p:nvSpPr>
        <p:spPr>
          <a:xfrm rot="0">
            <a:off x="840739" y="2056257"/>
            <a:ext cx="6729095" cy="47567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98958" indent="-2870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Arial" pitchFamily="0" charset="0"/>
              <a:buChar char="•"/>
              <a:tabLst>
                <a:tab pos="299085" algn="l"/>
                <a:tab pos="29972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Logistic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regression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named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function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used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at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core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 </a:t>
            </a: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method ,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logistic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function.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98958" indent="-28702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  <a:tabLst>
                <a:tab pos="299085" algn="l"/>
                <a:tab pos="29972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logistic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function,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also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called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sigmoid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function,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was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developed</a:t>
            </a:r>
            <a:r>
              <a:rPr lang="en-US" altLang="zh-CN" sz="2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by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statisticians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describe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properties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population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growth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ecology,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rising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quickly and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maxing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out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at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carrying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capacity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of the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environment.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It’s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S-shaped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curve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take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any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real-valued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number</a:t>
            </a:r>
            <a:r>
              <a:rPr lang="en-US" altLang="zh-CN" sz="1800" b="0" i="0" u="none" strike="noStrike" kern="0" cap="none" spc="4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map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into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value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between 0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1,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but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never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exactly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at</a:t>
            </a:r>
            <a:r>
              <a:rPr lang="en-US" altLang="zh-CN" sz="2400" b="0" i="0" u="none" strike="noStrike" kern="0" cap="none" spc="4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those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limits.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98958" indent="-28702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  <a:tabLst>
                <a:tab pos="299085" algn="l"/>
                <a:tab pos="29972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way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evaluate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results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by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confusion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matrix,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which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shows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9908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correct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incorrect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predictions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each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98958" indent="-28702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Font typeface="Arial" pitchFamily="0" charset="0"/>
              <a:buChar char="•"/>
              <a:tabLst>
                <a:tab pos="299085" algn="l"/>
                <a:tab pos="29972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Logistic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regression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not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performing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well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this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shown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 confusion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matrix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predicting positive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responses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but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positive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responses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predicting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negative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reponses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high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numbers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too.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pic>
        <p:nvPicPr>
          <p:cNvPr id="11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8344021" y="884834"/>
            <a:ext cx="3336878" cy="2184654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1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8138916" y="3800474"/>
            <a:ext cx="3638177" cy="25431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76251100"/>
      </p:ext>
    </p:extLst>
  </p:cSld>
  <p:clrMapOvr>
    <a:masterClrMapping/>
  </p:clrMapOvr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606044" y="282320"/>
            <a:ext cx="6480556" cy="6794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4400" b="0" i="0" u="heavy" strike="noStrike" kern="0" cap="none" spc="0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Random</a:t>
            </a:r>
            <a:r>
              <a:rPr lang="en-US" altLang="zh-CN" sz="4400" b="0" i="0" u="heavy" strike="noStrike" kern="0" cap="none" spc="0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 </a:t>
            </a:r>
            <a:r>
              <a:rPr lang="en-US" altLang="zh-CN" sz="4400" b="0" i="0" u="heavy" strike="noStrike" kern="0" cap="none" spc="0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Forest</a:t>
            </a:r>
            <a:r>
              <a:rPr lang="en-US" altLang="zh-CN" sz="4400" b="0" i="0" u="heavy" strike="noStrike" kern="0" cap="none" spc="-60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 </a:t>
            </a:r>
            <a:r>
              <a:rPr lang="en-US" altLang="zh-CN" sz="4400" b="0" i="0" u="heavy" strike="noStrike" kern="0" cap="none" spc="-10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Classifier</a:t>
            </a:r>
            <a:endParaRPr lang="zh-CN" altLang="en-US" sz="4400" b="1" i="1" u="none" strike="noStrike" kern="0" cap="none" spc="0" baseline="0">
              <a:solidFill>
                <a:srgbClr val="FF0000"/>
              </a:solidFill>
              <a:latin typeface="Calibri Light" pitchFamily="0" charset="0"/>
              <a:ea typeface="宋体" pitchFamily="0" charset="0"/>
              <a:cs typeface="Calibri Light" pitchFamily="0" charset="0"/>
            </a:endParaRPr>
          </a:p>
        </p:txBody>
      </p:sp>
      <p:sp>
        <p:nvSpPr>
          <p:cNvPr id="120" name="矩形"/>
          <p:cNvSpPr>
            <a:spLocks/>
          </p:cNvSpPr>
          <p:nvPr/>
        </p:nvSpPr>
        <p:spPr>
          <a:xfrm rot="0">
            <a:off x="524052" y="1960626"/>
            <a:ext cx="7545070" cy="29660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355600" indent="-3429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Arial" pitchFamily="0" charset="0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</a:t>
            </a:r>
            <a:r>
              <a:rPr lang="en-US" altLang="zh-CN" sz="2000" b="0" i="0" u="none" strike="noStrike" kern="0" cap="none" spc="-1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random</a:t>
            </a:r>
            <a:r>
              <a:rPr lang="en-US" altLang="zh-CN" sz="20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forest</a:t>
            </a:r>
            <a:r>
              <a:rPr lang="en-US" altLang="zh-CN" sz="20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is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meta</a:t>
            </a:r>
            <a:r>
              <a:rPr lang="en-US" altLang="zh-CN" sz="20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estimator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that</a:t>
            </a:r>
            <a:r>
              <a:rPr lang="en-US" altLang="zh-CN" sz="20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fits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number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of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decision</a:t>
            </a:r>
            <a:r>
              <a:rPr lang="en-US" altLang="zh-CN" sz="20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tree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35496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classifiers</a:t>
            </a:r>
            <a:r>
              <a:rPr lang="en-US" altLang="zh-CN" sz="20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on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various</a:t>
            </a:r>
            <a:r>
              <a:rPr lang="en-US" altLang="zh-CN" sz="20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sub-samples</a:t>
            </a:r>
            <a:r>
              <a:rPr lang="en-US" altLang="zh-CN" sz="20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of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20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dataset</a:t>
            </a:r>
            <a:r>
              <a:rPr lang="en-US" altLang="zh-CN" sz="20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0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uses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35496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averaging</a:t>
            </a:r>
            <a:r>
              <a:rPr lang="en-US" altLang="zh-CN" sz="20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improve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predictive</a:t>
            </a:r>
            <a:r>
              <a:rPr lang="en-US" altLang="zh-CN" sz="20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accuracy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control</a:t>
            </a:r>
            <a:r>
              <a:rPr lang="en-US" altLang="zh-CN" sz="20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over-fitting. </a:t>
            </a:r>
            <a:r>
              <a:rPr lang="en-US" altLang="zh-CN" sz="2000" b="0" i="0" u="none" strike="noStrike" kern="0" cap="none" spc="-3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</a:t>
            </a:r>
            <a:r>
              <a:rPr lang="en-US" altLang="zh-CN" sz="2000" b="0" i="0" u="none" strike="noStrike" kern="0" cap="none" spc="-3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he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sub-sample</a:t>
            </a:r>
            <a:r>
              <a:rPr lang="en-US" altLang="zh-CN" sz="20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size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is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controlled</a:t>
            </a:r>
            <a:r>
              <a:rPr lang="en-US" altLang="zh-CN" sz="20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with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the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3556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Parameter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if</a:t>
            </a:r>
            <a:r>
              <a:rPr lang="en-US" altLang="zh-CN" sz="20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bootsrap=True</a:t>
            </a:r>
            <a:r>
              <a:rPr lang="en-US" altLang="zh-CN" sz="20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otherwise</a:t>
            </a:r>
            <a:r>
              <a:rPr lang="en-US" altLang="zh-CN" sz="20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whole</a:t>
            </a:r>
            <a:r>
              <a:rPr lang="en-US" altLang="zh-CN" sz="20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set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build</a:t>
            </a:r>
            <a:r>
              <a:rPr lang="en-US" altLang="zh-CN" sz="20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in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each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tree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35496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Here</a:t>
            </a:r>
            <a:r>
              <a:rPr lang="en-US" altLang="zh-CN" sz="2000" b="0" i="0" u="none" strike="noStrike" kern="0" cap="none" spc="-2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,</a:t>
            </a:r>
            <a:r>
              <a:rPr lang="en-US" altLang="zh-CN" sz="2000" b="0" i="0" u="none" strike="noStrike" kern="0" cap="none" spc="-1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randomforest</a:t>
            </a:r>
            <a:r>
              <a:rPr lang="en-US" altLang="zh-CN" sz="2000" b="0" i="0" u="none" strike="noStrike" kern="0" cap="none" spc="-6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is</a:t>
            </a:r>
            <a:r>
              <a:rPr lang="en-US" altLang="zh-CN" sz="2000" b="0" i="0" u="none" strike="noStrike" kern="0" cap="none" spc="-2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performing</a:t>
            </a:r>
            <a:r>
              <a:rPr lang="en-US" altLang="zh-CN" sz="2000" b="0" i="0" u="none" strike="noStrike" kern="0" cap="none" spc="-4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better</a:t>
            </a:r>
            <a:r>
              <a:rPr lang="en-US" altLang="zh-CN" sz="2000" b="0" i="0" u="none" strike="noStrike" kern="0" cap="none" spc="-3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as</a:t>
            </a:r>
            <a:r>
              <a:rPr lang="en-US" altLang="zh-CN" sz="2000" b="0" i="0" u="none" strike="noStrike" kern="0" cap="none" spc="-2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2000" b="0" i="0" u="none" strike="noStrike" kern="0" cap="none" spc="-3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confusion</a:t>
            </a:r>
            <a:r>
              <a:rPr lang="en-US" altLang="zh-CN" sz="2000" b="0" i="0" u="none" strike="noStrike" kern="0" cap="none" spc="-5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matrix</a:t>
            </a:r>
            <a:r>
              <a:rPr lang="en-US" altLang="zh-CN" sz="2000" b="0" i="0" u="none" strike="noStrike" kern="0" cap="none" spc="-1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now shows t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hat</a:t>
            </a:r>
            <a:r>
              <a:rPr lang="en-US" altLang="zh-CN" sz="2000" b="0" i="0" u="none" strike="noStrike" kern="0" cap="none" spc="-2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2000" b="0" i="0" u="none" strike="noStrike" kern="0" cap="none" spc="-1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model</a:t>
            </a:r>
            <a:r>
              <a:rPr lang="en-US" altLang="zh-CN" sz="200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now</a:t>
            </a:r>
            <a:r>
              <a:rPr lang="en-US" altLang="zh-CN" sz="200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is</a:t>
            </a:r>
            <a:r>
              <a:rPr lang="en-US" altLang="zh-CN" sz="200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much better</a:t>
            </a:r>
            <a:r>
              <a:rPr lang="en-US" altLang="zh-CN" sz="200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with</a:t>
            </a:r>
            <a:r>
              <a:rPr lang="en-US" altLang="zh-CN" sz="2000" b="0" i="0" u="none" strike="noStrike" kern="0" cap="none" spc="-2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predicting</a:t>
            </a:r>
            <a:r>
              <a:rPr lang="en-US" altLang="zh-CN" sz="2000" b="0" i="0" u="none" strike="noStrike" kern="0" cap="none" spc="-4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positive</a:t>
            </a:r>
            <a:r>
              <a:rPr lang="en-US" altLang="zh-CN" sz="2000" b="0" i="0" u="none" strike="noStrike" kern="0" cap="none" spc="-8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8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responses.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8410596" y="1255775"/>
            <a:ext cx="3420191" cy="232481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2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8052047" y="3952875"/>
            <a:ext cx="3638178" cy="25431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69132862"/>
      </p:ext>
    </p:extLst>
  </p:cSld>
  <p:clrMapOvr>
    <a:masterClrMapping/>
  </p:clrMapOvr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"/>
          <p:cNvSpPr>
            <a:spLocks noGrp="1"/>
          </p:cNvSpPr>
          <p:nvPr>
            <p:ph type="title"/>
          </p:nvPr>
        </p:nvSpPr>
        <p:spPr>
          <a:xfrm rot="0">
            <a:off x="2547873" y="260349"/>
            <a:ext cx="2252147" cy="6121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000" b="0" i="0" u="heavy" strike="noStrike" kern="0" cap="none" spc="-10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XGBoost</a:t>
            </a:r>
            <a:endParaRPr lang="zh-CN" altLang="en-US" sz="4000" b="1" i="1" u="none" strike="noStrike" kern="0" cap="none" spc="0" baseline="0">
              <a:solidFill>
                <a:srgbClr val="FF0000"/>
              </a:solidFill>
              <a:latin typeface="Calibri Light" pitchFamily="0" charset="0"/>
              <a:ea typeface="宋体" pitchFamily="0" charset="0"/>
              <a:cs typeface="Calibri Light" pitchFamily="0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655726" y="1190726"/>
            <a:ext cx="7356475" cy="58750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0165" rIns="0" bIns="0" anchor="t" anchorCtr="0">
            <a:prstTxWarp prst="textNoShape"/>
            <a:spAutoFit/>
          </a:bodyPr>
          <a:lstStyle/>
          <a:p>
            <a:pPr marL="307340" indent="-28575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Font typeface="Arial" pitchFamily="0" charset="0"/>
              <a:buChar char="•"/>
              <a:tabLst>
                <a:tab pos="278765" algn="l"/>
                <a:tab pos="279400" algn="l"/>
              </a:tabLst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XGBoost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comes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under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boosting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is</a:t>
            </a:r>
            <a:r>
              <a:rPr lang="en-US" altLang="zh-CN" sz="1800" b="0" i="0" u="none" strike="noStrike" kern="0" cap="none" spc="35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known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as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extra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gradient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boosting.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307340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itchFamily="0" charset="0"/>
              <a:buChar char="•"/>
              <a:tabLst>
                <a:tab pos="278765" algn="l"/>
                <a:tab pos="2794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GBM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first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calculates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model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using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X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1800" b="0" i="0" u="none" strike="noStrike" kern="0" cap="none" spc="3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Y</a:t>
            </a:r>
            <a:r>
              <a:rPr lang="en-US" altLang="zh-CN" sz="1800" b="0" i="0" u="none" strike="noStrike" kern="0" cap="none" spc="-10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then</a:t>
            </a:r>
            <a:r>
              <a:rPr lang="en-US" altLang="zh-CN" sz="1800" b="0" i="0" u="none" strike="noStrike" kern="0" cap="none" spc="-8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after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prediction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565150" indent="-28575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obtain.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307340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itchFamily="0" charset="0"/>
              <a:buChar char="•"/>
              <a:tabLst>
                <a:tab pos="278765" algn="l"/>
                <a:tab pos="2794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It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will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again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calculates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model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based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on</a:t>
            </a:r>
            <a:r>
              <a:rPr lang="en-US" altLang="zh-CN" sz="1800" b="0" i="0" u="none" strike="noStrike" kern="0" cap="none" spc="38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residual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of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previous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model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307340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itchFamily="0" charset="0"/>
              <a:buChar char="•"/>
              <a:tabLst>
                <a:tab pos="278765" algn="l"/>
                <a:tab pos="2794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loss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function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will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give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more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weightage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</a:t>
            </a:r>
            <a:r>
              <a:rPr lang="en-US" altLang="zh-CN" sz="1800" b="0" i="0" u="none" strike="noStrike" kern="0" cap="none" spc="35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error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of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previous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model.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nd</a:t>
            </a:r>
            <a:r>
              <a:rPr lang="en-US" altLang="zh-CN" sz="1800" b="0" i="0" u="none" strike="noStrike" kern="0" cap="none" spc="-60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this process con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tinuous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until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MSE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gets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minimizes.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From the confusion matrix we see that the model is a bit better with predicting positive responses.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Noto Mono" pitchFamily="0" charset="0"/>
              <a:ea typeface="Droid Sans" pitchFamily="0" charset="0"/>
              <a:cs typeface="Noto Mono" pitchFamily="0" charset="0"/>
            </a:endParaRPr>
          </a:p>
          <a:p>
            <a:pPr marL="25895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XGBoost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is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just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extension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of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GBM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with</a:t>
            </a:r>
            <a:r>
              <a:rPr lang="en-US" altLang="zh-CN" sz="1800" b="0" i="0" u="none" strike="noStrike" kern="0" cap="none" spc="36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following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advantages.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lvl="1" marL="707390" indent="-39370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Char char="•"/>
              <a:tabLst>
                <a:tab pos="707390" algn="l"/>
                <a:tab pos="708025" algn="l"/>
              </a:tabLst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Regularization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lvl="1" marL="707390" indent="-39370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Char char="•"/>
              <a:tabLst>
                <a:tab pos="707390" algn="l"/>
                <a:tab pos="708025" algn="l"/>
              </a:tabLst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Parallel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Processing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lvl="1" marL="707390" indent="-3937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Char char="•"/>
              <a:tabLst>
                <a:tab pos="707390" algn="l"/>
                <a:tab pos="708025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High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Flexibility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lvl="1" marL="707390" indent="-39370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Char char="•"/>
              <a:tabLst>
                <a:tab pos="707390" algn="l"/>
                <a:tab pos="708025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Handles</a:t>
            </a:r>
            <a:r>
              <a:rPr lang="en-US" altLang="zh-CN" sz="1800" b="0" i="0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Missing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values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lvl="1" marL="707390" indent="-3937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Char char="•"/>
              <a:tabLst>
                <a:tab pos="707390" algn="l"/>
                <a:tab pos="708025" algn="l"/>
              </a:tabLst>
            </a:pP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Tree</a:t>
            </a:r>
            <a:r>
              <a:rPr lang="en-US" altLang="zh-CN" sz="1800" b="0" i="0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pruning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lvl="1" marL="707390" indent="-3937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Char char="•"/>
              <a:tabLst>
                <a:tab pos="707390" algn="l"/>
                <a:tab pos="708025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Buitin</a:t>
            </a:r>
            <a:r>
              <a:rPr lang="en-US" altLang="zh-CN" sz="1800" b="0" i="0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cross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validation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lvl="1" marL="707390" indent="-39370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Char char="•"/>
              <a:tabLst>
                <a:tab pos="707390" algn="l"/>
                <a:tab pos="708025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Continuous</a:t>
            </a:r>
            <a:r>
              <a:rPr lang="en-US" altLang="zh-CN" sz="1800" b="0" i="0" u="none" strike="noStrike" kern="0" cap="none" spc="-8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on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existing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model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8210550" y="742958"/>
            <a:ext cx="3428999" cy="223872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8167871" y="3237125"/>
            <a:ext cx="3638179" cy="279200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88982124"/>
      </p:ext>
    </p:extLst>
  </p:cSld>
  <p:clrMapOvr>
    <a:masterClrMapping/>
  </p:clrMapOvr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3194685" y="395426"/>
            <a:ext cx="5709271" cy="6800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400" b="0" i="0" u="heavy" strike="noStrike" kern="0" cap="none" spc="-25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Comparing</a:t>
            </a:r>
            <a:r>
              <a:rPr lang="en-US" altLang="zh-CN" sz="4400" b="0" i="0" u="heavy" strike="noStrike" kern="0" cap="none" spc="-185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 </a:t>
            </a:r>
            <a:r>
              <a:rPr lang="en-US" altLang="zh-CN" sz="4400" b="0" i="0" u="heavy" strike="noStrike" kern="0" cap="none" spc="0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the</a:t>
            </a:r>
            <a:r>
              <a:rPr lang="en-US" altLang="zh-CN" sz="4400" b="0" i="0" u="heavy" strike="noStrike" kern="0" cap="none" spc="-145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 </a:t>
            </a:r>
            <a:r>
              <a:rPr lang="en-US" altLang="zh-CN" sz="4400" b="0" i="0" u="heavy" strike="noStrike" kern="0" cap="none" spc="-10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Model</a:t>
            </a:r>
            <a:endParaRPr lang="zh-CN" altLang="en-US" sz="4400" b="1" i="1" u="none" strike="noStrike" kern="0" cap="none" spc="0" baseline="0">
              <a:solidFill>
                <a:srgbClr val="FF0000"/>
              </a:solidFill>
              <a:latin typeface="Calibri Light" pitchFamily="0" charset="0"/>
              <a:ea typeface="宋体" pitchFamily="0" charset="0"/>
              <a:cs typeface="Calibri Light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862327" y="2514600"/>
            <a:ext cx="8150351" cy="263776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0484934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/>
          <p:cNvSpPr>
            <a:spLocks noGrp="1"/>
          </p:cNvSpPr>
          <p:nvPr>
            <p:ph type="title"/>
          </p:nvPr>
        </p:nvSpPr>
        <p:spPr>
          <a:xfrm rot="0">
            <a:off x="1066291" y="497839"/>
            <a:ext cx="2725744" cy="6800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400" b="0" i="0" u="sng" strike="noStrike" kern="0" cap="none" spc="-70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Content</a:t>
            </a:r>
            <a:endParaRPr lang="zh-CN" altLang="en-US" sz="4400" b="1" i="1" u="none" strike="noStrike" kern="0" cap="none" spc="0" baseline="0">
              <a:solidFill>
                <a:srgbClr val="FF0000"/>
              </a:solidFill>
              <a:latin typeface="Calibri Light" pitchFamily="0" charset="0"/>
              <a:ea typeface="宋体" pitchFamily="0" charset="0"/>
              <a:cs typeface="Calibri Light" pitchFamily="0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 rot="0">
            <a:off x="1215948" y="1506982"/>
            <a:ext cx="4620260" cy="38724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69748" indent="-257683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Arial" pitchFamily="0" charset="0"/>
              <a:buChar char="•"/>
              <a:tabLst>
                <a:tab pos="269875" algn="l"/>
                <a:tab pos="270510" algn="l"/>
              </a:tabLst>
            </a:pPr>
            <a:r>
              <a:rPr lang="en-US" altLang="zh-CN" sz="2400" b="1" i="0" u="none" strike="noStrike" kern="0" cap="none" spc="-10" baseline="0">
                <a:solidFill>
                  <a:srgbClr val="4F81B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Introduction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69748" indent="-257683" algn="l">
              <a:lnSpc>
                <a:spcPct val="100000"/>
              </a:lnSpc>
              <a:spcBef>
                <a:spcPts val="1740"/>
              </a:spcBef>
              <a:spcAft>
                <a:spcPts val="0"/>
              </a:spcAft>
              <a:buFont typeface="Arial" pitchFamily="0" charset="0"/>
              <a:buChar char="•"/>
              <a:tabLst>
                <a:tab pos="269875" algn="l"/>
                <a:tab pos="270510" algn="l"/>
              </a:tabLst>
            </a:pPr>
            <a:r>
              <a:rPr lang="en-US" altLang="zh-CN" sz="2400" b="1" i="0" u="none" strike="noStrike" kern="0" cap="none" spc="0" baseline="0">
                <a:solidFill>
                  <a:srgbClr val="4F81B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Problem</a:t>
            </a:r>
            <a:r>
              <a:rPr lang="en-US" altLang="zh-CN" sz="2400" b="1" i="0" u="none" strike="noStrike" kern="0" cap="none" spc="-135" baseline="0">
                <a:solidFill>
                  <a:srgbClr val="4F81B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-10" baseline="0">
                <a:solidFill>
                  <a:srgbClr val="4F81B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statement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69748" indent="-257683" algn="l">
              <a:lnSpc>
                <a:spcPct val="100000"/>
              </a:lnSpc>
              <a:spcBef>
                <a:spcPts val="1739"/>
              </a:spcBef>
              <a:spcAft>
                <a:spcPts val="0"/>
              </a:spcAft>
              <a:buFont typeface="Arial" pitchFamily="0" charset="0"/>
              <a:buChar char="•"/>
              <a:tabLst>
                <a:tab pos="269875" algn="l"/>
                <a:tab pos="270510" algn="l"/>
              </a:tabLst>
            </a:pPr>
            <a:r>
              <a:rPr lang="en-US" altLang="zh-CN" sz="2400" b="1" i="0" u="none" strike="noStrike" kern="0" cap="none" spc="0" baseline="0">
                <a:solidFill>
                  <a:srgbClr val="4F81B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</a:t>
            </a:r>
            <a:r>
              <a:rPr lang="en-US" altLang="zh-CN" sz="2400" b="1" i="0" u="none" strike="noStrike" kern="0" cap="none" spc="-90" baseline="0">
                <a:solidFill>
                  <a:srgbClr val="4F81B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-10" baseline="0">
                <a:solidFill>
                  <a:srgbClr val="4F81B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summary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69748" indent="-257683" algn="l">
              <a:lnSpc>
                <a:spcPct val="100000"/>
              </a:lnSpc>
              <a:spcBef>
                <a:spcPts val="1739"/>
              </a:spcBef>
              <a:spcAft>
                <a:spcPts val="0"/>
              </a:spcAft>
              <a:buFont typeface="Arial" pitchFamily="0" charset="0"/>
              <a:buChar char="•"/>
              <a:tabLst>
                <a:tab pos="269875" algn="l"/>
                <a:tab pos="270510" algn="l"/>
              </a:tabLst>
            </a:pPr>
            <a:r>
              <a:rPr lang="en-US" altLang="zh-CN" sz="2400" b="1" i="0" u="none" strike="noStrike" kern="0" cap="none" spc="-10" baseline="0">
                <a:solidFill>
                  <a:srgbClr val="4F81B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Exploratory</a:t>
            </a:r>
            <a:r>
              <a:rPr lang="en-US" altLang="zh-CN" sz="2400" b="1" i="0" u="none" strike="noStrike" kern="0" cap="none" spc="-110" baseline="0">
                <a:solidFill>
                  <a:srgbClr val="4F81B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-20" baseline="0">
                <a:solidFill>
                  <a:srgbClr val="4F81B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</a:t>
            </a:r>
            <a:r>
              <a:rPr lang="en-US" altLang="zh-CN" sz="2400" b="1" i="0" u="none" strike="noStrike" kern="0" cap="none" spc="-175" baseline="0">
                <a:solidFill>
                  <a:srgbClr val="4F81B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rgbClr val="4F81B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Analysis</a:t>
            </a:r>
            <a:r>
              <a:rPr lang="en-US" altLang="zh-CN" sz="2400" b="1" i="0" u="none" strike="noStrike" kern="0" cap="none" spc="-40" baseline="0">
                <a:solidFill>
                  <a:srgbClr val="4F81B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-10" baseline="0">
                <a:solidFill>
                  <a:srgbClr val="4F81B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(EDA)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69748" indent="-257683" algn="l">
              <a:lnSpc>
                <a:spcPct val="100000"/>
              </a:lnSpc>
              <a:spcBef>
                <a:spcPts val="1745"/>
              </a:spcBef>
              <a:spcAft>
                <a:spcPts val="0"/>
              </a:spcAft>
              <a:buFont typeface="Arial" pitchFamily="0" charset="0"/>
              <a:buChar char="•"/>
              <a:tabLst>
                <a:tab pos="269875" algn="l"/>
                <a:tab pos="270510" algn="l"/>
              </a:tabLst>
            </a:pPr>
            <a:r>
              <a:rPr lang="en-US" altLang="zh-CN" sz="2400" b="1" i="0" u="none" strike="noStrike" kern="0" cap="none" spc="-10" baseline="0">
                <a:solidFill>
                  <a:srgbClr val="4F81B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Feature</a:t>
            </a:r>
            <a:r>
              <a:rPr lang="en-US" altLang="zh-CN" sz="2400" b="1" i="0" u="none" strike="noStrike" kern="0" cap="none" spc="-100" baseline="0">
                <a:solidFill>
                  <a:srgbClr val="4F81B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-10" baseline="0">
                <a:solidFill>
                  <a:srgbClr val="4F81B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Engineering</a:t>
            </a:r>
            <a:r>
              <a:rPr lang="en-US" altLang="zh-CN" sz="2400" b="1" i="0" u="none" strike="noStrike" kern="0" cap="none" spc="-70" baseline="0">
                <a:solidFill>
                  <a:srgbClr val="4F81B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rgbClr val="4F81B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&amp;</a:t>
            </a:r>
            <a:r>
              <a:rPr lang="en-US" altLang="zh-CN" sz="2400" b="1" i="0" u="none" strike="noStrike" kern="0" cap="none" spc="-50" baseline="0">
                <a:solidFill>
                  <a:srgbClr val="4F81B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-10" baseline="0">
                <a:solidFill>
                  <a:srgbClr val="4F81B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Selection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69748" indent="-257683" algn="l">
              <a:lnSpc>
                <a:spcPct val="100000"/>
              </a:lnSpc>
              <a:spcBef>
                <a:spcPts val="1739"/>
              </a:spcBef>
              <a:spcAft>
                <a:spcPts val="0"/>
              </a:spcAft>
              <a:buFont typeface="Arial" pitchFamily="0" charset="0"/>
              <a:buChar char="•"/>
              <a:tabLst>
                <a:tab pos="269875" algn="l"/>
                <a:tab pos="270510" algn="l"/>
              </a:tabLst>
            </a:pPr>
            <a:r>
              <a:rPr lang="en-US" altLang="zh-CN" sz="2400" b="1" i="0" u="none" strike="noStrike" kern="0" cap="none" spc="0" baseline="0">
                <a:solidFill>
                  <a:srgbClr val="4F81B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Building</a:t>
            </a:r>
            <a:r>
              <a:rPr lang="en-US" altLang="zh-CN" sz="2400" b="1" i="0" u="none" strike="noStrike" kern="0" cap="none" spc="-110" baseline="0">
                <a:solidFill>
                  <a:srgbClr val="4F81B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rgbClr val="4F81B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400" b="1" i="0" u="none" strike="noStrike" kern="0" cap="none" spc="-65" baseline="0">
                <a:solidFill>
                  <a:srgbClr val="4F81B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-10" baseline="0">
                <a:solidFill>
                  <a:srgbClr val="4F81B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Evaluating</a:t>
            </a:r>
            <a:r>
              <a:rPr lang="en-US" altLang="zh-CN" sz="2400" b="1" i="0" u="none" strike="noStrike" kern="0" cap="none" spc="-114" baseline="0">
                <a:solidFill>
                  <a:srgbClr val="4F81B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1" i="0" u="none" strike="noStrike" kern="0" cap="none" spc="-10" baseline="0">
                <a:solidFill>
                  <a:srgbClr val="4F81B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Model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69748" indent="-257683" algn="l">
              <a:lnSpc>
                <a:spcPct val="100000"/>
              </a:lnSpc>
              <a:spcBef>
                <a:spcPts val="1740"/>
              </a:spcBef>
              <a:spcAft>
                <a:spcPts val="0"/>
              </a:spcAft>
              <a:buFont typeface="Arial" pitchFamily="0" charset="0"/>
              <a:buChar char="•"/>
              <a:tabLst>
                <a:tab pos="269875" algn="l"/>
                <a:tab pos="270510" algn="l"/>
              </a:tabLst>
            </a:pPr>
            <a:r>
              <a:rPr lang="en-US" altLang="zh-CN" sz="2400" b="1" i="0" u="none" strike="noStrike" kern="0" cap="none" spc="-10" baseline="0">
                <a:solidFill>
                  <a:srgbClr val="4F81B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Conclusion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pic>
        <p:nvPicPr>
          <p:cNvPr id="1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907523" y="3921252"/>
            <a:ext cx="2100072" cy="260604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43633752"/>
      </p:ext>
    </p:extLst>
  </p:cSld>
  <p:clrMapOvr>
    <a:masterClrMapping/>
  </p:clrMapOvr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761490" y="268681"/>
            <a:ext cx="3390537" cy="6800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400" b="0" i="0" u="heavy" strike="noStrike" kern="0" cap="none" spc="-65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Conclusion:</a:t>
            </a:r>
            <a:endParaRPr lang="zh-CN" altLang="en-US" sz="4400" b="1" i="1" u="none" strike="noStrike" kern="0" cap="none" spc="0" baseline="0">
              <a:solidFill>
                <a:srgbClr val="FF0000"/>
              </a:solidFill>
              <a:latin typeface="Calibri Light" pitchFamily="0" charset="0"/>
              <a:ea typeface="宋体" pitchFamily="0" charset="0"/>
              <a:cs typeface="Calibri Light" pitchFamily="0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0">
            <a:off x="381000" y="1319530"/>
            <a:ext cx="11430001" cy="50336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298958" indent="-28702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Arial" pitchFamily="0" charset="0"/>
              <a:buChar char="•"/>
              <a:tabLst>
                <a:tab pos="299085" algn="l"/>
                <a:tab pos="299720" algn="l"/>
              </a:tabLst>
            </a:pP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Through</a:t>
            </a:r>
            <a:r>
              <a:rPr lang="en-US" altLang="zh-CN" sz="20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Exploratory</a:t>
            </a:r>
            <a:r>
              <a:rPr lang="en-US" altLang="zh-CN" sz="20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</a:t>
            </a:r>
            <a:r>
              <a:rPr lang="en-US" altLang="zh-CN" sz="2000" b="0" i="0" u="none" strike="noStrike" kern="0" cap="none" spc="-1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Analysis,we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observed</a:t>
            </a:r>
            <a:r>
              <a:rPr lang="en-US" altLang="zh-CN" sz="20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that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customers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belonging</a:t>
            </a:r>
            <a:r>
              <a:rPr lang="en-US" altLang="zh-CN" sz="20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young</a:t>
            </a:r>
            <a:r>
              <a:rPr lang="en-US" altLang="zh-CN" sz="2000" b="0" i="0" u="none" strike="noStrike" kern="0" cap="none" spc="-1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Age</a:t>
            </a:r>
            <a:r>
              <a:rPr lang="en-US" altLang="zh-CN" sz="20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are more interested in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vehicle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response.while</a:t>
            </a:r>
            <a:r>
              <a:rPr lang="en-US" altLang="zh-CN" sz="2000" b="0" i="0" u="none" strike="noStrike" kern="0" cap="none" spc="-1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Young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people</a:t>
            </a:r>
            <a:r>
              <a:rPr lang="en-US" altLang="zh-CN" sz="20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below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30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are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not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interested</a:t>
            </a:r>
            <a:r>
              <a:rPr lang="en-US" altLang="zh-CN" sz="20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in</a:t>
            </a:r>
            <a:r>
              <a:rPr lang="en-US" altLang="zh-CN" sz="20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vehicle insurance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We</a:t>
            </a:r>
            <a:r>
              <a:rPr lang="en-US" altLang="zh-CN" sz="20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observed</a:t>
            </a:r>
            <a:r>
              <a:rPr lang="en-US" altLang="zh-CN" sz="20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that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customers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having</a:t>
            </a:r>
            <a:r>
              <a:rPr lang="en-US" altLang="zh-CN" sz="20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vehicles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older</a:t>
            </a:r>
            <a:r>
              <a:rPr lang="en-US" altLang="zh-CN" sz="20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than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2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years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are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more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likely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be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interested</a:t>
            </a:r>
            <a:r>
              <a:rPr lang="en-US" altLang="zh-CN" sz="2000" b="0" i="0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in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vehicle</a:t>
            </a:r>
            <a:r>
              <a:rPr lang="en-US" altLang="zh-CN" sz="20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insurance.</a:t>
            </a:r>
            <a:r>
              <a:rPr lang="en-US" altLang="zh-CN" sz="20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Similarly,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customers</a:t>
            </a:r>
            <a:r>
              <a:rPr lang="en-US" altLang="zh-CN" sz="20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having</a:t>
            </a:r>
            <a:r>
              <a:rPr lang="en-US" altLang="zh-CN" sz="20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damaged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vehicles</a:t>
            </a:r>
            <a:r>
              <a:rPr lang="en-US" altLang="zh-CN" sz="20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are</a:t>
            </a:r>
            <a:r>
              <a:rPr lang="en-US" altLang="zh-CN" sz="20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more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likely</a:t>
            </a:r>
            <a:r>
              <a:rPr lang="en-US" altLang="zh-CN" sz="20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be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interested</a:t>
            </a:r>
            <a:r>
              <a:rPr lang="en-US" altLang="zh-CN" sz="20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vehicle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insurance.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98958" indent="-28702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  <a:tabLst>
                <a:tab pos="299085" algn="l"/>
                <a:tab pos="299720" algn="l"/>
              </a:tabLst>
            </a:pP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20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variable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such</a:t>
            </a:r>
            <a:r>
              <a:rPr lang="en-US" altLang="zh-CN" sz="20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as</a:t>
            </a:r>
            <a:r>
              <a:rPr lang="en-US" altLang="zh-CN" sz="2000" b="0" i="0" u="none" strike="noStrike" kern="0" cap="none" spc="-10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Age,</a:t>
            </a:r>
            <a:r>
              <a:rPr lang="en-US" altLang="zh-CN" sz="20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Previously_insured,Annual_premium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are</a:t>
            </a:r>
            <a:r>
              <a:rPr lang="en-US" altLang="zh-CN" sz="20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more</a:t>
            </a:r>
            <a:r>
              <a:rPr lang="en-US" altLang="zh-CN" sz="200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afecting</a:t>
            </a:r>
            <a:r>
              <a:rPr lang="en-US" altLang="zh-CN" sz="20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20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target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9908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variable.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98958" indent="-28702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Font typeface="Arial" pitchFamily="0" charset="0"/>
              <a:buChar char="•"/>
              <a:tabLst>
                <a:tab pos="299085" algn="l"/>
                <a:tab pos="299720" algn="l"/>
              </a:tabLst>
            </a:pPr>
            <a:r>
              <a:rPr lang="en-US" altLang="zh-CN" sz="20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We</a:t>
            </a:r>
            <a:r>
              <a:rPr lang="en-US" altLang="zh-CN" sz="20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observed</a:t>
            </a:r>
            <a:r>
              <a:rPr lang="en-US" altLang="zh-CN" sz="20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that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target</a:t>
            </a:r>
            <a:r>
              <a:rPr lang="en-US" altLang="zh-CN" sz="20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variable</a:t>
            </a:r>
            <a:r>
              <a:rPr lang="en-US" altLang="zh-CN" sz="20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was</a:t>
            </a:r>
            <a:r>
              <a:rPr lang="en-US" altLang="zh-CN" sz="20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highly</a:t>
            </a:r>
            <a:r>
              <a:rPr lang="en-US" altLang="zh-CN" sz="20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imbalanced.So</a:t>
            </a:r>
            <a:r>
              <a:rPr lang="en-US" altLang="zh-CN" sz="20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this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issue</a:t>
            </a:r>
            <a:r>
              <a:rPr lang="en-US" altLang="zh-CN" sz="20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was</a:t>
            </a:r>
            <a:r>
              <a:rPr lang="en-US" altLang="zh-CN" sz="20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solved</a:t>
            </a:r>
            <a:r>
              <a:rPr lang="en-US" altLang="zh-CN" sz="20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by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using Random </a:t>
            </a:r>
            <a:r>
              <a:rPr lang="en-US" altLang="zh-CN" sz="2000" b="0" i="0" u="none" strike="noStrike" kern="0" cap="none" spc="-7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      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Over</a:t>
            </a:r>
            <a:r>
              <a:rPr lang="en-US" altLang="zh-CN" sz="20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Sample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resampling</a:t>
            </a:r>
            <a:r>
              <a:rPr lang="en-US" altLang="zh-CN" sz="20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technique.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98958" indent="-28702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  <a:tabLst>
                <a:tab pos="299085" algn="l"/>
                <a:tab pos="299720" algn="l"/>
              </a:tabLst>
            </a:pP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we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applied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feature</a:t>
            </a:r>
            <a:r>
              <a:rPr lang="en-US" altLang="zh-CN" sz="20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scaling</a:t>
            </a:r>
            <a:r>
              <a:rPr lang="en-US" altLang="zh-CN" sz="20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techniques</a:t>
            </a:r>
            <a:r>
              <a:rPr lang="en-US" altLang="zh-CN" sz="20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normalize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our</a:t>
            </a:r>
            <a:r>
              <a:rPr lang="en-US" altLang="zh-CN" sz="20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bring</a:t>
            </a:r>
            <a:r>
              <a:rPr lang="en-US" altLang="zh-CN" sz="20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all</a:t>
            </a:r>
            <a:r>
              <a:rPr lang="en-US" altLang="zh-CN" sz="20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features</a:t>
            </a:r>
            <a:r>
              <a:rPr lang="en-US" altLang="zh-CN" sz="20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on</a:t>
            </a:r>
            <a:r>
              <a:rPr lang="en-US" altLang="zh-CN" sz="20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same</a:t>
            </a:r>
            <a:r>
              <a:rPr lang="en-US" altLang="zh-CN" sz="20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scale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9908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0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make</a:t>
            </a:r>
            <a:r>
              <a:rPr lang="en-US" altLang="zh-CN" sz="20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it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easier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process</a:t>
            </a:r>
            <a:r>
              <a:rPr lang="en-US" altLang="zh-CN" sz="20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by</a:t>
            </a:r>
            <a:r>
              <a:rPr lang="en-US" altLang="zh-CN" sz="20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ML</a:t>
            </a:r>
            <a:r>
              <a:rPr lang="en-US" altLang="zh-CN" sz="2000" b="0" i="0" u="none" strike="noStrike" kern="0" cap="none" spc="-9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algorithms.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98958" indent="-28702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Font typeface="Arial" pitchFamily="0" charset="0"/>
              <a:buChar char="•"/>
              <a:tabLst>
                <a:tab pos="362585" algn="l"/>
                <a:tab pos="363220" algn="l"/>
              </a:tabLst>
            </a:pP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Further,</a:t>
            </a:r>
            <a:r>
              <a:rPr lang="en-US" altLang="zh-CN" sz="2000" b="0" i="0" u="none" strike="noStrike" kern="0" cap="none" spc="-8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we</a:t>
            </a:r>
            <a:r>
              <a:rPr lang="en-US" altLang="zh-CN" sz="200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applied</a:t>
            </a:r>
            <a:r>
              <a:rPr lang="en-US" altLang="zh-CN" sz="200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Machine</a:t>
            </a:r>
            <a:r>
              <a:rPr lang="en-US" altLang="zh-CN" sz="2000" b="0" i="0" u="none" strike="noStrike" kern="0" cap="none" spc="-2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Learning</a:t>
            </a:r>
            <a:r>
              <a:rPr lang="en-US" altLang="zh-CN" sz="2000" b="0" i="0" u="none" strike="noStrike" kern="0" cap="none" spc="-14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Algorithms</a:t>
            </a:r>
            <a:r>
              <a:rPr lang="en-US" altLang="zh-CN" sz="2000" b="0" i="0" u="none" strike="noStrike" kern="0" cap="none" spc="-4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</a:t>
            </a:r>
            <a:r>
              <a:rPr lang="en-US" altLang="zh-CN" sz="2000" b="0" i="0" u="none" strike="noStrike" kern="0" cap="none" spc="-1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determine</a:t>
            </a:r>
            <a:r>
              <a:rPr lang="en-US" altLang="zh-CN" sz="2000" b="0" i="0" u="none" strike="noStrike" kern="0" cap="none" spc="-3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whether</a:t>
            </a:r>
            <a:r>
              <a:rPr lang="en-US" altLang="zh-CN" sz="2000" b="0" i="0" u="none" strike="noStrike" kern="0" cap="none" spc="-3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</a:t>
            </a:r>
            <a:r>
              <a:rPr lang="en-US" altLang="zh-CN" sz="20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customer</a:t>
            </a:r>
            <a:r>
              <a:rPr lang="en-US" altLang="zh-CN" sz="2000" b="0" i="0" u="none" strike="noStrike" kern="0" cap="none" spc="-3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would</a:t>
            </a:r>
            <a:r>
              <a:rPr lang="en-US" altLang="zh-CN" sz="2000" b="0" i="0" u="none" strike="noStrike" kern="0" cap="none" spc="-3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be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interested in </a:t>
            </a:r>
            <a:r>
              <a:rPr lang="en-US" altLang="zh-CN" sz="2000" b="0" i="0" u="none" strike="noStrike" kern="0" cap="none" spc="-2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Vehicle</a:t>
            </a:r>
            <a:r>
              <a:rPr lang="en-US" altLang="zh-CN" sz="2000" b="0" i="0" u="none" strike="noStrike" kern="0" cap="none" spc="-3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Insurance.For</a:t>
            </a:r>
            <a:r>
              <a:rPr lang="en-US" altLang="zh-CN" sz="2000" b="0" i="0" u="none" strike="noStrike" kern="0" cap="none" spc="-3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2000" b="0" i="0" u="none" strike="noStrike" kern="0" cap="none" spc="-2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logistic</a:t>
            </a:r>
            <a:r>
              <a:rPr lang="en-US" altLang="zh-CN" sz="2000" b="0" i="0" u="none" strike="noStrike" kern="0" cap="none" spc="-3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regression</a:t>
            </a:r>
            <a:r>
              <a:rPr lang="en-US" altLang="zh-CN" sz="2000" b="0" i="0" u="none" strike="noStrike" kern="0" cap="none" spc="-4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we</a:t>
            </a:r>
            <a:r>
              <a:rPr lang="en-US" altLang="zh-CN" sz="2000" b="0" i="0" u="none" strike="noStrike" kern="0" cap="none" spc="-1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got</a:t>
            </a:r>
            <a:r>
              <a:rPr lang="en-US" altLang="zh-CN" sz="2000" b="0" i="0" u="none" strike="noStrike" kern="0" cap="none" spc="-2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</a:t>
            </a:r>
            <a:r>
              <a:rPr lang="en-US" altLang="zh-CN" sz="20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accuracy</a:t>
            </a:r>
            <a:r>
              <a:rPr lang="en-US" altLang="zh-CN" sz="200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of</a:t>
            </a:r>
            <a:r>
              <a:rPr lang="en-US" altLang="zh-CN" sz="200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78%</a:t>
            </a:r>
            <a:r>
              <a:rPr lang="en-US" altLang="zh-CN" sz="2000" b="0" i="0" u="none" strike="noStrike" kern="0" cap="none" spc="-2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000" b="0" i="0" u="none" strike="noStrike" kern="0" cap="none" spc="-1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for</a:t>
            </a:r>
            <a:r>
              <a:rPr lang="en-US" altLang="zh-CN" sz="2000" b="0" i="0" u="none" strike="noStrike" kern="0" cap="none" spc="-3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20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6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XGBCla</a:t>
            </a:r>
            <a:r>
              <a:rPr lang="en-US" altLang="zh-CN" sz="2000" b="0" i="0" u="none" strike="noStrike" kern="0" cap="none" spc="-16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ssifer</a:t>
            </a:r>
            <a:r>
              <a:rPr lang="en-US" altLang="zh-CN" sz="2000" b="0" i="0" u="none" strike="noStrike" kern="0" cap="none" spc="-16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we</a:t>
            </a:r>
            <a:r>
              <a:rPr lang="en-US" altLang="zh-CN" sz="2000" b="0" i="0" u="none" strike="noStrike" kern="0" cap="none" spc="-1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got</a:t>
            </a:r>
            <a:r>
              <a:rPr lang="en-US" altLang="zh-CN" sz="2000" b="0" i="0" u="none" strike="noStrike" kern="0" cap="none" spc="-2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20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aacuracy</a:t>
            </a:r>
            <a:r>
              <a:rPr lang="en-US" altLang="zh-CN" sz="2000" b="0" i="0" u="none" strike="noStrike" kern="0" cap="none" spc="-2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of</a:t>
            </a:r>
            <a:r>
              <a:rPr lang="en-US" altLang="zh-CN" sz="200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79%</a:t>
            </a:r>
            <a:r>
              <a:rPr lang="en-US" altLang="zh-CN" sz="2000" b="0" i="0" u="none" strike="noStrike" kern="0" cap="none" spc="-2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whereas,.We</a:t>
            </a:r>
            <a:r>
              <a:rPr lang="en-US" altLang="zh-CN" sz="2000" b="0" i="0" u="none" strike="noStrike" kern="0" cap="none" spc="-3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are</a:t>
            </a:r>
            <a:r>
              <a:rPr lang="en-US" altLang="zh-CN" sz="2000" b="0" i="0" u="none" strike="noStrike" kern="0" cap="none" spc="-1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getting</a:t>
            </a:r>
            <a:r>
              <a:rPr lang="en-US" altLang="zh-CN" sz="200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20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highest</a:t>
            </a:r>
            <a:r>
              <a:rPr lang="en-US" altLang="zh-CN" sz="2000" b="0" i="0" u="none" strike="noStrike" kern="0" cap="none" spc="-4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accuracy</a:t>
            </a:r>
            <a:r>
              <a:rPr lang="en-US" altLang="zh-CN" sz="20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of</a:t>
            </a:r>
            <a:r>
              <a:rPr lang="en-US" altLang="zh-CN" sz="200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about</a:t>
            </a:r>
            <a:r>
              <a:rPr lang="en-US" altLang="zh-CN" sz="2000" b="0" i="0" u="none" strike="noStrike" kern="0" cap="none" spc="-3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91%</a:t>
            </a:r>
            <a:r>
              <a:rPr lang="en-US" altLang="zh-CN" sz="2000" b="0" i="0" u="none" strike="noStrike" kern="0" cap="none" spc="-2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ROC_AUC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score</a:t>
            </a:r>
            <a:r>
              <a:rPr lang="en-US" altLang="zh-CN" sz="2000" b="0" i="0" u="none" strike="noStrike" kern="0" cap="none" spc="-3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of</a:t>
            </a:r>
            <a:r>
              <a:rPr lang="en-US" altLang="zh-CN" sz="2000" b="0" i="0" u="none" strike="noStrike" kern="0" cap="none" spc="-1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92%</a:t>
            </a:r>
            <a:r>
              <a:rPr lang="en-US" altLang="zh-CN" sz="200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with</a:t>
            </a:r>
            <a:r>
              <a:rPr lang="en-US" altLang="zh-CN" sz="2000" b="0" i="0" u="none" strike="noStrike" kern="0" cap="none" spc="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random</a:t>
            </a:r>
            <a:r>
              <a:rPr lang="en-US" altLang="zh-CN" sz="2000" b="0" i="0" u="none" strike="noStrike" kern="0" cap="none" spc="-3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forest</a:t>
            </a:r>
            <a:r>
              <a:rPr lang="en-US" altLang="zh-CN" sz="2000" b="0" i="0" u="none" strike="noStrike" kern="0" cap="none" spc="-3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So,</a:t>
            </a:r>
            <a:r>
              <a:rPr lang="en-US" altLang="zh-CN" sz="2000" b="0" i="0" u="none" strike="noStrike" kern="0" cap="none" spc="-1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From</a:t>
            </a:r>
            <a:r>
              <a:rPr lang="en-US" altLang="zh-CN" sz="2000" b="0" i="0" u="none" strike="noStrike" kern="0" cap="none" spc="-3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this</a:t>
            </a:r>
            <a:r>
              <a:rPr lang="en-US" altLang="zh-CN" sz="200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we</a:t>
            </a:r>
            <a:r>
              <a:rPr lang="en-US" altLang="zh-CN" sz="2000" b="0" i="0" u="none" strike="noStrike" kern="0" cap="none" spc="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can conclude</a:t>
            </a:r>
            <a:r>
              <a:rPr lang="en-US" altLang="zh-CN" sz="2000" b="0" i="0" u="none" strike="noStrike" kern="0" cap="none" spc="-3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that</a:t>
            </a:r>
            <a:r>
              <a:rPr lang="en-US" altLang="zh-CN" sz="20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random</a:t>
            </a:r>
            <a:r>
              <a:rPr lang="en-US" altLang="zh-CN" sz="2000" b="0" i="0" u="none" strike="noStrike" kern="0" cap="none" spc="-3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forest</a:t>
            </a:r>
            <a:r>
              <a:rPr lang="en-US" altLang="zh-CN" sz="2000" b="0" i="0" u="none" strike="noStrike" kern="0" cap="none" spc="-3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is</a:t>
            </a:r>
            <a:r>
              <a:rPr lang="en-US" altLang="zh-CN" sz="2000" b="0" i="0" u="none" strike="noStrike" kern="0" cap="none" spc="-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20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best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models</a:t>
            </a:r>
            <a:r>
              <a:rPr lang="en-US" altLang="zh-CN" sz="2000" b="0" i="0" u="none" strike="noStrike" kern="0" cap="none" spc="-3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as</a:t>
            </a:r>
            <a:r>
              <a:rPr lang="en-US" altLang="zh-CN" sz="200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compare</a:t>
            </a:r>
            <a:r>
              <a:rPr lang="en-US" altLang="zh-CN" sz="2000" b="0" i="0" u="none" strike="noStrike" kern="0" cap="none" spc="-2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</a:t>
            </a:r>
            <a:r>
              <a:rPr lang="en-US" altLang="zh-CN" sz="20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2000" b="0" i="0" u="none" strike="noStrike" kern="0" cap="none" spc="-2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other</a:t>
            </a:r>
            <a:r>
              <a:rPr lang="en-US" altLang="zh-CN" sz="2000" b="0" i="0" u="none" strike="noStrike" kern="0" cap="none" spc="-4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models.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60783"/>
      </p:ext>
    </p:extLst>
  </p:cSld>
  <p:clrMapOvr>
    <a:masterClrMapping/>
  </p:clrMapOvr>
</p:sld>
</file>

<file path=ppt/slides/slide2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曲线"/>
          <p:cNvSpPr>
            <a:spLocks/>
          </p:cNvSpPr>
          <p:nvPr/>
        </p:nvSpPr>
        <p:spPr>
          <a:xfrm rot="0">
            <a:off x="3471036" y="3134360"/>
            <a:ext cx="2859405" cy="736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7" y="0"/>
                </a:moveTo>
                <a:lnTo>
                  <a:pt x="0" y="0"/>
                </a:lnTo>
                <a:lnTo>
                  <a:pt x="0" y="21449"/>
                </a:lnTo>
                <a:lnTo>
                  <a:pt x="21597" y="21449"/>
                </a:lnTo>
                <a:lnTo>
                  <a:pt x="21597" y="0"/>
                </a:lnTo>
                <a:close/>
              </a:path>
            </a:pathLst>
          </a:custGeom>
          <a:solidFill>
            <a:srgbClr val="FF0000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3276091" y="1878279"/>
            <a:ext cx="5639815" cy="267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94945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8800" b="1" i="1" u="none" strike="noStrike" kern="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Thank</a:t>
            </a:r>
            <a:r>
              <a:rPr lang="en-US" altLang="zh-CN" sz="8800" b="1" i="1" u="none" strike="noStrike" kern="0" cap="none" spc="-185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8800" b="1" i="1" u="none" strike="noStrike" kern="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you</a:t>
            </a:r>
            <a:r>
              <a:rPr lang="en-US" altLang="zh-CN" sz="8800" b="1" i="1" u="none" strike="noStrike" kern="0" cap="none" spc="-195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8800" b="1" i="1" u="none" strike="noStrike" kern="0" cap="none" spc="-5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!</a:t>
            </a:r>
            <a:endParaRPr lang="zh-CN" altLang="en-US" sz="8800" b="1" i="1" u="none" strike="noStrike" kern="0" cap="none" spc="-50" baseline="0">
              <a:solidFill>
                <a:srgbClr val="FF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7" name="曲线"/>
          <p:cNvSpPr>
            <a:spLocks/>
          </p:cNvSpPr>
          <p:nvPr/>
        </p:nvSpPr>
        <p:spPr>
          <a:xfrm rot="0">
            <a:off x="6583044" y="3134360"/>
            <a:ext cx="2319655" cy="736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7" y="0"/>
                </a:moveTo>
                <a:lnTo>
                  <a:pt x="0" y="0"/>
                </a:lnTo>
                <a:lnTo>
                  <a:pt x="0" y="21449"/>
                </a:lnTo>
                <a:lnTo>
                  <a:pt x="21597" y="21449"/>
                </a:lnTo>
                <a:lnTo>
                  <a:pt x="21597" y="0"/>
                </a:lnTo>
                <a:close/>
              </a:path>
            </a:pathLst>
          </a:custGeom>
          <a:solidFill>
            <a:srgbClr val="FF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02415750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title"/>
          </p:nvPr>
        </p:nvSpPr>
        <p:spPr>
          <a:xfrm rot="0">
            <a:off x="778254" y="284734"/>
            <a:ext cx="3445773" cy="736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4800" b="0" i="0" u="heavy" strike="noStrike" kern="0" cap="none" spc="-45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Introduction</a:t>
            </a:r>
            <a:endParaRPr lang="zh-CN" altLang="en-US" sz="4800" b="1" i="1" u="none" strike="noStrike" kern="0" cap="none" spc="0" baseline="0">
              <a:solidFill>
                <a:srgbClr val="FF0000"/>
              </a:solidFill>
              <a:latin typeface="Calibri Light" pitchFamily="0" charset="0"/>
              <a:ea typeface="宋体" pitchFamily="0" charset="0"/>
              <a:cs typeface="Calibri Light" pitchFamily="0" charset="0"/>
            </a:endParaRPr>
          </a:p>
        </p:txBody>
      </p:sp>
      <p:sp>
        <p:nvSpPr>
          <p:cNvPr id="18" name="矩形"/>
          <p:cNvSpPr>
            <a:spLocks/>
          </p:cNvSpPr>
          <p:nvPr/>
        </p:nvSpPr>
        <p:spPr>
          <a:xfrm rot="0">
            <a:off x="914400" y="1391158"/>
            <a:ext cx="9216948" cy="39935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065" indent="0" algn="just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  <a:tabLst>
                <a:tab pos="270510" algn="l"/>
              </a:tabLst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• An insurance policy is an arrangement by which a company undertakes to provide a guarantee of compensation for specified loss, damage, illness, or death in return for the payment of a specified premium. A premium is a sum of money that the customer needs to pay regularly to an insurance company for this guarantee. • Just like medical insurance, there is vehicle insurance where every year customer needs to pay a premium of certain amount to insurance provider company so that in case of unfortunate accident by the vehicle, the insurance provider company will provide a compensation (called ‘sum assured’) to the customer.</a:t>
            </a:r>
            <a:endParaRPr lang="zh-CN" altLang="en-US" sz="2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25765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"/>
          <p:cNvSpPr>
            <a:spLocks noGrp="1"/>
          </p:cNvSpPr>
          <p:nvPr>
            <p:ph type="title"/>
          </p:nvPr>
        </p:nvSpPr>
        <p:spPr>
          <a:xfrm rot="0">
            <a:off x="916635" y="615442"/>
            <a:ext cx="4819370" cy="612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000" b="0" i="0" u="heavy" strike="noStrike" kern="0" cap="none" spc="-65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Problem</a:t>
            </a:r>
            <a:r>
              <a:rPr lang="en-US" altLang="zh-CN" sz="4000" b="0" i="0" u="none" strike="noStrike" kern="0" cap="none" spc="-160" baseline="0">
                <a:solidFill>
                  <a:srgbClr val="FF0000"/>
                </a:solidFill>
                <a:latin typeface="Calibri Light" pitchFamily="0" charset="0"/>
                <a:ea typeface="宋体" pitchFamily="0" charset="0"/>
                <a:cs typeface="Calibri Light" pitchFamily="0" charset="0"/>
              </a:rPr>
              <a:t> </a:t>
            </a:r>
            <a:r>
              <a:rPr lang="en-US" altLang="zh-CN" sz="4000" b="0" i="0" u="heavy" strike="noStrike" kern="0" cap="none" spc="-40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Statement</a:t>
            </a:r>
            <a:endParaRPr lang="zh-CN" altLang="en-US" sz="4000" b="1" i="1" u="none" strike="noStrike" kern="0" cap="none" spc="0" baseline="0">
              <a:solidFill>
                <a:srgbClr val="FF0000"/>
              </a:solidFill>
              <a:latin typeface="Calibri Light" pitchFamily="0" charset="0"/>
              <a:ea typeface="宋体" pitchFamily="0" charset="0"/>
              <a:cs typeface="Calibri Light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916634" y="1894458"/>
            <a:ext cx="9751365" cy="5017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714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98000"/>
              </a:lnSpc>
              <a:spcBef>
                <a:spcPts val="135"/>
              </a:spcBef>
              <a:spcAft>
                <a:spcPts val="0"/>
              </a:spcAft>
              <a:buNone/>
              <a:tabLst>
                <a:tab pos="240665" algn="l"/>
                <a:tab pos="241300" algn="l"/>
              </a:tabLst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• Our client is an Insurance company that has provided Health Insurance to its customers now they need your help in building a model to predict whether the policyholders (customers) from past year will also be interested in Vehicle Insurance provided by the company.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12700" indent="0" algn="l">
              <a:lnSpc>
                <a:spcPct val="98000"/>
              </a:lnSpc>
              <a:spcBef>
                <a:spcPts val="135"/>
              </a:spcBef>
              <a:spcAft>
                <a:spcPts val="0"/>
              </a:spcAft>
              <a:buNone/>
              <a:tabLst>
                <a:tab pos="240665" algn="l"/>
                <a:tab pos="241300" algn="l"/>
              </a:tabLst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• Building a model to predict whether a customer would be interested in Vehicle Insurance is extremely helpful for the company because it can then accordingly plan its communication strategy to reach out to those customers and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optimise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 its business model and revenue. 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12700" indent="0" algn="l">
              <a:lnSpc>
                <a:spcPct val="98000"/>
              </a:lnSpc>
              <a:spcBef>
                <a:spcPts val="135"/>
              </a:spcBef>
              <a:spcAft>
                <a:spcPts val="0"/>
              </a:spcAft>
              <a:buNone/>
              <a:tabLst>
                <a:tab pos="240665" algn="l"/>
                <a:tab pos="241300" algn="l"/>
              </a:tabLst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• Now, in order to predict, whether the customer would be interested in Vehicle insurance, you have information about demographics (gender, age, region code type), Vehicles (Vehicle Age, Damage), Policy (Premium, sourcing channel)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etc</a:t>
            </a:r>
            <a:endParaRPr lang="zh-CN" altLang="en-US" sz="2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3518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"/>
          <p:cNvSpPr>
            <a:spLocks noGrp="1"/>
          </p:cNvSpPr>
          <p:nvPr>
            <p:ph type="title"/>
          </p:nvPr>
        </p:nvSpPr>
        <p:spPr>
          <a:xfrm rot="0">
            <a:off x="838200" y="533400"/>
            <a:ext cx="8077707" cy="6155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1" u="sng" strike="noStrike" kern="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Dataset Description</a:t>
            </a:r>
            <a:endParaRPr lang="zh-CN" altLang="en-US" sz="4000" b="1" i="1" u="sng" strike="noStrike" kern="0" cap="none" spc="0" baseline="0">
              <a:solidFill>
                <a:srgbClr val="FF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 rot="0">
            <a:off x="904442" y="1447800"/>
            <a:ext cx="10144556" cy="49244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id                              :Unique identifier for the Customer. </a:t>
            </a:r>
            <a:endParaRPr lang="en-US" altLang="zh-CN" sz="20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Gender                     :Age of the Customer. </a:t>
            </a:r>
            <a:endParaRPr lang="en-US" altLang="zh-CN" sz="20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Age                          :Gender of the Customer </a:t>
            </a:r>
            <a:endParaRPr lang="en-US" altLang="zh-CN" sz="20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Driving License       :0 for customer not having DL, 1 for customer having DL. </a:t>
            </a:r>
            <a:endParaRPr lang="en-US" altLang="zh-CN" sz="20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Region Code            :Unique code for the region of the customer. </a:t>
            </a:r>
            <a:endParaRPr lang="en-US" altLang="zh-CN" sz="20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Previously Insured   :0 for customer not having vehicle insurance, 1 for customer having vehicle      insurance. </a:t>
            </a:r>
            <a:endParaRPr lang="en-US" altLang="zh-CN" sz="20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Vehicle Age              :Age of the vehicle. </a:t>
            </a:r>
            <a:endParaRPr lang="en-US" altLang="zh-CN" sz="20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Vehicle Damage       :Customer got his/her vehicle damaged in the past. </a:t>
            </a:r>
            <a:endParaRPr lang="en-US" altLang="zh-CN" sz="20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0                                :Customer didn't get his/her vehicle damaged in past </a:t>
            </a:r>
            <a:endParaRPr lang="en-US" altLang="zh-CN" sz="20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Annual Premium       :The amount customer needs to pay as premium in the year. </a:t>
            </a:r>
            <a:endParaRPr lang="en-US" altLang="zh-CN" sz="20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Policy Sales Channel :Anonymized Code for the channel of outreaching to the customer i.e. Different Agents, Over Mail </a:t>
            </a:r>
            <a:endParaRPr lang="en-US" altLang="zh-CN" sz="20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Vintage                       :Number of Days, Customer has been associated with the                                                        company.</a:t>
            </a:r>
            <a:endParaRPr lang="en-US" altLang="zh-CN" sz="20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Response                    :1 for Customer is interested, 0 for Customer is not interested.</a:t>
            </a:r>
            <a:endParaRPr lang="zh-CN" altLang="en-US" sz="20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42090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 rot="0">
            <a:off x="916635" y="574039"/>
            <a:ext cx="4315378" cy="6800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400" b="0" i="0" u="heavy" strike="noStrike" kern="0" cap="none" spc="-25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Import</a:t>
            </a:r>
            <a:r>
              <a:rPr lang="en-US" altLang="zh-CN" sz="4400" b="0" i="0" u="heavy" strike="noStrike" kern="0" cap="none" spc="-210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 </a:t>
            </a:r>
            <a:r>
              <a:rPr lang="en-US" altLang="zh-CN" sz="4400" b="0" i="0" u="heavy" strike="noStrike" kern="0" cap="none" spc="-25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Libraries</a:t>
            </a:r>
            <a:endParaRPr lang="zh-CN" altLang="en-US" sz="4400" b="1" i="1" u="none" strike="noStrike" kern="0" cap="none" spc="0" baseline="0">
              <a:solidFill>
                <a:srgbClr val="FF0000"/>
              </a:solidFill>
              <a:latin typeface="Calibri Light" pitchFamily="0" charset="0"/>
              <a:ea typeface="宋体" pitchFamily="0" charset="0"/>
              <a:cs typeface="Calibri Light" pitchFamily="0" charset="0"/>
            </a:endParaRPr>
          </a:p>
        </p:txBody>
      </p:sp>
      <p:sp>
        <p:nvSpPr>
          <p:cNvPr id="24" name="矩形"/>
          <p:cNvSpPr>
            <a:spLocks/>
          </p:cNvSpPr>
          <p:nvPr/>
        </p:nvSpPr>
        <p:spPr>
          <a:xfrm rot="0">
            <a:off x="715162" y="1627758"/>
            <a:ext cx="9573261" cy="844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8100" rIns="0" bIns="0" anchor="t" anchorCtr="0">
            <a:prstTxWarp prst="textNoShape"/>
            <a:spAutoFit/>
          </a:bodyPr>
          <a:lstStyle/>
          <a:p>
            <a:pPr marL="241300" indent="-228600" algn="l">
              <a:lnSpc>
                <a:spcPct val="91000"/>
              </a:lnSpc>
              <a:spcBef>
                <a:spcPts val="300"/>
              </a:spcBef>
              <a:spcAft>
                <a:spcPts val="0"/>
              </a:spcAft>
              <a:buFont typeface="Arial" pitchFamily="0" charset="0"/>
              <a:buChar char="•"/>
              <a:tabLst>
                <a:tab pos="240665" algn="l"/>
                <a:tab pos="241300" algn="l"/>
              </a:tabLst>
            </a:pP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Library</a:t>
            </a:r>
            <a:r>
              <a:rPr lang="en-US" altLang="zh-CN" sz="20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collection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20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related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modules.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</a:t>
            </a:r>
            <a:r>
              <a:rPr lang="en-US" altLang="zh-CN" sz="20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contains</a:t>
            </a:r>
            <a:r>
              <a:rPr lang="en-US" altLang="zh-CN" sz="20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bundles</a:t>
            </a:r>
            <a:r>
              <a:rPr lang="en-US" altLang="zh-CN" sz="20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20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code</a:t>
            </a:r>
            <a:r>
              <a:rPr lang="en-US" altLang="zh-CN" sz="20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</a:t>
            </a:r>
            <a:r>
              <a:rPr lang="en-US" altLang="zh-CN" sz="20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</a:t>
            </a:r>
            <a:r>
              <a:rPr lang="en-US" altLang="zh-CN" sz="20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used repeatedly</a:t>
            </a:r>
            <a:r>
              <a:rPr lang="en-US" altLang="zh-CN" sz="2000" b="0" i="0" u="none" strike="noStrike" kern="0" cap="none" spc="-4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                        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different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programs.</a:t>
            </a:r>
            <a:r>
              <a:rPr lang="en-US" altLang="zh-CN" sz="20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</a:t>
            </a:r>
            <a:r>
              <a:rPr lang="en-US" altLang="zh-CN" sz="20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makes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python</a:t>
            </a:r>
            <a:r>
              <a:rPr lang="en-US" altLang="zh-CN" sz="2000" b="0" i="0" u="none" strike="noStrike" kern="0" cap="none" spc="-8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programming</a:t>
            </a:r>
            <a:r>
              <a:rPr lang="en-US" altLang="zh-CN" sz="20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simpler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20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convenient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programmer.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5" name="矩形"/>
          <p:cNvSpPr>
            <a:spLocks/>
          </p:cNvSpPr>
          <p:nvPr/>
        </p:nvSpPr>
        <p:spPr>
          <a:xfrm rot="0">
            <a:off x="715162" y="3772915"/>
            <a:ext cx="3108325" cy="6032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4130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Arial" pitchFamily="0" charset="0"/>
              <a:buChar char="•"/>
              <a:tabLst>
                <a:tab pos="240665" algn="l"/>
                <a:tab pos="241300" algn="l"/>
              </a:tabLst>
            </a:pP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Importing</a:t>
            </a:r>
            <a:r>
              <a:rPr lang="en-US" altLang="zh-CN" sz="2000" b="1" i="0" u="none" strike="noStrike" kern="0" cap="none" spc="-1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Requrie</a:t>
            </a:r>
            <a:r>
              <a:rPr lang="en-US" altLang="zh-CN" sz="2000" b="1" i="0" u="none" strike="noStrike" kern="0" cap="none" spc="-7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Libraries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grpSp>
        <p:nvGrpSpPr>
          <p:cNvPr id="75" name="组合"/>
          <p:cNvGrpSpPr>
            <a:grpSpLocks/>
          </p:cNvGrpSpPr>
          <p:nvPr/>
        </p:nvGrpSpPr>
        <p:grpSpPr>
          <a:xfrm>
            <a:off x="1158239" y="2903220"/>
            <a:ext cx="1845563" cy="729994"/>
            <a:chOff x="1158239" y="2903220"/>
            <a:chExt cx="1845563" cy="729994"/>
          </a:xfrm>
        </p:grpSpPr>
        <p:pic>
          <p:nvPicPr>
            <p:cNvPr id="2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1310639" y="3268980"/>
              <a:ext cx="172212" cy="17373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1674875" y="3336035"/>
              <a:ext cx="172212" cy="17373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1551431" y="3310127"/>
              <a:ext cx="172212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9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1429511" y="3288792"/>
              <a:ext cx="172212" cy="1752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30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0">
              <a:off x="1309115" y="3144012"/>
              <a:ext cx="170685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31" name="图片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0">
              <a:off x="1673351" y="3209543"/>
              <a:ext cx="170685" cy="17983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32" name="图片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0">
              <a:off x="1548383" y="3188207"/>
              <a:ext cx="172211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33" name="图片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0">
              <a:off x="1427987" y="3166872"/>
              <a:ext cx="170685" cy="17678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34" name="图片"/>
            <p:cNvPicPr>
              <a:picLocks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0">
              <a:off x="1306067" y="3022092"/>
              <a:ext cx="172212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35" name="图片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0">
              <a:off x="1670303" y="3089148"/>
              <a:ext cx="172212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36" name="图片"/>
            <p:cNvPicPr>
              <a:picLocks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0">
              <a:off x="1548383" y="3067812"/>
              <a:ext cx="172211" cy="1752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37" name="图片"/>
            <p:cNvPicPr>
              <a:picLocks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0">
              <a:off x="1427987" y="3043428"/>
              <a:ext cx="170685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38" name="图片"/>
            <p:cNvPicPr>
              <a:picLocks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0">
              <a:off x="1303017" y="2903220"/>
              <a:ext cx="172212" cy="17678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39" name="图片"/>
            <p:cNvPicPr>
              <a:picLocks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0">
              <a:off x="1668779" y="2967228"/>
              <a:ext cx="170685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40" name="图片"/>
            <p:cNvPicPr>
              <a:picLocks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0">
              <a:off x="1546859" y="2945892"/>
              <a:ext cx="170688" cy="17678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41" name="图片"/>
            <p:cNvPicPr>
              <a:picLocks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0">
              <a:off x="1424939" y="2923032"/>
              <a:ext cx="172212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42" name="图片"/>
            <p:cNvPicPr>
              <a:picLocks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0">
              <a:off x="1234439" y="3329940"/>
              <a:ext cx="172212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43" name="图片"/>
            <p:cNvPicPr>
              <a:picLocks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0">
              <a:off x="1598675" y="3395472"/>
              <a:ext cx="172212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44" name="图片"/>
            <p:cNvPicPr>
              <a:picLocks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0">
              <a:off x="1478279" y="3374136"/>
              <a:ext cx="170685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45" name="图片"/>
            <p:cNvPicPr>
              <a:picLocks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0">
              <a:off x="1356359" y="3352800"/>
              <a:ext cx="170685" cy="17678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46" name="图片"/>
            <p:cNvPicPr>
              <a:picLocks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0">
              <a:off x="1232915" y="3208020"/>
              <a:ext cx="170685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47" name="图片"/>
            <p:cNvPicPr>
              <a:picLocks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0">
              <a:off x="1597150" y="3275076"/>
              <a:ext cx="170688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48" name="图片"/>
            <p:cNvPicPr>
              <a:picLocks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0">
              <a:off x="1475230" y="3253740"/>
              <a:ext cx="170685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49" name="图片"/>
            <p:cNvPicPr>
              <a:picLocks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0">
              <a:off x="1353311" y="3232404"/>
              <a:ext cx="172212" cy="1752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0" name="图片"/>
            <p:cNvPicPr>
              <a:picLocks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0">
              <a:off x="1232915" y="3086100"/>
              <a:ext cx="170685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1" name="图片"/>
            <p:cNvPicPr>
              <a:picLocks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0">
              <a:off x="1597150" y="3153156"/>
              <a:ext cx="170688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2" name="图片"/>
            <p:cNvPicPr>
              <a:picLocks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0">
              <a:off x="1475230" y="3131820"/>
              <a:ext cx="170685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3" name="图片"/>
            <p:cNvPicPr>
              <a:picLocks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0">
              <a:off x="1351787" y="3107436"/>
              <a:ext cx="170685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4" name="图片"/>
            <p:cNvPicPr>
              <a:picLocks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0">
              <a:off x="1229867" y="2965704"/>
              <a:ext cx="172212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5" name="图片"/>
            <p:cNvPicPr>
              <a:picLocks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0">
              <a:off x="1594103" y="3031236"/>
              <a:ext cx="172211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6" name="图片"/>
            <p:cNvPicPr>
              <a:picLocks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0">
              <a:off x="1472183" y="3009899"/>
              <a:ext cx="172211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7" name="图片"/>
            <p:cNvPicPr>
              <a:picLocks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0">
              <a:off x="1348739" y="2987040"/>
              <a:ext cx="172212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8" name="图片"/>
            <p:cNvPicPr>
              <a:picLocks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0">
              <a:off x="1161287" y="3393948"/>
              <a:ext cx="170685" cy="1752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9" name="图片"/>
            <p:cNvPicPr>
              <a:picLocks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0">
              <a:off x="1525523" y="3457955"/>
              <a:ext cx="170685" cy="1752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60" name="图片"/>
            <p:cNvPicPr>
              <a:picLocks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0">
              <a:off x="1403603" y="3436620"/>
              <a:ext cx="172212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61" name="图片"/>
            <p:cNvPicPr>
              <a:picLocks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0">
              <a:off x="1281683" y="3415284"/>
              <a:ext cx="172212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62" name="图片"/>
            <p:cNvPicPr>
              <a:picLocks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0">
              <a:off x="1158239" y="3272028"/>
              <a:ext cx="172212" cy="17678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63" name="图片"/>
            <p:cNvPicPr>
              <a:picLocks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 rot="0">
              <a:off x="1522475" y="3336035"/>
              <a:ext cx="172212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64" name="图片"/>
            <p:cNvPicPr>
              <a:picLocks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0">
              <a:off x="1402079" y="3314700"/>
              <a:ext cx="170685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65" name="图片"/>
            <p:cNvPicPr>
              <a:picLocks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 rot="0">
              <a:off x="1280158" y="3293364"/>
              <a:ext cx="170685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66" name="图片"/>
            <p:cNvPicPr>
              <a:picLocks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 rot="0">
              <a:off x="1158239" y="3148584"/>
              <a:ext cx="172212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67" name="图片"/>
            <p:cNvPicPr>
              <a:picLocks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 rot="0">
              <a:off x="1522475" y="3215640"/>
              <a:ext cx="172212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68" name="图片"/>
            <p:cNvPicPr>
              <a:picLocks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 rot="0">
              <a:off x="1402079" y="3194304"/>
              <a:ext cx="170685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69" name="图片"/>
            <p:cNvPicPr>
              <a:picLocks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 rot="0">
              <a:off x="1277111" y="3171444"/>
              <a:ext cx="172212" cy="17983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0" name="图片"/>
            <p:cNvPicPr>
              <a:picLocks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 rot="0">
              <a:off x="1158239" y="3026662"/>
              <a:ext cx="169162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1" name="图片"/>
            <p:cNvPicPr>
              <a:picLocks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 rot="0">
              <a:off x="1520951" y="3093720"/>
              <a:ext cx="170688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2" name="图片"/>
            <p:cNvPicPr>
              <a:picLocks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 rot="0">
              <a:off x="1399031" y="3072384"/>
              <a:ext cx="170685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3" name="图片"/>
            <p:cNvPicPr>
              <a:picLocks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 rot="0">
              <a:off x="1275587" y="3051048"/>
              <a:ext cx="170685" cy="17830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4" name="图片"/>
            <p:cNvPicPr>
              <a:picLocks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 rot="0">
              <a:off x="1891283" y="3229356"/>
              <a:ext cx="1112519" cy="31394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pic>
        <p:nvPicPr>
          <p:cNvPr id="76" name="图片"/>
          <p:cNvPicPr>
            <a:picLocks/>
          </p:cNvPicPr>
          <p:nvPr/>
        </p:nvPicPr>
        <p:blipFill>
          <a:blip r:embed="rId50" cstate="print"/>
          <a:stretch>
            <a:fillRect/>
          </a:stretch>
        </p:blipFill>
        <p:spPr>
          <a:xfrm rot="0">
            <a:off x="3218688" y="3012948"/>
            <a:ext cx="2165604" cy="63855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77" name="图片"/>
          <p:cNvPicPr>
            <a:picLocks/>
          </p:cNvPicPr>
          <p:nvPr/>
        </p:nvPicPr>
        <p:blipFill>
          <a:blip r:embed="rId51" cstate="print"/>
          <a:stretch>
            <a:fillRect/>
          </a:stretch>
        </p:blipFill>
        <p:spPr>
          <a:xfrm rot="0">
            <a:off x="5740908" y="3078480"/>
            <a:ext cx="2505456" cy="50292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78" name="图片"/>
          <p:cNvPicPr>
            <a:picLocks/>
          </p:cNvPicPr>
          <p:nvPr/>
        </p:nvPicPr>
        <p:blipFill>
          <a:blip r:embed="rId52" cstate="print"/>
          <a:stretch>
            <a:fillRect/>
          </a:stretch>
        </p:blipFill>
        <p:spPr>
          <a:xfrm rot="0">
            <a:off x="838200" y="4349496"/>
            <a:ext cx="6653783" cy="14950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7552777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"/>
          <p:cNvSpPr>
            <a:spLocks noGrp="1"/>
          </p:cNvSpPr>
          <p:nvPr>
            <p:ph type="title"/>
          </p:nvPr>
        </p:nvSpPr>
        <p:spPr>
          <a:xfrm rot="0">
            <a:off x="916635" y="615442"/>
            <a:ext cx="5251364" cy="612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000" b="0" i="0" u="heavy" strike="noStrike" kern="0" cap="none" spc="0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BASIC</a:t>
            </a:r>
            <a:r>
              <a:rPr lang="en-US" altLang="zh-CN" sz="4000" b="0" i="0" u="heavy" strike="noStrike" kern="0" cap="none" spc="-220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 </a:t>
            </a:r>
            <a:r>
              <a:rPr lang="en-US" altLang="zh-CN" sz="4000" b="0" i="0" u="heavy" strike="noStrike" kern="0" cap="none" spc="-20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EXPLORATION</a:t>
            </a:r>
            <a:endParaRPr lang="zh-CN" altLang="en-US" sz="4000" b="1" i="1" u="none" strike="noStrike" kern="0" cap="none" spc="0" baseline="0">
              <a:solidFill>
                <a:srgbClr val="FF0000"/>
              </a:solidFill>
              <a:latin typeface="Calibri Light" pitchFamily="0" charset="0"/>
              <a:ea typeface="宋体" pitchFamily="0" charset="0"/>
              <a:cs typeface="Calibri Light" pitchFamily="0" charset="0"/>
            </a:endParaRPr>
          </a:p>
        </p:txBody>
      </p:sp>
      <p:sp>
        <p:nvSpPr>
          <p:cNvPr id="80" name="矩形"/>
          <p:cNvSpPr>
            <a:spLocks/>
          </p:cNvSpPr>
          <p:nvPr/>
        </p:nvSpPr>
        <p:spPr>
          <a:xfrm rot="0">
            <a:off x="913586" y="1756307"/>
            <a:ext cx="5928360" cy="157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8900" rIns="0" bIns="0" anchor="t" anchorCtr="0">
            <a:prstTxWarp prst="textNoShape"/>
            <a:spAutoFit/>
          </a:bodyPr>
          <a:lstStyle/>
          <a:p>
            <a:pPr marL="269748" indent="-257683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Arial" pitchFamily="0" charset="0"/>
              <a:buChar char="•"/>
              <a:tabLst>
                <a:tab pos="269875" algn="l"/>
                <a:tab pos="270510" algn="l"/>
              </a:tabLst>
            </a:pPr>
            <a:r>
              <a:rPr lang="en-US" altLang="zh-CN" sz="2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2200" b="0" i="0" u="none" strike="noStrike" kern="0" cap="none" spc="-7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dataset</a:t>
            </a:r>
            <a:r>
              <a:rPr lang="en-US" altLang="zh-CN" sz="2200" b="0" i="0" u="none" strike="noStrike" kern="0" cap="none" spc="-6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contains</a:t>
            </a:r>
            <a:r>
              <a:rPr lang="en-US" altLang="zh-CN" sz="2200" b="0" i="0" u="none" strike="noStrike" kern="0" cap="none" spc="-8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381109</a:t>
            </a:r>
            <a:r>
              <a:rPr lang="en-US" altLang="zh-CN" sz="2200" b="0" i="0" u="none" strike="noStrike" kern="0" cap="none" spc="-6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rows</a:t>
            </a:r>
            <a:r>
              <a:rPr lang="en-US" altLang="zh-CN" sz="2200" b="0" i="0" u="none" strike="noStrike" kern="0" cap="none" spc="-9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200" b="0" i="0" u="none" strike="noStrike" kern="0" cap="none" spc="-7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12</a:t>
            </a:r>
            <a:r>
              <a:rPr lang="en-US" altLang="zh-CN" sz="22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columns.</a:t>
            </a:r>
            <a:endParaRPr lang="en-US" altLang="zh-CN" sz="2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69748" indent="-25768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0" charset="0"/>
              <a:buChar char="•"/>
              <a:tabLst>
                <a:tab pos="269875" algn="l"/>
                <a:tab pos="270510" algn="l"/>
              </a:tabLst>
            </a:pPr>
            <a:r>
              <a:rPr lang="en-US" altLang="zh-CN" sz="2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Outliers</a:t>
            </a:r>
            <a:r>
              <a:rPr lang="en-US" altLang="zh-CN" sz="22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present</a:t>
            </a:r>
            <a:r>
              <a:rPr lang="en-US" altLang="zh-CN" sz="2200" b="0" i="0" u="none" strike="noStrike" kern="0" cap="none" spc="-7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in</a:t>
            </a:r>
            <a:r>
              <a:rPr lang="en-US" altLang="zh-CN" sz="2200" b="0" i="0" u="none" strike="noStrike" kern="0" cap="none" spc="-6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some</a:t>
            </a:r>
            <a:r>
              <a:rPr lang="en-US" altLang="zh-CN" sz="22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features.</a:t>
            </a:r>
            <a:endParaRPr lang="en-US" altLang="zh-CN" sz="2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69748" indent="-25768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0" charset="0"/>
              <a:buChar char="•"/>
              <a:tabLst>
                <a:tab pos="269875" algn="l"/>
                <a:tab pos="270510" algn="l"/>
              </a:tabLst>
            </a:pPr>
            <a:r>
              <a:rPr lang="en-US" altLang="zh-CN" sz="2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No</a:t>
            </a:r>
            <a:r>
              <a:rPr lang="en-US" altLang="zh-CN" sz="2200" b="0" i="0" u="none" strike="noStrike" kern="0" cap="none" spc="-6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null</a:t>
            </a:r>
            <a:r>
              <a:rPr lang="en-US" altLang="zh-CN" sz="2200" b="0" i="0" u="none" strike="noStrike" kern="0" cap="none" spc="-9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values</a:t>
            </a:r>
            <a:r>
              <a:rPr lang="en-US" altLang="zh-CN" sz="2200" b="0" i="0" u="none" strike="noStrike" kern="0" cap="none" spc="-7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present</a:t>
            </a:r>
            <a:endParaRPr lang="zh-CN" altLang="en-US" sz="2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81" name="文本框"/>
          <p:cNvSpPr>
            <a:spLocks noGrp="1"/>
          </p:cNvSpPr>
          <p:nvPr>
            <p:ph type="body" idx="1"/>
          </p:nvPr>
        </p:nvSpPr>
        <p:spPr>
          <a:xfrm rot="0">
            <a:off x="409150" y="3284070"/>
            <a:ext cx="11014770" cy="13478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11125" rIns="0" bIns="0" anchor="t" anchorCtr="0">
            <a:prstTxWarp prst="textNoShape"/>
            <a:spAutoFit/>
          </a:bodyPr>
          <a:lstStyle/>
          <a:p>
            <a:pPr marL="279273" indent="-257683" algn="l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Font typeface="Arial" pitchFamily="0" charset="0"/>
              <a:buChar char="•"/>
              <a:tabLst>
                <a:tab pos="278765" algn="l"/>
                <a:tab pos="279400" algn="l"/>
              </a:tabLst>
            </a:pP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Fill</a:t>
            </a:r>
            <a:r>
              <a:rPr lang="en-US" altLang="zh-CN" sz="200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any</a:t>
            </a:r>
            <a:r>
              <a:rPr lang="en-US" altLang="zh-CN" sz="2000" b="0" i="0" u="none" strike="noStrike" kern="0" cap="none" spc="-15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numerical</a:t>
            </a:r>
            <a:r>
              <a:rPr lang="en-US" altLang="zh-CN" sz="2000" b="0" i="0" u="none" strike="noStrike" kern="0" cap="none" spc="-3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NaNs</a:t>
            </a:r>
            <a:r>
              <a:rPr lang="en-US" altLang="zh-CN" sz="20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with</a:t>
            </a:r>
            <a:r>
              <a:rPr lang="en-US" altLang="zh-CN" sz="20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mode()</a:t>
            </a:r>
            <a:endParaRPr lang="en-US" altLang="zh-CN" sz="2000" b="0" i="0" u="none" strike="noStrike" kern="0" cap="none" spc="-1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251333" indent="-239395" algn="l">
              <a:lnSpc>
                <a:spcPct val="100000"/>
              </a:lnSpc>
              <a:spcBef>
                <a:spcPts val="843"/>
              </a:spcBef>
              <a:spcAft>
                <a:spcPts val="0"/>
              </a:spcAft>
              <a:buFont typeface="Arial" pitchFamily="0" charset="0"/>
              <a:buChar char="•"/>
              <a:tabLst>
                <a:tab pos="251333" algn="l"/>
                <a:tab pos="252095" algn="l"/>
                <a:tab pos="702945" algn="l"/>
                <a:tab pos="1385570" algn="l"/>
                <a:tab pos="3479800" algn="l"/>
                <a:tab pos="5871210" algn="l"/>
                <a:tab pos="6886575" algn="l"/>
                <a:tab pos="7438390" algn="l"/>
              </a:tabLst>
            </a:pPr>
            <a:r>
              <a:rPr lang="en-US" altLang="zh-CN" sz="2200" b="0" i="0" u="none" strike="noStrike" kern="0" cap="none" spc="-25" baseline="0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Id,</a:t>
            </a:r>
            <a:r>
              <a:rPr lang="en-US" altLang="zh-CN" sz="22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200" b="0" i="0" u="none" strike="noStrike" kern="0" cap="none" spc="-20" baseline="0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Age,</a:t>
            </a:r>
            <a:r>
              <a:rPr lang="en-US" altLang="zh-CN" sz="22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200" b="0" i="0" u="none" strike="noStrike" kern="0" cap="none" spc="-10" baseline="0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Driving_License,</a:t>
            </a:r>
            <a:r>
              <a:rPr lang="en-US" altLang="zh-CN" sz="22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200" b="0" i="0" u="none" strike="noStrike" kern="0" cap="none" spc="-10" baseline="0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Previously_Insured,</a:t>
            </a:r>
            <a:r>
              <a:rPr lang="en-US" altLang="zh-CN" sz="22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200" b="0" i="0" u="none" strike="noStrike" kern="0" cap="none" spc="-10" baseline="0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Vintage</a:t>
            </a:r>
            <a:r>
              <a:rPr lang="en-US" altLang="zh-CN" sz="22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200" b="0" i="0" u="none" strike="noStrike" kern="0" cap="none" spc="-25" baseline="0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2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200" b="0" i="0" u="none" strike="noStrike" kern="0" cap="none" spc="-10" baseline="0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Response</a:t>
            </a:r>
            <a:endParaRPr lang="en-US" altLang="zh-CN" sz="22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integer</a:t>
            </a:r>
            <a:r>
              <a:rPr lang="en-US" altLang="zh-CN" sz="2200" b="0" i="0" u="none" strike="noStrike" kern="0" cap="none" spc="-60" baseline="0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-10" baseline="0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value.</a:t>
            </a:r>
            <a:endParaRPr lang="zh-CN" altLang="en-US" sz="22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82" name="矩形"/>
          <p:cNvSpPr>
            <a:spLocks/>
          </p:cNvSpPr>
          <p:nvPr/>
        </p:nvSpPr>
        <p:spPr>
          <a:xfrm rot="0">
            <a:off x="8043345" y="4081007"/>
            <a:ext cx="2494232" cy="3454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  <a:tabLst>
                <a:tab pos="500380" algn="l"/>
              </a:tabLst>
            </a:pPr>
            <a:r>
              <a:rPr lang="en-US" altLang="zh-CN" sz="2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are</a:t>
            </a:r>
            <a:r>
              <a:rPr lang="en-US" altLang="zh-CN" sz="2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having</a:t>
            </a:r>
            <a:endParaRPr lang="zh-CN" altLang="en-US" sz="2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694896" y="4871228"/>
            <a:ext cx="9108440" cy="184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80340" rIns="0" bIns="0" anchor="t" anchorCtr="0">
            <a:prstTxWarp prst="textNoShape"/>
            <a:spAutoFit/>
          </a:bodyPr>
          <a:lstStyle/>
          <a:p>
            <a:pPr marL="181356" indent="-169545" algn="l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Font typeface="Arial" pitchFamily="0" charset="0"/>
              <a:buChar char="•"/>
              <a:tabLst>
                <a:tab pos="182245" algn="l"/>
              </a:tabLst>
            </a:pPr>
            <a:r>
              <a:rPr lang="en-US" altLang="zh-CN" sz="2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Response</a:t>
            </a:r>
            <a:r>
              <a:rPr lang="en-US" altLang="zh-CN" sz="2200" b="0" i="0" u="none" strike="noStrike" kern="0" cap="none" spc="-9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,</a:t>
            </a:r>
            <a:r>
              <a:rPr lang="en-US" altLang="zh-CN" sz="2200" b="0" i="0" u="none" strike="noStrike" kern="0" cap="none" spc="-1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Annual_Premium</a:t>
            </a:r>
            <a:r>
              <a:rPr lang="en-US" altLang="zh-CN" sz="2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2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Policy_Sales_Channel</a:t>
            </a:r>
            <a:r>
              <a:rPr lang="en-US" altLang="zh-CN" sz="2200" b="0" i="0" u="none" strike="noStrike" kern="0" cap="none" spc="-7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are</a:t>
            </a:r>
            <a:r>
              <a:rPr lang="en-US" altLang="zh-CN" sz="22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having</a:t>
            </a:r>
            <a:r>
              <a:rPr lang="en-US" altLang="zh-CN" sz="22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float</a:t>
            </a:r>
            <a:r>
              <a:rPr lang="en-US" altLang="zh-CN" sz="22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values</a:t>
            </a:r>
            <a:endParaRPr lang="en-US" altLang="zh-CN" sz="2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81356" indent="-169545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Font typeface="Arial" pitchFamily="0" charset="0"/>
              <a:buChar char="•"/>
              <a:tabLst>
                <a:tab pos="182245" algn="l"/>
              </a:tabLst>
            </a:pPr>
            <a:r>
              <a:rPr lang="en-US" altLang="zh-CN" sz="2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Drop</a:t>
            </a:r>
            <a:r>
              <a:rPr lang="en-US" altLang="zh-CN" sz="22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duplicate</a:t>
            </a:r>
            <a:r>
              <a:rPr lang="en-US" altLang="zh-CN" sz="2200" b="0" i="0" u="none" strike="noStrike" kern="0" cap="none" spc="-7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value</a:t>
            </a:r>
            <a:endParaRPr lang="en-US" altLang="zh-CN" sz="2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81356" indent="-169545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Font typeface="Arial" pitchFamily="0" charset="0"/>
              <a:buChar char="•"/>
              <a:tabLst>
                <a:tab pos="182245" algn="l"/>
              </a:tabLst>
            </a:pPr>
            <a:r>
              <a:rPr lang="en-US" altLang="zh-CN" sz="2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Changing</a:t>
            </a:r>
            <a:r>
              <a:rPr lang="en-US" altLang="zh-CN" sz="2200" b="0" i="0" u="none" strike="noStrike" kern="0" cap="none" spc="-8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categorical</a:t>
            </a:r>
            <a:r>
              <a:rPr lang="en-US" altLang="zh-CN" sz="22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value</a:t>
            </a:r>
            <a:r>
              <a:rPr lang="en-US" altLang="zh-CN" sz="2200" b="0" i="0" u="none" strike="noStrike" kern="0" cap="none" spc="-7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</a:t>
            </a:r>
            <a:r>
              <a:rPr lang="en-US" altLang="zh-CN" sz="2200" b="0" i="0" u="none" strike="noStrike" kern="0" cap="none" spc="-8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numerical</a:t>
            </a:r>
            <a:r>
              <a:rPr lang="en-US" altLang="zh-CN" sz="22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values</a:t>
            </a:r>
            <a:endParaRPr lang="zh-CN" altLang="en-US" sz="2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60413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"/>
          <p:cNvSpPr>
            <a:spLocks noGrp="1"/>
          </p:cNvSpPr>
          <p:nvPr>
            <p:ph type="title"/>
          </p:nvPr>
        </p:nvSpPr>
        <p:spPr>
          <a:xfrm rot="0">
            <a:off x="916635" y="615442"/>
            <a:ext cx="5323365" cy="612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000" b="0" i="0" u="heavy" strike="noStrike" kern="0" cap="none" spc="0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Univariate</a:t>
            </a:r>
            <a:r>
              <a:rPr lang="en-US" altLang="zh-CN" sz="4000" b="0" i="0" u="heavy" strike="noStrike" kern="0" cap="none" spc="-165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 </a:t>
            </a:r>
            <a:r>
              <a:rPr lang="en-US" altLang="zh-CN" sz="4000" b="0" i="0" u="heavy" strike="noStrike" kern="0" cap="none" spc="-10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Analysis</a:t>
            </a:r>
            <a:endParaRPr lang="zh-CN" altLang="en-US" sz="4000" b="1" i="1" u="none" strike="noStrike" kern="0" cap="none" spc="0" baseline="0">
              <a:solidFill>
                <a:srgbClr val="FF0000"/>
              </a:solidFill>
              <a:latin typeface="Calibri Light" pitchFamily="0" charset="0"/>
              <a:ea typeface="宋体" pitchFamily="0" charset="0"/>
              <a:cs typeface="Calibri Light" pitchFamily="0" charset="0"/>
            </a:endParaRPr>
          </a:p>
        </p:txBody>
      </p:sp>
      <p:pic>
        <p:nvPicPr>
          <p:cNvPr id="8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85800" y="2014727"/>
            <a:ext cx="4905374" cy="340708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187955" y="1985622"/>
            <a:ext cx="4726677" cy="354085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7" name="矩形"/>
          <p:cNvSpPr>
            <a:spLocks/>
          </p:cNvSpPr>
          <p:nvPr/>
        </p:nvSpPr>
        <p:spPr>
          <a:xfrm rot="0">
            <a:off x="1222044" y="5657799"/>
            <a:ext cx="9677400" cy="1079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above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fig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 response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 can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see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highly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imbalanced.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above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fig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distribution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age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see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most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customers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age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between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21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25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years.There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few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Customers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above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age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60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years.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61854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"/>
          <p:cNvSpPr>
            <a:spLocks noGrp="1"/>
          </p:cNvSpPr>
          <p:nvPr>
            <p:ph type="title"/>
          </p:nvPr>
        </p:nvSpPr>
        <p:spPr>
          <a:xfrm rot="0">
            <a:off x="743508" y="254584"/>
            <a:ext cx="4992497" cy="612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000" b="0" i="0" u="heavy" strike="noStrike" kern="0" cap="none" spc="0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Univariate</a:t>
            </a:r>
            <a:r>
              <a:rPr lang="en-US" altLang="zh-CN" sz="4000" b="0" i="0" u="heavy" strike="noStrike" kern="0" cap="none" spc="-180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 </a:t>
            </a:r>
            <a:r>
              <a:rPr lang="en-US" altLang="zh-CN" sz="4000" b="0" i="0" u="heavy" strike="noStrike" kern="0" cap="none" spc="-10" baseline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 Light" pitchFamily="0" charset="0"/>
                <a:ea typeface="宋体" pitchFamily="0" charset="0"/>
                <a:cs typeface="Calibri Light" pitchFamily="0" charset="0"/>
              </a:rPr>
              <a:t>Analysis</a:t>
            </a:r>
            <a:endParaRPr lang="zh-CN" altLang="en-US" sz="4000" b="1" i="1" u="none" strike="noStrike" kern="0" cap="none" spc="0" baseline="0">
              <a:solidFill>
                <a:srgbClr val="FF0000"/>
              </a:solidFill>
              <a:latin typeface="Calibri Light" pitchFamily="0" charset="0"/>
              <a:ea typeface="宋体" pitchFamily="0" charset="0"/>
              <a:cs typeface="Calibri Light" pitchFamily="0" charset="0"/>
            </a:endParaRPr>
          </a:p>
        </p:txBody>
      </p:sp>
      <p:pic>
        <p:nvPicPr>
          <p:cNvPr id="8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457639" y="1189253"/>
            <a:ext cx="5984194" cy="355493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9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054735" y="1587449"/>
            <a:ext cx="3348608" cy="330843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1" name="矩形"/>
          <p:cNvSpPr>
            <a:spLocks/>
          </p:cNvSpPr>
          <p:nvPr/>
        </p:nvSpPr>
        <p:spPr>
          <a:xfrm rot="0">
            <a:off x="612140" y="5178933"/>
            <a:ext cx="4266565" cy="1003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boxplot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above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see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there’s</a:t>
            </a:r>
            <a:r>
              <a:rPr lang="en-US" altLang="zh-CN" sz="1800" b="0" i="0" u="none" strike="noStrike" kern="0" cap="none" spc="-3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
a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lot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outliers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annual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premium.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92" name="矩形"/>
          <p:cNvSpPr>
            <a:spLocks/>
          </p:cNvSpPr>
          <p:nvPr/>
        </p:nvSpPr>
        <p:spPr>
          <a:xfrm rot="0">
            <a:off x="5794375" y="5178933"/>
            <a:ext cx="5100954" cy="546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distribution plot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infer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annual premium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variable is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right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skewed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94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1323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Capstone Project - 3</dc:title>
  <dc:creator>pratik</dc:creator>
  <cp:lastModifiedBy>root</cp:lastModifiedBy>
  <cp:revision>1</cp:revision>
  <dcterms:created xsi:type="dcterms:W3CDTF">2023-03-08T09:48:44Z</dcterms:created>
  <dcterms:modified xsi:type="dcterms:W3CDTF">2023-03-18T08:54:01Z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2022-11-26T16:00:00Z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2023-03-07T16:00:00Z</vt:filetime>
  </property>
</Properties>
</file>