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304" r:id="rId3"/>
    <p:sldId id="303" r:id="rId4"/>
    <p:sldId id="305" r:id="rId5"/>
    <p:sldId id="266" r:id="rId6"/>
    <p:sldId id="307" r:id="rId7"/>
    <p:sldId id="308" r:id="rId8"/>
    <p:sldId id="310" r:id="rId9"/>
    <p:sldId id="311" r:id="rId10"/>
    <p:sldId id="312" r:id="rId11"/>
    <p:sldId id="309" r:id="rId12"/>
    <p:sldId id="314" r:id="rId13"/>
    <p:sldId id="267" r:id="rId14"/>
    <p:sldId id="313" r:id="rId15"/>
    <p:sldId id="356" r:id="rId16"/>
    <p:sldId id="359" r:id="rId17"/>
    <p:sldId id="358" r:id="rId18"/>
    <p:sldId id="352" r:id="rId19"/>
    <p:sldId id="315" r:id="rId20"/>
    <p:sldId id="379" r:id="rId21"/>
    <p:sldId id="380" r:id="rId22"/>
    <p:sldId id="317" r:id="rId23"/>
    <p:sldId id="320" r:id="rId24"/>
    <p:sldId id="362" r:id="rId25"/>
    <p:sldId id="381" r:id="rId26"/>
    <p:sldId id="363" r:id="rId27"/>
    <p:sldId id="323" r:id="rId28"/>
    <p:sldId id="364" r:id="rId29"/>
    <p:sldId id="377" r:id="rId30"/>
    <p:sldId id="378" r:id="rId31"/>
    <p:sldId id="376" r:id="rId32"/>
    <p:sldId id="368" r:id="rId33"/>
    <p:sldId id="370" r:id="rId34"/>
    <p:sldId id="344" r:id="rId35"/>
    <p:sldId id="345" r:id="rId36"/>
    <p:sldId id="346" r:id="rId37"/>
    <p:sldId id="354" r:id="rId38"/>
    <p:sldId id="332" r:id="rId39"/>
    <p:sldId id="372" r:id="rId40"/>
    <p:sldId id="375" r:id="rId41"/>
    <p:sldId id="355" r:id="rId42"/>
    <p:sldId id="3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2416" autoAdjust="0"/>
  </p:normalViewPr>
  <p:slideViewPr>
    <p:cSldViewPr snapToGrid="0">
      <p:cViewPr varScale="1">
        <p:scale>
          <a:sx n="88" d="100"/>
          <a:sy n="88" d="100"/>
        </p:scale>
        <p:origin x="765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3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Text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0502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Text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1255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a typeface="SimSun" panose="02010600030101010101" pitchFamily="2" charset="-122"/>
              </a:rPr>
              <a:t>99.45 % of rides did not have any internet connection problems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200" dirty="0" smtClean="0">
              <a:ea typeface="SimSun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a typeface="SimSun" panose="02010600030101010101" pitchFamily="2" charset="-122"/>
              </a:rPr>
              <a:t>Very less instances of flag being stored took place and could be because of reasons like 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sz="1200" dirty="0" smtClean="0">
                <a:ea typeface="SimSun" panose="02010600030101010101" pitchFamily="2" charset="-122"/>
              </a:rPr>
              <a:t>Loss of signal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sz="1200" dirty="0" smtClean="0">
                <a:ea typeface="SimSun" panose="02010600030101010101" pitchFamily="2" charset="-122"/>
              </a:rPr>
              <a:t>Battery issues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sz="1200" dirty="0" smtClean="0">
                <a:ea typeface="SimSun" panose="02010600030101010101" pitchFamily="2" charset="-122"/>
              </a:rPr>
              <a:t>Inconsistent signal reception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200" dirty="0" smtClean="0"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06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a typeface="SimSun" panose="02010600030101010101" pitchFamily="2" charset="-122"/>
              </a:rPr>
              <a:t>99.45 % of rides did not have any internet connection problems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200" dirty="0" smtClean="0">
              <a:ea typeface="SimSun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a typeface="SimSun" panose="02010600030101010101" pitchFamily="2" charset="-122"/>
              </a:rPr>
              <a:t>Very less instances of flag being stored took place and could be because of reasons like 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sz="1200" dirty="0" smtClean="0">
                <a:ea typeface="SimSun" panose="02010600030101010101" pitchFamily="2" charset="-122"/>
              </a:rPr>
              <a:t>Loss of signal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sz="1200" dirty="0" smtClean="0">
                <a:ea typeface="SimSun" panose="02010600030101010101" pitchFamily="2" charset="-122"/>
              </a:rPr>
              <a:t>Battery issues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sz="1200" dirty="0" smtClean="0">
                <a:ea typeface="SimSun" panose="02010600030101010101" pitchFamily="2" charset="-122"/>
              </a:rPr>
              <a:t>Inconsistent signal reception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200" dirty="0" smtClean="0"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a typeface="SimSun" panose="02010600030101010101" pitchFamily="2" charset="-122"/>
              </a:rPr>
              <a:t>Afternoons &amp; Evenings have the highest number of trips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200" dirty="0" smtClean="0">
              <a:ea typeface="SimSun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a typeface="SimSun" panose="02010600030101010101" pitchFamily="2" charset="-122"/>
              </a:rPr>
              <a:t>There are least number of trips in the morning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Log Transforming</a:t>
            </a:r>
            <a:r>
              <a:rPr lang="en-US" baseline="0" dirty="0" smtClean="0"/>
              <a:t>, we see that our kurtosis decreases, </a:t>
            </a:r>
            <a:br>
              <a:rPr lang="en-US" baseline="0" dirty="0" smtClean="0"/>
            </a:br>
            <a:r>
              <a:rPr lang="en-US" baseline="0" dirty="0" smtClean="0"/>
              <a:t>and our skewness is almost 0.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Hence, our </a:t>
            </a:r>
            <a:r>
              <a:rPr lang="en-US" baseline="0" dirty="0" err="1" smtClean="0"/>
              <a:t>trip_duration</a:t>
            </a:r>
            <a:r>
              <a:rPr lang="en-US" baseline="0" dirty="0" smtClean="0"/>
              <a:t> follows a lognormal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2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number of trips gradually increase from Monday to Friday.</a:t>
            </a:r>
            <a:br>
              <a:rPr lang="en-US" baseline="0" dirty="0" smtClean="0"/>
            </a:br>
            <a:r>
              <a:rPr lang="en-US" baseline="0" dirty="0" smtClean="0"/>
              <a:t>There seems to be a significant drop in number of trips made on Sunday.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7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number of trips gradually increase from Monday to Friday.</a:t>
            </a:r>
            <a:br>
              <a:rPr lang="en-US" baseline="0" dirty="0" smtClean="0"/>
            </a:br>
            <a:r>
              <a:rPr lang="en-US" baseline="0" dirty="0" smtClean="0"/>
              <a:t>There seems to be a significant drop in number of trips made on Sunday.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1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49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US" sz="1200" noProof="1" smtClean="0">
                <a:latin typeface="+mn-lt"/>
              </a:rPr>
              <a:t>Average trip duration for vendor 2 is higher than vendor 1 by approx 3 min</a:t>
            </a:r>
            <a:r>
              <a:rPr lang="en-US" sz="1200" baseline="0" noProof="1" smtClean="0">
                <a:latin typeface="+mn-lt"/>
              </a:rPr>
              <a:t>s which is significant as proven through a t-test.</a:t>
            </a:r>
            <a:endParaRPr lang="en-US" sz="1200" noProof="1" smtClean="0"/>
          </a:p>
          <a:p>
            <a:pPr fontAlgn="auto">
              <a:buFont typeface="Arial" panose="020B0604020202020204" pitchFamily="34" charset="0"/>
              <a:buNone/>
            </a:pPr>
            <a:endParaRPr lang="en-US" b="1" noProof="1" smtClean="0">
              <a:latin typeface="Rockwell" panose="02060603020205020403" pitchFamily="18" charset="0"/>
            </a:endParaRPr>
          </a:p>
          <a:p>
            <a:pPr fontAlgn="auto">
              <a:buFont typeface="Arial" panose="020B0604020202020204" pitchFamily="34" charset="0"/>
              <a:buNone/>
            </a:pPr>
            <a:r>
              <a:rPr lang="en-US" b="1" noProof="1" smtClean="0">
                <a:latin typeface="Rockwell" panose="02060603020205020403" pitchFamily="18" charset="0"/>
              </a:rPr>
              <a:t>	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endParaRPr lang="en-US" b="1" noProof="1" smtClean="0">
              <a:latin typeface="Rockwell" panose="02060603020205020403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5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a typeface="SimSun" panose="02010600030101010101" pitchFamily="2" charset="-122"/>
              </a:rPr>
              <a:t>Vendor id 1 has more trip duration for one number of passengers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a typeface="SimSun" panose="02010600030101010101" pitchFamily="2" charset="-122"/>
              </a:rPr>
              <a:t>Vendor 2 has more duration for 2 passenger 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a typeface="SimSun" panose="02010600030101010101" pitchFamily="2" charset="-122"/>
              </a:rPr>
              <a:t>Looking further, we can see that there is a possibility that vendor 2 operates with high capacity cars.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56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ea typeface="SimSun" panose="02010600030101010101" pitchFamily="2" charset="-122"/>
              </a:rPr>
              <a:t>We can see a increasing trend here, with the mean duration increasing per month.</a:t>
            </a:r>
          </a:p>
          <a:p>
            <a:r>
              <a:rPr lang="en-US" altLang="zh-CN" sz="1200" dirty="0" smtClean="0">
                <a:ea typeface="SimSun" panose="02010600030101010101" pitchFamily="2" charset="-122"/>
              </a:rPr>
              <a:t>This might be due to  Climatic conditions. </a:t>
            </a:r>
          </a:p>
          <a:p>
            <a:r>
              <a:rPr lang="en-US" altLang="zh-CN" sz="1200" dirty="0" smtClean="0">
                <a:ea typeface="SimSun" panose="02010600030101010101" pitchFamily="2" charset="-122"/>
              </a:rPr>
              <a:t>We can expect the duration to be longer in upcoming months rainy season start from July.</a:t>
            </a:r>
          </a:p>
          <a:p>
            <a:endParaRPr lang="en-US" altLang="zh-CN" sz="1200" dirty="0" smtClean="0"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9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ea typeface="SimSun" panose="02010600030101010101" pitchFamily="2" charset="-122"/>
              </a:rPr>
              <a:t>More distance is covered during Sunday, might be due to outstation travels.</a:t>
            </a:r>
          </a:p>
          <a:p>
            <a:r>
              <a:rPr lang="en-US" altLang="zh-CN" sz="1200" dirty="0" smtClean="0">
                <a:ea typeface="SimSun" panose="02010600030101010101" pitchFamily="2" charset="-122"/>
              </a:rPr>
              <a:t>We can see a decreasing trend over the week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96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SimSun" panose="02010600030101010101" pitchFamily="2" charset="-122"/>
              </a:rPr>
              <a:t>Lesser number trips have store and forward flag has ‘YES’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SimSun" panose="02010600030101010101" pitchFamily="2" charset="-122"/>
              </a:rPr>
              <a:t>Most of the trips with store flag as ‘YES’ are short duration trips and shorter distance trips.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SimSun" panose="02010600030101010101" pitchFamily="2" charset="-122"/>
              </a:rPr>
              <a:t>This contradicts to our hypotheses.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08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SimSun" panose="02010600030101010101" pitchFamily="2" charset="-122"/>
              </a:rPr>
              <a:t>Only Vendor 1 has stored the and forwarded the flag.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SimSun" panose="02010600030101010101" pitchFamily="2" charset="-122"/>
              </a:rPr>
              <a:t>This might be due to poor GPS  machines used by vendor 1 or he takes 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ea typeface="SimSun" panose="02010600030101010101" pitchFamily="2" charset="-122"/>
              </a:rPr>
              <a:t>There is not much correlation is seen with the target variable</a:t>
            </a:r>
          </a:p>
          <a:p>
            <a:r>
              <a:rPr lang="en-US" altLang="zh-CN" sz="1200" dirty="0" smtClean="0">
                <a:ea typeface="SimSun" panose="02010600030101010101" pitchFamily="2" charset="-122"/>
              </a:rPr>
              <a:t>Latitude and longitude has a high correlation with the target variable than other variables.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3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2" name="Text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86320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SimSun" panose="02010600030101010101" pitchFamily="2" charset="-122"/>
              </a:rPr>
              <a:t>Here we can see that the RMSLE score of our mean model gives the better result than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SimSun" panose="02010600030101010101" pitchFamily="2" charset="-122"/>
              </a:rPr>
              <a:t>Also we can see that there is not much difference between the each mean model, as there is no strong correlation between each variables.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8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SimSun" panose="02010600030101010101" pitchFamily="2" charset="-122"/>
              </a:rPr>
              <a:t>Here we can see that the RMSLE score of our mean model gives the better result than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SimSun" panose="02010600030101010101" pitchFamily="2" charset="-122"/>
              </a:rPr>
              <a:t>Also we can see that there is not much difference between the each mean model, as there is no strong correlation between each variables.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3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0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FF1-A14A-4EAC-8211-9EE612847BE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9FFF1-A14A-4EAC-8211-9EE612847BE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903A4-AAC8-4CDF-8FEE-65D3AD995A7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4.xml"/><Relationship Id="rId4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19.xml"/><Relationship Id="rId7" Type="http://schemas.openxmlformats.org/officeDocument/2006/relationships/slide" Target="slide2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20.xml"/><Relationship Id="rId9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slide" Target="slide37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5.xml"/><Relationship Id="rId5" Type="http://schemas.openxmlformats.org/officeDocument/2006/relationships/slide" Target="slide3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30.xml"/><Relationship Id="rId7" Type="http://schemas.openxmlformats.org/officeDocument/2006/relationships/slide" Target="slide3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32.xml"/><Relationship Id="rId4" Type="http://schemas.openxmlformats.org/officeDocument/2006/relationships/slide" Target="slide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2688" y="476849"/>
            <a:ext cx="10597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NY Taxi Trip Duration Prediction</a:t>
            </a:r>
          </a:p>
        </p:txBody>
      </p:sp>
      <p:pic>
        <p:nvPicPr>
          <p:cNvPr id="1028" name="Picture 4" descr="Free Cartoon Taxi Cab Clip Art Taxi Clipart - Taxi Clipart ..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88" y="4164226"/>
            <a:ext cx="4849588" cy="285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ut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12" y="1701816"/>
            <a:ext cx="3687376" cy="368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opwatch Timer graphy Countdown Clock, others free png | PNGFuel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7802" y1="5921" x2="42308" y2="3289"/>
                        <a14:foregroundMark x1="44725" y1="6250" x2="42527" y2="1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09" y="4164226"/>
            <a:ext cx="4031798" cy="26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48" y="4601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Driver Details </a:t>
            </a:r>
            <a:endParaRPr lang="en-US" sz="3600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48" y="1785687"/>
            <a:ext cx="10515600" cy="4351338"/>
          </a:xfrm>
        </p:spPr>
        <p:txBody>
          <a:bodyPr/>
          <a:lstStyle/>
          <a:p>
            <a:r>
              <a:rPr lang="en-US" dirty="0" smtClean="0"/>
              <a:t>Age- </a:t>
            </a:r>
            <a:r>
              <a:rPr lang="en-US" sz="2000" dirty="0" smtClean="0"/>
              <a:t>More the age, lesser might be the speed, more would be the trip duration </a:t>
            </a:r>
            <a:endParaRPr lang="en-US" dirty="0" smtClean="0"/>
          </a:p>
          <a:p>
            <a:r>
              <a:rPr lang="en-US" dirty="0" smtClean="0"/>
              <a:t>Experience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sz="2000" dirty="0" smtClean="0"/>
              <a:t>More is the years of experience, lesser would be the trip duration</a:t>
            </a:r>
          </a:p>
          <a:p>
            <a:r>
              <a:rPr lang="en-US" dirty="0" smtClean="0"/>
              <a:t>Gender - </a:t>
            </a:r>
            <a:r>
              <a:rPr lang="en-US" sz="2000" dirty="0" smtClean="0"/>
              <a:t>A Male Driver might take lesser time than a Female Driver to reach a particular 		           destination</a:t>
            </a:r>
            <a:endParaRPr lang="en-US" sz="3200" dirty="0" smtClean="0"/>
          </a:p>
          <a:p>
            <a:r>
              <a:rPr lang="en-US" dirty="0" smtClean="0"/>
              <a:t>Medical Condition (Y/N) – </a:t>
            </a:r>
            <a:r>
              <a:rPr lang="en-US" sz="2000" dirty="0" smtClean="0"/>
              <a:t>A Driver with some medical conditions will take more time to 				      reach a destination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48" y="4601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Random Factors</a:t>
            </a:r>
            <a:endParaRPr lang="en-US" sz="3600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48" y="1785687"/>
            <a:ext cx="10515600" cy="4351338"/>
          </a:xfrm>
        </p:spPr>
        <p:txBody>
          <a:bodyPr/>
          <a:lstStyle/>
          <a:p>
            <a:r>
              <a:rPr lang="en-US" dirty="0" smtClean="0"/>
              <a:t>Weather - </a:t>
            </a:r>
            <a:r>
              <a:rPr lang="en-US" sz="2000" dirty="0" smtClean="0"/>
              <a:t>Rains/Snow/Hail would increase the trip duration</a:t>
            </a:r>
            <a:endParaRPr lang="en-US" dirty="0" smtClean="0"/>
          </a:p>
          <a:p>
            <a:r>
              <a:rPr lang="en-US" dirty="0" smtClean="0"/>
              <a:t>Emergency (Y/N) - </a:t>
            </a:r>
            <a:r>
              <a:rPr lang="en-US" sz="2000" dirty="0" smtClean="0"/>
              <a:t>In case of emergencies, the trip duration might be lesser</a:t>
            </a:r>
            <a:endParaRPr lang="en-US" dirty="0" smtClean="0"/>
          </a:p>
          <a:p>
            <a:r>
              <a:rPr lang="en-US" dirty="0" smtClean="0"/>
              <a:t>Accident (Y/N) - </a:t>
            </a:r>
            <a:r>
              <a:rPr lang="en-US" sz="2000" dirty="0" smtClean="0"/>
              <a:t>If our taxi got involved in an accident, the trip duration might increase 			             drastically and also indefinitely</a:t>
            </a:r>
            <a:endParaRPr lang="en-US" dirty="0" smtClean="0"/>
          </a:p>
          <a:p>
            <a:r>
              <a:rPr lang="en-US" dirty="0" smtClean="0"/>
              <a:t>Car Fault (Y/N) - </a:t>
            </a:r>
            <a:r>
              <a:rPr lang="en-US" sz="2000" dirty="0" smtClean="0"/>
              <a:t>If there is some fault in our taxi, for e.g.:- a </a:t>
            </a:r>
            <a:r>
              <a:rPr lang="en-US" sz="2000" dirty="0" err="1" smtClean="0"/>
              <a:t>tyre</a:t>
            </a:r>
            <a:r>
              <a:rPr lang="en-US" sz="2000" dirty="0" smtClean="0"/>
              <a:t> puncture, the trip duration 		             might increase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7" y="27626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THE DATASET</a:t>
            </a:r>
            <a:endParaRPr lang="en-US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7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THE DATASET</a:t>
            </a:r>
            <a:endParaRPr lang="en-US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699"/>
          <a:stretch/>
        </p:blipFill>
        <p:spPr>
          <a:xfrm>
            <a:off x="409054" y="2180069"/>
            <a:ext cx="11426146" cy="22450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375" y="4545192"/>
            <a:ext cx="3545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 has </a:t>
            </a:r>
            <a:r>
              <a:rPr lang="en-US" dirty="0"/>
              <a:t>729322 rows and 11 columns.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7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THE DATASET</a:t>
            </a:r>
            <a:endParaRPr lang="en-US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547" y="2012490"/>
            <a:ext cx="1643858" cy="652651"/>
            <a:chOff x="838199" y="2119745"/>
            <a:chExt cx="2420389" cy="997528"/>
          </a:xfrm>
        </p:grpSpPr>
        <p:sp>
          <p:nvSpPr>
            <p:cNvPr id="7" name="Rectangle 6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97766" y="2340595"/>
              <a:ext cx="566929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ID</a:t>
              </a:r>
              <a:endParaRPr lang="en-IN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3637" y="3451287"/>
            <a:ext cx="1643858" cy="652651"/>
            <a:chOff x="838199" y="2119745"/>
            <a:chExt cx="2420389" cy="997528"/>
          </a:xfrm>
        </p:grpSpPr>
        <p:sp>
          <p:nvSpPr>
            <p:cNvPr id="10" name="Rectangle 9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14483" y="2340595"/>
              <a:ext cx="1933506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VENDOR_ID</a:t>
              </a:r>
              <a:endParaRPr lang="en-IN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98075" y="2022379"/>
            <a:ext cx="2416848" cy="652651"/>
            <a:chOff x="652355" y="2119745"/>
            <a:chExt cx="2857774" cy="997528"/>
          </a:xfrm>
        </p:grpSpPr>
        <p:sp>
          <p:nvSpPr>
            <p:cNvPr id="13" name="Rectangle 12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355" y="2340595"/>
              <a:ext cx="2857774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PICKUP_DATETIME</a:t>
              </a:r>
              <a:endParaRPr lang="en-IN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24457" y="3489329"/>
            <a:ext cx="2426547" cy="652651"/>
            <a:chOff x="805184" y="2119745"/>
            <a:chExt cx="2552114" cy="997528"/>
          </a:xfrm>
        </p:grpSpPr>
        <p:sp>
          <p:nvSpPr>
            <p:cNvPr id="16" name="Rectangle 15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5184" y="2340595"/>
              <a:ext cx="2552114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DROPOFF_DATETIME</a:t>
              </a:r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5744" y="3479440"/>
            <a:ext cx="2338161" cy="652651"/>
            <a:chOff x="838199" y="2119745"/>
            <a:chExt cx="2459154" cy="997528"/>
          </a:xfrm>
        </p:grpSpPr>
        <p:sp>
          <p:nvSpPr>
            <p:cNvPr id="19" name="Rectangle 18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5129" y="2340595"/>
              <a:ext cx="2432224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DROPOFF_LONGITUDE</a:t>
              </a:r>
              <a:endParaRPr lang="en-IN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51349" y="1989976"/>
            <a:ext cx="2301303" cy="652651"/>
            <a:chOff x="838199" y="2119745"/>
            <a:chExt cx="2420389" cy="997528"/>
          </a:xfrm>
        </p:grpSpPr>
        <p:sp>
          <p:nvSpPr>
            <p:cNvPr id="22" name="Rectangle 21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9472" y="2340595"/>
              <a:ext cx="2203542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PICKUP_LONGITUDE</a:t>
              </a:r>
              <a:endParaRPr lang="en-IN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344005" y="3479440"/>
            <a:ext cx="2301303" cy="652651"/>
            <a:chOff x="838199" y="2119745"/>
            <a:chExt cx="2420389" cy="997528"/>
          </a:xfrm>
        </p:grpSpPr>
        <p:sp>
          <p:nvSpPr>
            <p:cNvPr id="31" name="Rectangle 30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8155" y="2340595"/>
              <a:ext cx="2206172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DROPOFF_LATITUDE</a:t>
              </a:r>
              <a:endParaRPr lang="en-IN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369610" y="1989976"/>
            <a:ext cx="2301303" cy="652651"/>
            <a:chOff x="838199" y="2119745"/>
            <a:chExt cx="2420389" cy="997528"/>
          </a:xfrm>
        </p:grpSpPr>
        <p:sp>
          <p:nvSpPr>
            <p:cNvPr id="34" name="Rectangle 33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92498" y="2340595"/>
              <a:ext cx="1977490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PICKUP_LATITUDE</a:t>
              </a:r>
              <a:endParaRPr lang="en-IN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68994" y="4894671"/>
            <a:ext cx="3106265" cy="652651"/>
            <a:chOff x="772036" y="2119745"/>
            <a:chExt cx="2618421" cy="997528"/>
          </a:xfrm>
        </p:grpSpPr>
        <p:sp>
          <p:nvSpPr>
            <p:cNvPr id="37" name="Rectangle 36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2036" y="2340595"/>
              <a:ext cx="2618421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STORE_AND_FWD_FLAG</a:t>
              </a:r>
              <a:endParaRPr lang="en-IN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56299" y="4933262"/>
            <a:ext cx="2301303" cy="652651"/>
            <a:chOff x="838199" y="2119745"/>
            <a:chExt cx="2420389" cy="997528"/>
          </a:xfrm>
        </p:grpSpPr>
        <p:sp>
          <p:nvSpPr>
            <p:cNvPr id="40" name="Rectangle 39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1007" y="2340595"/>
              <a:ext cx="2180478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PASSENGER_COUNT</a:t>
              </a:r>
              <a:endParaRPr lang="en-IN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93353" y="4892952"/>
            <a:ext cx="2301303" cy="652651"/>
            <a:chOff x="838199" y="2119745"/>
            <a:chExt cx="2420389" cy="997528"/>
          </a:xfrm>
        </p:grpSpPr>
        <p:sp>
          <p:nvSpPr>
            <p:cNvPr id="43" name="Rectangle 42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79296" y="2340595"/>
              <a:ext cx="1803904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TRIP_DURATION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0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7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THE DATASET</a:t>
            </a:r>
            <a:endParaRPr lang="en-US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547" y="2012490"/>
            <a:ext cx="1643858" cy="652651"/>
            <a:chOff x="838199" y="2119745"/>
            <a:chExt cx="2420389" cy="997528"/>
          </a:xfrm>
        </p:grpSpPr>
        <p:sp>
          <p:nvSpPr>
            <p:cNvPr id="7" name="Rectangle 6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97766" y="2340595"/>
              <a:ext cx="566929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ID</a:t>
              </a:r>
              <a:endParaRPr lang="en-IN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3637" y="3451287"/>
            <a:ext cx="1643858" cy="652651"/>
            <a:chOff x="838199" y="2119745"/>
            <a:chExt cx="2420389" cy="997528"/>
          </a:xfrm>
        </p:grpSpPr>
        <p:sp>
          <p:nvSpPr>
            <p:cNvPr id="10" name="Rectangle 9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14483" y="2340595"/>
              <a:ext cx="1933506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VENDOR_ID</a:t>
              </a:r>
              <a:endParaRPr lang="en-IN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98075" y="2022379"/>
            <a:ext cx="2416848" cy="652651"/>
            <a:chOff x="652355" y="2119745"/>
            <a:chExt cx="2857774" cy="997528"/>
          </a:xfrm>
        </p:grpSpPr>
        <p:sp>
          <p:nvSpPr>
            <p:cNvPr id="13" name="Rectangle 12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355" y="2340595"/>
              <a:ext cx="2857774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PICKUP_DATETIME</a:t>
              </a:r>
              <a:endParaRPr lang="en-IN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24457" y="3489329"/>
            <a:ext cx="2426547" cy="652651"/>
            <a:chOff x="805184" y="2119745"/>
            <a:chExt cx="2552114" cy="997528"/>
          </a:xfrm>
        </p:grpSpPr>
        <p:sp>
          <p:nvSpPr>
            <p:cNvPr id="16" name="Rectangle 15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5184" y="2340595"/>
              <a:ext cx="2552114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DROPOFF_DATETIME</a:t>
              </a:r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5744" y="3479440"/>
            <a:ext cx="2338161" cy="652651"/>
            <a:chOff x="838199" y="2119745"/>
            <a:chExt cx="2459154" cy="997528"/>
          </a:xfrm>
        </p:grpSpPr>
        <p:sp>
          <p:nvSpPr>
            <p:cNvPr id="19" name="Rectangle 18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5129" y="2340595"/>
              <a:ext cx="2432224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DROPOFF_LONGITUDE</a:t>
              </a:r>
              <a:endParaRPr lang="en-IN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51349" y="1989976"/>
            <a:ext cx="2301303" cy="652651"/>
            <a:chOff x="838199" y="2119745"/>
            <a:chExt cx="2420389" cy="997528"/>
          </a:xfrm>
        </p:grpSpPr>
        <p:sp>
          <p:nvSpPr>
            <p:cNvPr id="22" name="Rectangle 21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9472" y="2340595"/>
              <a:ext cx="2203542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PICKUP_LONGITUDE</a:t>
              </a:r>
              <a:endParaRPr lang="en-IN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344005" y="3479440"/>
            <a:ext cx="2301303" cy="652651"/>
            <a:chOff x="838199" y="2119745"/>
            <a:chExt cx="2420389" cy="997528"/>
          </a:xfrm>
        </p:grpSpPr>
        <p:sp>
          <p:nvSpPr>
            <p:cNvPr id="31" name="Rectangle 30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8155" y="2340595"/>
              <a:ext cx="2206172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DROPOFF_LATITUDE</a:t>
              </a:r>
              <a:endParaRPr lang="en-IN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369610" y="1989976"/>
            <a:ext cx="2301303" cy="652651"/>
            <a:chOff x="838199" y="2119745"/>
            <a:chExt cx="2420389" cy="997528"/>
          </a:xfrm>
        </p:grpSpPr>
        <p:sp>
          <p:nvSpPr>
            <p:cNvPr id="34" name="Rectangle 33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92498" y="2340595"/>
              <a:ext cx="1977490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PICKUP_LATITUDE</a:t>
              </a:r>
              <a:endParaRPr lang="en-IN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68994" y="4894671"/>
            <a:ext cx="3106265" cy="652651"/>
            <a:chOff x="772036" y="2119745"/>
            <a:chExt cx="2618421" cy="997528"/>
          </a:xfrm>
        </p:grpSpPr>
        <p:sp>
          <p:nvSpPr>
            <p:cNvPr id="37" name="Rectangle 36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2036" y="2340595"/>
              <a:ext cx="2618421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STORE_AND_FWD_FLAG</a:t>
              </a:r>
              <a:endParaRPr lang="en-IN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56299" y="4933262"/>
            <a:ext cx="2301303" cy="652651"/>
            <a:chOff x="838199" y="2119745"/>
            <a:chExt cx="2420389" cy="997528"/>
          </a:xfrm>
        </p:grpSpPr>
        <p:sp>
          <p:nvSpPr>
            <p:cNvPr id="40" name="Rectangle 39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1007" y="2340595"/>
              <a:ext cx="2180478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PASSENGER_COUNT</a:t>
              </a:r>
              <a:endParaRPr lang="en-IN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93353" y="4892952"/>
            <a:ext cx="2301303" cy="652651"/>
            <a:chOff x="838199" y="2119745"/>
            <a:chExt cx="2420389" cy="997528"/>
          </a:xfrm>
        </p:grpSpPr>
        <p:sp>
          <p:nvSpPr>
            <p:cNvPr id="43" name="Rectangle 42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79296" y="2340595"/>
              <a:ext cx="1803904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TRIP_DURATION</a:t>
              </a:r>
              <a:endParaRPr lang="en-IN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4892" l="590" r="8997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3749" y="4096376"/>
            <a:ext cx="3325238" cy="18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7" y="27626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FEATURES ENGINEERED</a:t>
            </a:r>
          </a:p>
        </p:txBody>
      </p:sp>
    </p:spTree>
    <p:extLst>
      <p:ext uri="{BB962C8B-B14F-4D97-AF65-F5344CB8AC3E}">
        <p14:creationId xmlns:p14="http://schemas.microsoft.com/office/powerpoint/2010/main" val="41599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7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FEATURES ENGINEERED</a:t>
            </a:r>
            <a:endParaRPr lang="en-US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4129" y="2525108"/>
            <a:ext cx="1643858" cy="652651"/>
            <a:chOff x="838199" y="2119745"/>
            <a:chExt cx="2420389" cy="997528"/>
          </a:xfrm>
        </p:grpSpPr>
        <p:sp>
          <p:nvSpPr>
            <p:cNvPr id="7" name="Rectangle 6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0535" y="2340595"/>
              <a:ext cx="1621388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DISTANCE</a:t>
              </a:r>
              <a:endParaRPr lang="en-IN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8219" y="3963905"/>
            <a:ext cx="1643858" cy="652651"/>
            <a:chOff x="838199" y="2119745"/>
            <a:chExt cx="2420389" cy="997528"/>
          </a:xfrm>
        </p:grpSpPr>
        <p:sp>
          <p:nvSpPr>
            <p:cNvPr id="10" name="Rectangle 9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04784" y="2340595"/>
              <a:ext cx="2152911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PICKUP_TIME</a:t>
              </a:r>
              <a:endParaRPr lang="en-IN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9827" y="2534997"/>
            <a:ext cx="2046947" cy="652651"/>
            <a:chOff x="838199" y="2119745"/>
            <a:chExt cx="2420389" cy="997528"/>
          </a:xfrm>
        </p:grpSpPr>
        <p:sp>
          <p:nvSpPr>
            <p:cNvPr id="13" name="Rectangle 12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19081" y="2340595"/>
              <a:ext cx="1524323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AVG_SPEED</a:t>
              </a:r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70326" y="3992058"/>
            <a:ext cx="2301303" cy="652651"/>
            <a:chOff x="838199" y="2119745"/>
            <a:chExt cx="2420389" cy="997528"/>
          </a:xfrm>
        </p:grpSpPr>
        <p:sp>
          <p:nvSpPr>
            <p:cNvPr id="19" name="Rectangle 18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5784" y="2340595"/>
              <a:ext cx="2090921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PICK_TIME_FRAME</a:t>
              </a:r>
              <a:endParaRPr lang="en-IN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95931" y="2502594"/>
            <a:ext cx="2301303" cy="652651"/>
            <a:chOff x="838199" y="2119745"/>
            <a:chExt cx="2420389" cy="997528"/>
          </a:xfrm>
        </p:grpSpPr>
        <p:sp>
          <p:nvSpPr>
            <p:cNvPr id="22" name="Rectangle 21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9304" y="2340595"/>
              <a:ext cx="2163889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PICKUP_DAY_NAME</a:t>
              </a:r>
              <a:endParaRPr lang="en-IN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288587" y="3992058"/>
            <a:ext cx="2301303" cy="652651"/>
            <a:chOff x="838199" y="2119745"/>
            <a:chExt cx="2420389" cy="997528"/>
          </a:xfrm>
        </p:grpSpPr>
        <p:sp>
          <p:nvSpPr>
            <p:cNvPr id="31" name="Rectangle 30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4584" y="2340595"/>
              <a:ext cx="2213320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DROP_TIME_FRAME</a:t>
              </a:r>
              <a:endParaRPr lang="en-IN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314192" y="2502594"/>
            <a:ext cx="2301303" cy="652651"/>
            <a:chOff x="838199" y="2119745"/>
            <a:chExt cx="2420389" cy="997528"/>
          </a:xfrm>
        </p:grpSpPr>
        <p:sp>
          <p:nvSpPr>
            <p:cNvPr id="34" name="Rectangle 33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6016" y="2340595"/>
              <a:ext cx="2392572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DROPOFF_DAY_NAME</a:t>
              </a:r>
              <a:endParaRPr lang="en-IN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78087" y="3963905"/>
            <a:ext cx="2041569" cy="652651"/>
            <a:chOff x="811865" y="2119745"/>
            <a:chExt cx="2473055" cy="997528"/>
          </a:xfrm>
        </p:grpSpPr>
        <p:sp>
          <p:nvSpPr>
            <p:cNvPr id="46" name="Rectangle 45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1865" y="2340595"/>
              <a:ext cx="2473055" cy="56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DROPOFF_TIME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677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7" y="27626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UNIVARIATE ANALYSIS</a:t>
            </a:r>
            <a:endParaRPr lang="en-US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8108" y="1602272"/>
            <a:ext cx="11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Vendor ID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811" y="1975769"/>
            <a:ext cx="5310076" cy="37981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05811" y="5982346"/>
            <a:ext cx="3687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-Vendor 2 is the preferred Vendor</a:t>
            </a:r>
            <a:endParaRPr lang="en-IN" sz="2000" dirty="0"/>
          </a:p>
        </p:txBody>
      </p:sp>
      <p:sp>
        <p:nvSpPr>
          <p:cNvPr id="3" name="Left Arrow 2">
            <a:hlinkClick r:id="rId4" action="ppaction://hlinksldjump"/>
          </p:cNvPr>
          <p:cNvSpPr/>
          <p:nvPr/>
        </p:nvSpPr>
        <p:spPr>
          <a:xfrm>
            <a:off x="224293" y="185980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48" y="279842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PROBLEM STATEMENT</a:t>
            </a:r>
            <a:endParaRPr lang="en-US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4994" y="5579390"/>
            <a:ext cx="4857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-Most rides have only one passenger</a:t>
            </a:r>
          </a:p>
          <a:p>
            <a:r>
              <a:rPr lang="en-US" sz="2000" dirty="0" smtClean="0"/>
              <a:t>-We have anomalies of 0,7 and 9 passengers.</a:t>
            </a:r>
            <a:endParaRPr lang="en-IN" sz="2000" dirty="0"/>
          </a:p>
        </p:txBody>
      </p:sp>
      <p:pic>
        <p:nvPicPr>
          <p:cNvPr id="5" name="Content Placeholder 4" descr="passenger_count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6"/>
          <a:stretch/>
        </p:blipFill>
        <p:spPr>
          <a:xfrm>
            <a:off x="3274994" y="1668469"/>
            <a:ext cx="5298213" cy="3500316"/>
          </a:xfrm>
        </p:spPr>
      </p:pic>
      <p:sp>
        <p:nvSpPr>
          <p:cNvPr id="6" name="Rectangle 5"/>
          <p:cNvSpPr/>
          <p:nvPr/>
        </p:nvSpPr>
        <p:spPr>
          <a:xfrm>
            <a:off x="5284110" y="1245811"/>
            <a:ext cx="1767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Passenger Count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2446" y="1634193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>
                <a:ea typeface="SimSun" panose="02010600030101010101" pitchFamily="2" charset="-122"/>
              </a:rPr>
              <a:t>71%</a:t>
            </a:r>
            <a:endParaRPr lang="en-IN" sz="1050" dirty="0"/>
          </a:p>
        </p:txBody>
      </p:sp>
      <p:sp>
        <p:nvSpPr>
          <p:cNvPr id="8" name="Rectangle 7"/>
          <p:cNvSpPr/>
          <p:nvPr/>
        </p:nvSpPr>
        <p:spPr>
          <a:xfrm>
            <a:off x="4749248" y="4148793"/>
            <a:ext cx="5212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>
                <a:ea typeface="SimSun" panose="02010600030101010101" pitchFamily="2" charset="-122"/>
              </a:rPr>
              <a:t>14.5%</a:t>
            </a:r>
            <a:endParaRPr lang="en-IN" sz="1050" dirty="0"/>
          </a:p>
        </p:txBody>
      </p:sp>
      <p:sp>
        <p:nvSpPr>
          <p:cNvPr id="3" name="Left Arrow 2">
            <a:hlinkClick r:id="rId4" action="ppaction://hlinksldjump"/>
          </p:cNvPr>
          <p:cNvSpPr/>
          <p:nvPr/>
        </p:nvSpPr>
        <p:spPr>
          <a:xfrm>
            <a:off x="224293" y="185980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1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4" descr="str_frwrd_fla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6"/>
          <a:stretch/>
        </p:blipFill>
        <p:spPr>
          <a:xfrm>
            <a:off x="3603687" y="1728065"/>
            <a:ext cx="4981575" cy="3201698"/>
          </a:xfrm>
        </p:spPr>
      </p:pic>
      <p:sp>
        <p:nvSpPr>
          <p:cNvPr id="2" name="Rectangle 1"/>
          <p:cNvSpPr/>
          <p:nvPr/>
        </p:nvSpPr>
        <p:spPr>
          <a:xfrm>
            <a:off x="4750479" y="4628595"/>
            <a:ext cx="763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ea typeface="SimSun" panose="02010600030101010101" pitchFamily="2" charset="-122"/>
              </a:rPr>
              <a:t>99.45 %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6972727" y="4628595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ea typeface="SimSun" panose="02010600030101010101" pitchFamily="2" charset="-122"/>
              </a:rPr>
              <a:t>0.55%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4995740" y="1358733"/>
            <a:ext cx="2388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Store and Forward Flag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52263" y="4882138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ea typeface="SimSun" panose="02010600030101010101" pitchFamily="2" charset="-122"/>
              </a:rPr>
              <a:t>Y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4960823" y="4866308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ea typeface="SimSun" panose="02010600030101010101" pitchFamily="2" charset="-122"/>
              </a:rPr>
              <a:t>N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057228" y="5411798"/>
            <a:ext cx="6265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SimSun" panose="02010600030101010101" pitchFamily="2" charset="-122"/>
              </a:rPr>
              <a:t>-Majority of </a:t>
            </a:r>
            <a:r>
              <a:rPr lang="en-US" altLang="zh-CN" dirty="0">
                <a:ea typeface="SimSun" panose="02010600030101010101" pitchFamily="2" charset="-122"/>
              </a:rPr>
              <a:t>rides did not have any internet connection </a:t>
            </a:r>
            <a:r>
              <a:rPr lang="en-US" altLang="zh-CN" dirty="0" smtClean="0">
                <a:ea typeface="SimSun" panose="02010600030101010101" pitchFamily="2" charset="-122"/>
              </a:rPr>
              <a:t>problems</a:t>
            </a:r>
            <a:endParaRPr lang="en-US" altLang="zh-CN" dirty="0"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13" name="Left Arrow 12">
            <a:hlinkClick r:id="rId4" action="ppaction://hlinksldjump"/>
          </p:cNvPr>
          <p:cNvSpPr/>
          <p:nvPr/>
        </p:nvSpPr>
        <p:spPr>
          <a:xfrm>
            <a:off x="224293" y="185980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3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676" y="1140311"/>
            <a:ext cx="5840474" cy="4206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1864" y="770979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Distance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4" t="5324" r="34976" b="92365"/>
          <a:stretch/>
        </p:blipFill>
        <p:spPr>
          <a:xfrm>
            <a:off x="5055637" y="1120827"/>
            <a:ext cx="2333625" cy="152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2048" y="5346916"/>
            <a:ext cx="7141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/>
            <a:r>
              <a:rPr lang="en-US" noProof="1" smtClean="0">
                <a:sym typeface="+mn-ea"/>
              </a:rPr>
              <a:t>-We </a:t>
            </a:r>
            <a:r>
              <a:rPr lang="en-US" noProof="1">
                <a:sym typeface="+mn-ea"/>
              </a:rPr>
              <a:t>have anamolies of 0 km and trips with more than 100 </a:t>
            </a:r>
            <a:r>
              <a:rPr lang="en-US" noProof="1" smtClean="0">
                <a:sym typeface="+mn-ea"/>
              </a:rPr>
              <a:t>kms</a:t>
            </a:r>
            <a:endParaRPr lang="en-US" noProof="1"/>
          </a:p>
          <a:p>
            <a:pPr fontAlgn="auto"/>
            <a:r>
              <a:rPr lang="en-US" noProof="1" smtClean="0"/>
              <a:t>-Most </a:t>
            </a:r>
            <a:r>
              <a:rPr lang="en-US" noProof="1"/>
              <a:t>of our trips are between 0 and 10 kms, some between 10 to 30Kms.</a:t>
            </a:r>
          </a:p>
          <a:p>
            <a:pPr marL="342900" indent="-342900" fontAlgn="auto">
              <a:buFont typeface="Arial" panose="020B0604020202020204" pitchFamily="34" charset="0"/>
              <a:buChar char="•"/>
            </a:pPr>
            <a:endParaRPr lang="en-US" noProof="1"/>
          </a:p>
          <a:p>
            <a:pPr fontAlgn="auto">
              <a:buFont typeface="Arial" panose="020B0604020202020204" pitchFamily="34" charset="0"/>
              <a:buNone/>
            </a:pPr>
            <a:endParaRPr lang="en-US" noProof="1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Left Arrow 12">
            <a:hlinkClick r:id="rId5" action="ppaction://hlinksldjump"/>
          </p:cNvPr>
          <p:cNvSpPr/>
          <p:nvPr/>
        </p:nvSpPr>
        <p:spPr>
          <a:xfrm>
            <a:off x="224293" y="185980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4" descr="binwise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2" b="2862"/>
          <a:stretch/>
        </p:blipFill>
        <p:spPr>
          <a:xfrm>
            <a:off x="6343650" y="1243013"/>
            <a:ext cx="3221038" cy="4471987"/>
          </a:xfrm>
        </p:spPr>
      </p:pic>
      <p:sp>
        <p:nvSpPr>
          <p:cNvPr id="5" name="Rectangle 4"/>
          <p:cNvSpPr/>
          <p:nvPr/>
        </p:nvSpPr>
        <p:spPr>
          <a:xfrm>
            <a:off x="3159497" y="940356"/>
            <a:ext cx="1926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Pick_Time_Frame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4272" y="940356"/>
            <a:ext cx="2041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Drop_Time_Frame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4" descr="binwise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20" b="2449"/>
          <a:stretch/>
        </p:blipFill>
        <p:spPr>
          <a:xfrm>
            <a:off x="2327275" y="1243013"/>
            <a:ext cx="3073400" cy="4491037"/>
          </a:xfrm>
        </p:spPr>
      </p:pic>
      <p:sp>
        <p:nvSpPr>
          <p:cNvPr id="6" name="Left Arrow 5">
            <a:hlinkClick r:id="rId4" action="ppaction://hlinksldjump"/>
          </p:cNvPr>
          <p:cNvSpPr/>
          <p:nvPr/>
        </p:nvSpPr>
        <p:spPr>
          <a:xfrm>
            <a:off x="224293" y="185980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22923" y="5757555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/>
            <a:r>
              <a:rPr lang="en-US" noProof="1" smtClean="0">
                <a:sym typeface="+mn-ea"/>
              </a:rPr>
              <a:t>-Highest number of Trips in the Evenings</a:t>
            </a:r>
          </a:p>
          <a:p>
            <a:pPr fontAlgn="auto"/>
            <a:r>
              <a:rPr lang="en-US" noProof="1" smtClean="0">
                <a:sym typeface="+mn-ea"/>
              </a:rPr>
              <a:t>-Least at Early Mornings</a:t>
            </a:r>
            <a:endParaRPr lang="en-US" noProof="1"/>
          </a:p>
        </p:txBody>
      </p:sp>
      <p:sp>
        <p:nvSpPr>
          <p:cNvPr id="10" name="Right Arrow 9">
            <a:hlinkClick r:id="rId5" action="ppaction://hlinksldjump"/>
          </p:cNvPr>
          <p:cNvSpPr/>
          <p:nvPr/>
        </p:nvSpPr>
        <p:spPr>
          <a:xfrm>
            <a:off x="11585845" y="211949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Content Placeholder 4" descr="trip dura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45491" y="3121785"/>
            <a:ext cx="5346484" cy="3736215"/>
          </a:xfrm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8128000" y="2446338"/>
            <a:ext cx="348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10695" y="2783546"/>
            <a:ext cx="3216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Trip_Duration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 (log transformed)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" y="158512"/>
            <a:ext cx="5688743" cy="37657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43024" y="3924300"/>
            <a:ext cx="1523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Trip_Duration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Left Arrow 6">
            <a:hlinkClick r:id="rId5" action="ppaction://hlinksldjump"/>
          </p:cNvPr>
          <p:cNvSpPr/>
          <p:nvPr/>
        </p:nvSpPr>
        <p:spPr>
          <a:xfrm>
            <a:off x="224293" y="185980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30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210" y="1150882"/>
            <a:ext cx="5334462" cy="37920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71390" y="966216"/>
            <a:ext cx="2848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Pickup and </a:t>
            </a:r>
            <a:r>
              <a:rPr lang="en-US" altLang="zh-CN" b="1" dirty="0" err="1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Dropoff_Month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Left Arrow 9">
            <a:hlinkClick r:id="rId4" action="ppaction://hlinksldjump"/>
          </p:cNvPr>
          <p:cNvSpPr/>
          <p:nvPr/>
        </p:nvSpPr>
        <p:spPr>
          <a:xfrm>
            <a:off x="224293" y="185980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710070" y="5127589"/>
            <a:ext cx="505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-Maximum number of trips take place in March</a:t>
            </a:r>
          </a:p>
          <a:p>
            <a:r>
              <a:rPr lang="en-US" dirty="0" smtClean="0"/>
              <a:t>-Trips increase from Jan to March and then decrease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31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80438" y="1380640"/>
            <a:ext cx="3010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Day Wise Pickup and </a:t>
            </a:r>
            <a:r>
              <a:rPr lang="en-US" altLang="zh-CN" b="1" dirty="0" err="1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Dropoff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"/>
          <a:stretch/>
        </p:blipFill>
        <p:spPr>
          <a:xfrm>
            <a:off x="3440129" y="1749972"/>
            <a:ext cx="5144523" cy="3344917"/>
          </a:xfrm>
          <a:prstGeom prst="rect">
            <a:avLst/>
          </a:prstGeom>
        </p:spPr>
      </p:pic>
      <p:sp>
        <p:nvSpPr>
          <p:cNvPr id="10" name="Left Arrow 9">
            <a:hlinkClick r:id="rId4" action="ppaction://hlinksldjump"/>
          </p:cNvPr>
          <p:cNvSpPr/>
          <p:nvPr/>
        </p:nvSpPr>
        <p:spPr>
          <a:xfrm>
            <a:off x="224293" y="185980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619491" y="5094889"/>
            <a:ext cx="4785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-Number of trips increase from Monday to Friday</a:t>
            </a:r>
          </a:p>
          <a:p>
            <a:r>
              <a:rPr lang="en-US" dirty="0" smtClean="0"/>
              <a:t>-There is drop on the weekends</a:t>
            </a:r>
          </a:p>
          <a:p>
            <a:r>
              <a:rPr lang="en-US" dirty="0" smtClean="0"/>
              <a:t>-Weekdays are busier than Weekends</a:t>
            </a:r>
          </a:p>
        </p:txBody>
      </p:sp>
    </p:spTree>
    <p:extLst>
      <p:ext uri="{BB962C8B-B14F-4D97-AF65-F5344CB8AC3E}">
        <p14:creationId xmlns:p14="http://schemas.microsoft.com/office/powerpoint/2010/main" val="20523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 noChangeArrowheads="1"/>
          </p:cNvSpPr>
          <p:nvPr>
            <p:ph type="title"/>
          </p:nvPr>
        </p:nvSpPr>
        <p:spPr>
          <a:xfrm>
            <a:off x="257587" y="-929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Summary of Univariate Analysis-</a:t>
            </a:r>
            <a:endParaRPr lang="en-US" altLang="zh-CN" sz="4000" b="1" dirty="0" smtClean="0">
              <a:latin typeface="Rockwell" panose="02060603020205020403" pitchFamily="18" charset="0"/>
              <a:ea typeface="SimSun" panose="02010600030101010101" pitchFamily="2" charset="-122"/>
            </a:endParaRP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257587" y="1119813"/>
            <a:ext cx="10515600" cy="452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1.   </a:t>
            </a:r>
            <a:r>
              <a:rPr lang="en-US" altLang="zh-CN" sz="2400" b="1" dirty="0" smtClean="0">
                <a:latin typeface="+mn-lt"/>
                <a:ea typeface="SimSun" panose="02010600030101010101" pitchFamily="2" charset="-122"/>
              </a:rPr>
              <a:t>Vendor 2 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has</a:t>
            </a:r>
            <a:r>
              <a:rPr lang="en-US" altLang="zh-CN" sz="2400" b="1" dirty="0" smtClean="0">
                <a:latin typeface="+mn-lt"/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significantly more number of trips than Vendor 1.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2.   Around </a:t>
            </a:r>
            <a:r>
              <a:rPr lang="en-US" altLang="zh-CN" sz="2400" b="1" dirty="0" smtClean="0">
                <a:latin typeface="+mn-lt"/>
                <a:ea typeface="SimSun" panose="02010600030101010101" pitchFamily="2" charset="-122"/>
              </a:rPr>
              <a:t>73%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 of the trips have only one passenger with some anomalies of 0, 7, 9 passengers.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3.   Negligible percentage</a:t>
            </a:r>
            <a:r>
              <a:rPr lang="en-US" altLang="zh-CN" sz="2400" b="1" dirty="0" smtClean="0">
                <a:latin typeface="+mn-lt"/>
                <a:ea typeface="SimSun" panose="02010600030101010101" pitchFamily="2" charset="-122"/>
              </a:rPr>
              <a:t>(0.55%)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 of rides have a problem with Uploading the Trip Details right away.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4.   Most of the trips were less than </a:t>
            </a:r>
            <a:r>
              <a:rPr lang="en-US" altLang="zh-CN" sz="2400" b="1" dirty="0" smtClean="0">
                <a:latin typeface="+mn-lt"/>
                <a:ea typeface="SimSun" panose="02010600030101010101" pitchFamily="2" charset="-122"/>
              </a:rPr>
              <a:t>10kms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 and were are of short duration as well (</a:t>
            </a:r>
            <a:r>
              <a:rPr lang="en-US" altLang="zh-CN" sz="2400" b="1" dirty="0" smtClean="0">
                <a:latin typeface="+mn-lt"/>
                <a:ea typeface="SimSun" panose="02010600030101010101" pitchFamily="2" charset="-122"/>
              </a:rPr>
              <a:t>10-14 minutes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). </a:t>
            </a:r>
            <a:endParaRPr lang="en-US" altLang="zh-CN" sz="2400" dirty="0">
              <a:latin typeface="+mn-lt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5.</a:t>
            </a:r>
            <a:r>
              <a:rPr lang="en-US" altLang="zh-CN" sz="2400" b="1" dirty="0" smtClean="0">
                <a:latin typeface="+mn-lt"/>
                <a:ea typeface="SimSun" panose="02010600030101010101" pitchFamily="2" charset="-122"/>
              </a:rPr>
              <a:t>   Evenings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 had the maximum number of taxi trips whereas it was the least during 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Early Mornings.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6.   </a:t>
            </a:r>
            <a:r>
              <a:rPr lang="en-US" altLang="zh-CN" sz="2400" b="1" dirty="0" smtClean="0">
                <a:latin typeface="+mn-lt"/>
                <a:ea typeface="SimSun" panose="02010600030101010101" pitchFamily="2" charset="-122"/>
              </a:rPr>
              <a:t>Increasing trend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 is observed in the number of trips from </a:t>
            </a:r>
            <a:r>
              <a:rPr lang="en-US" altLang="zh-CN" sz="2400" b="1" dirty="0" smtClean="0">
                <a:latin typeface="+mn-lt"/>
                <a:ea typeface="SimSun" panose="02010600030101010101" pitchFamily="2" charset="-122"/>
              </a:rPr>
              <a:t>Monday to Friday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 and it decreases on the weekends.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7.   </a:t>
            </a:r>
            <a:r>
              <a:rPr lang="en-US" altLang="zh-CN" sz="2400" b="1" dirty="0" smtClean="0">
                <a:latin typeface="+mn-lt"/>
                <a:ea typeface="SimSun" panose="02010600030101010101" pitchFamily="2" charset="-122"/>
              </a:rPr>
              <a:t>March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 had the highest number of trips.</a:t>
            </a:r>
          </a:p>
          <a:p>
            <a:pPr>
              <a:lnSpc>
                <a:spcPct val="110000"/>
              </a:lnSpc>
            </a:pPr>
            <a:endParaRPr lang="en-US" altLang="zh-CN" sz="2400" dirty="0" smtClean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" name="Right Arrow 1">
            <a:hlinkClick r:id="rId3" action="ppaction://hlinksldjump"/>
          </p:cNvPr>
          <p:cNvSpPr/>
          <p:nvPr/>
        </p:nvSpPr>
        <p:spPr>
          <a:xfrm>
            <a:off x="8648322" y="1079778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2074190" y="1801875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>
            <a:hlinkClick r:id="rId5" action="ppaction://hlinksldjump"/>
          </p:cNvPr>
          <p:cNvSpPr/>
          <p:nvPr/>
        </p:nvSpPr>
        <p:spPr>
          <a:xfrm>
            <a:off x="2660543" y="2596267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>
            <a:hlinkClick r:id="rId6" action="ppaction://hlinksldjump"/>
          </p:cNvPr>
          <p:cNvSpPr/>
          <p:nvPr/>
        </p:nvSpPr>
        <p:spPr>
          <a:xfrm>
            <a:off x="2447697" y="3300278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>
            <a:hlinkClick r:id="rId7" action="ppaction://hlinksldjump"/>
          </p:cNvPr>
          <p:cNvSpPr/>
          <p:nvPr/>
        </p:nvSpPr>
        <p:spPr>
          <a:xfrm>
            <a:off x="2284190" y="3998532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>
            <a:hlinkClick r:id="rId8" action="ppaction://hlinksldjump"/>
          </p:cNvPr>
          <p:cNvSpPr/>
          <p:nvPr/>
        </p:nvSpPr>
        <p:spPr>
          <a:xfrm>
            <a:off x="4094909" y="4740403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>
            <a:hlinkClick r:id="rId9" action="ppaction://hlinksldjump"/>
          </p:cNvPr>
          <p:cNvSpPr/>
          <p:nvPr/>
        </p:nvSpPr>
        <p:spPr>
          <a:xfrm>
            <a:off x="5732631" y="5085641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 noChangeArrowheads="1"/>
          </p:cNvSpPr>
          <p:nvPr>
            <p:ph type="title"/>
          </p:nvPr>
        </p:nvSpPr>
        <p:spPr>
          <a:xfrm>
            <a:off x="803956" y="2796449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BIVARIATE ANALYSIS</a:t>
            </a:r>
            <a:endParaRPr lang="en-US" altLang="zh-CN" b="1" dirty="0" smtClean="0">
              <a:latin typeface="Rockwell" panose="02060603020205020403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8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Vendor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60843" cy="4351338"/>
          </a:xfrm>
        </p:spPr>
        <p:txBody>
          <a:bodyPr/>
          <a:lstStyle/>
          <a:p>
            <a:r>
              <a:rPr lang="en-US" dirty="0" smtClean="0"/>
              <a:t>Vendor 2 has more duration than vendor 1.</a:t>
            </a:r>
          </a:p>
          <a:p>
            <a:r>
              <a:rPr lang="en-US" dirty="0" smtClean="0"/>
              <a:t>Vendor 2 has travelled more distance than vendor 1.</a:t>
            </a:r>
          </a:p>
          <a:p>
            <a:r>
              <a:rPr lang="en-US" dirty="0" smtClean="0"/>
              <a:t>Higher the passenger higher the trip duration.</a:t>
            </a:r>
          </a:p>
        </p:txBody>
      </p:sp>
    </p:spTree>
    <p:extLst>
      <p:ext uri="{BB962C8B-B14F-4D97-AF65-F5344CB8AC3E}">
        <p14:creationId xmlns:p14="http://schemas.microsoft.com/office/powerpoint/2010/main" val="355051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32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6700"/>
            <a:ext cx="10515600" cy="24764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build </a:t>
            </a:r>
            <a:r>
              <a:rPr lang="en-US" dirty="0"/>
              <a:t>a model that predicts the total ride duration of taxi trips in New York </a:t>
            </a:r>
            <a:r>
              <a:rPr lang="en-US" dirty="0" smtClean="0"/>
              <a:t>City.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will help in </a:t>
            </a:r>
            <a:r>
              <a:rPr lang="en-US" dirty="0" smtClean="0"/>
              <a:t>placing the taxis at the right places at the right time thereby reducing </a:t>
            </a:r>
            <a:r>
              <a:rPr lang="en-US" dirty="0"/>
              <a:t>the </a:t>
            </a:r>
            <a:r>
              <a:rPr lang="en-US" dirty="0" smtClean="0"/>
              <a:t>waiting </a:t>
            </a:r>
            <a:r>
              <a:rPr lang="en-US" dirty="0"/>
              <a:t>time for </a:t>
            </a:r>
            <a:r>
              <a:rPr lang="en-US" dirty="0" smtClean="0"/>
              <a:t>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Content Placeholder 6" descr="vendorvstripnew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2" r="6206"/>
          <a:stretch/>
        </p:blipFill>
        <p:spPr>
          <a:xfrm>
            <a:off x="290600" y="356117"/>
            <a:ext cx="5027435" cy="3396734"/>
          </a:xfrm>
        </p:spPr>
      </p:pic>
      <p:sp>
        <p:nvSpPr>
          <p:cNvPr id="6" name="Rectangle 5"/>
          <p:cNvSpPr/>
          <p:nvPr/>
        </p:nvSpPr>
        <p:spPr>
          <a:xfrm>
            <a:off x="1455005" y="0"/>
            <a:ext cx="2698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Trip Duration vs Vendor ID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1" name="Picture 3" descr="C:\Users\Del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57" y="2762054"/>
            <a:ext cx="5712643" cy="395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55480" y="2450968"/>
            <a:ext cx="280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Distance and Vendor ID</a:t>
            </a:r>
          </a:p>
        </p:txBody>
      </p:sp>
      <p:sp>
        <p:nvSpPr>
          <p:cNvPr id="9" name="Left Arrow 8">
            <a:hlinkClick r:id="rId5" action="ppaction://hlinksldjump"/>
          </p:cNvPr>
          <p:cNvSpPr/>
          <p:nvPr/>
        </p:nvSpPr>
        <p:spPr>
          <a:xfrm>
            <a:off x="89121" y="77415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7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t="6374" b="6646"/>
          <a:stretch/>
        </p:blipFill>
        <p:spPr>
          <a:xfrm>
            <a:off x="6724355" y="3407807"/>
            <a:ext cx="4952999" cy="3038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56394" y="2914470"/>
            <a:ext cx="4480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Vendor ID, Passenger Counts vs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Trip Duration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73" y="736878"/>
            <a:ext cx="47434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147162"/>
            <a:ext cx="34623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Arrow 5">
            <a:hlinkClick r:id="rId6" action="ppaction://hlinksldjump"/>
          </p:cNvPr>
          <p:cNvSpPr/>
          <p:nvPr/>
        </p:nvSpPr>
        <p:spPr>
          <a:xfrm>
            <a:off x="89121" y="77415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2"/>
          <a:stretch/>
        </p:blipFill>
        <p:spPr>
          <a:xfrm>
            <a:off x="485492" y="369332"/>
            <a:ext cx="4123890" cy="3015848"/>
          </a:xfrm>
        </p:spPr>
      </p:pic>
      <p:sp>
        <p:nvSpPr>
          <p:cNvPr id="2" name="Rectangle 1"/>
          <p:cNvSpPr/>
          <p:nvPr/>
        </p:nvSpPr>
        <p:spPr>
          <a:xfrm>
            <a:off x="1699705" y="0"/>
            <a:ext cx="1695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Day vs Duration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4" descr="Screen Clippi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9"/>
          <a:stretch/>
        </p:blipFill>
        <p:spPr>
          <a:xfrm>
            <a:off x="3790391" y="3600450"/>
            <a:ext cx="4598043" cy="3234916"/>
          </a:xfrm>
        </p:spPr>
      </p:pic>
      <p:pic>
        <p:nvPicPr>
          <p:cNvPr id="7" name="Content Placeholder 4" descr="Screen Clippi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4"/>
          <a:stretch/>
        </p:blipFill>
        <p:spPr>
          <a:xfrm>
            <a:off x="7522977" y="323850"/>
            <a:ext cx="4669023" cy="3267074"/>
          </a:xfrm>
        </p:spPr>
      </p:pic>
      <p:sp>
        <p:nvSpPr>
          <p:cNvPr id="6" name="Rectangle 5"/>
          <p:cNvSpPr/>
          <p:nvPr/>
        </p:nvSpPr>
        <p:spPr>
          <a:xfrm>
            <a:off x="4800790" y="3231118"/>
            <a:ext cx="2577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Duration vs Pickup Hours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02630" y="0"/>
            <a:ext cx="270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Mean Duration per Month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Left Arrow 9">
            <a:hlinkClick r:id="rId6" action="ppaction://hlinksldjump"/>
          </p:cNvPr>
          <p:cNvSpPr/>
          <p:nvPr/>
        </p:nvSpPr>
        <p:spPr>
          <a:xfrm>
            <a:off x="89121" y="77415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7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49944" y="104676"/>
            <a:ext cx="1834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Distance Analysis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68843" y="109254"/>
            <a:ext cx="1603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ea typeface="SimSun" panose="02010600030101010101" pitchFamily="2" charset="-122"/>
              </a:rPr>
              <a:t>Speed Analysis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89121" y="77415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41" y="478586"/>
            <a:ext cx="5594591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Del\Desktop\down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329" y="724619"/>
            <a:ext cx="5322888" cy="35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 noChangeArrowheads="1"/>
          </p:cNvSpPr>
          <p:nvPr>
            <p:ph type="title"/>
          </p:nvPr>
        </p:nvSpPr>
        <p:spPr>
          <a:xfrm>
            <a:off x="888957" y="687388"/>
            <a:ext cx="3779923" cy="920750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Store and </a:t>
            </a:r>
            <a:r>
              <a:rPr lang="en-US" altLang="zh-CN" sz="1800" b="1" dirty="0" err="1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Fwd</a:t>
            </a:r>
            <a:r>
              <a:rPr lang="en-US" altLang="zh-CN" sz="1800" b="1" dirty="0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 Flag vs Duration </a:t>
            </a:r>
          </a:p>
        </p:txBody>
      </p:sp>
      <p:pic>
        <p:nvPicPr>
          <p:cNvPr id="43011" name="Picture 3" descr="Screen Clipp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5"/>
          <a:stretch/>
        </p:blipFill>
        <p:spPr bwMode="auto">
          <a:xfrm>
            <a:off x="6021482" y="1434661"/>
            <a:ext cx="6069012" cy="368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5" descr="Screen Clipp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/>
          <a:stretch/>
        </p:blipFill>
        <p:spPr bwMode="auto">
          <a:xfrm>
            <a:off x="525463" y="1403131"/>
            <a:ext cx="4506912" cy="372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>
            <a:hlinkClick r:id="rId5" action="ppaction://hlinksldjump"/>
          </p:cNvPr>
          <p:cNvSpPr/>
          <p:nvPr/>
        </p:nvSpPr>
        <p:spPr>
          <a:xfrm>
            <a:off x="89121" y="77415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7166026" y="687388"/>
            <a:ext cx="3779923" cy="920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Store and </a:t>
            </a:r>
            <a:r>
              <a:rPr lang="en-US" altLang="zh-CN" sz="1800" b="1" dirty="0" err="1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Fwd</a:t>
            </a:r>
            <a:r>
              <a:rPr lang="en-US" altLang="zh-CN" sz="1800" b="1" dirty="0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 Flag vs Distance </a:t>
            </a:r>
          </a:p>
        </p:txBody>
      </p:sp>
      <p:sp>
        <p:nvSpPr>
          <p:cNvPr id="8" name="Left Arrow 7">
            <a:hlinkClick r:id="rId6" action="ppaction://hlinksldjump"/>
          </p:cNvPr>
          <p:cNvSpPr/>
          <p:nvPr/>
        </p:nvSpPr>
        <p:spPr>
          <a:xfrm flipH="1">
            <a:off x="11403149" y="77415"/>
            <a:ext cx="426027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9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Content Placeholder 4" descr="storefwd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4" r="19019"/>
          <a:stretch/>
        </p:blipFill>
        <p:spPr>
          <a:xfrm>
            <a:off x="3125315" y="1481958"/>
            <a:ext cx="5556250" cy="4595237"/>
          </a:xfrm>
        </p:spPr>
      </p:pic>
      <p:sp>
        <p:nvSpPr>
          <p:cNvPr id="4" name="Left Arrow 3">
            <a:hlinkClick r:id="rId4" action="ppaction://hlinksldjump"/>
          </p:cNvPr>
          <p:cNvSpPr/>
          <p:nvPr/>
        </p:nvSpPr>
        <p:spPr>
          <a:xfrm>
            <a:off x="89121" y="77415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>
          <a:xfrm>
            <a:off x="3440645" y="734628"/>
            <a:ext cx="4925590" cy="920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Store and </a:t>
            </a:r>
            <a:r>
              <a:rPr lang="en-US" altLang="zh-CN" sz="1800" b="1" dirty="0" err="1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Fwd</a:t>
            </a:r>
            <a:r>
              <a:rPr lang="en-US" altLang="zh-CN" sz="1800" b="1" dirty="0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 Flag, Vendor ID vs Duration</a:t>
            </a:r>
          </a:p>
        </p:txBody>
      </p:sp>
    </p:spTree>
    <p:extLst>
      <p:ext uri="{BB962C8B-B14F-4D97-AF65-F5344CB8AC3E}">
        <p14:creationId xmlns:p14="http://schemas.microsoft.com/office/powerpoint/2010/main" val="325465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995" y="790970"/>
            <a:ext cx="3182007" cy="475457"/>
          </a:xfrm>
        </p:spPr>
        <p:txBody>
          <a:bodyPr>
            <a:noAutofit/>
          </a:bodyPr>
          <a:lstStyle/>
          <a:p>
            <a:pPr fontAlgn="auto"/>
            <a:r>
              <a:rPr lang="en-US" sz="2400" noProof="1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Correlation Heatmap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/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n-US" sz="2400" noProof="1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	</a:t>
            </a:r>
            <a:endParaRPr lang="en-US" sz="2400" noProof="1">
              <a:solidFill>
                <a:schemeClr val="accent1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5058" name="AutoShape 4" descr="data:image/png;base64,iVBORw0KGgoAAAANSUhEUgAAA24AAAIvCAYAAAAMIogaAAAABHNCSVQICAgIfAhkiAAAAAlwSFlzAAALEgAACxIB0t1+/AAAADh0RVh0U29mdHdhcmUAbWF0cGxvdGxpYiB2ZXJzaW9uMy4xLjEsIGh0dHA6Ly9tYXRwbG90bGliLm9yZy8QZhcZAAAgAElEQVR4nOzde5gfZXn4//cnm0gSIwTwBCgHpdwKqBwVkDQrgtoYsIiCHCqoEfm2gqjFtj8VA9UKpSiFakFpiSCkWpQWMHigsICoBVREQG6tnCqJqEBEcoBs2N8fM1s+LJs9JLs7nzx5v65rrp3DM8/cM0u89vZ+5plWX18fkiRJkqTONanpACRJkiRJQzNxkyRJkqQOZ+ImSZIkSR3OxE2SJEmSOpyJmyRJkiR1OBM3SZIkSepwk5sOQJIkSZJKExEbA98D5mbmvQOO7QKcD2wMXA8cl5m9Q/VnxW2UIuLeiNh2DPo5KCJOHWR/d0T0rGv/kiRJkpoREa8BvgvssIYmXwben5k7AC3gvcP1aeLWkMy8PDNPbjoOSZIkSWPuvcBfAIsHHoiIbYBpmfmDetcC4O3DdVj0UMmI+DpwcWZ+rd7+IXAc8HfA5sBy4PjM/HFELAB+D+wObAWcmpkXRMRmVBnxi4E7gal1X5OAs4DXA33ARZl5ekR0A38PdAG3Z+bRa4jtGKA7M4+JiDcAnwVWAneN9XOQJEmStG4iYiYwc5BDSzNzafuOzJxXnzNYV1sCS9q2lwAvGu76RSduwEXAkcDXIuKPqJKus6jKkj+OiB2By4D+J/piYBawM9ADXACcCvwoM+dExB8Dh9Ztj6vbvxLYCOiJiNuBZVQl0W0y8/fDBRgRGwFfAvbLzJ9FxPlrcZ9907Y+fC1OK8uK+xcCcM6d3244kuYdv+MbAFjR+72GI2netMn7APBk3x0NR9K8Sa2dAP+7gOq/i9V9tzcdRkfoau0M/LzpMDrEDizrva7pIDrCsyfPZnnvjU2H0RGmT36tz6I2ffJroRrW1/GmbX1431j3ufU0TgE+McihU4D5o+hqElXhp18LeHIkJ5XsG8DeEfEc4HDg34A9gQsi4lbgEmBGRGxet/92ZvYBtwOb1fu6ga8AZOb1wN31/v2ABZm5OjOXAxdTVd/qpsMnbbVXAIsz82f19pdGf5uSJEmSxtlZwHaDLGeNsp9fAVu0bb+QQYZUDlR0xS0zn4iIK4CDqCplbwZOysxd+ttExIuAh+vNlfV5fW1lzT6e/v8s9M/2MjDpbfHU81wxijDX1L8kSZKktdBqjX19qh4OuXTYhsP3c19ErIyI12bmjcCfAVcNd17pFTeohkt+GHgoM+8DfhERRwFExAFU028O5Wqqh0lE7AlsX++/Bjg6IroiYjrVkMxr1yK+24AXRMSr6m3HPEqSJEmFiYhFEbFHvXkk8NmIuAuYAZw93PlFV9wAMvPGiNgE+Od615HAuRHxEeAJ4LABFbaBPgEsiIg7qCYO6R8qeR7Vu2w/AaZQTYJyWT05yWjiWxURhwMXRUQv8KPRnC9JkiTp6VodUp/KzG3b1ue0rf8EePVo+io+cQPIzJe2rd9F9d7awDbHDNhu1T8fBd66hq5PGKSfnsH6H6TdAqqpP/vfnXvlcOdIkiRJ2jBtEIlbUyLiMOBvBjvW/p6dJEmSpLEzHu+4Nc3EbRxl5leoZ6SUJEmSNDFKTNzKuyNJkiRJKowVN0mSJElFabXWi++Ej4oVN0mSJEnqcFbcJEmSJBWmvPqUiZskSZKkojg5iSRJkiRpwllxkyRJklQUK26SJEmSpAlnxU2SJElSUVoF1qfKuyNJkiRJKowVN0mSJElFKfEdNxM3SZIkSUUpMXEr744kSZIkqTBW3CRJkiQVxYqbJEmSJGnCWXGTJEmSVJQWraZDGHOtvr6+pmPQuvOXKEmSpImwXmREz3/Zh8f87+Pf3HVmo/duxa0Q59z57aZDaNzxO74BgGlbH95wJM1bcf9CAJb33thwJM2bPvm1AKxc/YOGI2ne1K69AFjee0PDkTRv+uRZrFz9/abD6AhTu/b230dtatdePLaqp+kwOsKMKd3+b0Vt+uRZPova9Mmzmg5hg2biJkmSJKkoTk4iSZIkSZpwVtwkSZIkFaXEipuJmyRJkqTClJe4lXdHkiRJklQYK26SJEmSilLiUMny7kiSJEmSCmPFTZIkSVJRrLhJkiRJkiacFTdJkiRJRWkVWJ8ycZMkSZJUFIdKSpIkSZImnBU3SZIkSUVptVpNhzDmrLhJkiRJUoez4iZJkiSpKCW+42biJkmSJKkoJc4qWd4dSZIkSVJhrLhJkiRJKkqJQyXLuyNJkiRJKoyJWweKiAsiYpum45AkSZLWR63WpDFfmtZ8BBrM64DyPj4hSZIkTYAWk8Z8adqYv+MWEd3Ax4FVwHbATcA84GTg9cBmwGLgMOBh4F+BnevTP5+ZX4yII4CPAKuBe4CjMnNlRPw1cCjQBXwL+CtgG+Ay4HZgV+BB4O2Z+XBEHAqcCiwDfgxMzsxjImJP4LPAdOB3wPsy856I6Klj2gk4LDNvXcM97g+cSZX43gccATwGnFXfYx9wUWaeXj+P+ZnZXZ+7AOipl2fEDRwLbAksiohZmfnQSJ+9JEmSpDKNV+q4D/AB4GXA1Lb1fTJzB+B+4Ki63WaZuSvwZmBWff4ngTdk5u5UidvLIuJNwO7AnlSJzlbAkXX7VwGfycydgaXAkRHxPJ5KpPakShiJiGcB5wNHZOZuVAnYF9tivy0zY4ikbSPgYuDozHwF8FPgaOA44MXAK4FXA4dExJuHeU7PiDszT6NKbOeYtEmSJElroTVp7JeGjdesktdnZgJExEVUVaT3A/MiIoC9gV9SVZsiIr4FLAJOqs+/ArgxIi4DvpaZt0bEPwCvAX5Yt5lGlQB+F/hNZv643n87VZI2C/h+Zj5Qx/El4GBgB+ClwOVVKABs3Bb7fw9zb68AHuhP7DLzb+r+LwUWZOZqYHlEXEyVNF4+RF+DxS1JkiRJTzNeiVtv2/okqqGD3wY+A1xKNQSylZkPRcROwAHAHOBHEbFTZn4gIv6Fqgr35YiYTzU88qzM/AxARMysr/NcYGXb9fqo3g9bzeAVxS7g7szcpe6nC3hB2/EVw9zbqvoa1OdvAjxnkGu1qJ5vfzz9prStDxa3JEmSpHXQCZOJjLXxuqN9I2KriJgEvJOqKtaTmecCPwfmAl0RcRBwEfAN4ASq98ReHBG/AH6XmZ8GLqQaGnkN8GcRMSMiJgP/AbxtiBi+B+wZEVtERAt4B1VydBewWUT0D8t8N3DJKO4tgedHxI719keohkleAxwdEV0RMZ1qGOe1VO/QvSQipkZEfyVwOL34jT1JkiRJtfFK3BZTJVx3Ag8AXwZeFRE/pZqU4xaqiUuuoqpw3UE1icmXM/OnVBOZfCcibgH2Ak7PzCuAr1ENZbwduBX40poCyMzfUiWD3wFupqp0rcjMx6kmATkzIm6jej/tPSO9scxcSfV+3oX1+TsCpwHnAb8CfkI1EcoVmXlZZt5BlZjeAfw7cMMILnMl1eQk2400LkmSJEmVVqs15kvTxquq82Bmvn7Avtesoe3RA3dk5kJg4SD7P0k1cUm7e4Ft29rMB4iIzakm/3hlZj4ZEWcDv6jbfJ9qApGB/XevIcaB7a4D9hjk0AlraH/cGrp6Rtz1+onAiSOJRZIkSdLTdcL0/WOt5OF4DwMzgdsjohf4EU+fPXJIEXEtsOkgh86th3xKkiRJ0oQY88QtM3uA7rHud7Qys4/qMwRre/7rxjAcSZIkSRPEyUkkSZIkSROu5KGSkiRJkjZEHTCZyFgzcZMkSZJUlgLHFRZ4S5IkSZJUFitukiRJkspS4FBJK26SJEmS1OGsuEmSJEkqS4EVNxM3SZIkSWUpcFxhgbckSZIkSWWx4iZJkiSpKH0FDpW04iZJkiRJHc6KmyRJkqSylFdwM3GTJEmSVJhJ5WVuDpWUJEmSpA5nxU2SJElSWZycRJIkSZI00Vp9fX1Nx6B15y9RkiRJE2G9KGX90X5fHPO/j39xzXsbvXeHShZiRe/3mg6hcdMm7wPA8t4bG46kedMnvxaAaVsf3nAkzVtx/0IAfrb0yoYjad7LZ84F4O4/XNFwJM17yXMO5KGVlzcdRkfYfOpBLOu9rukwOsKzJ89m8XL/fQBsOf1Afv/Et5oOoyNs8qw38vsnvtl0GB1hk2e9qekQNmgmbpIkSZLKUuCskiZukiRJksri5CSSJEmSpIlmxU2SJElSWRouuEXEEcDHgCnAWZn5uQHHdwPOA54F/C9wVGYuHapPK26SJEmSNEYiYivgU8C+wC7AsRGx44Bm/wicnJmvAhL4y+H6NXGTJEmSVJZJrbFfRm5/4JrMfDgzlwGXAm8b0KYL2Lhenw6sGK5Th0pKkiRJKss4DJWMiJnAzEEOLR0wzHFLYEnb9hLg1QPO+RDw7Yg4C1gGvGa461txkyRJkqThnQjcM8hy4oB2k4D2D4C3gCf7NyJiGvAvwP6ZuQXweeDC4S5uxU2SJElSUfrG53MAZwELBtk/cFKRXwGz2rZfCCxu294ZWJGZN9Xb5wF/O9zFTdwkSZIkaRj1cMghZ36sXQ3Mj4jnUQ2DPAQ4tu34/wAvjojIzATeAtw8XKcOlZQkSZJUlgYnJ8nMB4CPAtcCtwKXZOZNEbEoIvbIzEeAY4CvRsRtwLuBdw3XrxU3SZIkSWVp+DtumXkJcMmAfXPa1q8CrhpNn1bcJEmSJKnDWXGTJEmSVJbxmZykUVbcJEmSJKnDWXGTJEmSVJZRTCayvrDiJkmSJEkdzoqbJEmSpLKUV3AzcZMkSZJUGCcnWXsRsWVELBri+LYRce84Xr87InrGuM+DIuLUev2UiJg1yvP7xjIeSZIkSWWasIpbZi4G5gzbcD2SmZcDl9ebs6m+ji5JkiSpSQVW3MYlcYuIbuDjwCpgO+Am4JPAtzJz24jYBrgAeD6wHJgHPNp2/iHAycD+wBlAT2YuqI/1ZWYrIuYD2wAvB54LnJeZZ4wwvh2ALwCbAcuAEzLz5ohYAPwe2B3YCjg1My+IiE2AC4HtgbuBFwEHA931cg2wB3B+RBwMnAPMz8yeiNi2jn/bev3LwAzgB23xzAA+B+wMdAGnZ+bCkdyLJEmSpPKN51DJfYAPAC8DpgJvbjv2eeBrmbkzMB/4WP+BiHgDVdL2hsz87TDX2J0qudsdeF9E7DbC2L4MnJ2ZrwQ+CFwaERvVx14MzAIOAv6h3ncykJm5E3AK8Ir2zjLzQuAWYF5m/nSI6/4TsCAzdwFubNv/MeCHmbk78MfARyPiJSO8F0mSJEntJo3D0rDxDOH6rPQBFwH7tR2bXe8jMxdl5qH1/ucCXwcuzMwHR3CNhZn5WGb+nmrI4n7DnVBXt7bPzK/X1/8B8DAQdZNv1zHfTlWRAzigLd5bgKGSs6F0A1+p1y+mqkhClXweFxG3AtcDzwZ2WstrSJIkSRu2Vmvsl4aNZ+LWO+A67dv9CQsR0YqIHevNJ6kqXSdFxJb1vj7qCT0jYsoorrEmg91zi6eGja4EqJO3fqvXcN6a/F/MwJQB+ye1ra+u17uAozJzl7oatxfwzVFcT5IkSVLBxjNx2zcitoqIScA7gavajl0PvKNe35/qfTOAhzPzGqqhlOfU+37HU9WnPx1wjYMjYqOI2BQ4EPj2cEFl5qPA3RHxVoCI2At4IVWFbU2uBo6o27+C6l20gTNC9vJU8remmK8GjqrX30o1hBSqd+T+X93/FsBtwNbD3YskSZKkQbTGYWnYeCZui6km9LgTeIAqaen3fuCQemjgKcCxA849DdgpIt4CnAt0R8RtwGuBJW3tVgA3AN8HPp2Zd44wtqOAEyLip1Tvnb01M58Yov3fAtvXMZwK/Lq+drtvAudGxD7A3wN/HhE/AqYNct8/oZph8w/1/lOAaRFxO1US95HM/OUI70WSJElS4cbzcwAPZubrB+zbFiAz/xd44yDn9B9/gmpSk357tK2f2LZ+Q2bOH0kwmdlD9Y4ZmXlX//qANscM2O7PrQ8CPpOZN0bE1sB1wO/qmS4X1G3/gacmMwHYsW391LrNAzz9Pbz31Psf5alKnCRJkqR10DepA0pkY2zCvuM2EeoPYJ+zhsNz6m/JrY27qKppXVTv4b0vM59cy74kSZIkjacOmExkrI1L4tZe3Rovg1XaMvMGYJdxuNYtPL3qJ0mSJEkTpqiKmyRJkiR1wmQiY60DPiUnSZIkSRqKFTdJkiRJZSlwchIrbpIkSZLU4ay4SZIkSSqLs0pKkiRJUocrL29zqKQkSZIkdTorbpIkSZLK4uQkkiRJkqSJZsVNkiRJUlkKrLiZuEmSJEkqSl95eZtDJSVJkiSp01lxkyRJklSWAodKWnGTJEmSpA5nxU2SJElSWVrlVdxM3CRJkiSVpcChkq2+vr6mY9C685coSZKkibBeZEQv+X9fH/O/j+/+57c2eu9W3ArxZN8dTYfQuEmtnQBYufoHDUfSvKldewHws6VXNhxJ814+cy4A07Y+vOFImrfi/oUAPPz4FQ1H0rzNNjqQO/33AcCOM+eyrPe6psPoCM+ePJtHV32n6TA6wsZTDuChlZc3HUZH2HzqQT6L2uZTD2o6hJErcCaPAm9JkiRJkspixU2SJElSWQqcnMSKmyRJkiR1OCtukiRJkspS4KySJm6SJEmSitLnUElJkiRJ0kSz4iZJkiSpLAWWpwq8JUmSJEkqixU3SZIkSWVxchJJkiRJ6nBOTiJJkiRJmmhW3CRJkiSVpcChklbcJEmSJKnDWXGTJEmSVJbyCm4mbpIkSZLK0udQSUmSJEnSRLPiJkmSJKksVtwkSZIkSRPNipskSZKksvgB7vEXEVtGxKIhjm8bEfeO4/W7I6JnmDZzI+JD9fpxEXFcvX5BRGwzimuN671IkiRJKkPHVdwyczEwp+k4hrFH/0pmntu2/3XAKRMfjiRJkqT/03HlqXXXaOIWEd3Ax4FVwHbATcAngW9l5rZ19eoC4PnAcmAe8Gjb+YcAJwP7A2cAPZm5oD7Wl5mtiJgPbAO8HHgucF5mnjHC+GYDnwKmAzOBDwK/APorbPfVfQOsBLYEFkXELOCHQHdm3lvf5/zM7I6IXYF/qc/5Sdu1XgCcB7wYeBL4m8y8eiRxSpIkSWrjUMlxsQ/wAeBlwFTgzW3HPg98LTN3BuYDH+s/EBFvoEra3pCZvx3mGrtTJXe7A++LiN1GGNvxwLzM3I0qafxkZt4JnAucm5kX9DfMzNOAxcCczHxoiD4vBP6q7vPutv3/CPxrZu4OHAScFxHPGWGckiRJkgrWCYnb9VnpAy4C9ms7NrveR2YuysxD6/3PBb4OXJiZD47gGgsz87HM/D1w+YBrDOUoYOeI+DjwYWDGCM8bVEQ8F9gyM79T71rQdnh/4NSIuBW4CpgCvHRdridJkiRtkCa1xn5pWCe849bbtj5pwPaq/pWIaFENd1xONZTwT4FLImJh/V5cH9Cq204ZxTWGcgNwLdAD/BdwyQjPoz0eqiRs4L6BcXUB+2XmwwARsQXwm1FcT5IkSVKhOqHitm9EbBURk4B3UlWb+l0PvKNe3x/4Qr3+cGZeQzWU8px63++Aner1Px1wjYMjYqOI2BQ4EPj2cEFFxGbADlTDMa8C3kKVXEGVcA2W9Lbvb4/nLQD1EMr7IqJ/OOgRbedeA/x5fe0dgdup3q2TJEmSNBoFVtw6IXFbTPXe153AA0D7hBzvBw6phw+eAhw74NzTgJ0i4i1U7511R8RtwGuBJW3tVlBVz74PfLp+T21IdeXrX4A7gJ8BzwGmR8SzqRLKIyPi+AGnXUk1Ocl2wCeAf4yIm4GlbW2OAj4RET/m6UMhjwf2quP/CnBUZv5huDglSZIkPV1fqzXmS9M6Yajkg5n5+gH7tgXIzP8F3jjIOf3Hn6Ca1KTfHm3rJ7at35CZ80cSTGb2AN31+oeAD7Ud/vP65/VUs2AOPPfEtuveAzzje3SZeQfw6kH2LwbmjiRGSZIkSRuWTkjcJlw9Xf85azg8p06iJEmSJK2POmFc4RhrNHFrr26N4zXmD7LvBmCX8byuJEmSJI2VDbLiJkmSJKlgHfBO2lgzcZMkSZJUlg6YBXKsFTj6U5IkSZLKYsVNkiRJUlmsuEmSJEmSJpoVN0mSJEllabjgFhFHAB8DpgBnZebnBhwP4DxgU+DXwDsy85Gh+rTiJkmSJEljJCK2Aj4F7Ev1CbJjI2LHtuMt4HLgtMx8FfBj4K+H69eKmyRJkqSi9DX7jtv+wDWZ+TBARFwKvA04tT6+G7AsM79Zb/8dMHO4Tk3cJEmSJJVlHL7jFhEzGTzBWpqZS9u2twSWtG0vAV7dtr098OuI+BdgV+BnwPHDXd+hkpIkSZI0vBOBewZZThzQbhLQ17bdAp5s254MdAP/nJm7AXcDnxnu4lbcJEmSJJVlfIZKngUsGGT/0gHbvwJmtW2/EFjctv1r4BeZeUu9vRC4dLiLm7hJkiRJ0jDq4ZADk7TBXA3Mj4jnAcuAQ4Bj245/D3heRLwqM38CHAj8cLhOHSopSZIkqSytcVhGKDMfAD4KXAvcClySmTdFxKKI2CMzVwAHA1+MiDuA/YAPD9evFTdJkiRJRZnUcHkqMy8BLhmwb07b+n/z9AlLhmXFTZIkSZI6nBU3SZIkSUUZh68BNM6KmyRJkiR1uFZfX9/wrdTp/CVKkiRpIqwXtayXfP66Mf/7+O4/n93ovTtUshArer/XdAiNmzZ5HwCW997QcCTNmz65+nTI3X+4ouFImveS5xwIwMOP+yw226h6FtO2PrzhSJq34v6FXLdkUdNhdITZW8zhsVU9TYfREWZM6ebOpVc2HUZH2HHmXB553GcBsOlGPot+m240t+kQRqxV4FhJh0pKkiRJUoez4iZJkiSpKAUW3Ky4SZIkSVKns+ImSZIkqShW3CRJkiRJE86KmyRJkqSitAosT5m4SZIkSSqKQyUlSZIkSRPOipskSZKkokyy4iZJkiRJmmhW3CRJkiQVpcR33EzcJEmSJBWlxMTNoZKSJEmS1OGsuEmSJEkqSqvAkpsVN0mSJEnqcFbcJEmSJBWlVWB5ysRNkiRJUlEKHCnpUElJkiRJ6nRW3CRJkiQVpcSK27glbhGxAOjJzAXj1P97gfnAJcC1wBeB6zLziImKJyLOB84FfgEsyMyDR3HuMUB3Zh4zVvFIkiRJKtP6PFTycOBdmXkS8DbglDUlbeMlM+dl5i3ApsCuE3ltSZIkSYNrtcZ+adqYVdwiogWcCcwFFgNdQE9E3AX8DlgBvBE4C3g90AdclJmnR0Q38HFgFbAdcBMwLzMfj4h3AR+u2/8QeD/wIeDVwOcj4mzgT4H9I+LJzDx/BLE+o8/MfCwilgCXAvsCvcChmXlPHd859b7vAztmZndE9FBV/T4EbBkRlwEfpKrsbVtfaz5AZs6PiD8DPgY8CtwHPFa32RP4LDC9flbvy8x7RvTgJUmSJBVvLCtuh1BVnXYC3g5sX+8P4KjMPAA4Dngx8EqqxOuQiHhz3W4f4APAy4CpwF9ExCuAjwKzM/MVwDLgE5l5KnALVXJ3NnA5cPIIk7ZB+6wPvxD4r8zcFbgeeH9ETAEuAo6s968apNsTgMVDDZWMiC2Bvwf+GNgbeE69/1nA+cARmbkbVfL7xeHuQ5IkSdLgJrXGfmnaWCZu3cDXM3NVZv4WWFTv/01m3luv70f1LtjqzFwOXExVfQO4Pit9VInSfsBs4IrMfKhu84W29mtruD6/Wf+8HdgMeEV9D7fV+/91La+7D/C9zHwwM3uBL9f7dwBeClweEbcCpwMvWctrSJIkSRs8h0oOrQ9ov6Xe+ueKtn0DE8VWWwy9A9r1DtN+bQ3ZZ2aurFf772f1IOcMZeBzmEJVpVvT8+kC7s7MXQAiogt4wSiuJ0mSJKlwY1lxuxo4NCI2iohNgTcN0uYa4OiI6IqI6cCRVDNCAuwbEVtFxCTgncBVQA9wUERsVrd5b1v7tTXaPn8GbFoPsQQ4gioJa9fLU8nfUmCziHheRGzEU8/hu8Debfd4WL3/rrr9rHr73VQzZUqSJElaCyVW3MYsccvM/6RKim6neufszkGanQf8CvgJ8GOqIYuX1ccWAxfW5z0AnF8PT/w0cF09yclMqsk91iXOUfWZmU8ARwEXRsQPqd7RWzGg2YPA/RFxbWb+nupdtpupktmb6n4eBI5v2/dovf9xqncCz4yI24Cjgfesyz1KkiRJKkurr29g8Wji1bM2zs/M7oZDeYa6OnYa1ecGlkXEh4CtMvPDDYfWrm9F7/eajqFx0ybvA8Dy3hsajqR50ydXBdy7/3BFw5E07yXPORCAhx/3WWy2UfUspm19eMORNG/F/Qu5bsmi4RtuAGZvMYfHVvU0HUZHmDGlmzuXXtl0GB1hx5lzeeRxnwXAphv5LPptutFcePqrPx1rz69+d8yTnJsP3bfRex+3D3A3ISLOAA4Y5NAtmTlvbfrMzCcj4mHg5oh4ArgXK2KSJElSx+qEoY1jrSMSt8zsoZqVcl37OWmdgxm839Ooqm6SJEmSNOE6InGTJEmSpLFSYsVtLGeVlCRJkiSNAytukiRJkopSYsXNxE2SJElSUSYVmLg5VFKSJEmSOpwVN0mSJElFKXGopBU3SZIkSepwVtwkSZIkFaVVYHnKxE2SJElSURwqKUmSJEmacFbcJEmSJBWlVWDJzYqbJEmSJHU4K26SJEmSilJgwc2KmyRJkiR1OitukiRJkopSYsXNxE2SJElSUUpM3Fp9fX1Nx6B15y9RkiRJE2G9SIlet+jGMf/7+No5r2303q24FWJ13+1Nh9C4rtbOAKxc/f2GI2ne1K69AXho5eUNR9K8zaceBMCdS69sOJLm7ThzLgDXLVnUcCTNm73FHKZtfXjTYXSEFfcv5LFVPU2H0RFmTOnml49e0XQYHeGlGx/IkuU+C4Atpvss+m0x/cCmQxixSetFejk6Tk4iSZIkSR3OipskSZKkopRYcTNxkyRJklSUSa3ypoBwqKQkSZIkdTgrbpIkSZKKUm8yWZAAACAASURBVOJQSStukiRJktThrLhJkiRJKkqJ1SkTN0mSJElFcXISSZIkSdKEs+ImSZIkqShOTiJJkiRJmnBW3CRJkiQVpcTqVIn3JEmSJElFseImSZIkqSglvuNm4iZJkiSpKC0/ByBJkiRJmmhW3CRJkiQVpcShklbcJEmSJKnDWXGTJEmSVJQSq1ONJ24RsQDoycwF49T/e4H5wCXAtcAXgesy84i1jSciLgDmZ+Z9EbEImAdsBHwsM98zitjmA2Tm/JGeI0mSJGlokxqenCQijgA+BkwBzsrMz62h3ZuBf8rM7Ybrs8RkdKDDgXdl5knA24BT1pS0jcLrgBZAZs7JzMXANsBL17FfSZIkSeuxiNgK+BSwL7ALcGxE7DhIuxcA/0CdVwxnwituEdECzgTmAouBLqAnIu4CfgesAN4InAW8HugDLsrM0yOiG/g4sArYDrgJmJeZj0fEu4AP1+1/CLwf+BDwauDzEXE28KfA/hHxZGaeP4JYP1XHsFkd62HAu4AtgUURMau+VjdwNvCSiPgc8O9UFbnuup8F1FW8iDgJOLa+10fqeyAi3gScSpWV3wO8NzMfGs2zlSRJktT45CT7A9dk5sMAEXEpVQHp1AHtzgdOAU4bSadNVNwOAXYFdgLeDmxf7w/gqMw8ADgOeDHwSqrE65C6jAiwD/AB4GXAVOAvIuIVwEeB2Zn5CmAZ8InMPBW4hSq5Oxu4HDh5hEnb9vU19snMHYD76/hOo0ri5gxIrE4AbsnMvxiizz2Ad9f3vz/wonr/86h+YW/MzF2BbwGnDxejJEmSpIkRETMjYttBlpkDmm4JLGnbXkL9d39bXycAPwJ+MNLrN5G4dQNfz8xVmflbYFG9/zeZeW+9vh+wIDNXZ+Zy4GKqyhfA9VnpAy6q284GrmhLpL7Q1n6tZOb/UFXw5kXEmcDewIx16ZPq3hdl5mOZuYyqMgfwGmBr4NqIuJWqWvhH63gtSZIkaYM0aRwW4ESqkXEDlxMHuXz7S3Yt4Mn+jYjYmaqY9bejuacmJifp4+njOHvrnyva9g1MKFs8FWvvgHa9w7RfKxGxO7AQ+AxwKbCaEY4/5Zn3OGUN+3uphop2Ad/NzIPqa09l3ZNESZIkaYM0TkMlzwIWDLJ/6YDtXwGz2rZfSDVir9/bgS2oRgY+C9gyIm7IzPZznqGJxO1q4KSIOA+YDrwJ+P6ANtcAR0fElVSzNR4J/F19bN/6hb8lwDuBq+rzPxARf1uPJX0v1QyS62I21Xtp50bE5lTv5H2tPtbLM59d+77fUb3vNrW+x1nAd4D/Av49Ik4BHgcOpqo4/jdwfkTskJk/p3qPbyvgmHW8B0mSJEljIDOX8swkbTBXA/Pr16GWUVXXjm3r5xPAJwAiYluqnGPIpA0aGCqZmf8J9AC3U71zducgzc6jylR/AvyYahjkZfWxxcCF9XkPAOdn5m3Ap4Hr6klOZlJNv7kuvgK8KiJ+Wsd7C9WEKABXUk1O0j5t58+AmRFxUWbeAXwDuINqOOQN9b3fSpWp3wxcB9xX7/811btvX62vtxvVME1JkiRJozSp1Tfmy0hl5gNU829cC9wKXJKZN0XEonrOi7XS6utr9hsHo1HPKvl/szXq//St7ru96Rga19XaGYCVqwcWcDc8U7v2BuChlZc3HEnzNp96EAB3Lr2y4Uiat+PMuQBct2TRMC3LN3uLOUzb+vCmw+gIK+5fyGOrepoOoyPMmNLNLx+9oukwOsJLNz6QJct9FgBbTPdZ9Nti+oEw8leHGvXuG3rGPMn511ndjd574x/gbkJEnAEcMMihWzJz3kTHI0mSJGnsNPw5gHGxXiVumdlDNTPjuvZz0joHI0mSJEkTZL1K3CRJkiRpOE1882y8mbhJkiRJKspoJhNZX5SYjEqSJElSUay4SZIkSSpKiZOTWHGTJEmSpA5nxU2SJElSUUqsuJm4SZIkSSpKicMKS7wnSZIkSSqKFTdJkiRJRfFzAJIkSZKkCWfFTZIkSVJRnJxEkiRJkjpcicMKS7wnSZIkSSqKFTdJkiRJRSlxqKQVN0mSJEnqcFbcJEmSJBWlVeDnAFp9feXd1AbIX6IkSZImwnoxCPGvbv6vMf/7+PQ9X9/ovVtxK8bPmw6gA+wAwMrVP2g4juZN7doLgGW91zUcSfOePXk24LOAp57FY6t6mg2kA8yY0u1zqM2Y0s20rQ9vOoyOsOL+hTy66uqmw+gIG0/Zn+W9NzQdRkeYPnmWz6I2ffKspkMYsRLfcTNxkyRJklSUEifyKPGeJEmSJKkoVtwkSZIkFWVSgZOTWHGTJEmSpA5nxU2SJElSUZycRJIkSZI6XImJm0MlJUmSJKnDWXGTJEmSVJSupgMYB1bcJEmSJKnDWXGTJEmSVJQSPwdg4iZJkiSpKE5OIkmSJEmacFbcJEmSJBXFipskSZIkacJZcZMkSZJUlC4rbpIkSZKkiWbFTZIkSVJRSnzHzcRNkiRJUlFK/I6bQyUlSZIkqcONuuIWEacAV2fmDeMQz5iIiB5gfmb2DNHmFOBdwFmZ+ZlR9H0M0J2ZxwzRZjfgP4B7gbuBnsxcMNJrSJIkSVp7JQ6VXJuK22yga6wDacCfAfuPJmkbhbnAlzPzj8ehb0mSJEkbmCErbhHxIuBi4NnAk8CVwB7A+RFxMPA48AVgM2AZcEJm3hwRC4DNge2BjwC/Bj4LTAd+B7wvM+8Z4ro7A+cAM4DnA5/OzHMjYj6wFfBHwDbA+Zn5qYjYCDi/ju1e4LnD3Ne5wIuA/4iIXwKLMvOfI+JY4IOZ+fKImEJVLXsJ8A7gY8CjwH3AY0P0PQf483p95YBjnwJeXz+vxcBhmflgRBwKnFo/wx8Dk4eq6EmSJElasxKqTAMNV3F7D3BlZu4BnAwsB24B5mXmT4EvA2dn5iuBDwKX1kkUwEOZ+XLgW1RJ1RGZuRtwJvDFYa47D/hkZu4JvA44o+3YK4E3AK8B/joiZgLHA9TXOwF46VCdZ+ZxVInTHOBzVMkUwH7AZhHxAmBf4HvA84C/B/4Y2Bt4zjB9LwLOBc7NzFP790fE9sDLgH0ycwfgfuCoiHgecFYdw55USZ0kSZKktTSpNfZL04ZL3K4G/jIiLqGqoP1T/4GImAFsn5lfB8jMHwAPA1E3+e/65w5UidTlEXErcDpVFWsoHwamRsTfAJ+kqrz1uzYzn8jM39TX2wToBr5ax/ELqoRrpHqA10REF1Vi9W9USdqfUFUY9wG+l5kPZmYvVbI6apn5P/V9zYuIM6mSwBnALOD7mflAZj4JfGlt+pckSZJUriETt8y8EdiRqmp2GHDFMOe2eGr45Yr6Zxdwd2bukpm7ALtTVbOG8lXgYOBO4KMDjrUPP+yrr9n/s1/vMP3/n8xcCdwKHAncRZXIzaaq6l21Ln23i4jdgW9TPbdLgcvqflfj7J6SJEnSmJnU6hvzpWlDJgwR8ffAUZn5JeD9wG5UicvkzHwUuDsi3lq33Qt4IXD7gG7uohp+OKvefjdwyTBxHQCcnJn/SVX5oq6IrcnVwJERMSkitqGqko3GN6iGgvbUy1uAxzLzd8B3gb0jYquImESVwK6N2VSzS54L/JxqApMuqurgnhGxRUS0qN6na/6/DEmSJEkdY7hKzznA2+ohjpcB7wS+CZwbEfsARwEnRMRPqYZRvjUzn2jvIDMfB94OnBkRtwFHU707N5T5wHcj4k6qoYT3AtsN0f7zVBOH/Izq/bmByeNwvkE1nLMnMx8BflPvIzMfpHqH7mrgpvo6a+MrwKvqZ9VD9a7gdpn5W6r38r4D3AxM4alqpSRJkqRR6mqN/dK0Vl+fxZ0mRcTmVInbKZn5ZEScDfwiM88ZRTd9VRFvQ7cDACtX/6DhOJo3tWsvAJb1XtdwJM179uTZgM8CnnoWj63qaTaQDjBjSrfPoTZjSjfTtj686TA6wor7F/LoqqubDqMjbDxlf5b3duwneyfU9MmzfBa16ZNnwdNfIepYF/z8W2Oe5Lxrhzc2eu+j/gD3WImIM6iGRA50S2bOG4P+Xwp8bQ2H52XmLevY/8XAToMcujwzTx5FVw8DM4HbI6IX+BHDz7opSZIkaQPSWOKWmSeNc/+/BHYZx/6PHKN++oAPjEVfkiRJkjpj+v6x5myGkiRJktThGqu4SZIkSdJ4sOImSZIkSZpwVtwkSZIkFaWrAz6YPdZM3CRJkiQVpcRhhSXekyRJkiQVxYqbJEmSpKI4OYkkSZIkacJZcZMkSZJUlBIrbiZukiRJkopS4qySDpWUJEmSpA5nxU2SJElSUUocKmnFTZIkSZI6nBU3SZIkSUUpseJm4iZJkiSpKCUmbg6VlCRJkqQOZ8VNkiRJUlG6Cqy4tfr6yvvGwQbIX6IkSZImwnqREn3zV1eN+d/Hb3rRnzR671bcCrGs97qmQ2jcsyfPBuCxVT3NBtIBZkzpBmDx8iuaDaQDbDn9QAAeXfWdhiNp3sZTDgDgzqVXNhxJ83acOZdfPuq/D4CXbnwgj666uukwOsLGU/Zn2taHNx1GR1hx/0Ieedz/rQDYdKO5PovaphvNbTqEEZvkB7glSZIkSRPNipskSZKkopRYnTJxkyRJklSUpj8HEBFHAB8DpgBnZebnBhx/C3AK1TuD9wDvysxHhuqzxGRUkiRJkhoREVsBnwL2BXYBjo2IHduObwz8M/DmzHwVcBswf7h+TdwkSZIkFaWrNfbLKOwPXJOZD2fmMuBS4G1tx6cAf5GZD9TbtwFbD9epQyUlSZIkaRgRMROYOcihpZm5tG17S2BJ2/YS4NX9G5n5EHBZ3ec04K+Bc4a7vhU3SZIkSUWZ1Oob8wU4kep9tIHLiQMvz9O/s9wCnhwYY0RsAnwD+Elmfmm4e7LiJkmSJKko4zQ5yVnAgkH2Lx2w/StgVtv2C4HF7Q0iYgvgW8A1wAdHcnETN0mSJEkaRj0ccmCSNpirgfkR8TxgGXAIcGz/wYjoAq4AvpqZnxzp9U3cJEmSJBWlyc8BZOYDEfFR4FrgWcD5mXlTRCwCTgZeDOwGTI6I/klLbsnMeUP1a+ImSZIkSWMoMy8BLhmwb069egtrMdeIiZskSZKkopQ4A6OJmyRJkqSitBocKjleSkxGJUmSJKkoVtwkSZIkFaXAgpsVN0mSJEnqdFbcJEmSJBWlxHfcTNwkSZIkFaXEYYXrzT1FxCYRcdkg+w+KiFPH6Bp9Y9TPqyPi9Hp9zOKTJEmStGFanypumwK7DtyZmZcDl098OEPaEXgBdGx8kiRJUrFarTGpx3SU9SlxOxvYsq66vRz4HbACuBjozsxjIuJe4KvAAfU5787MH6+pw4jYFvgyMAP4Qdv++QCZOb/evhforpejgecCV1B9Df2c+vznA58G/g04FZgRER8FHmiLby/gH4Gpdfzvy8z/iYge4CZgFvA84PjMvGrUT0iSJElSkdaboZLACcBi4INAAEdl5gGDtFuWmbsCJwNfGqbPfwIWZOYuwI0jjONFwK6Z+f8B84BPZuaewOuAMzJzaX3tyzPzU/0nRcSzqJK692fmq4BzgYVt/T4rM/eu7++TI4xFkiRJ0gCtcViatj4lbu1+k5n3ruHYFwAy8wrgRRHx3CH66Qa+Uq9fDKwawbV/lJm99fqHgakR8TdUydaMIc7bAXgkM2+u4/t3YPuI2KQ+/s365+3AZiOIQ5IkSdIGYn0aKtluxRDHetvWJwGrh2jbx1PJa19b2/b9AFPWcO2vAo9QDZv8N+DwIa41WJLcArrq9ZVt1+6EpF6SJElaL5X4OYD1qeLWy8gSzXcARMTBwM8y85Eh2l4NHFWvv5Xq3TOo3j/bqe7n1cAWazj/AODkzPxP4E/q9l1riDWBzSNiz7rdocB9mfnwCO5JkiRJ0gg5VLJZDwL3AxcM0+61EXEr8JdUE4kM5f3AIRHxE2AO8Id6/78Bm0XEncDxwJomOJkPfLduNwu4F9iOaqKRvSLitP6Gmfk4cBjwTxFxe33tw4aJT5IkSZLWn6GSmbkK2GeQ/QuABW27/nqI998GnvsAsF/brvfU+x8asL/f066VmZ8BPrOG7rcfcB6Z+X3gNYPE0d22fi+w7XCxS5IkSRrcpE4okY2x9SZxW1sRcQZPfR6g3S2ZOW+i45EkSZKk0SoqccvMbQfZd1IDoUiSJElqSIEFt7ISN0mSJElyVklJkiRJ0oSz4iZJkiSpKAUW3Ky4SZIkSVKns+ImSZIkqSglVtxM3CRJkiQVpcTvuDlUUpIkSZI6nBU3SZIkSUUpsOBmxU2SJEmSOp0VN0mSJElFabX6mg5hzFlxkyRJkqQOZ8VNkiRJUlFKfMfNxE2SJElSUVoFZm4OlZQkSZKkDmfFTZIkSVJRSqxOlXhPkiRJklQUK26SJEmSilLiO26tvr7yvnGwAfKXKEmSpImwXqRE9z92xZj/fbz1jAMbvXcrboVY3ntj0yE0bvrk1wKwvPeGhiNp3vTJswD4/RPfajiS5m3yrDcC8NDKyxuOpHmbTz0IgEcev7LhSJq36UZzWbL8iqbD6AhbTD/Q/92sTZ88y38ftU03msu0rQ9vOoyOsOL+hT6L2or7FzYdwgbNxE2SJElSUUocKunkJJIkSZLU4ay4SZIkSSpKgQU3EzdJkiRJZZlUYObmUElJkiRJ6nBW3CRJkiQVpcCCmxU3SZIkSep0VtwkSZIkFaXVGvPvbzfOipskSZIkdTgrbpIkSZKKUuI7biZukiRJkorSKjBzc6ikJEmSJHU4K26SJEmSilJgwc2KmyRJkiR1OitukiRJkopSYnXKxE2SJElSUZycRJIkSZI04ay4SZIkSSpMeSU3K26SJEmS1OGsuLWJiAXAz4F9M3POGtpsAizIzIMnMjZJkiRJI9MqsOJm4vZMi9eUtNU2BXadqGAkSZIkjU6rVd7Awg06cYuIFnAmMBdYDHQBPRFxb2ZuGxFHAB8BVgP3AEcBZwNbRsRlmXlwRHwKeD2wWd3HYZn5YEQsAS4F9gV6gUMz856I2L++5iTgPuAIYBlwBtBdx7AgMz87IQ9B/397dx6v+1zv//+xNlsyJFJKSoY8nWQmU6LBr4kylAplKKJUwqlTKDpNSp3GU4aSOaJvZTrHTOnkqIzhmcpYykEiUzbr98f7c1nXXnvtvWMv63253s+727qta1prv9bHWtd1vT7v1/v1ioiIiIgYeMOXij4+21BWz1YB3gqsOO7+TwP/n+21KYnbysAHKatyW0lasbttQ9srATdTkjuA5wLn2l4TuAjYU9LTgOOAHW2vClwF7AjsCmB7LeBlwJslbfwk/cwREREREUNu5En4qKv1xG1T4Ie2H7b9f8AZ4+4/FbhY0heAU2xf3n+n7d8B+wDvkfQlYANgkb6H/Ff3+WrKityqwB9738f2x2x/HXgN8CZJlwOXAMt0j42IiIiIiGg+cRtl5vR5Rv+dtj9EWZX7K3CspB3675e0NnAW5TieDPy//u9n+8Fx/87D3eXe1y8maRlKeeRHbK9hew1gfeC7k/EDRkRERES0ZuRJ+K+21hO3c4BtJT1N0uLA63p3SJpf0vXAHbY/BxxNKaucwdjewE2AC2x/m9KNcnNKEjY7Bp4j6SXd9Y8AuwPnAbtKmi5pEeBnlOQtIiIiIiKi7eYktn8saV1KKeOfgWv67psh6RPA2ZIeAG4HdqKsvt0s6XzKfrYfSrqq+7JfAsvN4d97sFu1O1rSAsDvgXcCDwEvBi6j/D850vYFk/mzRkRERES0o/4K2WRrOnEDsL0/sP+4m7/X3XcCcMIEX7Zh3+X1ZvN9+0smv9f3PS8E1pngSz74T4YcERERERFzMIzjAIbvJ4qIiIiIiBgyza+4RURERETEsBm+UsmsuEVERERERAy4rLhFRERERMRQGYT2/ZMtiVtERERERAyVYUzcUioZEREREREx4LLiFhERERERQ2b41qeSuEVEREREREwiSdtRZkVPB75i+5vj7l8DOAJ4BnARsLvtGXP6nsOXikZERERERNNGRkYm/eOfJen5wGeAlwNrALtJesm4hx0L7Gl7Jcrsgl3n9n2TuEVERERExJAZeRI+/mmvAc6zfZft+4CTgbf07pS0LPB027/obvoe8Na5fdOUSkZERERERMyFpGcCz5zgrrtt3913fWngtr7rtwEvm8v9y8zt38+KW0REREREDJWRJ+E/YC/ghgk+9hr3z08DRmcKBx59HPdPKCtuERERERERc/cVSlnjeHePu34rsHHf9ecCfxp3//PmcP+EkrhFRERERMSQmfzCwq4ccnySNpFzgAMlPRu4D9gG2K3v+9wk6UFJG9m+GHgncObcvmlKJSMiIiIiIiaJ7T8C+wHnA5cDx9v+X0lnSFqne9j2wH9Iug5YBPja3L5vVtwiIiIiImKojDy+LpCTzvbxwPHjbntD3+UrmLlhyVwlcYuIiIiIiKHyeOauPVWkVDIiIiIiImLAjYyOjs79UTHo8j8xIiIiIqbCU2Ip68FHfjHp748XnG/9qj97SiWHxP0zLq4dQnULzb8RAPfP+GnlSOpbaP7SgfZv//ivypHUt9gCrwPgzgd/UjmS+p614JsA+OtDp1WOpL7Fn7Y5t91/au0wBsLzFtoiz5udhebfOH8fncWftjlPf+E7aocxEB64+YQci84DN59QO4SmJXGLiIiIiIihMjKEO8KSuEVERERExJB5SlR0Pi7Dl4pGREREREQMmay4RURERETEUMk4gIiIiIiIiJhyWXGLiIiIiIghM3wrbkncIiIiIiJiqAxjV8nh+4kiIiIiIiKGTFbcIiIiIiJiyAxfqWRW3CIiIiIiIgZcVtwiIiIiImKojGTFLSIiIiIiIqZaVtwiIiIiImKoDOMA7iRuERERERExZIavsHD4fqKIiIiIiIghkxW3iIiIiIgYKmlOEhEREREREVMuK24RERERETFkhm/FLYlbREREREQMlWHsKplSyQEkabR2DBERERERMTiy4hYREREREUNm+NanhiZxkzQ/8C3gpcBSwJXADcCttr/UPeYU4FjgUuA4YHHgKmAT28vM4XuvBhxGOV4PAjvbvl7S7cAPgQ2Be4Htbd8oaV3gP4CFgDuA99q+QdKKXYzPAu4HPmD7Mkkv6uJaBPjF5B2ViIiIiIgYBsOUim4I/MP2BsCKwDOBW4F3AEhaFNgAOB34KnCi7dWAk4Hnz+V7fxj4ku11gMOB9bvbnw38T/d9vg98TdICwBHAdrbXAr7UfQ3AUcBHutt3674G4BvA92yvAVz8xA9BRERERESMPAn/1TYyOjo826kkrQJsCqwMbA18HPhXYEtKYreR7fdKugd4vu17u6/7q+3F5/B93wJ8EzgNOBU41fYjkh4AFrI9KukZwJ8oSd0vgN/1fYtnAKsBdwHX9N3+7O72m4Dn2b5X0jTgQdsLzNvRiIiIiIiIYTFMpZJvAj5FWU07EliS0gf0WOBtlMTt893DH+FxrDbaPlnS/wCbU1bf3gjsCjxqu5f5TgNmAPMBf+hWz5A0H6V0cz5KQrZGX8zLUJK50b54Rrv4IiIiIiIigOEqlXwNcJLtI4G7gVdSkqXjKInbisDPuseeA2wHIOn1lLLK2ZJ0IrCu7UOBA4C1ursWkrRFd3ln4EzgOmAJSRt3t+8CHG/7b8D1knbovudmwEV98ezQXd4aWPBx//QRERERETG0hilxOxx4h6SrgB9Q9ootZ/sWSoOQk/tWxz4EbCPpMkpSd/dcvvdngf0k/Rr4ArBH331vlXQl8FpgL9sPAW8FvtTdviPw7u6x2wPv6W7/HPC2LqY9u3iuAN5AaXQSEREREREBDNket3+WpA8C59i+RtJawOG2134C32fUdv2dihERERERMdSGZo/b43Q9cIKkRynt/XeV9DbgYxM9uH9fWkRERERExFRrcsUtIiIiIiLiqWSY9rhFREREREQMpSRuERERERERAy6JW0RERERExIBL4hYRERERETHgWu0qGTGpJC1u+6/jblvW9k21YqpJ0ouAVYD/Al5o+4a6EdUjaWFgBeAqYCHb91UOKSIiIp6C0lUynhBJ5wOz/eWx/aopDKcaSS8ARoAzgNd3l6GcFDnD9sq1YqulG62xP7AQsAFwJbCv7WOrBlaBpFcDhwLzUY7F1cB2ts+qGlgFkpYFjgBeBLwCOA7YxfaNFcOqQtLiwBcoCf1bgEOAfcaf/GmBpCOZ+bVkFHgAuJYyY/UfVQKbYpJeC3wGWJzyOjICjNpevmpgFUnaCFgV+C6wvu2LKoc0pbqRVf1/Gw8DjwALAvfYXrxKYFFVSiXjiToQOAj4E/B74BPAxymrCr+rF9aUOwi4EHgxcFF3+ULgv4EzK8ZV00eBDSkvLLcDazKbGYkN+CzwcuBu23+mJCxfrBtSNYdSfvZ7gT8DJwBHV42onsOBS4FnAX8HbgOaO7HRmQEsBvyo+3g68BxgJeDbFeOaal+nvK6+GnglsGn3uUmSPgR8GtgbWBQ4VNK+daOaWran2Z4POAzYEXi67YWBbYGTqwYX1aRUMp4Q2xcCSDrE9rp9d/1C0i8rhTXlbO8CIOmjtg+uHc+AeMT2vZIAsH1bd+awRdNs/7nvWFzTu9ygJW2fJelg26PA4ZLeXzuoSpazfZikPboVpf0kXVE7qErW6H8NkXQqcIntbRs7JnfYPq12EANkJ2A9yu/CnZLWBf6XsjrdmvVs79G7YvsUSfvXDCjqSeIW8+rpklay/VsASasC0yvHVMNh3ZvQJRgrl8T2p+qFVM1vJO0JTJe0BvA+4PLKMdVyq6TNgVFJzwTeD9xcOaZaHpC0DF3pj6SXAw/VDamaGZIWY+xYvBho9eTGIpKe261IQ1lte3p3uaX3KD+V9GXKvuAHeze2Vh7Y5xHb/+g70fUgpUywRfdJ2hk4iVIp907grrohRS0tPSnGk2Nv42P3+wAAIABJREFU4AJJf6Q8oTwH2K5uSFWcBPyNsoep9Y2j76fscXuAsjfhPGCfqhHV817gq8ALgD8A5wK7VY2onr2B04AVJF1OOcmxbd2QqvkkcAHwQkk/oux/3KVqRPV8EviVpJ9T9oKuA3xI0oHA2TUDm2Iv6z6v2XfbKNDEfvEJXCjpEGBhSVtSnjfPrRxTLTsA3wC+RjnBcw4leYsGpTlJzDNJC1A2EI8CV9qeUTmkKSfpKtur1o4jYpBJmk7ZuzQfcF0rjScmImlJSinYfJRysL9UDqma7lhsTFlR+bntOyQtYbu5VQVJiwLz2b67diw1SZoG7Aq8hvI3ci5waIvvL3pa/ZuImSVxiydE0oG2D5ygIxgwtverFZKOBg6xfWXtWGpJB6wxkm5gzl1Xm+kUN7vniJ6WniskfWJO97dYWi3p2ZQVhUUoZebzUfYAvqtqYFNM0vLA9ymdRkeAm4BtbV9fNbBKJC0C7Gj7m5KeT6le+Lzt+yuHNuW6LQffp3RqXp/SCG1b27+uGlhUkVLJeKJ+1X2+oGYQA+SlwGWS/kKpxW+ulbPtaQCSvgVcDBxne1TSNsDrqgY39Tal/A58glIi+T1K97ztgeWqRVXHBd3nzSnd4Y6lHIu3UcqLW9Lb//oyYBngB5RjsRVwY6WYajsRuIXyhvRHlN+TS6tGVMehwBdsnwwgaVtK99FNawZV0fGULtVQOtFOA44BtqkWUT1fozxHHG/7T5L2oHRcfdmcvyyGUVbc4kkj6de216odx1ToZlTNosUB3BP9f5d0me01Z/c1w0rSL22vM+62X9leu1ZMtUi6BNjA9qPd9WnAL2w39+ZD0sXAZr3VA0kLAufb3qBuZFNP0nW2V+72M/2AMk7mPNurVw5tSk30HCnpStur1YqpJklXjP8dkHS57TVqxVRL73Wk/3dkouMTbcgct3gyjcz9IUNjk9l8tOg+STtLWljSopLeR7sdsEYkPdZcQNLrKSssLVqM0pCkZylKeVyLns3M5aPTmfnYtKQ3dNzA6rbvrBlMRQ9JeuyEl6S1gebKAvuMdl2qAZC0MqX8vkV3SVqdsS6029Pua2rzUioZT6aWlnP7B6VOp2y0v4g2Bwz3d8AapXSGa7UD1nuAoyQ9j3Ki7EbaPRafAa7sVpumUUrjPlg3pGoOB34p6QzKsdic0n20RedJ+gGwL3BWl7w8UDmmGvYCTpF0F+Wk5xLA2+uGVNW+wNmSbu2uP5t2nzv3AI4CVpF0N3A95XU2GpRSyXjStFQqOZ6kJYATbW9WO5aoT9KzKHsemz5L2iWwG1IS+p/Zvr1ySNV0KyqbUo7FubZbGjY9E0kr2P59l7RtAnzf9m2145pqfV1XpwFuuesqzNSx+mHK8Wh17iMAkhamdBy9p3YsUU8St3jSNJ64LQD8xvaLa8cy1WbXUbGlRi09ks5n4mPR3Gym2XVUbLST4oQdE203s0I/u2PQ08qxSIfmiXX7xvekrDw+tu2ixePRHYsjgBdRqnmOB3axfWPFsKKSlErGk6mZPW7j3qBPo3QOPL1eRFVt2nd5OqUb1tPqhFLdgX2XpwNvZmxPT2v6nw+mUzqNXlIpltpSWj3zMRhvlHaOxZw6NLd8Zv0k4KfdR8vHAUrH0S8CBwN/AU6g/H28omZQUUcSt5gnko60vfNs7v7clAZT14F9l0eBO2xfUymWqibopPlFSb8EPl0jnppsXzjupnO67opznOc1jGwf1H9d0r8DZ1UKp6rxz5m90upK4dSynO1NJe1vu7nnhh7bp3YXl7Y902umpM9WCGlQTLe9b+0gBsSSts+SdLDtUeBwSe+vHVTUkcQt5tVLJS1i++/j77B9Uo2AarB9Ydcx8NWUv6vzgSYTN0n9ZwFHgFWAp1cKpypJL+y72jsWz6oUzqBZBHjhXB/Vhr9TyqBaspykTwO7dKMhZtJKCa2kzwPPAd4kqb+0fn5KA5+PVwmsvp9J2gL479b3+gEPSFqGsa6SLwea3u/XsiRuMa8eBW6WZPo6gbW2h0fSRyiDQY+jvEHfT9JLbX+mbmRV9K+sjAJ3ADtWiqW2CynHYKT7/H/AB6pGVMm4vY/TgMUp5T/NGVdaPQIsD5xRL6IqtqR00xyhobL6CZwCvIRy0q9/hX4G8O9VIhoMb6HscUNS77ZR2/NVi6ieDwOnAStIuoLy3PnWuiFFLUncYl59pHYAA2IHYD3bDwBIOpyyd6HFxO0Dtq/uv0HS+rWCqWzt8Z0kZzesvQGb9l0eBe5uuDvagX2Xmyyttn0ZcFk3XPjMiR7Ta9wxtZFNLduXApdK+pHtv/VulzRC2SvdJNtL145hUNj+paR1ScfRIIlbzKOJSgRt/7hyWDVM6yVtnQdpbNCypI2A+YAjJL2bsbPo8wPfprzoNEHSCyg//xnd30f/sTgDWLlWbBV92fY2/TdIOtf2q2sFVNFbbM+08irpKNvNrUzPLmnrvImZk9xh9jZJhwAL9912I7BCnXDqkvRsygnRRSjPn/NR9kXOsRvpMOpK7r8OvIoyGuEMSR+2/X91I4sakrjFPEmJ4GPOlXQK8L3u+k7AedWiqWMzygym5wH9+1NmULpiteQgSte8pSndAntmUEpemiHph8AawPMl/aHvrunAzXWiqkPSEZSyyHUkrdJ313RgsTpRDbSWSig/BqxOaeK0H/AGYKOqEdV1InALZZ/fjyhltZdWjaie4yjHYwfKitsulIHcb6gZVNSRxC3mVUoEi72A3YF3UZ5YzwUOqxrRFOuVNEl6p+1jKodTVW/WkKSP2j64djyV7USZxfRV4IN9t8+gtLZuyacpTUi+ysx7QWcA19YIaMC11Ab+dts3SLoKWNX2f0p6X+2gKlra9qu6VcgfAl+gvZOhPc+w/Y2+6/8haadawURdSdxiXjVfIthZmHIs3irp+cB7gQVo6Fj07Ud5laRZZjS1NDhV0m62DwMWnGjwdCsd8zor2v61pC8D4/f3rcDMK5LD7kHbF3Td8sZbBLhrgtujDfd1z5tXAltKupRGu/F2evMuDaxu+5K+JiWt+bmkHWwfCyDpjcBllWOKSpK4xbwaXyK4I22eFTseuKq7fC9l1e0YShlpK+Y0SLY1I7O5DG2tIgDsAezKxHuVRin7NlpxBKXkq7/baM8opYwy2vQB4N3Avt3n62hnf99EzpP0A8rxOEvSWvR1rm7M1sB7JR1KeZ5YCEDSu2i302azkrjFvBpfInge7e1nAljW9psAuk55+0u6vHJMU6pvkOz54+4apbEXXNu9v4EbbR/Vf19rg1Nt79p9nmUVtjW2N+8uTtRt9EVTH9HAa6nT5jts791dbumE34Rs7ydpBds3SdoOeAUzlxc3w/ZStWOIwTEyOtrayd+YDOMGC8/CdmtNBy4H3mn7qu76ysAxttetG9nUk/Rr4KWUFcje0Ok/U8pGd7N9bsXwpoSkvYBnUE5qfLvvrvmB7W031ylO0viV+F5Cfy3wWdt/nfWrhkt/t1Fglm6jtpvpNirpSOaw+txSaTVAN59rDdt5UwZIOiVdaAtJK1CatBxPeT1ZC9jd9q/m+IUxlLLiFk9Ur9RnQWAp4A/AI8CKwO+B1orR9wXOlnRrd73XyrhFtwK79l5UJK1KKfnZi7LJvIVk9npgHWYdLvwQpVlHi66ltLL+bnd9O2AZ4E/AdyjlQMMu3UbHXNB93hxYFDiWchzeBvxtNl8zzO4ErutOfD1WodBgAju7LrTzU7pMtuhI4HDKeAwBe1PGA2xYM6ioI4lbPCG2lwOQ9H3gm7Z/2l1flwaHcts+p1uFXJXy5tS2H4KZGlW0Yrn+M4G2r+pKXm6R1EQtvu3TgdMlnWR7pm6BklptOLC+7bX7rl8p6VLbO3R7NYZeuo2O6ZUQd50TN7D9aHf9JOAXNWOr5Ki5P6QJO5EutOMtaPuYbpzIcbZ/KulptYOKOpK4xbz6l17SBmD70q5MsDm2/8FYg45+u9PWaIDfS/o8pTnLNMrKyu8kbUBZlW3JipJOpHQd7Q2RXYiyItua6ZJWsf0bgG6O2XxdIrtA3dCm3JGSPkyGC0OZX7cEcEd3fSnKcWnN+L3BTer2iN8jaVtAtq/s9ritCRzM2O9JSx6RtA1ldfoASW+mvdfS6CRxi3l1q6RPUYZDjgDvBH5bN6SB09IQWSiNaj5Jqcd/BDgH2JlS5rF7xbhq+A9KR8V9KLMNt6QkcS36IHCmpL9QEpVnUp4vDgSOrhhXDd8nw4V7PkNZfb2YcqJnfUqHxdb0dxqdDjyX0vK9hdLyiRwD3NCd2DmI8hzxPcrfSmt2Az4MvN/2bZLeAbynckxRSRK3mFc7AJ+ivBEZpbxJ36lmQAOoqc3m3RnTfSa467ipjmUA3G37fEkbAYvZ/qikljrlPaabX7Y8pZz4EeBa2w9L+nmDDRkyXHjM8ZTXjQ0pz5V72L69bkhTr7f9oEfSy4CmOtCOs5ztbSUdDBxh++Butl1zuqZnu/Rdf3vvsqRf216rSmBRRRK3mCddJ7gWz47GbEjaCTgEWLy7aYR2Z808IGklSmOOTbvOiq2VBQIgaVlgT0pZ3Eh3W3PNFzoZLjzmBuBiSnOWM8ePSWiV7f+V9N25P3JozS9pSWArYGtJz6XtgeSz01pFT/OSuMU8yZv0mMABwKa2r64dyADYH/g0pSTw34D3MtZVsTUnAT/tPlpbYRsvw4XHLA+8nDIeYR9JfwdOs/2FumFNLUmf6LvaG6PSajMOgC8ClwA/sX21pN9SXltiZq0/lzYniVvMq7xJByStZvvK2dx995QGU9+fWv996LF9IWXvCsC6khZvYV7ZbEy3vW/tIAbBuOHC7wA2od3hwjMk/QZYktK4583AWynloy3pXzkZpYxL+H6dUOqzfTyljLbnX2ynIUc0LwO4Y55I+qntjWvHUZuka23/S+04BoGkr1Dmc50FPNi73XYzDSgknc+chwu/agrDGQiSvgacDfx314G1OXMbe9DS30hPt+dzcUqScgFwoe3WTnZFR9JptjeXdAMTPIfaXr5CWAMre9zakxW3mFe/knQyDb9J71zTlbpcwszDUy+a/ZcMrcWAe4EN+m4bpa3OgQfO7QGSnmv7z1MQy6B4C2WPG337uVorq37lHO5r7W+k5yvAq4BNKaMAlpJ0vu3rq0Y1RSQ9yswJysOU5j0LAvfYXnzCLxxeF3cnOA6sHchTRPa4NSaJW8yrvEkvlqC8Ket/YzZKeUPSFNs7S5oOiPIcc7XtGZXDmlJdieTcnAE0c6bU9tK1Y6jN9s5ze4ykw2zvNhXxDALbhwGHSZoGbA98AvgWZWTE0LM9DUDStyhNWo6zPdrN7Xpd1eDqWKn7WB5YkfI8+QjlWPyGDCof73O1A4iplcQt5knvjUjje3ewPacz6U2RtDZwCnAnZS7TUpK2sn1J3cgGTlNnSiUtRJnv92rKa895wAG276sa2OBZp3YAU0nSeym/E+sBl1OaXZ1eNag61rO9R++K7VMk7V8zoBr63lOcT+m4ekd3fXHKzMPmSLoFWJqyX36EcsL8buAPlDmh0ZAkbjFPJK1OGb69kKT1gYuAbW3/um5kU6trdX4E8CJgY8qm6l1s31gxrFq+Brytl6h1vxdfB15WNarB09oG428A91PmEY1Q3nB8m9JxMxojaS/bXwHeCHwTeKfthyqHVdN9knamdF+dRvm7aHk0wtLM/PPfBzyvUiy1XQicbPtHAJJeD2xLea39JrBRxdhiik2rHUA85X2dMmflTtt/AvagvBlrzaGU9sV/p7RwPoH2ykV7FulfXbP9C8p+jWjb2rb3tH2l7Sts7wmsXTuoqGYvSStSSuKuoazMv7D3UTm2GnYAtgb+DNxKWYVs+aTG6cDZkt4vaU/KkPYTK8dUy0t7SRuA7TOB1WxfRmbbNSeJW8yrhWxf27ti+2zgaRXjqWVJ22cB2B61fTjwjMox1XKXpDf3rkjaklI2GW2bJumZvSvd5ab2PsZMjgL+G3gxZUWh/+OCemHVYfsm21vYXtT2Yra36U6GIumw2vFNNdt7A/8JrEzZ83aI7VbnuN0t6b2SFpa0qKTdKa+zK5P38c1JqWTMq7u6cslRAEnb02Z5xwOSlmHsOLwcaLXs573AMZJ6g6Z/T9tnjmenqT1uwJeBSyX9hPKzb0E21k+kid8L258EPinpW/17u/pJWqu1svvZaGrfY4/tUyj7pVu3PfBVymzDGZTVx3dROvX+W8W4ooIkbjGvPk7Zu7KKpLuB6yklH63ZGzgNWEHS5ZQuk9vWDakO278F1pO0MDDN9r21Y6pJ0hqU7qIzgLNsX9fd9YF6UU0920dKupQybHoasLXtqyqHNaUkHWt7B0m72P7ubB529pQGVdnskrbOETTUeTViNtYB3j5Bd+av1wgm6soA7pgnkn5J2b90AnC07Vsqh1RN1wJ/JUob6+taGzKcodOzkrQvZQXyJ5RkZQvgM7aPrBrYFMrQ6TGSbqXMp9qf0vZ+Ji0di3+GpMtsr1k7jtoyZLlt3azc9YFTgWNtX1w5pKgoK24xT2yv020wfwdwuqQ7gWPmcDZ5KPWVBfaMSnoAuBY4vJEk7sC5PaDBodO7UZpy3AMg6VOUWU3NJG5k6HS/XSnlTYsy63Fp7Vj8M3JmOZpn+y2SFgW2BD4maQXgB7ZnOfkTwy+JW8wz27+T9GXKXqZ9gI8BTSVulAGhSzA2HPTtlDdnj1C6bO5SKa4pk6HTE7oTeLjv+n2UgfXNyNDpmWxq+92SLredMqf4ZzWx7zFmz/a9ki4GXtB9bFg5pKgkiVvME0lbAdsxtoz/Ads/rxtVFWvYXrd3RdKpwCW2t5V0RcW4Bk1rb0CuBf5H0gmUPW5bAfdI+gSA7U/VDG6AtNJ8YXtJZwMf6PbCzvT3YPuiOmHFoJC0BPCI7b/13dzUvseYmaS9KSeDFwSOBd5o+9a6UUUtSdxiXu0AHANsZ/vhuT14iC0yrgzwOYzNV8nf2ZjWSp9u6j56c+x6b8BaS2CjOIhSkfA8YHzSPkppYhNjmvk76ZoYHQUsQxmdcQ2wo+3f2f5I3eiismUofQR6Y3U2k7RcSiXblDeUMU9sb1M7hgHxSeBXkn5OaU6yDvAhSQeSs6XNsn1Q7RhicHTzHQ+XdIDtf68dT02SXjGn+7vVx5ZeX74D7Gf7NHismuVIYOOqUcUgWA5YE1gR+Cllf+zPqkYU1SRxi5gEtk+SdB7lRfYRYDfbd0i60HaLc+0CkPQos64y/sn2C2rEEwPjy5IOBl5NeR0+DzjA9n11w5pSvZMaz6K8Ib2Y8ty5IXAVsJHtP1SKrYaRXtIGYPv/9Uqqo3mrUgbVf5XSP2B/4MSqEUU1SdwiJoGkZwJvozQoGQHWkJQ9TLNqpvQJwPa03uVuXMSWwAb1IhpYTf1eUOYv3U9pWjRC6Tb5bRoaVG/7lQCSzqDM9Ptdd31Z4NCasVVytqT9gcMp+2HfDlwr6YUAtm+uGVxUdbvtUUnXAavZPlrSArWDijqSuEVMjh8AfwOupr19XLPI0OlZdXtAfyBpv9qxTKUMnZ7Q2rZX77u+Z7enqUXL9pK2zs3AsrWCqWjb7vO7x91+IeU1ZfmpDScGyNWSvg58CzhO0tK0d7IrOkncIibHc21vVjuIQTDB0OnTJH3G9pG2m6rLHzd8egRYhZnHA7RgU0nvAfaXNGP8nbaPbrD5wjRJz7R9Nzy2Yj/LsWnEryQdBZxE+RvZnrKPpym2l6sdQwysPYANbV8j6ZOUEuvtKscUlSRxi5gcl0lazfaVtQMZABk6PaZ/yPIocAelpLYlGTo9qy8Dl0r6CSVZ2QL4XN2QqnkPZSV+d8rvwznAf1aNaApJOtD2gZKOZIJqDdtDPwM05sz2I3QnM2z/hHJSNBqVxC1icryUkrz9BXiQ8mZs1HaL5S3ND53us6/tO/tvkLQF0FLThQydHsf2kZIuBTahPFdsbfuqymFVYfsfkg5nbMUNYGlKyWQLftV9vqBmEBHx1JDELWJybFU7gAGSodNjzpG0Wddh9LnAN4CXUIbVtyJDp8fpGtW8hlLy9DDwkKSrbTe3P1bSx4F/o5zwGaU76UUje7ps954LtrP92qrBRMTAS+IWMQls3yRpO8oeps8Ab7HdYgkYZOh0v09TusUdDXyEUgL2jrohTbkMnZ7VEcDTgcMo+0DfRXnu2KtmUJW8G1jB9v/VDqSyhSS9wPYttQOJiME1Mjra3Am+iEkn6fPAMsDawHrAj4Ff296namBRnaTNgFOAN9m+oHI41WTo9BhJ19leue/6NOBq2y+pGFYVks4HXtPt42mWpGsBAX8BHqCc6HrU9gpVA4uIgZIVt4jJ8VpgLUqydk/3Zv1KoLnELUOnQdINjB2Dke7jR5L+Srt7HzN0eswNklbsa4O/FPDHmgFVdD3wsy6Be7B3Y2Ml1QDXUF5HeqWiI7TZ0Cki5iCJW8TkeLT73Huz/rS+25qSodMAbFo7gAHU/NDpPtOBKyRdBDwCvBz4k6TzAGy3VD76R8aS1ubKqSX9EFiD0pBlzb675qedBi0R8U9K4hYxOU4CTgSWkLQXZc/K8XVDqq/VodO2bwKQ9FJgf9tvl/QvwKGUhKVFGTo9ZnzJ6BerRDEAbB/Uf13SCNDSTLOdgCWArwIf7Lt9BqVsMiLiMUncIiaB7YMlvZbSlOOFlBKw0yuHVUWGTs/kCEpzDmxfK+nfge9QVlhak6HTHdsXSno9Y2Wj59v+ceWwqpC0G3AIsHDfzTcAK9aJaGp18y7vAd5cO5aIGHzT5v6QiJgbSQsAt9n+V8pcnk0lLVk5rFpe2fexSXdba0Onexa2fWbviu2zmfkNakt6Q6e/JOnLwKXAVyrHVIWkjwAHUkrhbgD2a21Vus/HgNWB7wMrUIZxX1I1ooiIAZUVt4jJcSyl4cCCwCeBY4DvAZvXDKqSDJ0ec7uk3Sm/HwBvp9HypwydnskOwHq2HwDoBlD/ijJKpDW3275B0lXAqrb/U9L7agcVETGIsuIWMTmWs/1RYBvgO13b86Uqx1TLOb3VRknPlXQycHDlmGrZmZK830ZZXXkj8J6qEVXSN3T6dZTZbet3+5laNK2XtHUepNGyUeA+Sa+kdOHdohtU//TKMUVEDKSsuEVMjvm7ZGUrYOvG33xk6HTH9s20ueo6kQydHnOepFMoq/IAO1LGI7ToA5Qh3Pt2n6+jlJFGRMQ4SdwiJscXKfsyfmL7akm/BQ6oHFMVtk+RdA8ND52WdJrtzcfNc3tMo3Pc1hs3dPpU4OqK8dT0IWB3SvI6jZK0HVo1okps/wbYu7u6Tf99kg6zvdvURxURMZiSuEVMAtvH07X/l/QMYKvuDUkzMnR6Jr2W/6+llEe+ilIKdwZwbq2gKsvQ6TH/Zfu1wLdqBzLg1qkdQETEIEniFjEJJL0b2Bj4V+Ay4F5Jx9j+bN3IptSmtQMYFLZv6y7uByxIygMhQ6f7LSTpBbZvqR1IREQ8dSRxi5gc76PsZXoH8GNKKdQvgGYStwydnlDKA8dk6PSYJYEbJd0OPNakpLFV6YiIeJySuEVMEtu3SXoD8DXbMyS12pwkQ6fHpDywk6HTMw2n/3zVQCIi4ikpiVvE5PiNpNOA5Snt8E+kDBhu0SxDpyV9oWZAFfWXB86gJK+3tVge2A2d3gY4jrL/cT9JL7Xd0uyyV3aflwdWpOx5fIQyIuE3wFGV4hpUrY6LiIiYUBK3iMmxC7AhcLXtf0g6lvKmrEUZOj1mfHngIVWiGAzND522vTOApPOB1W3f0V1fHPhRzdgG1Nm1A4iIGCRJ3CImx+LA2sAm3VDh+YC3UppRtGZnyuy2LwIPAxfS6NBp2xfWjmGAZOj0mKWBu/qu3wc8r1IsVUlallJe/SLgFZQV2V1s32j7IzVji4gYNEncIibHicAtwPqUM+eb02ipZIZOx2xk6PSY0ylD6n9IKQfclvIc0qJDKSd5Pg/8GTgBOJqSxEVERJ9ptQOIGBJL294ROBX4IeVNx5p1Q5pa3R4/JN0g6Q/jP2rHF9V9CDiHsgq9E3A+sE/NgGqxvTdlVXplYCXgENsH1I2qmiVtnwWM2B61fTjwjNpBRUQMoqy4RUyOv3afTdm7comkmvHUkKHTMScZOt3H9inAKbXjGAAPSFoGGAWQ9HLgobohRUQMpiRuEZPjPEk/oKwgnC1pLfrmM7UgQ6djLjJ0OibyYeA0YAVJlwNLUPYHR0TEOEncIibHQZRSsG9QVt1+393Wogydjolk6HRMZClgXUrJ6HzAdbb/UTekiIjBlMQtYnIcTlllOpyxVabn0+YqU4ZOx2MydDrm4gu2T6fMsYuIiDlI4hYxObLKNCZDp6Nfhk7HnPxe0neBS5h5JfboeiFFRAymJG4RkyOrTGMydDoek6HTMRd3UkYirN932yhlJEBERPRJ4hYxObLK1MnQ6ZiNDJ2OWdjeWdJ0QJT3JFfbbnUwe0TEHCVxi5gcWWWKmLMMnY5ZSFqbMhbhTsr+4KUkbWX7krqRRUQMnpHR0dHaMURERAMkbQNsSimFO8f2T+pGFLVJuhjYu5eoSVof+Jrtl9WNLCJi8CRxi4iIiCokXWF79XG3XWl7tVoxRUQMqmm1A4iIiIhm3SXpzb0rkraklE1GRMQ42eMWERERtewGHCvpO931PwA7VIwnImJgZcUtIiIialnA9nrAssBy3d62JSrHFBExkLLHLSIiIqaUpI2A+YAjgHdTOo1CqQT6tu2VasUWETGoUioZERERU20zYBPKLL+DKInbKGUO5qEV44qIGFhZcYuIiIgqJB1AGcb+TeBUYC3gnbbPrBpYRMQAyh63iIiIqOWNwNXA1sD9wJrAp6pGFBExoJK4RURERC3TbJ8FbA6cYvsWso0jImJCSdwiIiKilvsl7QO8CjhN0geBeyvHFBExkJK4RURERC3UN8dCAAAAU0lEQVTbAwsD29j+K/B8YLu6IUVEDKY0J4mIiIiIiBhwWXGLiIiIiIgYcEncIiIiIiIiBlwSt4iIiIiIiAGXxC0iIiIiImLAJXGLiIiIiIgYcP8/3MpzPGsUnF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45059" name="AutoShape 6" descr="data:image/png;base64,iVBORw0KGgoAAAANSUhEUgAAA24AAAIvCAYAAAAMIogaAAAABHNCSVQICAgIfAhkiAAAAAlwSFlzAAALEgAACxIB0t1+/AAAADh0RVh0U29mdHdhcmUAbWF0cGxvdGxpYiB2ZXJzaW9uMy4xLjEsIGh0dHA6Ly9tYXRwbG90bGliLm9yZy8QZhcZAAAgAElEQVR4nOzde5gfZXn4//cnm0gSIwTwBCgHpdwKqBwVkDQrgtoYsIiCHCqoEfm2gqjFtj8VA9UKpSiFakFpiSCkWpQWMHigsICoBVREQG6tnCqJqEBEcoBs2N8fM1s+LJs9JLs7nzx5v65rrp3DM8/cM0u89vZ+5plWX18fkiRJkqTONanpACRJkiRJQzNxkyRJkqQOZ+ImSZIkSR3OxE2SJEmSOpyJmyRJkiR1OBM3SZIkSepwk5sOQJIkSZJKExEbA98D5mbmvQOO7QKcD2wMXA8cl5m9Q/VnxW2UIuLeiNh2DPo5KCJOHWR/d0T0rGv/kiRJkpoREa8BvgvssIYmXwben5k7AC3gvcP1aeLWkMy8PDNPbjoOSZIkSWPuvcBfAIsHHoiIbYBpmfmDetcC4O3DdVj0UMmI+DpwcWZ+rd7+IXAc8HfA5sBy4PjM/HFELAB+D+wObAWcmpkXRMRmVBnxi4E7gal1X5OAs4DXA33ARZl5ekR0A38PdAG3Z+bRa4jtGKA7M4+JiDcAnwVWAneN9XOQJEmStG4iYiYwc5BDSzNzafuOzJxXnzNYV1sCS9q2lwAvGu76RSduwEXAkcDXIuKPqJKus6jKkj+OiB2By4D+J/piYBawM9ADXACcCvwoM+dExB8Dh9Ztj6vbvxLYCOiJiNuBZVQl0W0y8/fDBRgRGwFfAvbLzJ9FxPlrcZ9907Y+fC1OK8uK+xcCcM6d3244kuYdv+MbAFjR+72GI2netMn7APBk3x0NR9K8Sa2dAP+7gOq/i9V9tzcdRkfoau0M/LzpMDrEDizrva7pIDrCsyfPZnnvjU2H0RGmT36tz6I2ffJroRrW1/GmbX1431j3ufU0TgE+McihU4D5o+hqElXhp18LeHIkJ5XsG8DeEfEc4HDg34A9gQsi4lbgEmBGRGxet/92ZvYBtwOb1fu6ga8AZOb1wN31/v2ABZm5OjOXAxdTVd/qpsMnbbVXAIsz82f19pdGf5uSJEmSxtlZwHaDLGeNsp9fAVu0bb+QQYZUDlR0xS0zn4iIK4CDqCplbwZOysxd+ttExIuAh+vNlfV5fW1lzT6e/v8s9M/2MjDpbfHU81wxijDX1L8kSZKktdBqjX19qh4OuXTYhsP3c19ErIyI12bmjcCfAVcNd17pFTeohkt+GHgoM+8DfhERRwFExAFU028O5Wqqh0lE7AlsX++/Bjg6IroiYjrVkMxr1yK+24AXRMSr6m3HPEqSJEmFiYhFEbFHvXkk8NmIuAuYAZw93PlFV9wAMvPGiNgE+Od615HAuRHxEeAJ4LABFbaBPgEsiIg7qCYO6R8qeR7Vu2w/AaZQTYJyWT05yWjiWxURhwMXRUQv8KPRnC9JkiTp6VodUp/KzG3b1ue0rf8EePVo+io+cQPIzJe2rd9F9d7awDbHDNhu1T8fBd66hq5PGKSfnsH6H6TdAqqpP/vfnXvlcOdIkiRJ2jBtEIlbUyLiMOBvBjvW/p6dJEmSpLEzHu+4Nc3EbRxl5leoZ6SUJEmSNDFKTNzKuyNJkiRJKowVN0mSJElFabXWi++Ej4oVN0mSJEnqcFbcJEmSJBWmvPqUiZskSZKkojg5iSRJkiRpwllxkyRJklQUK26SJEmSpAlnxU2SJElSUVoF1qfKuyNJkiRJKowVN0mSJElFKfEdNxM3SZIkSUUpMXEr744kSZIkqTBW3CRJkiQVxYqbJEmSJGnCWXGTJEmSVJQWraZDGHOtvr6+pmPQuvOXKEmSpImwXmREz3/Zh8f87+Pf3HVmo/duxa0Q59z57aZDaNzxO74BgGlbH95wJM1bcf9CAJb33thwJM2bPvm1AKxc/YOGI2ne1K69AFjee0PDkTRv+uRZrFz9/abD6AhTu/b230dtatdePLaqp+kwOsKMKd3+b0Vt+uRZPova9Mmzmg5hg2biJkmSJKkoTk4iSZIkSZpwVtwkSZIkFaXEipuJmyRJkqTClJe4lXdHkiRJklQYK26SJEmSilLiUMny7kiSJEmSCmPFTZIkSVJRrLhJkiRJkiacFTdJkiRJRWkVWJ8ycZMkSZJUFIdKSpIkSZImnBU3SZIkSUVptVpNhzDmrLhJkiRJUoez4iZJkiSpKCW+42biJkmSJKkoJc4qWd4dSZIkSVJhrLhJkiRJKkqJQyXLuyNJkiRJKoyJWweKiAsiYpum45AkSZLWR63WpDFfmtZ8BBrM64DyPj4hSZIkTYAWk8Z8adqYv+MWEd3Ax4FVwHbATcA84GTg9cBmwGLgMOBh4F+BnevTP5+ZX4yII4CPAKuBe4CjMnNlRPw1cCjQBXwL+CtgG+Ay4HZgV+BB4O2Z+XBEHAqcCiwDfgxMzsxjImJP4LPAdOB3wPsy856I6Klj2gk4LDNvXcM97g+cSZX43gccATwGnFXfYx9wUWaeXj+P+ZnZXZ+7AOipl2fEDRwLbAksiohZmfnQSJ+9JEmSpDKNV+q4D/AB4GXA1Lb1fTJzB+B+4Ki63WaZuSvwZmBWff4ngTdk5u5UidvLIuJNwO7AnlSJzlbAkXX7VwGfycydgaXAkRHxPJ5KpPakShiJiGcB5wNHZOZuVAnYF9tivy0zY4ikbSPgYuDozHwF8FPgaOA44MXAK4FXA4dExJuHeU7PiDszT6NKbOeYtEmSJElroTVp7JeGjdesktdnZgJExEVUVaT3A/MiIoC9gV9SVZsiIr4FLAJOqs+/ArgxIi4DvpaZt0bEPwCvAX5Yt5lGlQB+F/hNZv643n87VZI2C/h+Zj5Qx/El4GBgB+ClwOVVKABs3Bb7fw9zb68AHuhP7DLzb+r+LwUWZOZqYHlEXEyVNF4+RF+DxS1JkiRJTzNeiVtv2/okqqGD3wY+A1xKNQSylZkPRcROwAHAHOBHEbFTZn4gIv6Fqgr35YiYTzU88qzM/AxARMysr/NcYGXb9fqo3g9bzeAVxS7g7szcpe6nC3hB2/EVw9zbqvoa1OdvAjxnkGu1qJ5vfzz9prStDxa3JEmSpHXQCZOJjLXxuqN9I2KriJgEvJOqKtaTmecCPwfmAl0RcRBwEfAN4ASq98ReHBG/AH6XmZ8GLqQaGnkN8GcRMSMiJgP/AbxtiBi+B+wZEVtERAt4B1VydBewWUT0D8t8N3DJKO4tgedHxI719keohkleAxwdEV0RMZ1qGOe1VO/QvSQipkZEfyVwOL34jT1JkiRJtfFK3BZTJVx3Ag8AXwZeFRE/pZqU4xaqiUuuoqpw3UE1icmXM/OnVBOZfCcibgH2Ak7PzCuAr1ENZbwduBX40poCyMzfUiWD3wFupqp0rcjMx6kmATkzIm6jej/tPSO9scxcSfV+3oX1+TsCpwHnAb8CfkI1EcoVmXlZZt5BlZjeAfw7cMMILnMl1eQk2400LkmSJEmVVqs15kvTxquq82Bmvn7Avtesoe3RA3dk5kJg4SD7P0k1cUm7e4Ft29rMB4iIzakm/3hlZj4ZEWcDv6jbfJ9qApGB/XevIcaB7a4D9hjk0AlraH/cGrp6Rtz1+onAiSOJRZIkSdLTdcL0/WOt5OF4DwMzgdsjohf4EU+fPXJIEXEtsOkgh86th3xKkiRJ0oQY88QtM3uA7rHud7Qys4/qMwRre/7rxjAcSZIkSRPEyUkkSZIkSROu5KGSkiRJkjZEHTCZyFgzcZMkSZJUlgLHFRZ4S5IkSZJUFitukiRJkspS4FBJK26SJEmS1OGsuEmSJEkqS4EVNxM3SZIkSWUpcFxhgbckSZIkSWWx4iZJkiSpKH0FDpW04iZJkiRJHc6KmyRJkqSylFdwM3GTJEmSVJhJ5WVuDpWUJEmSpA5nxU2SJElSWZycRJIkSZI00Vp9fX1Nx6B15y9RkiRJE2G9KGX90X5fHPO/j39xzXsbvXeHShZiRe/3mg6hcdMm7wPA8t4bG46kedMnvxaAaVsf3nAkzVtx/0IAfrb0yoYjad7LZ84F4O4/XNFwJM17yXMO5KGVlzcdRkfYfOpBLOu9rukwOsKzJ89m8XL/fQBsOf1Afv/Et5oOoyNs8qw38vsnvtl0GB1hk2e9qekQNmgmbpIkSZLKUuCskiZukiRJksri5CSSJEmSpIlmxU2SJElSWRouuEXEEcDHgCnAWZn5uQHHdwPOA54F/C9wVGYuHapPK26SJEmSNEYiYivgU8C+wC7AsRGx44Bm/wicnJmvAhL4y+H6NXGTJEmSVJZJrbFfRm5/4JrMfDgzlwGXAm8b0KYL2Lhenw6sGK5Th0pKkiRJKss4DJWMiJnAzEEOLR0wzHFLYEnb9hLg1QPO+RDw7Yg4C1gGvGa461txkyRJkqThnQjcM8hy4oB2k4D2D4C3gCf7NyJiGvAvwP6ZuQXweeDC4S5uxU2SJElSUfrG53MAZwELBtk/cFKRXwGz2rZfCCxu294ZWJGZN9Xb5wF/O9zFTdwkSZIkaRj1cMghZ36sXQ3Mj4jnUQ2DPAQ4tu34/wAvjojIzATeAtw8XKcOlZQkSZJUlgYnJ8nMB4CPAtcCtwKXZOZNEbEoIvbIzEeAY4CvRsRtwLuBdw3XrxU3SZIkSWVp+DtumXkJcMmAfXPa1q8CrhpNn1bcJEmSJKnDWXGTJEmSVJbxmZykUVbcJEmSJKnDWXGTJEmSVJZRTCayvrDiJkmSJEkdzoqbJEmSpLKUV3AzcZMkSZJUGCcnWXsRsWVELBri+LYRce84Xr87InrGuM+DIuLUev2UiJg1yvP7xjIeSZIkSWWasIpbZi4G5gzbcD2SmZcDl9ebs6m+ji5JkiSpSQVW3MYlcYuIbuDjwCpgO+Am4JPAtzJz24jYBrgAeD6wHJgHPNp2/iHAycD+wBlAT2YuqI/1ZWYrIuYD2wAvB54LnJeZZ4wwvh2ALwCbAcuAEzLz5ohYAPwe2B3YCjg1My+IiE2AC4HtgbuBFwEHA931cg2wB3B+RBwMnAPMz8yeiNi2jn/bev3LwAzgB23xzAA+B+wMdAGnZ+bCkdyLJEmSpPKN51DJfYAPAC8DpgJvbjv2eeBrmbkzMB/4WP+BiHgDVdL2hsz87TDX2J0qudsdeF9E7DbC2L4MnJ2ZrwQ+CFwaERvVx14MzAIOAv6h3ncykJm5E3AK8Ir2zjLzQuAWYF5m/nSI6/4TsCAzdwFubNv/MeCHmbk78MfARyPiJSO8F0mSJEntJo3D0rDxDOH6rPQBFwH7tR2bXe8jMxdl5qH1/ucCXwcuzMwHR3CNhZn5WGb+nmrI4n7DnVBXt7bPzK/X1/8B8DAQdZNv1zHfTlWRAzigLd5bgKGSs6F0A1+p1y+mqkhClXweFxG3AtcDzwZ2WstrSJIkSRu2Vmvsl4aNZ+LWO+A67dv9CQsR0YqIHevNJ6kqXSdFxJb1vj7qCT0jYsoorrEmg91zi6eGja4EqJO3fqvXcN6a/F/MwJQB+ye1ra+u17uAozJzl7oatxfwzVFcT5IkSVLBxjNx2zcitoqIScA7gavajl0PvKNe35/qfTOAhzPzGqqhlOfU+37HU9WnPx1wjYMjYqOI2BQ4EPj2cEFl5qPA3RHxVoCI2At4IVWFbU2uBo6o27+C6l20gTNC9vJU8remmK8GjqrX30o1hBSqd+T+X93/FsBtwNbD3YskSZKkQbTGYWnYeCZui6km9LgTeIAqaen3fuCQemjgKcCxA849DdgpIt4CnAt0R8RtwGuBJW3tVgA3AN8HPp2Zd44wtqOAEyLip1Tvnb01M58Yov3fAtvXMZwK/Lq+drtvAudGxD7A3wN/HhE/AqYNct8/oZph8w/1/lOAaRFxO1US95HM/OUI70WSJElS4cbzcwAPZubrB+zbFiAz/xd44yDn9B9/gmpSk357tK2f2LZ+Q2bOH0kwmdlD9Y4ZmXlX//qANscM2O7PrQ8CPpOZN0bE1sB1wO/qmS4X1G3/gacmMwHYsW391LrNAzz9Pbz31Psf5alKnCRJkqR10DepA0pkY2zCvuM2EeoPYJ+zhsNz6m/JrY27qKppXVTv4b0vM59cy74kSZIkjacOmExkrI1L4tZe3Rovg1XaMvMGYJdxuNYtPL3qJ0mSJEkTpqiKmyRJkiR1wmQiY60DPiUnSZIkSRqKFTdJkiRJZSlwchIrbpIkSZLU4ay4SZIkSSqLs0pKkiRJUocrL29zqKQkSZIkdTorbpIkSZLK4uQkkiRJkqSJZsVNkiRJUlkKrLiZuEmSJEkqSl95eZtDJSVJkiSp01lxkyRJklSWAodKWnGTJEmSpA5nxU2SJElSWVrlVdxM3CRJkiSVpcChkq2+vr6mY9C685coSZKkibBeZEQv+X9fH/O/j+/+57c2eu9W3ArxZN8dTYfQuEmtnQBYufoHDUfSvKldewHws6VXNhxJ814+cy4A07Y+vOFImrfi/oUAPPz4FQ1H0rzNNjqQO/33AcCOM+eyrPe6psPoCM+ePJtHV32n6TA6wsZTDuChlZc3HUZH2HzqQT6L2uZTD2o6hJErcCaPAm9JkiRJkspixU2SJElSWQqcnMSKmyRJkiR1OCtukiRJkspS4KySJm6SJEmSitLnUElJkiRJ0kSz4iZJkiSpLAWWpwq8JUmSJEkqixU3SZIkSWVxchJJkiRJ6nBOTiJJkiRJmmhW3CRJkiSVpcChklbcJEmSJKnDWXGTJEmSVJbyCm4mbpIkSZLK0udQSUmSJEnSRLPiJkmSJKksVtwkSZIkSRPNipskSZKksvgB7vEXEVtGxKIhjm8bEfeO4/W7I6JnmDZzI+JD9fpxEXFcvX5BRGwzimuN671IkiRJKkPHVdwyczEwp+k4hrFH/0pmntu2/3XAKRMfjiRJkqT/03HlqXXXaOIWEd3Ax4FVwHbATcAngW9l5rZ19eoC4PnAcmAe8Gjb+YcAJwP7A2cAPZm5oD7Wl5mtiJgPbAO8HHgucF5mnjHC+GYDnwKmAzOBDwK/APorbPfVfQOsBLYEFkXELOCHQHdm3lvf5/zM7I6IXYF/qc/5Sdu1XgCcB7wYeBL4m8y8eiRxSpIkSWrjUMlxsQ/wAeBlwFTgzW3HPg98LTN3BuYDH+s/EBFvoEra3pCZvx3mGrtTJXe7A++LiN1GGNvxwLzM3I0qafxkZt4JnAucm5kX9DfMzNOAxcCczHxoiD4vBP6q7vPutv3/CPxrZu4OHAScFxHPGWGckiRJkgrWCYnb9VnpAy4C9ms7NrveR2YuysxD6/3PBb4OXJiZD47gGgsz87HM/D1w+YBrDOUoYOeI+DjwYWDGCM8bVEQ8F9gyM79T71rQdnh/4NSIuBW4CpgCvHRdridJkiRtkCa1xn5pWCe849bbtj5pwPaq/pWIaFENd1xONZTwT4FLImJh/V5cH9Cq204ZxTWGcgNwLdAD/BdwyQjPoz0eqiRs4L6BcXUB+2XmwwARsQXwm1FcT5IkSVKhOqHitm9EbBURk4B3UlWb+l0PvKNe3x/4Qr3+cGZeQzWU8px63++Aner1Px1wjYMjYqOI2BQ4EPj2cEFFxGbADlTDMa8C3kKVXEGVcA2W9Lbvb4/nLQD1EMr7IqJ/OOgRbedeA/x5fe0dgdup3q2TJEmSNBoFVtw6IXFbTPXe153AA0D7hBzvBw6phw+eAhw74NzTgJ0i4i1U7511R8RtwGuBJW3tVlBVz74PfLp+T21IdeXrX4A7gJ8BzwGmR8SzqRLKIyPi+AGnXUk1Ocl2wCeAf4yIm4GlbW2OAj4RET/m6UMhjwf2quP/CnBUZv5huDglSZIkPV1fqzXmS9M6Yajkg5n5+gH7tgXIzP8F3jjIOf3Hn6Ca1KTfHm3rJ7at35CZ80cSTGb2AN31+oeAD7Ud/vP65/VUs2AOPPfEtuveAzzje3SZeQfw6kH2LwbmjiRGSZIkSRuWTkjcJlw9Xf85azg8p06iJEmSJK2POmFc4RhrNHFrr26N4zXmD7LvBmCX8byuJEmSJI2VDbLiJkmSJKlgHfBO2lgzcZMkSZJUlg6YBXKsFTj6U5IkSZLKYsVNkiRJUlmsuEmSJEmSJpoVN0mSJEllabjgFhFHAB8DpgBnZebnBhwP4DxgU+DXwDsy85Gh+rTiJkmSJEljJCK2Aj4F7Ev1CbJjI2LHtuMt4HLgtMx8FfBj4K+H69eKmyRJkqSi9DX7jtv+wDWZ+TBARFwKvA04tT6+G7AsM79Zb/8dMHO4Tk3cJEmSJJVlHL7jFhEzGTzBWpqZS9u2twSWtG0vAV7dtr098OuI+BdgV+BnwPHDXd+hkpIkSZI0vBOBewZZThzQbhLQ17bdAp5s254MdAP/nJm7AXcDnxnu4lbcJEmSJJVlfIZKngUsGGT/0gHbvwJmtW2/EFjctv1r4BeZeUu9vRC4dLiLm7hJkiRJ0jDq4ZADk7TBXA3Mj4jnAcuAQ4Bj245/D3heRLwqM38CHAj8cLhOHSopSZIkqSytcVhGKDMfAD4KXAvcClySmTdFxKKI2CMzVwAHA1+MiDuA/YAPD9evFTdJkiRJRZnUcHkqMy8BLhmwb07b+n/z9AlLhmXFTZIkSZI6nBU3SZIkSUUZh68BNM6KmyRJkiR1uFZfX9/wrdTp/CVKkiRpIqwXtayXfP66Mf/7+O4/n93ovTtUshArer/XdAiNmzZ5HwCW997QcCTNmz65+nTI3X+4ouFImveS5xwIwMOP+yw226h6FtO2PrzhSJq34v6FXLdkUdNhdITZW8zhsVU9TYfREWZM6ebOpVc2HUZH2HHmXB553GcBsOlGPot+m240t+kQRqxV4FhJh0pKkiRJUoez4iZJkiSpKAUW3Ky4SZIkSVKns+ImSZIkqShW3CRJkiRJE86KmyRJkqSitAosT5m4SZIkSSqKQyUlSZIkSRPOipskSZKkokyy4iZJkiRJmmhW3CRJkiQVpcR33EzcJEmSJBWlxMTNoZKSJEmS1OGsuEmSJEkqSqvAkpsVN0mSJEnqcFbcJEmSJBWlVWB5ysRNkiRJUlEKHCnpUElJkiRJ6nRW3CRJkiQVpcSK27glbhGxAOjJzAXj1P97gfnAJcC1wBeB6zLziImKJyLOB84FfgEsyMyDR3HuMUB3Zh4zVvFIkiRJKtP6PFTycOBdmXkS8DbglDUlbeMlM+dl5i3ApsCuE3ltSZIkSYNrtcZ+adqYVdwiogWcCcwFFgNdQE9E3AX8DlgBvBE4C3g90AdclJmnR0Q38HFgFbAdcBMwLzMfj4h3AR+u2/8QeD/wIeDVwOcj4mzgT4H9I+LJzDx/BLE+o8/MfCwilgCXAvsCvcChmXlPHd859b7vAztmZndE9FBV/T4EbBkRlwEfpKrsbVtfaz5AZs6PiD8DPgY8CtwHPFa32RP4LDC9flbvy8x7RvTgJUmSJBVvLCtuh1BVnXYC3g5sX+8P4KjMPAA4Dngx8EqqxOuQiHhz3W4f4APAy4CpwF9ExCuAjwKzM/MVwDLgE5l5KnALVXJ3NnA5cPIIk7ZB+6wPvxD4r8zcFbgeeH9ETAEuAo6s968apNsTgMVDDZWMiC2Bvwf+GNgbeE69/1nA+cARmbkbVfL7xeHuQ5IkSdLgJrXGfmnaWCZu3cDXM3NVZv4WWFTv/01m3luv70f1LtjqzFwOXExVfQO4Pit9VInSfsBs4IrMfKhu84W29mtruD6/Wf+8HdgMeEV9D7fV+/91La+7D/C9zHwwM3uBL9f7dwBeClweEbcCpwMvWctrSJIkSRs8h0oOrQ9ov6Xe+ueKtn0DE8VWWwy9A9r1DtN+bQ3ZZ2aurFf772f1IOcMZeBzmEJVpVvT8+kC7s7MXQAiogt4wSiuJ0mSJKlwY1lxuxo4NCI2iohNgTcN0uYa4OiI6IqI6cCRVDNCAuwbEVtFxCTgncBVQA9wUERsVrd5b1v7tTXaPn8GbFoPsQQ4gioJa9fLU8nfUmCziHheRGzEU8/hu8Debfd4WL3/rrr9rHr73VQzZUqSJElaCyVW3MYsccvM/6RKim6neufszkGanQf8CvgJ8GOqIYuX1ccWAxfW5z0AnF8PT/w0cF09yclMqsk91iXOUfWZmU8ARwEXRsQPqd7RWzGg2YPA/RFxbWb+nupdtpupktmb6n4eBI5v2/dovf9xqncCz4yI24Cjgfesyz1KkiRJKkurr29g8Wji1bM2zs/M7oZDeYa6OnYa1ecGlkXEh4CtMvPDDYfWrm9F7/eajqFx0ybvA8Dy3hsajqR50ydXBdy7/3BFw5E07yXPORCAhx/3WWy2UfUspm19eMORNG/F/Qu5bsmi4RtuAGZvMYfHVvU0HUZHmDGlmzuXXtl0GB1hx5lzeeRxnwXAphv5LPptutFcePqrPx1rz69+d8yTnJsP3bfRex+3D3A3ISLOAA4Y5NAtmTlvbfrMzCcj4mHg5oh4ArgXK2KSJElSx+qEoY1jrSMSt8zsoZqVcl37OWmdgxm839Ooqm6SJEmSNOE6InGTJEmSpLFSYsVtLGeVlCRJkiSNAytukiRJkopSYsXNxE2SJElSUSYVmLg5VFKSJEmSOpwVN0mSJElFKXGopBU3SZIkSepwVtwkSZIkFaVVYHnKxE2SJElSURwqKUmSJEmacFbcJEmSJBWlVWDJzYqbJEmSJHU4K26SJEmSilJgwc2KmyRJkiR1OitukiRJkopSYsXNxE2SJElSUUpM3Fp9fX1Nx6B15y9RkiRJE2G9SIlet+jGMf/7+No5r2303q24FWJ13+1Nh9C4rtbOAKxc/f2GI2ne1K69AXho5eUNR9K8zaceBMCdS69sOJLm7ThzLgDXLVnUcCTNm73FHKZtfXjTYXSEFfcv5LFVPU2H0RFmTOnml49e0XQYHeGlGx/IkuU+C4Atpvss+m0x/cCmQxixSetFejk6Tk4iSZIkSR3OipskSZKkopRYcTNxkyRJklSUSa3ypoBwqKQkSZIkdTgrbpIkSZKKUm8yWZAAACAASURBVOJQSStukiRJktThrLhJkiRJKkqJ1SkTN0mSJElFcXISSZIkSdKEs+ImSZIkqShOTiJJkiRJmnBW3CRJkiQVpcTqVIn3JEmSJElFseImSZIkqSglvuNm4iZJkiSpKC0/ByBJkiRJmmhW3CRJkiQVpcShklbcJEmSJKnDWXGTJEmSVJQSq1ONJ24RsQDoycwF49T/e4H5wCXAtcAXgesy84i1jSciLgDmZ+Z9EbEImAdsBHwsM98zitjmA2Tm/JGeI0mSJGlokxqenCQijgA+BkwBzsrMz62h3ZuBf8rM7Ybrs8RkdKDDgXdl5knA24BT1pS0jcLrgBZAZs7JzMXANsBL17FfSZIkSeuxiNgK+BSwL7ALcGxE7DhIuxcA/0CdVwxnwituEdECzgTmAouBLqAnIu4CfgesAN4InAW8HugDLsrM0yOiG/g4sArYDrgJmJeZj0fEu4AP1+1/CLwf+BDwauDzEXE28KfA/hHxZGaeP4JYP1XHsFkd62HAu4AtgUURMau+VjdwNvCSiPgc8O9UFbnuup8F1FW8iDgJOLa+10fqeyAi3gScSpWV3wO8NzMfGs2zlSRJktT45CT7A9dk5sMAEXEpVQHp1AHtzgdOAU4bSadNVNwOAXYFdgLeDmxf7w/gqMw8ADgOeDHwSqrE65C6jAiwD/AB4GXAVOAvIuIVwEeB2Zn5CmAZ8InMPBW4hSq5Oxu4HDh5hEnb9vU19snMHYD76/hOo0ri5gxIrE4AbsnMvxiizz2Ad9f3vz/wonr/86h+YW/MzF2BbwGnDxejJEmSpIkRETMjYttBlpkDmm4JLGnbXkL9d39bXycAPwJ+MNLrN5G4dQNfz8xVmflbYFG9/zeZeW+9vh+wIDNXZ+Zy4GKqyhfA9VnpAy6q284GrmhLpL7Q1n6tZOb/UFXw5kXEmcDewIx16ZPq3hdl5mOZuYyqMgfwGmBr4NqIuJWqWvhH63gtSZIkaYM0aRwW4ESqkXEDlxMHuXz7S3Yt4Mn+jYjYmaqY9bejuacmJifp4+njOHvrnyva9g1MKFs8FWvvgHa9w7RfKxGxO7AQ+AxwKbCaEY4/5Zn3OGUN+3uphop2Ad/NzIPqa09l3ZNESZIkaYM0TkMlzwIWDLJ/6YDtXwGz2rZfSDVir9/bgS2oRgY+C9gyIm7IzPZznqGJxO1q4KSIOA+YDrwJ+P6ANtcAR0fElVSzNR4J/F19bN/6hb8lwDuBq+rzPxARf1uPJX0v1QyS62I21Xtp50bE5lTv5H2tPtbLM59d+77fUb3vNrW+x1nAd4D/Av49Ik4BHgcOpqo4/jdwfkTskJk/p3qPbyvgmHW8B0mSJEljIDOX8swkbTBXA/Pr16GWUVXXjm3r5xPAJwAiYluqnGPIpA0aGCqZmf8J9AC3U71zducgzc6jylR/AvyYahjkZfWxxcCF9XkPAOdn5m3Ap4Hr6klOZlJNv7kuvgK8KiJ+Wsd7C9WEKABXUk1O0j5t58+AmRFxUWbeAXwDuINqOOQN9b3fSpWp3wxcB9xX7/811btvX62vtxvVME1JkiRJozSp1Tfmy0hl5gNU829cC9wKXJKZN0XEonrOi7XS6utr9hsHo1HPKvl/szXq//St7ru96Rga19XaGYCVqwcWcDc8U7v2BuChlZc3HEnzNp96EAB3Lr2y4Uiat+PMuQBct2TRMC3LN3uLOUzb+vCmw+gIK+5fyGOrepoOoyPMmNLNLx+9oukwOsJLNz6QJct9FgBbTPdZ9Nti+oEw8leHGvXuG3rGPMn511ndjd574x/gbkJEnAEcMMihWzJz3kTHI0mSJGnsNPw5gHGxXiVumdlDNTPjuvZz0joHI0mSJEkTZL1K3CRJkiRpOE1882y8mbhJkiRJKspoJhNZX5SYjEqSJElSUay4SZIkSSpKiZOTWHGTJEmSpA5nxU2SJElSUUqsuJm4SZIkSSpKicMKS7wnSZIkSSqKFTdJkiRJRfFzAJIkSZKkCWfFTZIkSVJRnJxEkiRJkjpcicMKS7wnSZIkSSqKFTdJkiRJRSlxqKQVN0mSJEnqcFbcJEmSJBWlVeDnAFp9feXd1AbIX6IkSZImwnoxCPGvbv6vMf/7+PQ9X9/ovVtxK8bPmw6gA+wAwMrVP2g4juZN7doLgGW91zUcSfOePXk24LOAp57FY6t6mg2kA8yY0u1zqM2Y0s20rQ9vOoyOsOL+hTy66uqmw+gIG0/Zn+W9NzQdRkeYPnmWz6I2ffKspkMYsRLfcTNxkyRJklSUEifyKPGeJEmSJKkoVtwkSZIkFWVSgZOTWHGTJEmSpA5nxU2SJElSUZycRJIkSZI6XImJm0MlJUmSJKnDWXGTJEmSVJSupgMYB1bcJEmSJKnDWXGTJEmSVJQSPwdg4iZJkiSpKE5OIkmSJEmacFbcJEmSJBXFipskSZIkacJZcZMkSZJUlC4rbpIkSZKkiWbFTZIkSVJRSnzHzcRNkiRJUlFK/I6bQyUlSZIkqcONuuIWEacAV2fmDeMQz5iIiB5gfmb2DNHmFOBdwFmZ+ZlR9H0M0J2ZxwzRZjfgP4B7gbuBnsxcMNJrSJIkSVp7JQ6VXJuK22yga6wDacCfAfuPJmkbhbnAlzPzj8ehb0mSJEkbmCErbhHxIuBi4NnAk8CVwB7A+RFxMPA48AVgM2AZcEJm3hwRC4DNge2BjwC/Bj4LTAd+B7wvM+8Z4ro7A+cAM4DnA5/OzHMjYj6wFfBHwDbA+Zn5qYjYCDi/ju1e4LnD3Ne5wIuA/4iIXwKLMvOfI+JY4IOZ+fKImEJVLXsJ8A7gY8CjwH3AY0P0PQf483p95YBjnwJeXz+vxcBhmflgRBwKnFo/wx8Dk4eq6EmSJElasxKqTAMNV3F7D3BlZu4BnAwsB24B5mXmT4EvA2dn5iuBDwKX1kkUwEOZ+XLgW1RJ1RGZuRtwJvDFYa47D/hkZu4JvA44o+3YK4E3AK8B/joiZgLHA9TXOwF46VCdZ+ZxVInTHOBzVMkUwH7AZhHxAmBf4HvA84C/B/4Y2Bt4zjB9LwLOBc7NzFP790fE9sDLgH0ycwfgfuCoiHgecFYdw55USZ0kSZKktTSpNfZL04ZL3K4G/jIiLqGqoP1T/4GImAFsn5lfB8jMHwAPA1E3+e/65w5UidTlEXErcDpVFWsoHwamRsTfAJ+kqrz1uzYzn8jM39TX2wToBr5ax/ELqoRrpHqA10REF1Vi9W9USdqfUFUY9wG+l5kPZmYvVbI6apn5P/V9zYuIM6mSwBnALOD7mflAZj4JfGlt+pckSZJUriETt8y8EdiRqmp2GHDFMOe2eGr45Yr6Zxdwd2bukpm7ALtTVbOG8lXgYOBO4KMDjrUPP+yrr9n/s1/vMP3/n8xcCdwKHAncRZXIzaaq6l21Ln23i4jdgW9TPbdLgcvqflfj7J6SJEnSmJnU6hvzpWlDJgwR8ffAUZn5JeD9wG5UicvkzHwUuDsi3lq33Qt4IXD7gG7uohp+OKvefjdwyTBxHQCcnJn/SVX5oq6IrcnVwJERMSkitqGqko3GN6iGgvbUy1uAxzLzd8B3gb0jYquImESVwK6N2VSzS54L/JxqApMuqurgnhGxRUS0qN6na/6/DEmSJEkdY7hKzznA2+ohjpcB7wS+CZwbEfsARwEnRMRPqYZRvjUzn2jvIDMfB94OnBkRtwFHU707N5T5wHcj4k6qoYT3AtsN0f7zVBOH/Izq/bmByeNwvkE1nLMnMx8BflPvIzMfpHqH7mrgpvo6a+MrwKvqZ9VD9a7gdpn5W6r38r4D3AxM4alqpSRJkqRR6mqN/dK0Vl+fxZ0mRcTmVInbKZn5ZEScDfwiM88ZRTd9VRFvQ7cDACtX/6DhOJo3tWsvAJb1XtdwJM179uTZgM8CnnoWj63qaTaQDjBjSrfPoTZjSjfTtj686TA6wor7F/LoqqubDqMjbDxlf5b3duwneyfU9MmzfBa16ZNnwdNfIepYF/z8W2Oe5Lxrhzc2eu+j/gD3WImIM6iGRA50S2bOG4P+Xwp8bQ2H52XmLevY/8XAToMcujwzTx5FVw8DM4HbI6IX+BHDz7opSZIkaQPSWOKWmSeNc/+/BHYZx/6PHKN++oAPjEVfkiRJkjpj+v6x5myGkiRJktThGqu4SZIkSdJ4sOImSZIkSZpwVtwkSZIkFaWrAz6YPdZM3CRJkiQVpcRhhSXekyRJkiQVxYqbJEmSpKI4OYkkSZIkacJZcZMkSZJUlBIrbiZukiRJkopS4qySDpWUJEmSpA5nxU2SJElSUUocKmnFTZIkSZI6nBU3SZIkSUUpseJm4iZJkiSpKCUmbg6VlCRJkqQOZ8VNkiRJUlG6Cqy4tfr6yvvGwQbIX6IkSZImwnqREn3zV1eN+d/Hb3rRnzR671bcCrGs97qmQ2jcsyfPBuCxVT3NBtIBZkzpBmDx8iuaDaQDbDn9QAAeXfWdhiNp3sZTDgDgzqVXNhxJ83acOZdfPuq/D4CXbnwgj666uukwOsLGU/Zn2taHNx1GR1hx/0Ieedz/rQDYdKO5PovaphvNbTqEEZvkB7glSZIkSRPNipskSZKkopRYnTJxkyRJklSUpj8HEBFHAB8DpgBnZebnBhx/C3AK1TuD9wDvysxHhuqzxGRUkiRJkhoREVsBnwL2BXYBjo2IHduObwz8M/DmzHwVcBswf7h+TdwkSZIkFaWrNfbLKOwPXJOZD2fmMuBS4G1tx6cAf5GZD9TbtwFbD9epQyUlSZIkaRgRMROYOcihpZm5tG17S2BJ2/YS4NX9G5n5EHBZ3ec04K+Bc4a7vhU3SZIkSUWZ1Oob8wU4kep9tIHLiQMvz9O/s9wCnhwYY0RsAnwD+Elmfmm4e7LiJkmSJKko4zQ5yVnAgkH2Lx2w/StgVtv2C4HF7Q0iYgvgW8A1wAdHcnETN0mSJEkaRj0ccmCSNpirgfkR8TxgGXAIcGz/wYjoAq4AvpqZnxzp9U3cJEmSJBWlyc8BZOYDEfFR4FrgWcD5mXlTRCwCTgZeDOwGTI6I/klLbsnMeUP1a+ImSZIkSWMoMy8BLhmwb069egtrMdeIiZskSZKkopQ4A6OJmyRJkqSitBocKjleSkxGJUmSJKkoVtwkSZIkFaXAgpsVN0mSJEnqdFbcJEmSJBWlxHfcTNwkSZIkFaXEYYXrzT1FxCYRcdkg+w+KiFPH6Bp9Y9TPqyPi9Hp9zOKTJEmStGFanypumwK7DtyZmZcDl098OEPaEXgBdGx8kiRJUrFarTGpx3SU9SlxOxvYsq66vRz4HbACuBjozsxjIuJe4KvAAfU5787MH6+pw4jYFvgyMAP4Qdv++QCZOb/evhforpejgecCV1B9Df2c+vznA58G/g04FZgRER8FHmiLby/gH4Gpdfzvy8z/iYge4CZgFvA84PjMvGrUT0iSJElSkdaboZLACcBi4INAAEdl5gGDtFuWmbsCJwNfGqbPfwIWZOYuwI0jjONFwK6Z+f8B84BPZuaewOuAMzJzaX3tyzPzU/0nRcSzqJK692fmq4BzgYVt/T4rM/eu7++TI4xFkiRJ0gCtcViatj4lbu1+k5n3ruHYFwAy8wrgRRHx3CH66Qa+Uq9fDKwawbV/lJm99fqHgakR8TdUydaMIc7bAXgkM2+u4/t3YPuI2KQ+/s365+3AZiOIQ5IkSdIGYn0aKtluxRDHetvWJwGrh2jbx1PJa19b2/b9AFPWcO2vAo9QDZv8N+DwIa41WJLcArrq9ZVt1+6EpF6SJElaL5X4OYD1qeLWy8gSzXcARMTBwM8y85Eh2l4NHFWvv5Xq3TOo3j/bqe7n1cAWazj/AODkzPxP4E/q9l1riDWBzSNiz7rdocB9mfnwCO5JkiRJ0gg5VLJZDwL3AxcM0+61EXEr8JdUE4kM5f3AIRHxE2AO8Id6/78Bm0XEncDxwJomOJkPfLduNwu4F9iOaqKRvSLitP6Gmfk4cBjwTxFxe33tw4aJT5IkSZLWn6GSmbkK2GeQ/QuABW27/nqI998GnvsAsF/brvfU+x8asL/f066VmZ8BPrOG7rcfcB6Z+X3gNYPE0d22fi+w7XCxS5IkSRrcpE4okY2x9SZxW1sRcQZPfR6g3S2ZOW+i45EkSZKk0SoqccvMbQfZd1IDoUiSJElqSIEFt7ISN0mSJElyVklJkiRJ0oSz4iZJkiSpKAUW3Ky4SZIkSVKns+ImSZIkqSglVtxM3CRJkiQVpcTvuDlUUpIkSZI6nBU3SZIkSUUpsOBmxU2SJEmSOp0VN0mSJElFabX6mg5hzFlxkyRJkqQOZ8VNkiRJUlFKfMfNxE2SJElSUVoFZm4OlZQkSZKkDmfFTZIkSVJRSqxOlXhPkiRJklQUK26SJEmSilLiO26tvr7yvnGwAfKXKEmSpImwXqRE9z92xZj/fbz1jAMbvXcrboVY3ntj0yE0bvrk1wKwvPeGhiNp3vTJswD4/RPfajiS5m3yrDcC8NDKyxuOpHmbTz0IgEcev7LhSJq36UZzWbL8iqbD6AhbTD/Q/92sTZ88y38ftU03msu0rQ9vOoyOsOL+hT6L2or7FzYdwgbNxE2SJElSUUocKunkJJIkSZLU4ay4SZIkSSpKgQU3EzdJkiRJZZlUYObmUElJkiRJ6nBW3CRJkiQVpcCCmxU3SZIkSep0VtwkSZIkFaXVGvPvbzfOipskSZIkdTgrbpIkSZKKUuI7biZukiRJkorSKjBzc6ikJEmSJHU4K26SJEmSilJgwc2KmyRJkiR1OitukiRJkopSYnXKxE2SJElSUZycRJIkSZI04ay4SZIkSSpMeSU3K26SJEmS1OGsuLWJiAXAz4F9M3POGtpsAizIzIMnMjZJkiRJI9MqsOJm4vZMi9eUtNU2BXadqGAkSZIkjU6rVd7Awg06cYuIFnAmMBdYDHQBPRFxb2ZuGxFHAB8BVgP3AEcBZwNbRsRlmXlwRHwKeD2wWd3HYZn5YEQsAS4F9gV6gUMz856I2L++5iTgPuAIYBlwBtBdx7AgMz87IQ9B/397dx6v+1zv//+xNlsyJFJKSoY8nWQmU6LBr4kylAplKKJUwqlTKDpNSp3GU4aSOaJvZTrHTOnkqIzhmcpYykEiUzbr98f7c1nXXnvtvWMv63253s+727qta1prv9bHWtd1vT7v1/v1ioiIiIgYeMOXij4+21BWz1YB3gqsOO7+TwP/n+21KYnbysAHKatyW0lasbttQ9srATdTkjuA5wLn2l4TuAjYU9LTgOOAHW2vClwF7AjsCmB7LeBlwJslbfwk/cwREREREUNu5En4qKv1xG1T4Ie2H7b9f8AZ4+4/FbhY0heAU2xf3n+n7d8B+wDvkfQlYANgkb6H/Ff3+WrKityqwB9738f2x2x/HXgN8CZJlwOXAMt0j42IiIiIiGg+cRtl5vR5Rv+dtj9EWZX7K3CspB3675e0NnAW5TieDPy//u9n+8Fx/87D3eXe1y8maRlKeeRHbK9hew1gfeC7k/EDRkRERES0ZuRJ+K+21hO3c4BtJT1N0uLA63p3SJpf0vXAHbY/BxxNKaucwdjewE2AC2x/m9KNcnNKEjY7Bp4j6SXd9Y8AuwPnAbtKmi5pEeBnlOQtIiIiIiKi7eYktn8saV1KKeOfgWv67psh6RPA2ZIeAG4HdqKsvt0s6XzKfrYfSrqq+7JfAsvN4d97sFu1O1rSAsDvgXcCDwEvBi6j/D850vYFk/mzRkRERES0o/4K2WRrOnEDsL0/sP+4m7/X3XcCcMIEX7Zh3+X1ZvN9+0smv9f3PS8E1pngSz74T4YcERERERFzMIzjAIbvJ4qIiIiIiBgyza+4RURERETEsBm+UsmsuEVERERERAy4rLhFRERERMRQGYT2/ZMtiVtERERERAyVYUzcUioZEREREREx4LLiFhERERERQ2b41qeSuEVEREREREwiSdtRZkVPB75i+5vj7l8DOAJ4BnARsLvtGXP6nsOXikZERERERNNGRkYm/eOfJen5wGeAlwNrALtJesm4hx0L7Gl7Jcrsgl3n9n2TuEVERERExJAZeRI+/mmvAc6zfZft+4CTgbf07pS0LPB027/obvoe8Na5fdOUSkZERERERMyFpGcCz5zgrrtt3913fWngtr7rtwEvm8v9y8zt38+KW0REREREDJWRJ+E/YC/ghgk+9hr3z08DRmcKBx59HPdPKCtuERERERERc/cVSlnjeHePu34rsHHf9ecCfxp3//PmcP+EkrhFRERERMSQmfzCwq4ccnySNpFzgAMlPRu4D9gG2K3v+9wk6UFJG9m+GHgncObcvmlKJSMiIiIiIiaJ7T8C+wHnA5cDx9v+X0lnSFqne9j2wH9Iug5YBPja3L5vVtwiIiIiImKojDy+LpCTzvbxwPHjbntD3+UrmLlhyVwlcYuIiIiIiKHyeOauPVWkVDIiIiIiImLAjYyOjs79UTHo8j8xIiIiIqbCU2Ip68FHfjHp748XnG/9qj97SiWHxP0zLq4dQnULzb8RAPfP+GnlSOpbaP7SgfZv//ivypHUt9gCrwPgzgd/UjmS+p614JsA+OtDp1WOpL7Fn7Y5t91/au0wBsLzFtoiz5udhebfOH8fncWftjlPf+E7aocxEB64+YQci84DN59QO4SmJXGLiIiIiIihMjKEO8KSuEVERERExJB5SlR0Pi7Dl4pGREREREQMmay4RURERETEUMk4gIiIiIiIiJhyWXGLiIiIiIghM3wrbkncIiIiIiJiqAxjV8nh+4kiIiIiIiKGTFbcIiIiIiJiyAxfqWRW3CIiIiIiIgZcVtwiIiIiImKojGTFLSIiIiIiIqZaVtwiIiIiImKoDOMA7iRuERERERExZIavsHD4fqKIiIiIiIghkxW3iIiIiIgYKmlOEhEREREREVMuK24RERERETFkhm/FLYlbREREREQMlWHsKplSyQEkabR2DBERERERMTiy4hYREREREUNm+NanhiZxkzQ/8C3gpcBSwJXADcCttr/UPeYU4FjgUuA4YHHgKmAT28vM4XuvBhxGOV4PAjvbvl7S7cAPgQ2Be4Htbd8oaV3gP4CFgDuA99q+QdKKXYzPAu4HPmD7Mkkv6uJaBPjF5B2ViIiIiIgYBsOUim4I/MP2BsCKwDOBW4F3AEhaFNgAOB34KnCi7dWAk4Hnz+V7fxj4ku11gMOB9bvbnw38T/d9vg98TdICwBHAdrbXAr7UfQ3AUcBHutt3674G4BvA92yvAVz8xA9BRERERESMPAn/1TYyOjo826kkrQJsCqwMbA18HPhXYEtKYreR7fdKugd4vu17u6/7q+3F5/B93wJ8EzgNOBU41fYjkh4AFrI9KukZwJ8oSd0vgN/1fYtnAKsBdwHX9N3+7O72m4Dn2b5X0jTgQdsLzNvRiIiIiIiIYTFMpZJvAj5FWU07EliS0gf0WOBtlMTt893DH+FxrDbaPlnS/wCbU1bf3gjsCjxqu5f5TgNmAPMBf+hWz5A0H6V0cz5KQrZGX8zLUJK50b54Rrv4IiIiIiIigOEqlXwNcJLtI4G7gVdSkqXjKInbisDPuseeA2wHIOn1lLLK2ZJ0IrCu7UOBA4C1ursWkrRFd3ln4EzgOmAJSRt3t+8CHG/7b8D1knbovudmwEV98ezQXd4aWPBx//QRERERETG0hilxOxx4h6SrgB9Q9ootZ/sWSoOQk/tWxz4EbCPpMkpSd/dcvvdngf0k/Rr4ArBH331vlXQl8FpgL9sPAW8FvtTdviPw7u6x2wPv6W7/HPC2LqY9u3iuAN5AaXQSEREREREBDNket3+WpA8C59i+RtJawOG2134C32fUdv2dihERERERMdSGZo/b43Q9cIKkRynt/XeV9DbgYxM9uH9fWkRERERExFRrcsUtIiIiIiLiqWSY9rhFREREREQMpSRuERERERERAy6JW0RERERExIBL4hYRERERETHgWu0qGTGpJC1u+6/jblvW9k21YqpJ0ouAVYD/Al5o+4a6EdUjaWFgBeAqYCHb91UOKSIiIp6C0lUynhBJ5wOz/eWx/aopDKcaSS8ARoAzgNd3l6GcFDnD9sq1YqulG62xP7AQsAFwJbCv7WOrBlaBpFcDhwLzUY7F1cB2ts+qGlgFkpYFjgBeBLwCOA7YxfaNFcOqQtLiwBcoCf1bgEOAfcaf/GmBpCOZ+bVkFHgAuJYyY/UfVQKbYpJeC3wGWJzyOjICjNpevmpgFUnaCFgV+C6wvu2LKoc0pbqRVf1/Gw8DjwALAvfYXrxKYFFVSiXjiToQOAj4E/B74BPAxymrCr+rF9aUOwi4EHgxcFF3+ULgv4EzK8ZV00eBDSkvLLcDazKbGYkN+CzwcuBu23+mJCxfrBtSNYdSfvZ7gT8DJwBHV42onsOBS4FnAX8HbgOaO7HRmQEsBvyo+3g68BxgJeDbFeOaal+nvK6+GnglsGn3uUmSPgR8GtgbWBQ4VNK+daOaWran2Z4POAzYEXi67YWBbYGTqwYX1aRUMp4Q2xcCSDrE9rp9d/1C0i8rhTXlbO8CIOmjtg+uHc+AeMT2vZIAsH1bd+awRdNs/7nvWFzTu9ygJW2fJelg26PA4ZLeXzuoSpazfZikPboVpf0kXVE7qErW6H8NkXQqcIntbRs7JnfYPq12EANkJ2A9yu/CnZLWBf6XsjrdmvVs79G7YvsUSfvXDCjqSeIW8+rpklay/VsASasC0yvHVMNh3ZvQJRgrl8T2p+qFVM1vJO0JTJe0BvA+4PLKMdVyq6TNgVFJzwTeD9xcOaZaHpC0DF3pj6SXAw/VDamaGZIWY+xYvBho9eTGIpKe261IQ1lte3p3uaX3KD+V9GXKvuAHeze2Vh7Y5xHb/+g70fUgpUywRfdJ2hk4iVIp907grrohRS0tPSnGk2Nv42P3+wAAIABJREFU4AJJf6Q8oTwH2K5uSFWcBPyNsoep9Y2j76fscXuAsjfhPGCfqhHV817gq8ALgD8A5wK7VY2onr2B04AVJF1OOcmxbd2QqvkkcAHwQkk/oux/3KVqRPV8EviVpJ9T9oKuA3xI0oHA2TUDm2Iv6z6v2XfbKNDEfvEJXCjpEGBhSVtSnjfPrRxTLTsA3wC+RjnBcw4leYsGpTlJzDNJC1A2EI8CV9qeUTmkKSfpKtur1o4jYpBJmk7ZuzQfcF0rjScmImlJSinYfJRysL9UDqma7lhsTFlR+bntOyQtYbu5VQVJiwLz2b67diw1SZoG7Aq8hvI3ci5waIvvL3pa/ZuImSVxiydE0oG2D5ygIxgwtverFZKOBg6xfWXtWGpJB6wxkm5gzl1Xm+kUN7vniJ6WniskfWJO97dYWi3p2ZQVhUUoZebzUfYAvqtqYFNM0vLA9ymdRkeAm4BtbV9fNbBKJC0C7Gj7m5KeT6le+Lzt+yuHNuW6LQffp3RqXp/SCG1b27+uGlhUkVLJeKJ+1X2+oGYQA+SlwGWS/kKpxW+ulbPtaQCSvgVcDBxne1TSNsDrqgY39Tal/A58glIi+T1K97ztgeWqRVXHBd3nzSnd4Y6lHIu3UcqLW9Lb//oyYBngB5RjsRVwY6WYajsRuIXyhvRHlN+TS6tGVMehwBdsnwwgaVtK99FNawZV0fGULtVQOtFOA44BtqkWUT1fozxHHG/7T5L2oHRcfdmcvyyGUVbc4kkj6de216odx1ToZlTNosUB3BP9f5d0me01Z/c1w0rSL22vM+62X9leu1ZMtUi6BNjA9qPd9WnAL2w39+ZD0sXAZr3VA0kLAufb3qBuZFNP0nW2V+72M/2AMk7mPNurVw5tSk30HCnpStur1YqpJklXjP8dkHS57TVqxVRL73Wk/3dkouMTbcgct3gyjcz9IUNjk9l8tOg+STtLWljSopLeR7sdsEYkPdZcQNLrKSssLVqM0pCkZylKeVyLns3M5aPTmfnYtKQ3dNzA6rbvrBlMRQ9JeuyEl6S1gebKAvuMdl2qAZC0MqX8vkV3SVqdsS6029Pua2rzUioZT6aWlnP7B6VOp2y0v4g2Bwz3d8AapXSGa7UD1nuAoyQ9j3Ki7EbaPRafAa7sVpumUUrjPlg3pGoOB34p6QzKsdic0n20RedJ+gGwL3BWl7w8UDmmGvYCTpF0F+Wk5xLA2+uGVNW+wNmSbu2uP5t2nzv3AI4CVpF0N3A95XU2GpRSyXjStFQqOZ6kJYATbW9WO5aoT9KzKHsemz5L2iWwG1IS+p/Zvr1ySNV0KyqbUo7FubZbGjY9E0kr2P59l7RtAnzf9m2145pqfV1XpwFuuesqzNSx+mHK8Wh17iMAkhamdBy9p3YsUU8St3jSNJ64LQD8xvaLa8cy1WbXUbGlRi09ks5n4mPR3Gym2XVUbLST4oQdE203s0I/u2PQ08qxSIfmiXX7xvekrDw+tu2ixePRHYsjgBdRqnmOB3axfWPFsKKSlErGk6mZPW7j3qBPo3QOPL1eRFVt2nd5OqUb1tPqhFLdgX2XpwNvZmxPT2v6nw+mUzqNXlIpltpSWj3zMRhvlHaOxZw6NLd8Zv0k4KfdR8vHAUrH0S8CBwN/AU6g/H28omZQUUcSt5gnko60vfNs7v7clAZT14F9l0eBO2xfUymWqibopPlFSb8EPl0jnppsXzjupnO67opznOc1jGwf1H9d0r8DZ1UKp6rxz5m90upK4dSynO1NJe1vu7nnhh7bp3YXl7Y902umpM9WCGlQTLe9b+0gBsSSts+SdLDtUeBwSe+vHVTUkcQt5tVLJS1i++/j77B9Uo2AarB9Ydcx8NWUv6vzgSYTN0n9ZwFHgFWAp1cKpypJL+y72jsWz6oUzqBZBHjhXB/Vhr9TyqBaspykTwO7dKMhZtJKCa2kzwPPAd4kqb+0fn5KA5+PVwmsvp9J2gL479b3+gEPSFqGsa6SLwea3u/XsiRuMa8eBW6WZPo6gbW2h0fSRyiDQY+jvEHfT9JLbX+mbmRV9K+sjAJ3ADtWiqW2CynHYKT7/H/AB6pGVMm4vY/TgMUp5T/NGVdaPQIsD5xRL6IqtqR00xyhobL6CZwCvIRy0q9/hX4G8O9VIhoMb6HscUNS77ZR2/NVi6ieDwOnAStIuoLy3PnWuiFFLUncYl59pHYAA2IHYD3bDwBIOpyyd6HFxO0Dtq/uv0HS+rWCqWzt8Z0kZzesvQGb9l0eBe5uuDvagX2Xmyyttn0ZcFk3XPjMiR7Ta9wxtZFNLduXApdK+pHtv/VulzRC2SvdJNtL145hUNj+paR1ScfRIIlbzKOJSgRt/7hyWDVM6yVtnQdpbNCypI2A+YAjJL2bsbPo8wPfprzoNEHSCyg//xnd30f/sTgDWLlWbBV92fY2/TdIOtf2q2sFVNFbbM+08irpKNvNrUzPLmnrvImZk9xh9jZJhwAL9912I7BCnXDqkvRsygnRRSjPn/NR9kXOsRvpMOpK7r8OvIoyGuEMSR+2/X91I4sakrjFPEmJ4GPOlXQK8L3u+k7AedWiqWMzygym5wH9+1NmULpiteQgSte8pSndAntmUEpemiHph8AawPMl/aHvrunAzXWiqkPSEZSyyHUkrdJ313RgsTpRDbSWSig/BqxOaeK0H/AGYKOqEdV1InALZZ/fjyhltZdWjaie4yjHYwfKitsulIHcb6gZVNSRxC3mVUoEi72A3YF3UZ5YzwUOqxrRFOuVNEl6p+1jKodTVW/WkKSP2j64djyV7USZxfRV4IN9t8+gtLZuyacpTUi+ysx7QWcA19YIaMC11Ab+dts3SLoKWNX2f0p6X+2gKlra9qu6VcgfAl+gvZOhPc+w/Y2+6/8haadawURdSdxiXjVfIthZmHIs3irp+cB7gQVo6Fj07Ud5laRZZjS1NDhV0m62DwMWnGjwdCsd8zor2v61pC8D4/f3rcDMK5LD7kHbF3Td8sZbBLhrgtujDfd1z5tXAltKupRGu/F2evMuDaxu+5K+JiWt+bmkHWwfCyDpjcBllWOKSpK4xbwaXyK4I22eFTseuKq7fC9l1e0YShlpK+Y0SLY1I7O5DG2tIgDsAezKxHuVRin7NlpxBKXkq7/baM8opYwy2vQB4N3Avt3n62hnf99EzpP0A8rxOEvSWvR1rm7M1sB7JR1KeZ5YCEDSu2i302azkrjFvBpfInge7e1nAljW9psAuk55+0u6vHJMU6pvkOz54+4apbEXXNu9v4EbbR/Vf19rg1Nt79p9nmUVtjW2N+8uTtRt9EVTH9HAa6nT5jts791dbumE34Rs7ydpBds3SdoOeAUzlxc3w/ZStWOIwTEyOtrayd+YDOMGC8/CdmtNBy4H3mn7qu76ysAxttetG9nUk/Rr4KWUFcje0Ok/U8pGd7N9bsXwpoSkvYBnUE5qfLvvrvmB7W031ylO0viV+F5Cfy3wWdt/nfWrhkt/t1Fglm6jtpvpNirpSOaw+txSaTVAN59rDdt5UwZIOiVdaAtJK1CatBxPeT1ZC9jd9q/m+IUxlLLiFk9Ur9RnQWAp4A/AI8CKwO+B1orR9wXOlnRrd73XyrhFtwK79l5UJK1KKfnZi7LJvIVk9npgHWYdLvwQpVlHi66ltLL+bnd9O2AZ4E/AdyjlQMMu3UbHXNB93hxYFDiWchzeBvxtNl8zzO4ErutOfD1WodBgAju7LrTzU7pMtuhI4HDKeAwBe1PGA2xYM6ioI4lbPCG2lwOQ9H3gm7Z/2l1flwaHcts+p1uFXJXy5tS2H4KZGlW0Yrn+M4G2r+pKXm6R1EQtvu3TgdMlnWR7pm6BklptOLC+7bX7rl8p6VLbO3R7NYZeuo2O6ZUQd50TN7D9aHf9JOAXNWOr5Ki5P6QJO5EutOMtaPuYbpzIcbZ/KulptYOKOpK4xbz6l17SBmD70q5MsDm2/8FYg45+u9PWaIDfS/o8pTnLNMrKyu8kbUBZlW3JipJOpHQd7Q2RXYiyItua6ZJWsf0bgG6O2XxdIrtA3dCm3JGSPkyGC0OZX7cEcEd3fSnKcWnN+L3BTer2iN8jaVtAtq/s9ritCRzM2O9JSx6RtA1ldfoASW+mvdfS6CRxi3l1q6RPUYZDjgDvBH5bN6SB09IQWSiNaj5Jqcd/BDgH2JlS5rF7xbhq+A9KR8V9KLMNt6QkcS36IHCmpL9QEpVnUp4vDgSOrhhXDd8nw4V7PkNZfb2YcqJnfUqHxdb0dxqdDjyX0vK9hdLyiRwD3NCd2DmI8hzxPcrfSmt2Az4MvN/2bZLeAbynckxRSRK3mFc7AJ+ivBEZpbxJ36lmQAOoqc3m3RnTfSa467ipjmUA3G37fEkbAYvZ/qikljrlPaabX7Y8pZz4EeBa2w9L+nmDDRkyXHjM8ZTXjQ0pz5V72L69bkhTr7f9oEfSy4CmOtCOs5ztbSUdDBxh++Butl1zuqZnu/Rdf3vvsqRf216rSmBRRRK3mCddJ7gWz47GbEjaCTgEWLy7aYR2Z808IGklSmOOTbvOiq2VBQIgaVlgT0pZ3Eh3W3PNFzoZLjzmBuBiSnOWM8ePSWiV7f+V9N25P3JozS9pSWArYGtJz6XtgeSz01pFT/OSuMU8yZv0mMABwKa2r64dyADYH/g0pSTw34D3MtZVsTUnAT/tPlpbYRsvw4XHLA+8nDIeYR9JfwdOs/2FumFNLUmf6LvaG6PSajMOgC8ClwA/sX21pN9SXltiZq0/lzYniVvMq7xJByStZvvK2dx995QGU9+fWv996LF9IWXvCsC6khZvYV7ZbEy3vW/tIAbBuOHC7wA2od3hwjMk/QZYktK4583AWynloy3pXzkZpYxL+H6dUOqzfTyljLbnX2ynIUc0LwO4Y55I+qntjWvHUZuka23/S+04BoGkr1Dmc50FPNi73XYzDSgknc+chwu/agrDGQiSvgacDfx314G1OXMbe9DS30hPt+dzcUqScgFwoe3WTnZFR9JptjeXdAMTPIfaXr5CWAMre9zakxW3mFe/knQyDb9J71zTlbpcwszDUy+a/ZcMrcWAe4EN+m4bpa3OgQfO7QGSnmv7z1MQy6B4C2WPG337uVorq37lHO5r7W+k5yvAq4BNKaMAlpJ0vu3rq0Y1RSQ9yswJysOU5j0LAvfYXnzCLxxeF3cnOA6sHchTRPa4NSaJW8yrvEkvlqC8Ket/YzZKeUPSFNs7S5oOiPIcc7XtGZXDmlJdieTcnAE0c6bU9tK1Y6jN9s5ze4ykw2zvNhXxDALbhwGHSZoGbA98AvgWZWTE0LM9DUDStyhNWo6zPdrN7Xpd1eDqWKn7WB5YkfI8+QjlWPyGDCof73O1A4iplcQt5knvjUjje3ewPacz6U2RtDZwCnAnZS7TUpK2sn1J3cgGTlNnSiUtRJnv92rKa895wAG276sa2OBZp3YAU0nSeym/E+sBl1OaXZ1eNag61rO9R++K7VMk7V8zoBr63lOcT+m4ekd3fXHKzMPmSLoFWJqyX36EcsL8buAPlDmh0ZAkbjFPJK1OGb69kKT1gYuAbW3/um5kU6trdX4E8CJgY8qm6l1s31gxrFq+Brytl6h1vxdfB15WNarB09oG428A91PmEY1Q3nB8m9JxMxojaS/bXwHeCHwTeKfthyqHVdN9knamdF+dRvm7aHk0wtLM/PPfBzyvUiy1XQicbPtHAJJeD2xLea39JrBRxdhiik2rHUA85X2dMmflTtt/AvagvBlrzaGU9sV/p7RwPoH2ykV7FulfXbP9C8p+jWjb2rb3tH2l7Sts7wmsXTuoqGYvSStSSuKuoazMv7D3UTm2GnYAtgb+DNxKWYVs+aTG6cDZkt4vaU/KkPYTK8dUy0t7SRuA7TOB1WxfRmbbNSeJW8yrhWxf27ti+2zgaRXjqWVJ22cB2B61fTjwjMox1XKXpDf3rkjaklI2GW2bJumZvSvd5ab2PsZMjgL+G3gxZUWh/+OCemHVYfsm21vYXtT2Yra36U6GIumw2vFNNdt7A/8JrEzZ83aI7VbnuN0t6b2SFpa0qKTdKa+zK5P38c1JqWTMq7u6cslRAEnb02Z5xwOSlmHsOLwcaLXs573AMZJ6g6Z/T9tnjmenqT1uwJeBSyX9hPKzb0E21k+kid8L258EPinpW/17u/pJWqu1svvZaGrfY4/tUyj7pVu3PfBVymzDGZTVx3dROvX+W8W4ooIkbjGvPk7Zu7KKpLuB6yklH63ZGzgNWEHS5ZQuk9vWDakO278F1pO0MDDN9r21Y6pJ0hqU7qIzgLNsX9fd9YF6UU0920dKupQybHoasLXtqyqHNaUkHWt7B0m72P7ubB529pQGVdnskrbOETTUeTViNtYB3j5Bd+av1wgm6soA7pgnkn5J2b90AnC07Vsqh1RN1wJ/JUob6+taGzKcodOzkrQvZQXyJ5RkZQvgM7aPrBrYFMrQ6TGSbqXMp9qf0vZ+Ji0di3+GpMtsr1k7jtoyZLlt3azc9YFTgWNtX1w5pKgoK24xT2yv020wfwdwuqQ7gWPmcDZ5KPWVBfaMSnoAuBY4vJEk7sC5PaDBodO7UZpy3AMg6VOUWU3NJG5k6HS/XSnlTYsy63Fp7Vj8M3JmOZpn+y2SFgW2BD4maQXgB7ZnOfkTwy+JW8wz27+T9GXKXqZ9gI8BTSVulAGhSzA2HPTtlDdnj1C6bO5SKa4pk6HTE7oTeLjv+n2UgfXNyNDpmWxq+92SLredMqf4ZzWx7zFmz/a9ki4GXtB9bFg5pKgkiVvME0lbAdsxtoz/Ads/rxtVFWvYXrd3RdKpwCW2t5V0RcW4Bk1rb0CuBf5H0gmUPW5bAfdI+gSA7U/VDG6AtNJ8YXtJZwMf6PbCzvT3YPuiOmHFoJC0BPCI7b/13dzUvseYmaS9KSeDFwSOBd5o+9a6UUUtSdxiXu0AHANsZ/vhuT14iC0yrgzwOYzNV8nf2ZjWSp9u6j56c+x6b8BaS2CjOIhSkfA8YHzSPkppYhNjmvk76ZoYHQUsQxmdcQ2wo+3f2f5I3eiismUofQR6Y3U2k7RcSiXblDeUMU9sb1M7hgHxSeBXkn5OaU6yDvAhSQeSs6XNsn1Q7RhicHTzHQ+XdIDtf68dT02SXjGn+7vVx5ZeX74D7Gf7NHismuVIYOOqUcUgWA5YE1gR+Cllf+zPqkYU1SRxi5gEtk+SdB7lRfYRYDfbd0i60HaLc+0CkPQos64y/sn2C2rEEwPjy5IOBl5NeR0+DzjA9n11w5pSvZMaz6K8Ib2Y8ty5IXAVsJHtP1SKrYaRXtIGYPv/9Uqqo3mrUgbVf5XSP2B/4MSqEUU1SdwiJoGkZwJvozQoGQHWkJQ9TLNqpvQJwPa03uVuXMSWwAb1IhpYTf1eUOYv3U9pWjRC6Tb5bRoaVG/7lQCSzqDM9Ptdd31Z4NCasVVytqT9gcMp+2HfDlwr6YUAtm+uGVxUdbvtUUnXAavZPlrSArWDijqSuEVMjh8AfwOupr19XLPI0OlZdXtAfyBpv9qxTKUMnZ7Q2rZX77u+Z7enqUXL9pK2zs3AsrWCqWjb7vO7x91+IeU1ZfmpDScGyNWSvg58CzhO0tK0d7IrOkncIibHc21vVjuIQTDB0OnTJH3G9pG2m6rLHzd8egRYhZnHA7RgU0nvAfaXNGP8nbaPbrD5wjRJz7R9Nzy2Yj/LsWnEryQdBZxE+RvZnrKPpym2l6sdQwysPYANbV8j6ZOUEuvtKscUlSRxi5gcl0lazfaVtQMZABk6PaZ/yPIocAelpLYlGTo9qy8Dl0r6CSVZ2QL4XN2QqnkPZSV+d8rvwznAf1aNaApJOtD2gZKOZIJqDdtDPwM05sz2I3QnM2z/hHJSNBqVxC1icryUkrz9BXiQ8mZs1HaL5S3ND53us6/tO/tvkLQF0FLThQydHsf2kZIuBTahPFdsbfuqymFVYfsfkg5nbMUNYGlKyWQLftV9vqBmEBHx1JDELWJybFU7gAGSodNjzpG0Wddh9LnAN4CXUIbVtyJDp8fpGtW8hlLy9DDwkKSrbTe3P1bSx4F/o5zwGaU76UUje7ps954LtrP92qrBRMTAS+IWMQls3yRpO8oeps8Ab7HdYgkYZOh0v09TusUdDXyEUgL2jrohTbkMnZ7VEcDTgcMo+0DfRXnu2KtmUJW8G1jB9v/VDqSyhSS9wPYttQOJiME1Mjra3Am+iEkn6fPAMsDawHrAj4Ff296namBRnaTNgFOAN9m+oHI41WTo9BhJ19leue/6NOBq2y+pGFYVks4HXtPt42mWpGsBAX8BHqCc6HrU9gpVA4uIgZIVt4jJ8VpgLUqydk/3Zv1KoLnELUOnQdINjB2Dke7jR5L+Srt7HzN0eswNklbsa4O/FPDHmgFVdD3wsy6Be7B3Y2Ml1QDXUF5HeqWiI7TZ0Cki5iCJW8TkeLT73Huz/rS+25qSodMAbFo7gAHU/NDpPtOBKyRdBDwCvBz4k6TzAGy3VD76R8aS1ubKqSX9EFiD0pBlzb675qedBi0R8U9K4hYxOU4CTgSWkLQXZc/K8XVDqq/VodO2bwKQ9FJgf9tvl/QvwKGUhKVFGTo9ZnzJ6BerRDEAbB/Uf13SCNDSTLOdgCWArwIf7Lt9BqVsMiLiMUncIiaB7YMlvZbSlOOFlBKw0yuHVUWGTs/kCEpzDmxfK+nfge9QVlhak6HTHdsXSno9Y2Wj59v+ceWwqpC0G3AIsHDfzTcAK9aJaGp18y7vAd5cO5aIGHzT5v6QiJgbSQsAt9n+V8pcnk0lLVk5rFpe2fexSXdba0Onexa2fWbviu2zmfkNakt6Q6e/JOnLwKXAVyrHVIWkjwAHUkrhbgD2a21Vus/HgNWB7wMrUIZxX1I1ooiIAZUVt4jJcSyl4cCCwCeBY4DvAZvXDKqSDJ0ec7uk3Sm/HwBvp9HypwydnskOwHq2HwDoBlD/ijJKpDW3275B0lXAqrb/U9L7agcVETGIsuIWMTmWs/1RYBvgO13b86Uqx1TLOb3VRknPlXQycHDlmGrZmZK830ZZXXkj8J6qEVXSN3T6dZTZbet3+5laNK2XtHUepNGyUeA+Sa+kdOHdohtU//TKMUVEDKSsuEVMjvm7ZGUrYOvG33xk6HTH9s20ueo6kQydHnOepFMoq/IAO1LGI7ToA5Qh3Pt2n6+jlJFGRMQ4SdwiJscXKfsyfmL7akm/BQ6oHFMVtk+RdA8ND52WdJrtzcfNc3tMo3Pc1hs3dPpU4OqK8dT0IWB3SvI6jZK0HVo1okps/wbYu7u6Tf99kg6zvdvURxURMZiSuEVMAtvH07X/l/QMYKvuDUkzMnR6Jr2W/6+llEe+ilIKdwZwbq2gKsvQ6TH/Zfu1wLdqBzLg1qkdQETEIEniFjEJJL0b2Bj4V+Ay4F5Jx9j+bN3IptSmtQMYFLZv6y7uByxIygMhQ6f7LSTpBbZvqR1IREQ8dSRxi5gc76PsZXoH8GNKKdQvgGYStwydnlDKA8dk6PSYJYEbJd0OPNakpLFV6YiIeJySuEVMEtu3SXoD8DXbMyS12pwkQ6fHpDywk6HTMw2n/3zVQCIi4ikpiVvE5PiNpNOA5Snt8E+kDBhu0SxDpyV9oWZAFfWXB86gJK+3tVge2A2d3gY4jrL/cT9JL7Xd0uyyV3aflwdWpOx5fIQyIuE3wFGV4hpUrY6LiIiYUBK3iMmxC7AhcLXtf0g6lvKmrEUZOj1mfHngIVWiGAzND522vTOApPOB1W3f0V1fHPhRzdgG1Nm1A4iIGCRJ3CImx+LA2sAm3VDh+YC3UppRtGZnyuy2LwIPAxfS6NBp2xfWjmGAZOj0mKWBu/qu3wc8r1IsVUlallJe/SLgFZQV2V1s32j7IzVji4gYNEncIibHicAtwPqUM+eb02ipZIZOx2xk6PSY0ylD6n9IKQfclvIc0qJDKSd5Pg/8GTgBOJqSxEVERJ9ptQOIGBJL294ROBX4IeVNx5p1Q5pa3R4/JN0g6Q/jP2rHF9V9CDiHsgq9E3A+sE/NgGqxvTdlVXplYCXgENsH1I2qmiVtnwWM2B61fTjwjNpBRUQMoqy4RUyOv3afTdm7comkmvHUkKHTMScZOt3H9inAKbXjGAAPSFoGGAWQ9HLgobohRUQMpiRuEZPjPEk/oKwgnC1pLfrmM7UgQ6djLjJ0OibyYeA0YAVJlwNLUPYHR0TEOEncIibHQZRSsG9QVt1+393Wogydjolk6HRMZClgXUrJ6HzAdbb/UTekiIjBlMQtYnIcTlllOpyxVabn0+YqU4ZOx2MydDrm4gu2T6fMsYuIiDlI4hYxObLKNCZDp6Nfhk7HnPxe0neBS5h5JfboeiFFRAymJG4RkyOrTGMydDoek6HTMRd3UkYirN932yhlJEBERPRJ4hYxObLK1MnQ6ZiNDJ2OWdjeWdJ0QJT3JFfbbnUwe0TEHCVxi5gcWWWKmLMMnY5ZSFqbMhbhTsr+4KUkbWX7krqRRUQMnpHR0dHaMURERAMkbQNsSimFO8f2T+pGFLVJuhjYu5eoSVof+Jrtl9WNLCJi8CRxi4iIiCokXWF79XG3XWl7tVoxRUQMqmm1A4iIiIhm3SXpzb0rkraklE1GRMQ42eMWERERtewGHCvpO931PwA7VIwnImJgZcUtIiIialnA9nrAssBy3d62JSrHFBExkLLHLSIiIqaUpI2A+YAjgHdTOo1CqQT6tu2VasUWETGoUioZERERU20zYBPKLL+DKInbKGUO5qEV44qIGFhZcYuIiIgqJB1AGcb+TeBUYC3gnbbPrBpYRMQAyh63iIiIqOWNwNXA1sD9wJrAp6pGFBExoJK4RURERC3TbJ8FbA6cYvsWso0jImJCSdwiIiKilvsl7QO8CjhN0geBeyvHFBExkJK4RURERC3UN8dCAAAAU0lEQVTbAwsD29j+K/B8YLu6IUVEDKY0J4mIiIiIiBhwWXGLiIiIiIgYcEncIiIiIiIiBlwSt4iIiIiIiAGXxC0iIiIiImLAJXGLiIiIiIgYcP8/3MpzPGsUnFgAAAAASUVORK5CYII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ea typeface="SimSu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28" y="1028699"/>
            <a:ext cx="6691743" cy="5596731"/>
          </a:xfrm>
          <a:prstGeom prst="rect">
            <a:avLst/>
          </a:prstGeom>
        </p:spPr>
      </p:pic>
      <p:sp>
        <p:nvSpPr>
          <p:cNvPr id="6" name="Left Arrow 5">
            <a:hlinkClick r:id="rId4" action="ppaction://hlinksldjump"/>
          </p:cNvPr>
          <p:cNvSpPr/>
          <p:nvPr/>
        </p:nvSpPr>
        <p:spPr>
          <a:xfrm>
            <a:off x="89121" y="77415"/>
            <a:ext cx="402956" cy="294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7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>
          <a:xfrm>
            <a:off x="847627" y="0"/>
            <a:ext cx="10515600" cy="103800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Summary of Bivariate Analysis-</a:t>
            </a:r>
          </a:p>
        </p:txBody>
      </p:sp>
      <p:sp>
        <p:nvSpPr>
          <p:cNvPr id="5017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83164" y="693684"/>
            <a:ext cx="11212994" cy="60224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sz="2000" dirty="0" smtClean="0"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1.</a:t>
            </a:r>
            <a:r>
              <a:rPr lang="en-US" altLang="zh-CN" b="1" dirty="0" smtClean="0">
                <a:latin typeface="Calibri" panose="020F0502020204030204" pitchFamily="34" charset="0"/>
                <a:ea typeface="SimSun" panose="02010600030101010101" pitchFamily="2" charset="-122"/>
              </a:rPr>
              <a:t>     Vendor 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</a:rPr>
              <a:t>2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has more average trip duration as well as higher average distance  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than Vendor 1</a:t>
            </a:r>
          </a:p>
          <a:p>
            <a:pPr marL="514350" indent="-514350">
              <a:buAutoNum type="arabicPeriod" startAt="2"/>
            </a:pP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Replacing 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the outliers/anomalies shows that as the 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</a:rPr>
              <a:t>passenger counts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 increase the duration too 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increases. </a:t>
            </a:r>
          </a:p>
          <a:p>
            <a:pPr marL="536575" indent="-536575">
              <a:buNone/>
            </a:pPr>
            <a:r>
              <a:rPr lang="en-US" altLang="zh-CN" b="1" dirty="0" smtClean="0">
                <a:latin typeface="Calibri" panose="020F0502020204030204" pitchFamily="34" charset="0"/>
                <a:ea typeface="SimSun" panose="02010600030101010101" pitchFamily="2" charset="-122"/>
              </a:rPr>
              <a:t>        Vendor 1 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is preferred for longer duration trips by 1 passenger count whereas for others 2 is      preferred.</a:t>
            </a:r>
            <a:endParaRPr lang="en-US" altLang="zh-CN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3.</a:t>
            </a:r>
            <a:r>
              <a:rPr lang="en-US" altLang="zh-CN" b="1" dirty="0" smtClean="0">
                <a:latin typeface="Calibri" panose="020F0502020204030204" pitchFamily="34" charset="0"/>
                <a:ea typeface="SimSun" panose="02010600030101010101" pitchFamily="2" charset="-122"/>
              </a:rPr>
              <a:t>     Week 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</a:rPr>
              <a:t>days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 have longer duration with a peak on Thursday and Friday.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        Early 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</a:rPr>
              <a:t>morning trips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 are faster as expected and noon travels around 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</a:rPr>
              <a:t>1PM to 5PM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 are longer.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       Office 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hours are duration is lesser than noon and evening hours.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       Increasing 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trend is observed on duration per 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month</a:t>
            </a:r>
            <a:endParaRPr lang="en-US" altLang="zh-CN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       Most 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of the trips are of 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</a:rPr>
              <a:t>shorter duration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 (1-10 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kms).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4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.     We 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also see few anomalies with zero distance travelled and huge trip duration.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       Also 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most trips have a speed between 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</a:rPr>
              <a:t>0 to 30 kms/hr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.</a:t>
            </a:r>
          </a:p>
          <a:p>
            <a:pPr marL="514350" indent="-514350">
              <a:buAutoNum type="arabicPeriod" startAt="5"/>
            </a:pPr>
            <a:r>
              <a:rPr lang="en-US" altLang="zh-CN" b="1" dirty="0" smtClean="0">
                <a:latin typeface="Calibri" panose="020F0502020204030204" pitchFamily="34" charset="0"/>
                <a:ea typeface="SimSun" panose="02010600030101010101" pitchFamily="2" charset="-122"/>
              </a:rPr>
              <a:t>Shorter 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</a:rPr>
              <a:t>duration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 trips face connection 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issues.</a:t>
            </a:r>
          </a:p>
          <a:p>
            <a:pPr marL="536575" indent="-536575">
              <a:buNone/>
            </a:pP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        Only 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Vendor 1 had this 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</a:rPr>
              <a:t>connection issue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, this might be due to poor GPS machine used by them.</a:t>
            </a:r>
          </a:p>
          <a:p>
            <a:pPr marL="536575" indent="-536575">
              <a:buNone/>
            </a:pP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6.     The 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correlation heat map shows that there is 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</a:rPr>
              <a:t>not much correlation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 among the independent 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 and 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target variables, except for slight correlation 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</a:rPr>
              <a:t>among 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latitude and longitudes.</a:t>
            </a: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11442622" y="988191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>
            <a:hlinkClick r:id="rId4" action="ppaction://hlinksldjump"/>
          </p:cNvPr>
          <p:cNvSpPr/>
          <p:nvPr/>
        </p:nvSpPr>
        <p:spPr>
          <a:xfrm>
            <a:off x="11442621" y="1755842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>
            <a:hlinkClick r:id="rId5" action="ppaction://hlinksldjump"/>
          </p:cNvPr>
          <p:cNvSpPr/>
          <p:nvPr/>
        </p:nvSpPr>
        <p:spPr>
          <a:xfrm>
            <a:off x="8589061" y="3307924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>
            <a:hlinkClick r:id="rId6" action="ppaction://hlinksldjump"/>
          </p:cNvPr>
          <p:cNvSpPr/>
          <p:nvPr/>
        </p:nvSpPr>
        <p:spPr>
          <a:xfrm>
            <a:off x="10207654" y="4485083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>
            <a:hlinkClick r:id="rId7" action="ppaction://hlinksldjump"/>
          </p:cNvPr>
          <p:cNvSpPr/>
          <p:nvPr/>
        </p:nvSpPr>
        <p:spPr>
          <a:xfrm>
            <a:off x="6465971" y="5078917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>
            <a:hlinkClick r:id="rId8" action="ppaction://hlinksldjump"/>
          </p:cNvPr>
          <p:cNvSpPr/>
          <p:nvPr/>
        </p:nvSpPr>
        <p:spPr>
          <a:xfrm>
            <a:off x="10207654" y="6303372"/>
            <a:ext cx="420001" cy="24253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4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 noChangeArrowheads="1"/>
          </p:cNvSpPr>
          <p:nvPr>
            <p:ph type="title"/>
          </p:nvPr>
        </p:nvSpPr>
        <p:spPr>
          <a:xfrm>
            <a:off x="717550" y="269331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SimSun" panose="02010600030101010101" pitchFamily="2" charset="-122"/>
              </a:rPr>
              <a:t>Latitude and Longitude vs Duration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992313"/>
            <a:ext cx="5260975" cy="4046537"/>
          </a:xfrm>
        </p:spPr>
      </p:pic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526924" y="2699352"/>
            <a:ext cx="5423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SimSun" panose="02010600030101010101" pitchFamily="2" charset="-122"/>
              </a:rPr>
              <a:t>We can see that Hotspots are more in Manhattan and Brooklyn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SimSun" panose="02010600030101010101" pitchFamily="2" charset="-122"/>
              </a:rPr>
              <a:t>These areas seem to be the busiest in NYC</a:t>
            </a:r>
          </a:p>
        </p:txBody>
      </p:sp>
    </p:spTree>
    <p:extLst>
      <p:ext uri="{BB962C8B-B14F-4D97-AF65-F5344CB8AC3E}">
        <p14:creationId xmlns:p14="http://schemas.microsoft.com/office/powerpoint/2010/main" val="30117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 noChangeArrowheads="1"/>
          </p:cNvSpPr>
          <p:nvPr>
            <p:ph type="title"/>
          </p:nvPr>
        </p:nvSpPr>
        <p:spPr>
          <a:xfrm>
            <a:off x="528234" y="246880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Models-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258097"/>
              </p:ext>
            </p:extLst>
          </p:nvPr>
        </p:nvGraphicFramePr>
        <p:xfrm>
          <a:off x="528233" y="1552569"/>
          <a:ext cx="10870235" cy="186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621">
                  <a:extLst>
                    <a:ext uri="{9D8B030D-6E8A-4147-A177-3AD203B41FA5}">
                      <a16:colId xmlns:a16="http://schemas.microsoft.com/office/drawing/2014/main" val="1430807695"/>
                    </a:ext>
                  </a:extLst>
                </a:gridCol>
                <a:gridCol w="1757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7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7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3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Results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Baseline Mean Model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Linear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Regression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(log transformed)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Linear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Regression</a:t>
                      </a:r>
                    </a:p>
                    <a:p>
                      <a:pPr algn="l" fontAlgn="ctr"/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(Feature Selection)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     Ridge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Regression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Lasso Regression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smtClean="0">
                          <a:effectLst/>
                        </a:rPr>
                        <a:t>RMSLE_Test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0.901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smtClean="0">
                          <a:effectLst/>
                        </a:rPr>
                        <a:t>0.878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smtClean="0">
                          <a:effectLst/>
                        </a:rPr>
                        <a:t>0.868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smtClean="0">
                          <a:effectLst/>
                        </a:rPr>
                        <a:t>0.864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0.857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smtClean="0">
                          <a:effectLst/>
                        </a:rPr>
                        <a:t>RMSE_Test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0.798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smtClean="0"/>
                        <a:t>0.624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smtClean="0"/>
                        <a:t>0.612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smtClean="0"/>
                        <a:t>0.610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smtClean="0"/>
                        <a:t>0.599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own Arrow 1">
            <a:hlinkClick r:id="rId3" action="ppaction://hlinksldjump"/>
          </p:cNvPr>
          <p:cNvSpPr/>
          <p:nvPr/>
        </p:nvSpPr>
        <p:spPr>
          <a:xfrm>
            <a:off x="10467974" y="3505199"/>
            <a:ext cx="257175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63" y="277977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Trip Duration= Distance/Speed </a:t>
            </a:r>
            <a:endParaRPr lang="en-US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 noChangeArrowheads="1"/>
          </p:cNvSpPr>
          <p:nvPr>
            <p:ph type="title"/>
          </p:nvPr>
        </p:nvSpPr>
        <p:spPr>
          <a:xfrm>
            <a:off x="487975" y="254391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Conclusion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87975" y="1579954"/>
            <a:ext cx="11296371" cy="2724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ea typeface="SimSun" panose="02010600030101010101" pitchFamily="2" charset="-122"/>
              </a:rPr>
              <a:t>Lasso Regression</a:t>
            </a:r>
            <a:r>
              <a:rPr lang="en-US" altLang="zh-CN" sz="2400" dirty="0" smtClean="0">
                <a:ea typeface="SimSun" panose="02010600030101010101" pitchFamily="2" charset="-122"/>
              </a:rPr>
              <a:t> performs the best on our dataset (for now) as we saw that the RMSE and RMSLE values came out to be the least for the same.</a:t>
            </a:r>
          </a:p>
          <a:p>
            <a:pPr marL="0" indent="0">
              <a:buNone/>
            </a:pPr>
            <a:endParaRPr lang="en-US" altLang="zh-CN" sz="2400" dirty="0" smtClean="0"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We need to look into more Machine Learning models which can capture our data better.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 noChangeArrowheads="1"/>
          </p:cNvSpPr>
          <p:nvPr>
            <p:ph type="title"/>
          </p:nvPr>
        </p:nvSpPr>
        <p:spPr>
          <a:xfrm>
            <a:off x="4452257" y="2803525"/>
            <a:ext cx="3607014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22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1678" y="552004"/>
            <a:ext cx="3162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Pick_time_frame_Office</a:t>
            </a:r>
            <a:r>
              <a:rPr lang="en-US" dirty="0" smtClean="0"/>
              <a:t> Hours</a:t>
            </a:r>
            <a:endParaRPr lang="en-US" dirty="0"/>
          </a:p>
          <a:p>
            <a:r>
              <a:rPr lang="en-US" dirty="0" smtClean="0"/>
              <a:t>Distance            </a:t>
            </a:r>
            <a:endParaRPr lang="en-US" dirty="0"/>
          </a:p>
          <a:p>
            <a:r>
              <a:rPr lang="en-US" dirty="0" err="1" smtClean="0"/>
              <a:t>Pick_time_frame_Noon</a:t>
            </a:r>
            <a:r>
              <a:rPr lang="en-US" dirty="0" smtClean="0"/>
              <a:t> </a:t>
            </a:r>
            <a:r>
              <a:rPr lang="en-US" dirty="0"/>
              <a:t>Hours              </a:t>
            </a:r>
            <a:r>
              <a:rPr lang="en-US" dirty="0" err="1" smtClean="0"/>
              <a:t>Pickup_day_name_Thursday</a:t>
            </a:r>
            <a:r>
              <a:rPr lang="en-US" dirty="0" smtClean="0"/>
              <a:t>              </a:t>
            </a:r>
          </a:p>
          <a:p>
            <a:r>
              <a:rPr lang="en-US" dirty="0" err="1" smtClean="0"/>
              <a:t>Pickup_month</a:t>
            </a:r>
            <a:r>
              <a:rPr lang="en-US" dirty="0" smtClean="0"/>
              <a:t>              </a:t>
            </a:r>
          </a:p>
          <a:p>
            <a:r>
              <a:rPr lang="en-US" dirty="0" err="1" smtClean="0"/>
              <a:t>Pickup_day_name_Wednesday</a:t>
            </a:r>
            <a:r>
              <a:rPr lang="en-US" dirty="0" smtClean="0"/>
              <a:t>              </a:t>
            </a:r>
            <a:r>
              <a:rPr lang="en-US" dirty="0" err="1" smtClean="0"/>
              <a:t>Drop_time_frame_Evening</a:t>
            </a:r>
            <a:r>
              <a:rPr lang="en-US" dirty="0" smtClean="0"/>
              <a:t>              </a:t>
            </a:r>
          </a:p>
          <a:p>
            <a:r>
              <a:rPr lang="en-US" dirty="0" err="1" smtClean="0"/>
              <a:t>vendor_id</a:t>
            </a:r>
            <a:r>
              <a:rPr lang="en-US" dirty="0" smtClean="0"/>
              <a:t>              </a:t>
            </a:r>
          </a:p>
          <a:p>
            <a:r>
              <a:rPr lang="en-US" dirty="0" err="1" smtClean="0"/>
              <a:t>Pickup_time</a:t>
            </a:r>
            <a:r>
              <a:rPr lang="en-US" dirty="0" smtClean="0"/>
              <a:t>              </a:t>
            </a:r>
          </a:p>
          <a:p>
            <a:r>
              <a:rPr lang="en-US" dirty="0" err="1" smtClean="0"/>
              <a:t>Dropoff_month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78" y="151894"/>
            <a:ext cx="1974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Lasso Regression</a:t>
            </a:r>
            <a:endParaRPr lang="en-IN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067425" y="551558"/>
            <a:ext cx="4686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Pick_time_frame_Night</a:t>
            </a:r>
            <a:endParaRPr lang="en-IN" dirty="0"/>
          </a:p>
          <a:p>
            <a:r>
              <a:rPr lang="en-IN" dirty="0" err="1" smtClean="0"/>
              <a:t>Pick_time_frame_Evening</a:t>
            </a:r>
            <a:endParaRPr lang="en-IN" dirty="0"/>
          </a:p>
          <a:p>
            <a:r>
              <a:rPr lang="en-IN" dirty="0" err="1" smtClean="0"/>
              <a:t>Pick_time_frame_Noon</a:t>
            </a:r>
            <a:r>
              <a:rPr lang="en-IN" dirty="0" smtClean="0"/>
              <a:t> </a:t>
            </a:r>
            <a:r>
              <a:rPr lang="en-IN" dirty="0"/>
              <a:t>Hours</a:t>
            </a:r>
          </a:p>
          <a:p>
            <a:r>
              <a:rPr lang="en-IN" dirty="0" err="1" smtClean="0"/>
              <a:t>Pick_time_frame_Office</a:t>
            </a:r>
            <a:r>
              <a:rPr lang="en-IN" dirty="0" smtClean="0"/>
              <a:t> </a:t>
            </a:r>
            <a:r>
              <a:rPr lang="en-IN" dirty="0"/>
              <a:t>Hours</a:t>
            </a:r>
          </a:p>
          <a:p>
            <a:r>
              <a:rPr lang="en-IN" dirty="0" err="1" smtClean="0"/>
              <a:t>dropoff_longitude</a:t>
            </a:r>
            <a:endParaRPr lang="en-IN" dirty="0"/>
          </a:p>
          <a:p>
            <a:r>
              <a:rPr lang="en-IN" dirty="0" smtClean="0"/>
              <a:t>passenger_count_1</a:t>
            </a:r>
            <a:endParaRPr lang="en-IN" dirty="0"/>
          </a:p>
          <a:p>
            <a:r>
              <a:rPr lang="en-IN" dirty="0" smtClean="0"/>
              <a:t>passenger_count_5</a:t>
            </a:r>
            <a:endParaRPr lang="en-IN" dirty="0"/>
          </a:p>
          <a:p>
            <a:r>
              <a:rPr lang="en-IN" dirty="0" smtClean="0"/>
              <a:t>passenger_count_6</a:t>
            </a:r>
            <a:endParaRPr lang="en-IN" dirty="0"/>
          </a:p>
          <a:p>
            <a:r>
              <a:rPr lang="en-IN" dirty="0"/>
              <a:t>p</a:t>
            </a:r>
            <a:r>
              <a:rPr lang="en-IN" dirty="0" smtClean="0"/>
              <a:t>assenger_count_2</a:t>
            </a:r>
            <a:endParaRPr lang="en-IN" dirty="0"/>
          </a:p>
          <a:p>
            <a:r>
              <a:rPr lang="en-IN" dirty="0" smtClean="0"/>
              <a:t>passenger_count_4</a:t>
            </a:r>
            <a:endParaRPr lang="en-IN" dirty="0"/>
          </a:p>
          <a:p>
            <a:r>
              <a:rPr lang="en-IN" dirty="0" smtClean="0"/>
              <a:t>passenger_count_3</a:t>
            </a:r>
            <a:endParaRPr lang="en-IN" dirty="0"/>
          </a:p>
          <a:p>
            <a:r>
              <a:rPr lang="en-IN" dirty="0" err="1" smtClean="0"/>
              <a:t>pickup_weekday</a:t>
            </a:r>
            <a:endParaRPr lang="en-IN" dirty="0"/>
          </a:p>
          <a:p>
            <a:r>
              <a:rPr lang="en-IN" dirty="0" err="1" smtClean="0"/>
              <a:t>pickup_day_name_Thursday</a:t>
            </a:r>
            <a:endParaRPr lang="en-IN" dirty="0"/>
          </a:p>
          <a:p>
            <a:r>
              <a:rPr lang="en-IN" dirty="0" err="1" smtClean="0"/>
              <a:t>pickup_day_name_Wednesday</a:t>
            </a:r>
            <a:endParaRPr lang="en-IN" dirty="0"/>
          </a:p>
          <a:p>
            <a:r>
              <a:rPr lang="en-IN" dirty="0" err="1" smtClean="0"/>
              <a:t>pickup_day_name_Tuesday</a:t>
            </a:r>
            <a:endParaRPr lang="en-IN" dirty="0"/>
          </a:p>
          <a:p>
            <a:r>
              <a:rPr lang="en-IN" dirty="0" err="1" smtClean="0"/>
              <a:t>pickup_day_name_Monday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67425" y="151894"/>
            <a:ext cx="2031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Feature Selection</a:t>
            </a:r>
            <a:endParaRPr lang="en-IN" sz="2000" b="1" dirty="0"/>
          </a:p>
        </p:txBody>
      </p:sp>
      <p:sp>
        <p:nvSpPr>
          <p:cNvPr id="9" name="Down Arrow 8">
            <a:hlinkClick r:id="rId2" action="ppaction://hlinksldjump"/>
          </p:cNvPr>
          <p:cNvSpPr/>
          <p:nvPr/>
        </p:nvSpPr>
        <p:spPr>
          <a:xfrm flipV="1">
            <a:off x="11744325" y="6352823"/>
            <a:ext cx="323850" cy="371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50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702" y="273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Factors That Might Affect </a:t>
            </a:r>
            <a:br>
              <a:rPr lang="en-US" b="1" dirty="0" smtClean="0">
                <a:solidFill>
                  <a:srgbClr val="FF0000"/>
                </a:solidFill>
                <a:latin typeface="Rockwell" panose="02060603020205020403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the Trip Duration</a:t>
            </a:r>
            <a:endParaRPr lang="en-US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69225" y="2443942"/>
            <a:ext cx="2420389" cy="997528"/>
            <a:chOff x="838199" y="2119745"/>
            <a:chExt cx="2420389" cy="997528"/>
          </a:xfrm>
        </p:grpSpPr>
        <p:sp>
          <p:nvSpPr>
            <p:cNvPr id="5" name="Rectangle 4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23103" y="2295343"/>
              <a:ext cx="165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Location Based </a:t>
              </a:r>
            </a:p>
            <a:p>
              <a:pPr algn="ctr"/>
              <a:r>
                <a:rPr lang="en-IN" dirty="0" smtClean="0"/>
                <a:t>Features</a:t>
              </a:r>
              <a:endParaRPr lang="en-IN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69224" y="4350327"/>
            <a:ext cx="2420389" cy="997528"/>
            <a:chOff x="838199" y="2119745"/>
            <a:chExt cx="2420389" cy="997528"/>
          </a:xfrm>
        </p:grpSpPr>
        <p:sp>
          <p:nvSpPr>
            <p:cNvPr id="10" name="Rectangle 9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5850" y="2295343"/>
              <a:ext cx="12650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Time Based</a:t>
              </a:r>
            </a:p>
            <a:p>
              <a:pPr algn="ctr"/>
              <a:r>
                <a:rPr lang="en-IN" dirty="0" smtClean="0"/>
                <a:t>Features</a:t>
              </a:r>
              <a:endParaRPr lang="en-IN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80956" y="2443942"/>
            <a:ext cx="2420389" cy="997528"/>
            <a:chOff x="838199" y="2119745"/>
            <a:chExt cx="2420389" cy="997528"/>
          </a:xfrm>
        </p:grpSpPr>
        <p:sp>
          <p:nvSpPr>
            <p:cNvPr id="13" name="Rectangle 12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34634" y="2433842"/>
              <a:ext cx="122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Trip Details</a:t>
              </a:r>
              <a:endParaRPr lang="en-IN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89266" y="4350326"/>
            <a:ext cx="2420389" cy="997528"/>
            <a:chOff x="838199" y="2119745"/>
            <a:chExt cx="2420389" cy="997528"/>
          </a:xfrm>
        </p:grpSpPr>
        <p:sp>
          <p:nvSpPr>
            <p:cNvPr id="16" name="Rectangle 15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33545" y="2433843"/>
              <a:ext cx="1229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Taxi Details</a:t>
              </a:r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92687" y="2443941"/>
            <a:ext cx="2420389" cy="997528"/>
            <a:chOff x="838199" y="2119745"/>
            <a:chExt cx="2420389" cy="997528"/>
          </a:xfrm>
        </p:grpSpPr>
        <p:sp>
          <p:nvSpPr>
            <p:cNvPr id="19" name="Rectangle 18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24417" y="2433843"/>
              <a:ext cx="1447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Driver Details</a:t>
              </a:r>
              <a:endParaRPr lang="en-IN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92686" y="4350326"/>
            <a:ext cx="2420389" cy="997528"/>
            <a:chOff x="838199" y="2119745"/>
            <a:chExt cx="2420389" cy="997528"/>
          </a:xfrm>
        </p:grpSpPr>
        <p:sp>
          <p:nvSpPr>
            <p:cNvPr id="22" name="Rectangle 21"/>
            <p:cNvSpPr/>
            <p:nvPr/>
          </p:nvSpPr>
          <p:spPr>
            <a:xfrm>
              <a:off x="838199" y="2119745"/>
              <a:ext cx="2420389" cy="99752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01661" y="2433843"/>
              <a:ext cx="1693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Random Factors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48" y="4601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Location Based Features-</a:t>
            </a:r>
            <a:endParaRPr lang="en-US" sz="3600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48" y="1785687"/>
            <a:ext cx="10515600" cy="4351338"/>
          </a:xfrm>
        </p:spPr>
        <p:txBody>
          <a:bodyPr/>
          <a:lstStyle/>
          <a:p>
            <a:pPr lvl="0"/>
            <a:r>
              <a:rPr lang="en-US" dirty="0" smtClean="0"/>
              <a:t>Pickup Point (Latitude &amp; Longitude) - </a:t>
            </a:r>
            <a:r>
              <a:rPr lang="en-US" sz="2000" dirty="0">
                <a:solidFill>
                  <a:prstClr val="black"/>
                </a:solidFill>
              </a:rPr>
              <a:t>There might be some correlation between 		            the drop-off latitude and longitudes and the </a:t>
            </a:r>
            <a:r>
              <a:rPr lang="en-US" sz="2000" dirty="0" smtClean="0">
                <a:solidFill>
                  <a:prstClr val="black"/>
                </a:solidFill>
              </a:rPr>
              <a:t>trip-duration</a:t>
            </a:r>
            <a:endParaRPr lang="en-US" dirty="0" smtClean="0"/>
          </a:p>
          <a:p>
            <a:r>
              <a:rPr lang="en-US" dirty="0" smtClean="0"/>
              <a:t>Drop-off </a:t>
            </a:r>
            <a:r>
              <a:rPr lang="en-US" dirty="0"/>
              <a:t>Point (Latitude &amp; Longitude</a:t>
            </a:r>
            <a:r>
              <a:rPr lang="en-US" dirty="0" smtClean="0"/>
              <a:t>) - </a:t>
            </a:r>
            <a:r>
              <a:rPr lang="en-US" sz="2000" dirty="0" smtClean="0"/>
              <a:t>There might be some correlation between 		            the drop-off latitude and longitudes and the trip-duration</a:t>
            </a:r>
            <a:endParaRPr lang="en-US" dirty="0" smtClean="0"/>
          </a:p>
          <a:p>
            <a:r>
              <a:rPr lang="en-US" dirty="0" smtClean="0"/>
              <a:t>Pickup Region - </a:t>
            </a:r>
            <a:r>
              <a:rPr lang="en-US" sz="2000" dirty="0" smtClean="0"/>
              <a:t>The Area from which the passenger was picked up might impact the trip 			            duration </a:t>
            </a:r>
            <a:endParaRPr lang="en-US" dirty="0" smtClean="0"/>
          </a:p>
          <a:p>
            <a:r>
              <a:rPr lang="en-US" dirty="0" smtClean="0"/>
              <a:t>Drop-off Region - </a:t>
            </a:r>
            <a:r>
              <a:rPr lang="en-US" sz="2000" dirty="0" smtClean="0"/>
              <a:t>The Area in which the passenger was dropped might impact the trip 				duration as well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48" y="4601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Time Based Features-</a:t>
            </a:r>
            <a:endParaRPr lang="en-US" sz="3600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48" y="1785687"/>
            <a:ext cx="10515600" cy="4351338"/>
          </a:xfrm>
        </p:spPr>
        <p:txBody>
          <a:bodyPr/>
          <a:lstStyle/>
          <a:p>
            <a:r>
              <a:rPr lang="en-US" dirty="0" smtClean="0"/>
              <a:t>Date - </a:t>
            </a:r>
            <a:r>
              <a:rPr lang="en-US" sz="2000" dirty="0" smtClean="0"/>
              <a:t>On weekends, the trip duration might be lesser as compared to weekdays  </a:t>
            </a:r>
            <a:endParaRPr lang="en-US" dirty="0" smtClean="0"/>
          </a:p>
          <a:p>
            <a:r>
              <a:rPr lang="en-US" dirty="0" smtClean="0"/>
              <a:t>Time - </a:t>
            </a:r>
            <a:r>
              <a:rPr lang="en-US" sz="2000" dirty="0" smtClean="0"/>
              <a:t>During office hours, the trip duration might be more as compared to others</a:t>
            </a:r>
            <a:br>
              <a:rPr lang="en-US" sz="2000" dirty="0" smtClean="0"/>
            </a:br>
            <a:r>
              <a:rPr lang="en-US" sz="2000" dirty="0" smtClean="0"/>
              <a:t>	     Late night trips might be of shorter duration due to lesser traffic</a:t>
            </a:r>
            <a:endParaRPr lang="en-US" dirty="0" smtClean="0"/>
          </a:p>
          <a:p>
            <a:r>
              <a:rPr lang="en-US" dirty="0" smtClean="0"/>
              <a:t>Public Holiday - </a:t>
            </a:r>
            <a:r>
              <a:rPr lang="en-US" sz="2000" dirty="0" smtClean="0"/>
              <a:t>If there is a public holiday, the trip durations might be lesser due to 			             minimum office traffic</a:t>
            </a:r>
            <a:endParaRPr lang="en-US" dirty="0" smtClean="0"/>
          </a:p>
          <a:p>
            <a:r>
              <a:rPr lang="en-US" dirty="0" smtClean="0"/>
              <a:t>Season - </a:t>
            </a:r>
            <a:r>
              <a:rPr lang="en-US" sz="2000" dirty="0" smtClean="0"/>
              <a:t>Winters might have more trip durations than Summers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48" y="4601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Trip Details</a:t>
            </a:r>
            <a:endParaRPr lang="en-US" sz="3600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48" y="1785687"/>
            <a:ext cx="10515600" cy="4351338"/>
          </a:xfrm>
        </p:spPr>
        <p:txBody>
          <a:bodyPr/>
          <a:lstStyle/>
          <a:p>
            <a:r>
              <a:rPr lang="en-US" dirty="0" smtClean="0"/>
              <a:t>Car Pool (Y/N) - </a:t>
            </a:r>
            <a:r>
              <a:rPr lang="en-US" sz="2000" dirty="0" smtClean="0"/>
              <a:t>A Pooled Car might have longer trip duration  </a:t>
            </a:r>
            <a:endParaRPr lang="en-US" dirty="0" smtClean="0"/>
          </a:p>
          <a:p>
            <a:r>
              <a:rPr lang="en-US" dirty="0" smtClean="0"/>
              <a:t>Intercity/</a:t>
            </a:r>
            <a:r>
              <a:rPr lang="en-US" dirty="0" err="1" smtClean="0"/>
              <a:t>Intracity</a:t>
            </a:r>
            <a:r>
              <a:rPr lang="en-US" dirty="0" smtClean="0"/>
              <a:t> -</a:t>
            </a:r>
            <a:r>
              <a:rPr lang="en-US" sz="2000" dirty="0" smtClean="0"/>
              <a:t> An Intercity Trip would have longer trip duration then </a:t>
            </a:r>
            <a:r>
              <a:rPr lang="en-US" sz="2000" dirty="0" err="1" smtClean="0"/>
              <a:t>Intracity</a:t>
            </a:r>
            <a:r>
              <a:rPr lang="en-US" sz="2000" dirty="0" smtClean="0"/>
              <a:t>  </a:t>
            </a:r>
            <a:endParaRPr lang="en-US" dirty="0" smtClean="0"/>
          </a:p>
          <a:p>
            <a:r>
              <a:rPr lang="en-US" dirty="0" smtClean="0"/>
              <a:t>No. of Passengers Travelling – </a:t>
            </a:r>
            <a:r>
              <a:rPr lang="en-US" sz="2000" dirty="0" smtClean="0"/>
              <a:t>Higher the number of passengers, longer would be the 					trip duration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48" y="4601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Rockwell" panose="02060603020205020403" pitchFamily="18" charset="0"/>
              </a:rPr>
              <a:t>Taxi Details</a:t>
            </a:r>
            <a:endParaRPr lang="en-US" sz="3600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48" y="1785687"/>
            <a:ext cx="10515600" cy="4351338"/>
          </a:xfrm>
        </p:spPr>
        <p:txBody>
          <a:bodyPr/>
          <a:lstStyle/>
          <a:p>
            <a:r>
              <a:rPr lang="en-US" dirty="0" smtClean="0"/>
              <a:t>Year Bought - </a:t>
            </a:r>
            <a:r>
              <a:rPr lang="en-US" sz="2000" dirty="0" smtClean="0"/>
              <a:t>If the car was recently bought, it would perform better, hence less Trip 			       Duration</a:t>
            </a:r>
            <a:endParaRPr lang="en-US" dirty="0" smtClean="0"/>
          </a:p>
          <a:p>
            <a:r>
              <a:rPr lang="en-US" dirty="0" smtClean="0"/>
              <a:t>Last Service - </a:t>
            </a:r>
            <a:r>
              <a:rPr lang="en-US" sz="2000" dirty="0" smtClean="0"/>
              <a:t>If the car was serviced recently, it will perform better, hence less trip Duration</a:t>
            </a:r>
            <a:endParaRPr lang="en-US" dirty="0" smtClean="0"/>
          </a:p>
          <a:p>
            <a:r>
              <a:rPr lang="en-US" dirty="0" smtClean="0"/>
              <a:t>Condition (Rating out of 5) - </a:t>
            </a:r>
            <a:r>
              <a:rPr lang="en-US" sz="2000" dirty="0" smtClean="0"/>
              <a:t>Higher the Rating, Lesser would be the Trip Duration</a:t>
            </a:r>
            <a:endParaRPr lang="en-US" dirty="0" smtClean="0"/>
          </a:p>
          <a:p>
            <a:r>
              <a:rPr lang="en-US" dirty="0" smtClean="0"/>
              <a:t>Brand of Car - </a:t>
            </a:r>
            <a:r>
              <a:rPr lang="en-US" sz="2000" dirty="0" smtClean="0"/>
              <a:t>A Luxury Brand might be used for longer trips whereas a normal would be 			        used for shorter</a:t>
            </a:r>
            <a:endParaRPr lang="en-US" dirty="0" smtClean="0"/>
          </a:p>
          <a:p>
            <a:r>
              <a:rPr lang="en-US" dirty="0" smtClean="0"/>
              <a:t>Type of Car - </a:t>
            </a:r>
            <a:r>
              <a:rPr lang="en-US" sz="2000" dirty="0" smtClean="0"/>
              <a:t>A Hatchback car might have lesser trip duration than a SUV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1501</Words>
  <Application>Microsoft Office PowerPoint</Application>
  <PresentationFormat>Widescreen</PresentationFormat>
  <Paragraphs>269</Paragraphs>
  <Slides>42</Slides>
  <Notes>28</Notes>
  <HiddenSlides>17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宋体</vt:lpstr>
      <vt:lpstr>宋体</vt:lpstr>
      <vt:lpstr>Arial</vt:lpstr>
      <vt:lpstr>Calibri</vt:lpstr>
      <vt:lpstr>Calibri Light</vt:lpstr>
      <vt:lpstr>Courier New</vt:lpstr>
      <vt:lpstr>Rockwell</vt:lpstr>
      <vt:lpstr>Office Theme</vt:lpstr>
      <vt:lpstr>PowerPoint Presentation</vt:lpstr>
      <vt:lpstr>PROBLEM STATEMENT</vt:lpstr>
      <vt:lpstr>PROBLEM STATEMENT</vt:lpstr>
      <vt:lpstr>Trip Duration= Distance/Speed </vt:lpstr>
      <vt:lpstr>Factors That Might Affect  the Trip Duration</vt:lpstr>
      <vt:lpstr>Location Based Features-</vt:lpstr>
      <vt:lpstr>Time Based Features-</vt:lpstr>
      <vt:lpstr>Trip Details</vt:lpstr>
      <vt:lpstr>Taxi Details</vt:lpstr>
      <vt:lpstr>Driver Details </vt:lpstr>
      <vt:lpstr>Random Factors</vt:lpstr>
      <vt:lpstr>THE DATASET</vt:lpstr>
      <vt:lpstr>THE DATASET</vt:lpstr>
      <vt:lpstr>THE DATASET</vt:lpstr>
      <vt:lpstr>THE DATASET</vt:lpstr>
      <vt:lpstr>FEATURES ENGINEERED</vt:lpstr>
      <vt:lpstr>FEATURES ENGINEERED</vt:lpstr>
      <vt:lpstr>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Univariate Analysis-</vt:lpstr>
      <vt:lpstr>BIVARIATE ANALYSIS</vt:lpstr>
      <vt:lpstr>Vendor Hypotheses</vt:lpstr>
      <vt:lpstr>PowerPoint Presentation</vt:lpstr>
      <vt:lpstr>PowerPoint Presentation</vt:lpstr>
      <vt:lpstr>PowerPoint Presentation</vt:lpstr>
      <vt:lpstr>PowerPoint Presentation</vt:lpstr>
      <vt:lpstr>Store and Fwd Flag vs Duration </vt:lpstr>
      <vt:lpstr>PowerPoint Presentation</vt:lpstr>
      <vt:lpstr>Correlation Heatmap  </vt:lpstr>
      <vt:lpstr>Summary of Bivariate Analysis-</vt:lpstr>
      <vt:lpstr>Latitude and Longitude vs Duration</vt:lpstr>
      <vt:lpstr>Models-</vt:lpstr>
      <vt:lpstr>Conclusion</vt:lpstr>
      <vt:lpstr>THANK YOU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Arora</dc:creator>
  <cp:lastModifiedBy>Sarthak Arora</cp:lastModifiedBy>
  <cp:revision>113</cp:revision>
  <dcterms:created xsi:type="dcterms:W3CDTF">2020-08-06T11:22:00Z</dcterms:created>
  <dcterms:modified xsi:type="dcterms:W3CDTF">2020-09-01T15:38:30Z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1033-11.2.0.9629</vt:lpwstr>
  </property>
</Properties>
</file>