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D50-0287-347F-4DF9-9405613A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06C34-A895-BAE1-8C2A-4B65B6E6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8B04-4E66-2526-54B3-C02A2643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4904-AD39-B82F-D534-2DFD668A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9881-9CE0-64ED-D79F-D41C9D0B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2FBB-7F4D-F2BF-CB60-A5955E88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AADE8-273A-6FBE-749F-0F150540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C2F-3940-BED0-C306-7F740413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FD7C-1839-EDF6-5428-601E7CF3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DDAF-7C88-D076-9815-27C0C807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8C23F-5D92-62A3-7F28-2FFAFA5E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F2158-CBBE-FDB6-C409-15202A0C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2790-091E-A9D5-CB89-1A325B9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A2E1-222E-9ADE-A5FF-EA52958C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A3E0-289D-CDB0-E99F-946411D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A96B-A6A2-3D1A-E37E-2D858CF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9A17-7E6A-708B-CF6C-09A30068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2403-745D-6998-72D4-9964FF4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DB34-8F95-D12B-7679-8328A55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6A34-BD3D-DD6B-4C3C-664376A8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D2B-C9A7-748B-CCC1-FC40E5C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869F-8435-7C28-8102-3BFF37DF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8924-508C-705C-F03B-6E4CF59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1608-A099-87FD-5CE1-AB55631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AB4B-E55C-D135-5658-C4511E4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0E5-E157-8B74-6D57-7C57CC1D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0594-28D9-CF06-971A-E6541E0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8AB4-1DE5-CA35-EFF2-BBFF4993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44AE-6E12-2515-1EEE-6AAF771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A385-4546-E8DF-3F34-BE21AF7D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6273-07E5-8A40-9BA8-C8817D9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7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BB59-9BED-AC44-45E4-76B9092A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5C65-C2FD-9CEE-B44A-789EA1B7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048B-8DFE-774F-C028-EB535A1E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53176-6FED-55CE-E0F9-5043D3C9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28B7A-A12B-B0ED-E4EE-67CE7826B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2C7B-EB48-E9C5-1F6C-51D1144F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5E8A0-8C84-47D2-4C16-C592DC58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CABF4-DCC2-9AEA-3FFC-9DE7BCF2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7BE9-180D-7166-8FF3-1F1BCEAC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3544-934C-F5E6-2A8F-5CD45A63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8D4BA-B749-E0A0-D894-E4001CA8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AC3ED-D69C-8E60-0952-3884881F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8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6001D-537B-A21B-EB95-792B6A1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7D5B9-1999-829E-9FFA-F309C55A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4294A-6CB3-B847-305E-54AE80E1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4654-05B7-3C20-7B1E-83E367D4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2CFC-B82D-CE53-F9F0-CFA3488D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C2705-68ED-0A41-5B1F-69004C98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F8A6-7D6B-40AB-8A95-AE387CC4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D050-50DD-1BA5-9B73-8BF5F4A4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B5E49-4FDB-338E-348A-16326EC2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E5B5-E6C8-63DA-16AB-4B3407BD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0E123-EA23-42CD-C8F1-3699CEEB5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E96E-E065-B345-4FE2-CBD6A786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844E4-3140-0B6A-DF84-4766EEA9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25F3-F689-8650-4EE6-69BBEBB6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A05C7-4F74-D7B8-9D7F-B8BB645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D0522-123A-DE30-9590-97797EC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D4BE-770E-A61A-AE08-2FB4DF47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2731-E250-3EEB-A5F3-6C6D0D23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683-57DF-3363-8B01-2494790B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EFC8-3E94-3D6E-B0B6-F9320008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1241806"/>
            <a:ext cx="6008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14" dirty="0">
                <a:solidFill>
                  <a:srgbClr val="C00000"/>
                </a:solidFill>
              </a:rPr>
              <a:t>         </a:t>
            </a:r>
            <a:r>
              <a:rPr lang="en-US" sz="4400" b="1" spc="-114" dirty="0">
                <a:solidFill>
                  <a:srgbClr val="C00000"/>
                </a:solidFill>
              </a:rPr>
              <a:t>Capstone Project - 4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2417191"/>
            <a:ext cx="849757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32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120" dirty="0">
                <a:solidFill>
                  <a:srgbClr val="124F5C"/>
                </a:solidFill>
                <a:latin typeface="Verdana"/>
                <a:cs typeface="Verdana"/>
              </a:rPr>
              <a:t>tfl</a:t>
            </a:r>
            <a:r>
              <a:rPr sz="32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3200" b="1" spc="-4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32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32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3200" b="1" spc="-15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3200" b="1" spc="-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2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32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150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3200" b="1" spc="-14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Clu</a:t>
            </a:r>
            <a:r>
              <a:rPr sz="3200" b="1" spc="-10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Verdana"/>
              <a:cs typeface="Verdana"/>
            </a:endParaRPr>
          </a:p>
          <a:p>
            <a:pPr marR="257175" algn="ctr">
              <a:lnSpc>
                <a:spcPct val="100000"/>
              </a:lnSpc>
            </a:pP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Submitted</a:t>
            </a:r>
            <a:r>
              <a:rPr sz="20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marR="241300" algn="ctr">
              <a:lnSpc>
                <a:spcPct val="100000"/>
              </a:lnSpc>
              <a:spcBef>
                <a:spcPts val="860"/>
              </a:spcBef>
            </a:pPr>
            <a:r>
              <a:rPr lang="en-US" sz="2400" b="1" spc="-130" dirty="0">
                <a:solidFill>
                  <a:srgbClr val="CC0000"/>
                </a:solidFill>
                <a:latin typeface="Verdana"/>
                <a:cs typeface="Verdana"/>
              </a:rPr>
              <a:t>Komal </a:t>
            </a:r>
            <a:r>
              <a:rPr lang="en-US" sz="2400" b="1" spc="-130" dirty="0" err="1">
                <a:solidFill>
                  <a:srgbClr val="CC0000"/>
                </a:solidFill>
                <a:latin typeface="Verdana"/>
                <a:cs typeface="Verdana"/>
              </a:rPr>
              <a:t>Landge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120083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160" dirty="0">
                <a:latin typeface="Roboto"/>
                <a:cs typeface="Roboto"/>
              </a:rPr>
              <a:t>T</a:t>
            </a:r>
            <a:r>
              <a:rPr sz="1400" spc="160" dirty="0">
                <a:latin typeface="Roboto"/>
                <a:cs typeface="Roboto"/>
              </a:rPr>
              <a:t>op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20" dirty="0" err="1">
                <a:latin typeface="Roboto"/>
                <a:cs typeface="Roboto"/>
              </a:rPr>
              <a:t>Acto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20" dirty="0">
                <a:latin typeface="Roboto"/>
                <a:cs typeface="Roboto"/>
              </a:rPr>
              <a:t>s</a:t>
            </a:r>
            <a:r>
              <a:rPr sz="1400" spc="-10" dirty="0">
                <a:latin typeface="Roboto"/>
                <a:cs typeface="Roboto"/>
              </a:rPr>
              <a:t> on</a:t>
            </a:r>
            <a:r>
              <a:rPr sz="1400" spc="-5" dirty="0">
                <a:latin typeface="Roboto"/>
                <a:cs typeface="Roboto"/>
              </a:rPr>
              <a:t> Netflix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25" dirty="0">
                <a:latin typeface="Roboto"/>
                <a:cs typeface="Roboto"/>
              </a:rPr>
              <a:t>a</a:t>
            </a:r>
            <a:r>
              <a:rPr lang="en-IN" sz="1400" spc="25" dirty="0">
                <a:latin typeface="Roboto"/>
                <a:cs typeface="Roboto"/>
              </a:rPr>
              <a:t>r</a:t>
            </a:r>
            <a:r>
              <a:rPr sz="1400" spc="25" dirty="0">
                <a:latin typeface="Roboto"/>
                <a:cs typeface="Roboto"/>
              </a:rPr>
              <a:t>e: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Roboto"/>
                <a:cs typeface="Roboto"/>
              </a:rPr>
              <a:t>1.Anupam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20" dirty="0" err="1">
                <a:latin typeface="Roboto"/>
                <a:cs typeface="Roboto"/>
              </a:rPr>
              <a:t>Khe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2.Shah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Rukh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Khan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5" dirty="0">
                <a:latin typeface="Roboto"/>
                <a:cs typeface="Roboto"/>
              </a:rPr>
              <a:t>3.Nasee</a:t>
            </a:r>
            <a:r>
              <a:rPr lang="en-IN" sz="1400" spc="5" dirty="0">
                <a:latin typeface="Roboto"/>
                <a:cs typeface="Roboto"/>
              </a:rPr>
              <a:t>r</a:t>
            </a:r>
            <a:r>
              <a:rPr sz="1400" spc="5" dirty="0" err="1">
                <a:latin typeface="Roboto"/>
                <a:cs typeface="Roboto"/>
              </a:rPr>
              <a:t>uddin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Shah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4.Om </a:t>
            </a:r>
            <a:r>
              <a:rPr sz="1400" spc="20" dirty="0">
                <a:latin typeface="Roboto"/>
                <a:cs typeface="Roboto"/>
              </a:rPr>
              <a:t>Pu</a:t>
            </a:r>
            <a:r>
              <a:rPr lang="en-IN" sz="1400" spc="20" dirty="0" err="1">
                <a:latin typeface="Roboto"/>
                <a:cs typeface="Roboto"/>
              </a:rPr>
              <a:t>ri</a:t>
            </a:r>
            <a:r>
              <a:rPr lang="en-IN" sz="1400" spc="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5.Akshay</a:t>
            </a:r>
            <a:r>
              <a:rPr sz="1400" spc="15" dirty="0">
                <a:latin typeface="Roboto"/>
                <a:cs typeface="Roboto"/>
              </a:rPr>
              <a:t> Kuma</a:t>
            </a:r>
            <a:r>
              <a:rPr lang="en-IN" sz="1400" spc="15" dirty="0">
                <a:latin typeface="Roboto"/>
                <a:cs typeface="Roboto"/>
              </a:rPr>
              <a:t>r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15" y="563569"/>
            <a:ext cx="6671457" cy="33228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305401"/>
            <a:ext cx="626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130" dirty="0">
                <a:latin typeface="Roboto"/>
                <a:cs typeface="Roboto"/>
              </a:rPr>
              <a:t>T</a:t>
            </a:r>
            <a:r>
              <a:rPr sz="1200" spc="130" dirty="0">
                <a:latin typeface="Roboto"/>
                <a:cs typeface="Roboto"/>
              </a:rPr>
              <a:t>op</a:t>
            </a:r>
            <a:r>
              <a:rPr sz="1200" spc="-15" dirty="0">
                <a:latin typeface="Roboto"/>
                <a:cs typeface="Roboto"/>
              </a:rPr>
              <a:t> </a:t>
            </a:r>
            <a:r>
              <a:rPr sz="1200" spc="15" dirty="0">
                <a:latin typeface="Roboto"/>
                <a:cs typeface="Roboto"/>
              </a:rPr>
              <a:t>Di</a:t>
            </a:r>
            <a:r>
              <a:rPr lang="en-IN" sz="1200" spc="15" dirty="0">
                <a:latin typeface="Roboto"/>
                <a:cs typeface="Roboto"/>
              </a:rPr>
              <a:t>r</a:t>
            </a:r>
            <a:r>
              <a:rPr sz="1200" spc="15" dirty="0" err="1">
                <a:latin typeface="Roboto"/>
                <a:cs typeface="Roboto"/>
              </a:rPr>
              <a:t>ecto</a:t>
            </a:r>
            <a:r>
              <a:rPr lang="en-IN" sz="1200" spc="15" dirty="0">
                <a:latin typeface="Roboto"/>
                <a:cs typeface="Roboto"/>
              </a:rPr>
              <a:t>r</a:t>
            </a:r>
            <a:r>
              <a:rPr sz="1200" spc="15" dirty="0">
                <a:latin typeface="Roboto"/>
                <a:cs typeface="Roboto"/>
              </a:rPr>
              <a:t>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on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Netflix</a:t>
            </a:r>
            <a:r>
              <a:rPr sz="1200" spc="-30" dirty="0">
                <a:latin typeface="Roboto"/>
                <a:cs typeface="Roboto"/>
              </a:rPr>
              <a:t> </a:t>
            </a:r>
            <a:r>
              <a:rPr sz="1200" spc="20" dirty="0">
                <a:latin typeface="Roboto"/>
                <a:cs typeface="Roboto"/>
              </a:rPr>
              <a:t>a</a:t>
            </a:r>
            <a:r>
              <a:rPr lang="en-IN" sz="1200" spc="20" dirty="0">
                <a:latin typeface="Roboto"/>
                <a:cs typeface="Roboto"/>
              </a:rPr>
              <a:t>r</a:t>
            </a:r>
            <a:r>
              <a:rPr sz="1200" spc="20" dirty="0">
                <a:latin typeface="Roboto"/>
                <a:cs typeface="Roboto"/>
              </a:rPr>
              <a:t>e: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Roboto"/>
                <a:cs typeface="Roboto"/>
              </a:rPr>
              <a:t>1.Jan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5" dirty="0">
                <a:latin typeface="Roboto"/>
                <a:cs typeface="Roboto"/>
              </a:rPr>
              <a:t>Sute</a:t>
            </a:r>
            <a:r>
              <a:rPr lang="en-IN" sz="1200" spc="5" dirty="0">
                <a:latin typeface="Roboto"/>
                <a:cs typeface="Roboto"/>
              </a:rPr>
              <a:t>r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2.Raul</a:t>
            </a:r>
            <a:r>
              <a:rPr sz="1200" spc="-5" dirty="0">
                <a:latin typeface="Roboto"/>
                <a:cs typeface="Roboto"/>
              </a:rPr>
              <a:t> Campos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5" dirty="0">
                <a:latin typeface="Roboto"/>
                <a:cs typeface="Roboto"/>
              </a:rPr>
              <a:t>3.Ma</a:t>
            </a:r>
            <a:r>
              <a:rPr lang="en-IN" sz="1200" spc="5" dirty="0" err="1">
                <a:latin typeface="Roboto"/>
                <a:cs typeface="Roboto"/>
              </a:rPr>
              <a:t>rc</a:t>
            </a:r>
            <a:r>
              <a:rPr sz="1200" spc="5" dirty="0">
                <a:latin typeface="Roboto"/>
                <a:cs typeface="Roboto"/>
              </a:rPr>
              <a:t>us</a:t>
            </a:r>
            <a:r>
              <a:rPr sz="1200" spc="4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Raboy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4.Jay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Ka</a:t>
            </a:r>
            <a:r>
              <a:rPr lang="en-IN" sz="1200" spc="10" dirty="0">
                <a:latin typeface="Roboto"/>
                <a:cs typeface="Roboto"/>
              </a:rPr>
              <a:t>r</a:t>
            </a:r>
            <a:r>
              <a:rPr sz="1200" spc="10" dirty="0">
                <a:latin typeface="Roboto"/>
                <a:cs typeface="Roboto"/>
              </a:rPr>
              <a:t>as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5.Cathy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Ga</a:t>
            </a:r>
            <a:r>
              <a:rPr lang="en-IN" sz="1200" spc="-20" dirty="0">
                <a:latin typeface="Roboto"/>
                <a:cs typeface="Roboto"/>
              </a:rPr>
              <a:t>r</a:t>
            </a:r>
            <a:r>
              <a:rPr sz="1200" spc="-20" dirty="0" err="1">
                <a:latin typeface="Roboto"/>
                <a:cs typeface="Roboto"/>
              </a:rPr>
              <a:t>cia</a:t>
            </a:r>
            <a:r>
              <a:rPr sz="1200" spc="-20" dirty="0">
                <a:latin typeface="Roboto"/>
                <a:cs typeface="Roboto"/>
              </a:rPr>
              <a:t>-Molina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53" y="254361"/>
            <a:ext cx="6041618" cy="3712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091" y="1484481"/>
            <a:ext cx="4004310" cy="223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4999"/>
              </a:lnSpc>
              <a:spcBef>
                <a:spcPts val="95"/>
              </a:spcBef>
              <a:buFont typeface="Tahoma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needs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adult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young</a:t>
            </a:r>
            <a:r>
              <a:rPr sz="1800" b="1" spc="5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adult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population.</a:t>
            </a:r>
            <a:endParaRPr sz="1800">
              <a:latin typeface="Verdana"/>
              <a:cs typeface="Verdana"/>
            </a:endParaRPr>
          </a:p>
          <a:p>
            <a:pPr marL="355600" marR="14604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has greater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new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movies /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old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ones.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911" y="2726435"/>
            <a:ext cx="4469892" cy="2365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8089" y="487372"/>
            <a:ext cx="4190864" cy="2097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06246"/>
            <a:ext cx="388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Though</a:t>
            </a:r>
            <a:r>
              <a:rPr sz="1800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decrease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445" y="1480925"/>
            <a:ext cx="252285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66725" algn="l"/>
                <a:tab pos="1088390" algn="l"/>
                <a:tab pos="2257425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number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16305" algn="l"/>
                <a:tab pos="1300480" algn="l"/>
                <a:tab pos="2091055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adde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2020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1677" y="1480925"/>
            <a:ext cx="88201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tte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45" y="2111756"/>
            <a:ext cx="390017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604" algn="just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did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not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exist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in 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same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year.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might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signal that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introducing</a:t>
            </a:r>
            <a:r>
              <a:rPr sz="1800" b="1" spc="5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series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platform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rather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movies.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911" y="2851402"/>
            <a:ext cx="4469892" cy="22265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823" y="513587"/>
            <a:ext cx="4411980" cy="22235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79" y="67056"/>
            <a:ext cx="4270375" cy="5006340"/>
            <a:chOff x="4831079" y="67056"/>
            <a:chExt cx="4270375" cy="5006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79" y="2813302"/>
              <a:ext cx="4270248" cy="22600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787" y="210311"/>
              <a:ext cx="3608832" cy="26609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67359" y="1199870"/>
            <a:ext cx="4076700" cy="1249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93065" algn="l"/>
                <a:tab pos="393700" algn="l"/>
                <a:tab pos="296926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length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movies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391795">
              <a:lnSpc>
                <a:spcPct val="100000"/>
              </a:lnSpc>
              <a:spcBef>
                <a:spcPts val="300"/>
              </a:spcBef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almost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normally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distributed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91795" indent="-343535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91795" algn="l"/>
                <a:tab pos="392430" algn="l"/>
                <a:tab pos="1461770" algn="l"/>
                <a:tab pos="1824355" algn="l"/>
                <a:tab pos="2352040" algn="l"/>
                <a:tab pos="2783205" algn="l"/>
                <a:tab pos="364617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Majority	of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39179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97" baseline="20833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baseline="20833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2" baseline="20833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son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" y="2813302"/>
            <a:ext cx="4305300" cy="22600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053027"/>
            <a:ext cx="6985634" cy="725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latin typeface="Roboto"/>
                <a:cs typeface="Roboto"/>
              </a:rPr>
              <a:t>P</a:t>
            </a:r>
            <a:r>
              <a:rPr lang="en-IN" sz="1400" spc="5" dirty="0">
                <a:latin typeface="Roboto"/>
                <a:cs typeface="Roboto"/>
              </a:rPr>
              <a:t>r</a:t>
            </a:r>
            <a:r>
              <a:rPr sz="1400" spc="5" dirty="0" err="1">
                <a:latin typeface="Roboto"/>
                <a:cs typeface="Roboto"/>
              </a:rPr>
              <a:t>oduction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15" dirty="0">
                <a:latin typeface="Roboto"/>
                <a:cs typeface="Roboto"/>
              </a:rPr>
              <a:t>of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and </a:t>
            </a:r>
            <a:r>
              <a:rPr sz="1400" spc="-5" dirty="0">
                <a:latin typeface="Roboto"/>
                <a:cs typeface="Roboto"/>
              </a:rPr>
              <a:t>movies</a:t>
            </a:r>
            <a:r>
              <a:rPr sz="1400" spc="-25" dirty="0">
                <a:latin typeface="Roboto"/>
                <a:cs typeface="Roboto"/>
              </a:rPr>
              <a:t> in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US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is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10" dirty="0" err="1">
                <a:latin typeface="Roboto"/>
                <a:cs typeface="Roboto"/>
              </a:rPr>
              <a:t>highe</a:t>
            </a:r>
            <a:r>
              <a:rPr lang="en-IN" sz="1400" spc="10" dirty="0">
                <a:latin typeface="Roboto"/>
                <a:cs typeface="Roboto"/>
              </a:rPr>
              <a:t>r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than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15" dirty="0" err="1">
                <a:latin typeface="Roboto"/>
                <a:cs typeface="Roboto"/>
              </a:rPr>
              <a:t>othe</a:t>
            </a:r>
            <a:r>
              <a:rPr lang="en-IN" sz="1400" spc="15" dirty="0">
                <a:latin typeface="Roboto"/>
                <a:cs typeface="Roboto"/>
              </a:rPr>
              <a:t>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count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ies.P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oduction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15" dirty="0">
                <a:latin typeface="Roboto"/>
                <a:cs typeface="Roboto"/>
              </a:rPr>
              <a:t>of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 is </a:t>
            </a:r>
            <a:r>
              <a:rPr sz="1400" spc="-10" dirty="0">
                <a:latin typeface="Roboto"/>
                <a:cs typeface="Roboto"/>
              </a:rPr>
              <a:t>less </a:t>
            </a:r>
            <a:r>
              <a:rPr sz="1400" spc="-20" dirty="0">
                <a:latin typeface="Roboto"/>
                <a:cs typeface="Roboto"/>
              </a:rPr>
              <a:t>in </a:t>
            </a:r>
            <a:r>
              <a:rPr sz="1400" spc="-15" dirty="0">
                <a:latin typeface="Roboto"/>
                <a:cs typeface="Roboto"/>
              </a:rPr>
              <a:t>many </a:t>
            </a:r>
            <a:r>
              <a:rPr sz="1400" dirty="0">
                <a:latin typeface="Roboto"/>
                <a:cs typeface="Roboto"/>
              </a:rPr>
              <a:t>count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ies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but japan </a:t>
            </a:r>
            <a:r>
              <a:rPr sz="1400" spc="-10" dirty="0">
                <a:latin typeface="Roboto"/>
                <a:cs typeface="Roboto"/>
              </a:rPr>
              <a:t>and </a:t>
            </a:r>
            <a:r>
              <a:rPr sz="1400" spc="-15" dirty="0">
                <a:latin typeface="Roboto"/>
                <a:cs typeface="Roboto"/>
              </a:rPr>
              <a:t>south </a:t>
            </a:r>
            <a:r>
              <a:rPr sz="1400" spc="20" dirty="0">
                <a:latin typeface="Roboto"/>
                <a:cs typeface="Roboto"/>
              </a:rPr>
              <a:t>ko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20" dirty="0" err="1">
                <a:latin typeface="Roboto"/>
                <a:cs typeface="Roboto"/>
              </a:rPr>
              <a:t>ea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40" dirty="0">
                <a:latin typeface="Roboto"/>
                <a:cs typeface="Roboto"/>
              </a:rPr>
              <a:t>a</a:t>
            </a:r>
            <a:r>
              <a:rPr lang="en-IN" sz="1400" spc="40" dirty="0">
                <a:latin typeface="Roboto"/>
                <a:cs typeface="Roboto"/>
              </a:rPr>
              <a:t>r</a:t>
            </a:r>
            <a:r>
              <a:rPr sz="1400" spc="40" dirty="0">
                <a:latin typeface="Roboto"/>
                <a:cs typeface="Roboto"/>
              </a:rPr>
              <a:t>e </a:t>
            </a:r>
            <a:r>
              <a:rPr sz="1400" spc="-5" dirty="0">
                <a:latin typeface="Roboto"/>
                <a:cs typeface="Roboto"/>
              </a:rPr>
              <a:t>seems </a:t>
            </a:r>
            <a:r>
              <a:rPr sz="1400" spc="-10" dirty="0">
                <a:latin typeface="Roboto"/>
                <a:cs typeface="Roboto"/>
              </a:rPr>
              <a:t>to </a:t>
            </a:r>
            <a:r>
              <a:rPr sz="1400" dirty="0">
                <a:latin typeface="Roboto"/>
                <a:cs typeface="Roboto"/>
              </a:rPr>
              <a:t>be </a:t>
            </a:r>
            <a:r>
              <a:rPr sz="1400" spc="5" dirty="0">
                <a:latin typeface="Roboto"/>
                <a:cs typeface="Roboto"/>
              </a:rPr>
              <a:t> int</a:t>
            </a:r>
            <a:r>
              <a:rPr lang="en-IN" sz="1400" spc="5" dirty="0">
                <a:latin typeface="Roboto"/>
                <a:cs typeface="Roboto"/>
              </a:rPr>
              <a:t>er</a:t>
            </a:r>
            <a:r>
              <a:rPr sz="1400" spc="5" dirty="0" err="1">
                <a:latin typeface="Roboto"/>
                <a:cs typeface="Roboto"/>
              </a:rPr>
              <a:t>ested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p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oduction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than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movies</a:t>
            </a:r>
            <a:r>
              <a:rPr sz="1800" spc="-10" dirty="0">
                <a:solidFill>
                  <a:srgbClr val="D4D4D4"/>
                </a:solidFill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77" y="86413"/>
            <a:ext cx="6456443" cy="39328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6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Fea</a:t>
            </a:r>
            <a:r>
              <a:rPr sz="2800" spc="-105" dirty="0"/>
              <a:t>tu</a:t>
            </a:r>
            <a:r>
              <a:rPr sz="2800" spc="-100" dirty="0"/>
              <a:t>r</a:t>
            </a:r>
            <a:r>
              <a:rPr sz="2800" spc="-5" dirty="0"/>
              <a:t>e</a:t>
            </a:r>
            <a:r>
              <a:rPr sz="2800" spc="-275" dirty="0"/>
              <a:t> </a:t>
            </a:r>
            <a:r>
              <a:rPr sz="2800" spc="-90" dirty="0"/>
              <a:t>Engin</a:t>
            </a:r>
            <a:r>
              <a:rPr sz="2800" spc="-85" dirty="0"/>
              <a:t>ee</a:t>
            </a:r>
            <a:r>
              <a:rPr sz="2800" spc="-80" dirty="0"/>
              <a:t>r</a:t>
            </a:r>
            <a:r>
              <a:rPr sz="2800" spc="-7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8187055" cy="3185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Director,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Cast,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Country,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ist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res)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ep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spcBef>
                <a:spcPts val="1900"/>
              </a:spcBef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non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asc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cha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sto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rca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unc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ks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Lemmatization,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tokenization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vectorization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ion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PC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46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Feature</a:t>
            </a:r>
            <a:r>
              <a:rPr sz="2800" spc="-270" dirty="0"/>
              <a:t> </a:t>
            </a:r>
            <a:r>
              <a:rPr sz="2800" spc="-80" dirty="0"/>
              <a:t>Engineering</a:t>
            </a:r>
            <a:r>
              <a:rPr sz="2800" spc="-185" dirty="0"/>
              <a:t> </a:t>
            </a:r>
            <a:r>
              <a:rPr sz="2800" spc="-17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51914" y="2076704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sz="1800" spc="-5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53" y="1199870"/>
            <a:ext cx="8237855" cy="1000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42265" algn="l"/>
                <a:tab pos="355600" algn="l"/>
                <a:tab pos="1976755" algn="l"/>
                <a:tab pos="3334385" algn="l"/>
                <a:tab pos="4291965" algn="l"/>
                <a:tab pos="5662295" algn="l"/>
                <a:tab pos="7094855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TFIDF</a:t>
            </a:r>
            <a:r>
              <a:rPr sz="1800" b="1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(Term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Frequency	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Inverse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Document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Frequency)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endParaRPr sz="1800">
              <a:latin typeface="Verdana"/>
              <a:cs typeface="Verdana"/>
            </a:endParaRPr>
          </a:p>
          <a:p>
            <a:pPr marR="3655060" algn="ctr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51484" algn="ctr">
              <a:lnSpc>
                <a:spcPct val="100000"/>
              </a:lnSpc>
              <a:spcBef>
                <a:spcPts val="605"/>
              </a:spcBef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4060" y="2249422"/>
            <a:ext cx="5661660" cy="15240"/>
          </a:xfrm>
          <a:custGeom>
            <a:avLst/>
            <a:gdLst/>
            <a:ahLst/>
            <a:cxnLst/>
            <a:rect l="l" t="t" r="r" b="b"/>
            <a:pathLst>
              <a:path w="5661659" h="15239">
                <a:moveTo>
                  <a:pt x="5661660" y="0"/>
                </a:moveTo>
                <a:lnTo>
                  <a:pt x="0" y="0"/>
                </a:lnTo>
                <a:lnTo>
                  <a:pt x="0" y="15241"/>
                </a:lnTo>
                <a:lnTo>
                  <a:pt x="5661660" y="15241"/>
                </a:lnTo>
                <a:lnTo>
                  <a:pt x="5661660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9829" y="2233422"/>
            <a:ext cx="476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oc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ume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638" y="273418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r>
              <a:rPr sz="1800" spc="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sz="1800" spc="4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Cambria Math"/>
                <a:cs typeface="Cambria Math"/>
              </a:rPr>
              <a:t>𝐥𝐨𝐠</a:t>
            </a:r>
            <a:r>
              <a:rPr sz="1950" spc="15" baseline="-12820" dirty="0">
                <a:solidFill>
                  <a:srgbClr val="124F5C"/>
                </a:solidFill>
                <a:latin typeface="Cambria Math"/>
                <a:cs typeface="Cambria Math"/>
              </a:rPr>
              <a:t>𝒆</a:t>
            </a:r>
            <a:endParaRPr sz="1950" baseline="-1282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3096" y="2622803"/>
            <a:ext cx="4876800" cy="583565"/>
          </a:xfrm>
          <a:custGeom>
            <a:avLst/>
            <a:gdLst/>
            <a:ahLst/>
            <a:cxnLst/>
            <a:rect l="l" t="t" r="r" b="b"/>
            <a:pathLst>
              <a:path w="4876800" h="583564">
                <a:moveTo>
                  <a:pt x="105029" y="8382"/>
                </a:moveTo>
                <a:lnTo>
                  <a:pt x="58674" y="48895"/>
                </a:lnTo>
                <a:lnTo>
                  <a:pt x="26924" y="117221"/>
                </a:lnTo>
                <a:lnTo>
                  <a:pt x="15113" y="157353"/>
                </a:lnTo>
                <a:lnTo>
                  <a:pt x="6731" y="199771"/>
                </a:lnTo>
                <a:lnTo>
                  <a:pt x="1651" y="244475"/>
                </a:lnTo>
                <a:lnTo>
                  <a:pt x="0" y="291592"/>
                </a:lnTo>
                <a:lnTo>
                  <a:pt x="1651" y="337820"/>
                </a:lnTo>
                <a:lnTo>
                  <a:pt x="6731" y="382270"/>
                </a:lnTo>
                <a:lnTo>
                  <a:pt x="15113" y="424688"/>
                </a:lnTo>
                <a:lnTo>
                  <a:pt x="26924" y="465328"/>
                </a:lnTo>
                <a:lnTo>
                  <a:pt x="41656" y="502412"/>
                </a:lnTo>
                <a:lnTo>
                  <a:pt x="78105" y="561467"/>
                </a:lnTo>
                <a:lnTo>
                  <a:pt x="99822" y="583565"/>
                </a:lnTo>
                <a:lnTo>
                  <a:pt x="105029" y="575310"/>
                </a:lnTo>
                <a:lnTo>
                  <a:pt x="86360" y="552958"/>
                </a:lnTo>
                <a:lnTo>
                  <a:pt x="69977" y="526034"/>
                </a:lnTo>
                <a:lnTo>
                  <a:pt x="43942" y="458597"/>
                </a:lnTo>
                <a:lnTo>
                  <a:pt x="34544" y="419481"/>
                </a:lnTo>
                <a:lnTo>
                  <a:pt x="27813" y="378587"/>
                </a:lnTo>
                <a:lnTo>
                  <a:pt x="23876" y="335915"/>
                </a:lnTo>
                <a:lnTo>
                  <a:pt x="22479" y="291465"/>
                </a:lnTo>
                <a:lnTo>
                  <a:pt x="23876" y="246380"/>
                </a:lnTo>
                <a:lnTo>
                  <a:pt x="27940" y="203327"/>
                </a:lnTo>
                <a:lnTo>
                  <a:pt x="34671" y="162433"/>
                </a:lnTo>
                <a:lnTo>
                  <a:pt x="44069" y="123698"/>
                </a:lnTo>
                <a:lnTo>
                  <a:pt x="69977" y="57404"/>
                </a:lnTo>
                <a:lnTo>
                  <a:pt x="86360" y="30734"/>
                </a:lnTo>
                <a:lnTo>
                  <a:pt x="105029" y="8382"/>
                </a:lnTo>
                <a:close/>
              </a:path>
              <a:path w="4876800" h="583564">
                <a:moveTo>
                  <a:pt x="4764405" y="283959"/>
                </a:moveTo>
                <a:lnTo>
                  <a:pt x="112268" y="283959"/>
                </a:lnTo>
                <a:lnTo>
                  <a:pt x="112268" y="299212"/>
                </a:lnTo>
                <a:lnTo>
                  <a:pt x="4764405" y="299212"/>
                </a:lnTo>
                <a:lnTo>
                  <a:pt x="4764405" y="283959"/>
                </a:lnTo>
                <a:close/>
              </a:path>
              <a:path w="4876800" h="583564">
                <a:moveTo>
                  <a:pt x="4876800" y="291465"/>
                </a:moveTo>
                <a:lnTo>
                  <a:pt x="4875149" y="244475"/>
                </a:lnTo>
                <a:lnTo>
                  <a:pt x="4870069" y="199771"/>
                </a:lnTo>
                <a:lnTo>
                  <a:pt x="4861687" y="157353"/>
                </a:lnTo>
                <a:lnTo>
                  <a:pt x="4849876" y="117221"/>
                </a:lnTo>
                <a:lnTo>
                  <a:pt x="4835271" y="80645"/>
                </a:lnTo>
                <a:lnTo>
                  <a:pt x="4798822" y="22098"/>
                </a:lnTo>
                <a:lnTo>
                  <a:pt x="4777105" y="0"/>
                </a:lnTo>
                <a:lnTo>
                  <a:pt x="4771771" y="8382"/>
                </a:lnTo>
                <a:lnTo>
                  <a:pt x="4790313" y="30734"/>
                </a:lnTo>
                <a:lnTo>
                  <a:pt x="4806696" y="57404"/>
                </a:lnTo>
                <a:lnTo>
                  <a:pt x="4832731" y="123698"/>
                </a:lnTo>
                <a:lnTo>
                  <a:pt x="4842129" y="162433"/>
                </a:lnTo>
                <a:lnTo>
                  <a:pt x="4848860" y="203327"/>
                </a:lnTo>
                <a:lnTo>
                  <a:pt x="4852924" y="246380"/>
                </a:lnTo>
                <a:lnTo>
                  <a:pt x="4854321" y="291592"/>
                </a:lnTo>
                <a:lnTo>
                  <a:pt x="4852924" y="335915"/>
                </a:lnTo>
                <a:lnTo>
                  <a:pt x="4848860" y="378587"/>
                </a:lnTo>
                <a:lnTo>
                  <a:pt x="4842256" y="419481"/>
                </a:lnTo>
                <a:lnTo>
                  <a:pt x="4832858" y="458597"/>
                </a:lnTo>
                <a:lnTo>
                  <a:pt x="4806823" y="526034"/>
                </a:lnTo>
                <a:lnTo>
                  <a:pt x="4771771" y="575310"/>
                </a:lnTo>
                <a:lnTo>
                  <a:pt x="4777105" y="583565"/>
                </a:lnTo>
                <a:lnTo>
                  <a:pt x="4818253" y="534416"/>
                </a:lnTo>
                <a:lnTo>
                  <a:pt x="4849876" y="465328"/>
                </a:lnTo>
                <a:lnTo>
                  <a:pt x="4861687" y="424688"/>
                </a:lnTo>
                <a:lnTo>
                  <a:pt x="4870069" y="382270"/>
                </a:lnTo>
                <a:lnTo>
                  <a:pt x="4875149" y="337820"/>
                </a:lnTo>
                <a:lnTo>
                  <a:pt x="4876800" y="291465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2917" y="2479675"/>
            <a:ext cx="466852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5320">
              <a:lnSpc>
                <a:spcPct val="1189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umbe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545" y="3155168"/>
            <a:ext cx="6344285" cy="6591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𝑻𝑭𝑰𝑫𝑭</a:t>
            </a:r>
            <a:r>
              <a:rPr sz="1800" spc="5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sz="1800" spc="7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sz="1800" spc="3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×</a:t>
            </a:r>
            <a:r>
              <a:rPr sz="18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tur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4859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D</a:t>
            </a:r>
            <a:r>
              <a:rPr sz="2800" spc="-50" dirty="0"/>
              <a:t>i</a:t>
            </a:r>
            <a:r>
              <a:rPr sz="2800" spc="-100" dirty="0"/>
              <a:t>m</a:t>
            </a:r>
            <a:r>
              <a:rPr sz="2800" spc="-110" dirty="0"/>
              <a:t>e</a:t>
            </a:r>
            <a:r>
              <a:rPr sz="2800" spc="-114" dirty="0"/>
              <a:t>ns</a:t>
            </a:r>
            <a:r>
              <a:rPr sz="2800" spc="-110" dirty="0"/>
              <a:t>i</a:t>
            </a:r>
            <a:r>
              <a:rPr sz="2800" spc="-114" dirty="0"/>
              <a:t>ona</a:t>
            </a:r>
            <a:r>
              <a:rPr sz="2800" spc="-110" dirty="0"/>
              <a:t>li</a:t>
            </a:r>
            <a:r>
              <a:rPr sz="2800" spc="-120" dirty="0"/>
              <a:t>t</a:t>
            </a:r>
            <a:r>
              <a:rPr sz="2800" spc="-5" dirty="0"/>
              <a:t>y</a:t>
            </a:r>
            <a:r>
              <a:rPr sz="2800" spc="-235" dirty="0"/>
              <a:t> </a:t>
            </a:r>
            <a:r>
              <a:rPr sz="2800" spc="-95" dirty="0"/>
              <a:t>R</a:t>
            </a:r>
            <a:r>
              <a:rPr sz="2800" spc="-90" dirty="0"/>
              <a:t>educt</a:t>
            </a:r>
            <a:r>
              <a:rPr sz="2800" spc="-40" dirty="0"/>
              <a:t>i</a:t>
            </a:r>
            <a:r>
              <a:rPr sz="2800" spc="-80" dirty="0"/>
              <a:t>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403542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254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100%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variance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explained</a:t>
            </a:r>
            <a:r>
              <a:rPr sz="1800" spc="6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~7500 </a:t>
            </a:r>
            <a:r>
              <a:rPr sz="18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2100"/>
              </a:lnSpc>
              <a:spcBef>
                <a:spcPts val="29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reduce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dimensionality,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only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sz="1800" b="1" spc="5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taken,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will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still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able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capture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80%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196" y="1373124"/>
            <a:ext cx="4475988" cy="23972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0775" y="489607"/>
            <a:ext cx="4278608" cy="45846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646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</a:t>
            </a:r>
            <a:r>
              <a:rPr sz="2800" spc="-245" dirty="0"/>
              <a:t> </a:t>
            </a:r>
            <a:r>
              <a:rPr sz="2800" spc="20" dirty="0"/>
              <a:t>M</a:t>
            </a:r>
            <a:r>
              <a:rPr sz="2800" spc="-125" dirty="0"/>
              <a:t>e</a:t>
            </a:r>
            <a:r>
              <a:rPr sz="2800" spc="-120" dirty="0"/>
              <a:t>a</a:t>
            </a:r>
            <a:r>
              <a:rPr sz="2800" spc="-125" dirty="0"/>
              <a:t>n</a:t>
            </a:r>
            <a:r>
              <a:rPr sz="2800" spc="-5" dirty="0"/>
              <a:t>s</a:t>
            </a:r>
            <a:r>
              <a:rPr sz="2800" spc="-280" dirty="0"/>
              <a:t> </a:t>
            </a:r>
            <a:r>
              <a:rPr sz="2800" spc="-100" dirty="0"/>
              <a:t>Cl</a:t>
            </a:r>
            <a:r>
              <a:rPr sz="2800" spc="-105" dirty="0"/>
              <a:t>ust</a:t>
            </a:r>
            <a:r>
              <a:rPr sz="2800" spc="-100" dirty="0"/>
              <a:t>e</a:t>
            </a:r>
            <a:r>
              <a:rPr sz="2800" spc="-114" dirty="0"/>
              <a:t>r</a:t>
            </a:r>
            <a:r>
              <a:rPr sz="2800" spc="-6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545" y="1199870"/>
            <a:ext cx="3092450" cy="962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Distortion:6374.78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hou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:0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82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1" y="2726435"/>
            <a:ext cx="4469892" cy="237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149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4766945" cy="34626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Statement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Ex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Feature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Word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cloud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Bas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704" y="662178"/>
            <a:ext cx="3892296" cy="38907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86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5" dirty="0"/>
              <a:t>K</a:t>
            </a:r>
            <a:r>
              <a:rPr sz="2800" spc="-245" dirty="0"/>
              <a:t> </a:t>
            </a:r>
            <a:r>
              <a:rPr sz="2800" spc="-100" dirty="0"/>
              <a:t>Mea</a:t>
            </a:r>
            <a:r>
              <a:rPr sz="2800" spc="-105" dirty="0"/>
              <a:t>n</a:t>
            </a:r>
            <a:r>
              <a:rPr sz="2800" spc="-5" dirty="0"/>
              <a:t>s</a:t>
            </a:r>
            <a:r>
              <a:rPr sz="2800" spc="-250" dirty="0"/>
              <a:t> </a:t>
            </a:r>
            <a:r>
              <a:rPr sz="2800" spc="20" dirty="0"/>
              <a:t>C</a:t>
            </a:r>
            <a:r>
              <a:rPr sz="2800" spc="-125" dirty="0"/>
              <a:t>lu</a:t>
            </a:r>
            <a:r>
              <a:rPr sz="2800" spc="-130" dirty="0"/>
              <a:t>st</a:t>
            </a:r>
            <a:r>
              <a:rPr sz="2800" spc="-125" dirty="0"/>
              <a:t>e</a:t>
            </a:r>
            <a:r>
              <a:rPr sz="2800" spc="-120" dirty="0"/>
              <a:t>r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135380"/>
            <a:ext cx="2459736" cy="1676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2528" y="1135380"/>
            <a:ext cx="2404872" cy="167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891" y="2811272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327" y="2796032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135380"/>
            <a:ext cx="2278379" cy="1676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251" y="3163823"/>
            <a:ext cx="2479548" cy="16885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2528" y="3130295"/>
            <a:ext cx="2404872" cy="1688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3107435"/>
            <a:ext cx="2278379" cy="16535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3183" y="4863185"/>
            <a:ext cx="1515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566" y="4770831"/>
            <a:ext cx="147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202" y="2767329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5402" y="4746447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430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100" dirty="0"/>
              <a:t>ar</a:t>
            </a:r>
            <a:r>
              <a:rPr sz="2800" spc="-105" dirty="0"/>
              <a:t>ch</a:t>
            </a:r>
            <a:r>
              <a:rPr sz="2800" spc="-100" dirty="0"/>
              <a:t>i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5" dirty="0"/>
              <a:t>l</a:t>
            </a:r>
            <a:r>
              <a:rPr sz="2800" spc="-24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0" dirty="0"/>
              <a:t>e</a:t>
            </a:r>
            <a:r>
              <a:rPr sz="2800" spc="-114" dirty="0"/>
              <a:t>r</a:t>
            </a:r>
            <a:r>
              <a:rPr sz="2800" spc="-6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3355340" cy="12750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gg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ste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Distance:Euclidean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Linkage:Ward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800" spc="-320" dirty="0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2115311"/>
            <a:ext cx="3835907" cy="2801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" y="2552700"/>
            <a:ext cx="4788408" cy="25435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6525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95" dirty="0"/>
              <a:t>a</a:t>
            </a:r>
            <a:r>
              <a:rPr sz="2800" spc="-100" dirty="0"/>
              <a:t>rch</a:t>
            </a:r>
            <a:r>
              <a:rPr sz="2800" spc="-95" dirty="0"/>
              <a:t>i</a:t>
            </a:r>
            <a:r>
              <a:rPr sz="2800" spc="-100" dirty="0"/>
              <a:t>c</a:t>
            </a:r>
            <a:r>
              <a:rPr sz="2800" spc="-95" dirty="0"/>
              <a:t>a</a:t>
            </a:r>
            <a:r>
              <a:rPr sz="2800" spc="-5" dirty="0"/>
              <a:t>l</a:t>
            </a:r>
            <a:r>
              <a:rPr sz="2800" spc="-26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5" dirty="0"/>
              <a:t>e</a:t>
            </a:r>
            <a:r>
              <a:rPr sz="2800" spc="-114" dirty="0"/>
              <a:t>r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2891" y="2643885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9" y="1004316"/>
            <a:ext cx="2369820" cy="16443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1040891"/>
            <a:ext cx="2369820" cy="1612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1050036"/>
            <a:ext cx="2150363" cy="1594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5767" y="2629280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730" y="2629280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143" y="2941320"/>
            <a:ext cx="2464308" cy="1761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9752" y="4702555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0400" y="2976372"/>
            <a:ext cx="2369820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68166" y="4695850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400" y="3044951"/>
            <a:ext cx="2369820" cy="15560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356730" y="4668723"/>
            <a:ext cx="17760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8112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95" dirty="0"/>
              <a:t>a</a:t>
            </a:r>
            <a:r>
              <a:rPr sz="2800" spc="-100" dirty="0"/>
              <a:t>rch</a:t>
            </a:r>
            <a:r>
              <a:rPr sz="2800" spc="-95" dirty="0"/>
              <a:t>i</a:t>
            </a:r>
            <a:r>
              <a:rPr sz="2800" spc="-100" dirty="0"/>
              <a:t>c</a:t>
            </a:r>
            <a:r>
              <a:rPr sz="2800" spc="-95" dirty="0"/>
              <a:t>a</a:t>
            </a:r>
            <a:r>
              <a:rPr sz="2800" spc="-5" dirty="0"/>
              <a:t>l</a:t>
            </a:r>
            <a:r>
              <a:rPr sz="2800" spc="-26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5" dirty="0"/>
              <a:t>e</a:t>
            </a:r>
            <a:r>
              <a:rPr sz="2800" spc="-114" dirty="0"/>
              <a:t>r</a:t>
            </a:r>
            <a:r>
              <a:rPr sz="2800" spc="-5" dirty="0"/>
              <a:t>s</a:t>
            </a:r>
            <a:r>
              <a:rPr sz="2800" spc="-340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9610" y="2676905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0261" y="2685414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24711"/>
            <a:ext cx="2676144" cy="15788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7871" y="1091183"/>
            <a:ext cx="2522220" cy="1580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091183"/>
            <a:ext cx="2432304" cy="15803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3048000"/>
            <a:ext cx="2642616" cy="18272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3048000"/>
            <a:ext cx="2523744" cy="17495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8628" y="3048000"/>
            <a:ext cx="2360676" cy="17205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2658" y="2653664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938" y="4908600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4828" y="4845202"/>
            <a:ext cx="183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32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8632" y="4768697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33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715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</a:t>
            </a:r>
            <a:r>
              <a:rPr sz="2800" spc="-5" dirty="0"/>
              <a:t>r</a:t>
            </a:r>
            <a:r>
              <a:rPr sz="2800" spc="-275" dirty="0"/>
              <a:t> </a:t>
            </a:r>
            <a:r>
              <a:rPr sz="2800" spc="-120" dirty="0"/>
              <a:t>S</a:t>
            </a:r>
            <a:r>
              <a:rPr sz="2800" spc="-125" dirty="0"/>
              <a:t>y</a:t>
            </a:r>
            <a:r>
              <a:rPr sz="2800" spc="-130" dirty="0"/>
              <a:t>st</a:t>
            </a:r>
            <a:r>
              <a:rPr sz="2800" spc="-125" dirty="0"/>
              <a:t>e</a:t>
            </a:r>
            <a:r>
              <a:rPr sz="2800" spc="-5" dirty="0"/>
              <a:t>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50" dirty="0"/>
              <a:t>We</a:t>
            </a:r>
            <a:r>
              <a:rPr spc="190" dirty="0"/>
              <a:t> </a:t>
            </a:r>
            <a:r>
              <a:rPr spc="20" dirty="0"/>
              <a:t>can</a:t>
            </a:r>
            <a:r>
              <a:rPr spc="125" dirty="0"/>
              <a:t> </a:t>
            </a:r>
            <a:r>
              <a:rPr spc="35" dirty="0"/>
              <a:t>build</a:t>
            </a:r>
            <a:r>
              <a:rPr spc="15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25" dirty="0"/>
              <a:t>simple</a:t>
            </a:r>
            <a:r>
              <a:rPr spc="95" dirty="0"/>
              <a:t> </a:t>
            </a:r>
            <a:r>
              <a:rPr spc="25" dirty="0"/>
              <a:t>content</a:t>
            </a:r>
            <a:r>
              <a:rPr spc="145" dirty="0"/>
              <a:t> </a:t>
            </a:r>
            <a:r>
              <a:rPr spc="10" dirty="0"/>
              <a:t>based</a:t>
            </a:r>
            <a:r>
              <a:rPr spc="114" dirty="0"/>
              <a:t> </a:t>
            </a:r>
            <a:r>
              <a:rPr spc="35" dirty="0"/>
              <a:t>recommender</a:t>
            </a:r>
            <a:r>
              <a:rPr spc="160" dirty="0"/>
              <a:t> </a:t>
            </a:r>
            <a:r>
              <a:rPr spc="-5" dirty="0"/>
              <a:t>system</a:t>
            </a:r>
            <a:r>
              <a:rPr spc="55" dirty="0"/>
              <a:t> </a:t>
            </a:r>
            <a:r>
              <a:rPr spc="10" dirty="0"/>
              <a:t>based</a:t>
            </a: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pc="45" dirty="0"/>
              <a:t>o</a:t>
            </a:r>
            <a:r>
              <a:rPr dirty="0"/>
              <a:t>n</a:t>
            </a:r>
            <a:r>
              <a:rPr spc="-120" dirty="0"/>
              <a:t> </a:t>
            </a:r>
            <a:r>
              <a:rPr spc="30" dirty="0"/>
              <a:t>t</a:t>
            </a:r>
            <a:r>
              <a:rPr spc="55" dirty="0"/>
              <a:t>h</a:t>
            </a:r>
            <a:r>
              <a:rPr dirty="0"/>
              <a:t>e</a:t>
            </a:r>
            <a:r>
              <a:rPr spc="-160" dirty="0"/>
              <a:t> </a:t>
            </a:r>
            <a:r>
              <a:rPr b="1" spc="-110" dirty="0">
                <a:latin typeface="Verdana"/>
                <a:cs typeface="Verdana"/>
              </a:rPr>
              <a:t>s</a:t>
            </a:r>
            <a:r>
              <a:rPr b="1" spc="-65" dirty="0">
                <a:latin typeface="Verdana"/>
                <a:cs typeface="Verdana"/>
              </a:rPr>
              <a:t>i</a:t>
            </a:r>
            <a:r>
              <a:rPr b="1" spc="-60" dirty="0">
                <a:latin typeface="Verdana"/>
                <a:cs typeface="Verdana"/>
              </a:rPr>
              <a:t>m</a:t>
            </a:r>
            <a:r>
              <a:rPr b="1" spc="-65" dirty="0">
                <a:latin typeface="Verdana"/>
                <a:cs typeface="Verdana"/>
              </a:rPr>
              <a:t>il</a:t>
            </a:r>
            <a:r>
              <a:rPr b="1" spc="-80" dirty="0">
                <a:latin typeface="Verdana"/>
                <a:cs typeface="Verdana"/>
              </a:rPr>
              <a:t>a</a:t>
            </a:r>
            <a:r>
              <a:rPr b="1" spc="-105" dirty="0">
                <a:latin typeface="Verdana"/>
                <a:cs typeface="Verdana"/>
              </a:rPr>
              <a:t>r</a:t>
            </a:r>
            <a:r>
              <a:rPr b="1" spc="-80" dirty="0">
                <a:latin typeface="Verdana"/>
                <a:cs typeface="Verdana"/>
              </a:rPr>
              <a:t>it</a:t>
            </a:r>
            <a:r>
              <a:rPr b="1" dirty="0">
                <a:latin typeface="Verdana"/>
                <a:cs typeface="Verdana"/>
              </a:rPr>
              <a:t>y</a:t>
            </a:r>
            <a:r>
              <a:rPr b="1" spc="-270" dirty="0">
                <a:latin typeface="Verdana"/>
                <a:cs typeface="Verdana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65" dirty="0"/>
              <a:t> </a:t>
            </a:r>
            <a:r>
              <a:rPr spc="30" dirty="0"/>
              <a:t>t</a:t>
            </a:r>
            <a:r>
              <a:rPr spc="55" dirty="0"/>
              <a:t>h</a:t>
            </a:r>
            <a:r>
              <a:rPr dirty="0"/>
              <a:t>e</a:t>
            </a:r>
            <a:r>
              <a:rPr spc="-150" dirty="0"/>
              <a:t> </a:t>
            </a:r>
            <a:r>
              <a:rPr spc="15" dirty="0"/>
              <a:t>s</a:t>
            </a:r>
            <a:r>
              <a:rPr spc="20" dirty="0"/>
              <a:t>h</a:t>
            </a:r>
            <a:r>
              <a:rPr spc="15" dirty="0"/>
              <a:t>o</a:t>
            </a:r>
            <a:r>
              <a:rPr spc="30" dirty="0"/>
              <a:t>w</a:t>
            </a:r>
            <a:r>
              <a:rPr spc="5" dirty="0"/>
              <a:t>s</a:t>
            </a:r>
            <a:r>
              <a:rPr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135" dirty="0"/>
              <a:t>I</a:t>
            </a:r>
            <a:r>
              <a:rPr dirty="0"/>
              <a:t>f</a:t>
            </a:r>
            <a:r>
              <a:rPr spc="-235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50" dirty="0"/>
              <a:t>p</a:t>
            </a:r>
            <a:r>
              <a:rPr spc="55" dirty="0"/>
              <a:t>e</a:t>
            </a:r>
            <a:r>
              <a:rPr spc="-50" dirty="0"/>
              <a:t>r</a:t>
            </a:r>
            <a:r>
              <a:rPr spc="-75" dirty="0"/>
              <a:t>s</a:t>
            </a:r>
            <a:r>
              <a:rPr spc="55" dirty="0"/>
              <a:t>o</a:t>
            </a:r>
            <a:r>
              <a:rPr dirty="0"/>
              <a:t>n</a:t>
            </a:r>
            <a:r>
              <a:rPr spc="-70" dirty="0"/>
              <a:t> </a:t>
            </a:r>
            <a:r>
              <a:rPr spc="70" dirty="0"/>
              <a:t>h</a:t>
            </a:r>
            <a:r>
              <a:rPr spc="-40" dirty="0"/>
              <a:t>a</a:t>
            </a:r>
            <a:r>
              <a:rPr dirty="0"/>
              <a:t>s</a:t>
            </a:r>
            <a:r>
              <a:rPr spc="-204" dirty="0"/>
              <a:t> </a:t>
            </a:r>
            <a:r>
              <a:rPr spc="50" dirty="0"/>
              <a:t>w</a:t>
            </a:r>
            <a:r>
              <a:rPr spc="30" dirty="0"/>
              <a:t>a</a:t>
            </a:r>
            <a:r>
              <a:rPr spc="40" dirty="0"/>
              <a:t>t</a:t>
            </a:r>
            <a:r>
              <a:rPr spc="45" dirty="0"/>
              <a:t>che</a:t>
            </a:r>
            <a:r>
              <a:rPr dirty="0"/>
              <a:t>d</a:t>
            </a:r>
            <a:r>
              <a:rPr spc="-4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30" dirty="0"/>
              <a:t>s</a:t>
            </a:r>
            <a:r>
              <a:rPr spc="35" dirty="0"/>
              <a:t>ho</a:t>
            </a:r>
            <a:r>
              <a:rPr dirty="0"/>
              <a:t>w</a:t>
            </a:r>
            <a:r>
              <a:rPr spc="-90" dirty="0"/>
              <a:t> </a:t>
            </a:r>
            <a:r>
              <a:rPr spc="45" dirty="0"/>
              <a:t>o</a:t>
            </a:r>
            <a:r>
              <a:rPr dirty="0"/>
              <a:t>n</a:t>
            </a:r>
            <a:r>
              <a:rPr spc="-80" dirty="0"/>
              <a:t> </a:t>
            </a:r>
            <a:r>
              <a:rPr spc="55" dirty="0"/>
              <a:t>Ne</a:t>
            </a:r>
            <a:r>
              <a:rPr spc="-15" dirty="0"/>
              <a:t>t</a:t>
            </a:r>
            <a:r>
              <a:rPr spc="-10" dirty="0"/>
              <a:t>f</a:t>
            </a:r>
            <a:r>
              <a:rPr spc="-5" dirty="0"/>
              <a:t>li</a:t>
            </a:r>
            <a:r>
              <a:rPr spc="-190" dirty="0"/>
              <a:t>x</a:t>
            </a:r>
            <a:r>
              <a:rPr dirty="0"/>
              <a:t>,</a:t>
            </a:r>
            <a:r>
              <a:rPr spc="-315" dirty="0"/>
              <a:t> </a:t>
            </a:r>
            <a:r>
              <a:rPr spc="30" dirty="0"/>
              <a:t>t</a:t>
            </a:r>
            <a:r>
              <a:rPr spc="60" dirty="0"/>
              <a:t>h</a:t>
            </a:r>
            <a:r>
              <a:rPr dirty="0"/>
              <a:t>e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25" dirty="0"/>
              <a:t>e</a:t>
            </a:r>
            <a:r>
              <a:rPr spc="30" dirty="0"/>
              <a:t>c</a:t>
            </a:r>
            <a:r>
              <a:rPr spc="40" dirty="0"/>
              <a:t>o</a:t>
            </a:r>
            <a:r>
              <a:rPr spc="70" dirty="0"/>
              <a:t>m</a:t>
            </a:r>
            <a:r>
              <a:rPr spc="95" dirty="0"/>
              <a:t>m</a:t>
            </a:r>
            <a:r>
              <a:rPr spc="90" dirty="0"/>
              <a:t>e</a:t>
            </a:r>
            <a:r>
              <a:rPr spc="70" dirty="0"/>
              <a:t>n</a:t>
            </a:r>
            <a:r>
              <a:rPr spc="55" dirty="0"/>
              <a:t>de</a:t>
            </a:r>
            <a:r>
              <a:rPr dirty="0"/>
              <a:t>r</a:t>
            </a:r>
            <a:r>
              <a:rPr spc="-165" dirty="0"/>
              <a:t> </a:t>
            </a:r>
            <a:r>
              <a:rPr spc="-75" dirty="0"/>
              <a:t>s</a:t>
            </a:r>
            <a:r>
              <a:rPr spc="-95" dirty="0"/>
              <a:t>y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15" dirty="0"/>
              <a:t>e</a:t>
            </a:r>
            <a:r>
              <a:rPr dirty="0"/>
              <a:t>m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30" dirty="0"/>
              <a:t>must</a:t>
            </a:r>
            <a:r>
              <a:rPr spc="-130" dirty="0"/>
              <a:t> </a:t>
            </a:r>
            <a:r>
              <a:rPr spc="25" dirty="0"/>
              <a:t>be</a:t>
            </a:r>
            <a:r>
              <a:rPr spc="-75" dirty="0"/>
              <a:t> </a:t>
            </a:r>
            <a:r>
              <a:rPr spc="15" dirty="0"/>
              <a:t>able</a:t>
            </a:r>
            <a:r>
              <a:rPr spc="-140" dirty="0"/>
              <a:t> </a:t>
            </a:r>
            <a:r>
              <a:rPr spc="10" dirty="0"/>
              <a:t>to</a:t>
            </a:r>
            <a:r>
              <a:rPr spc="-145" dirty="0"/>
              <a:t> </a:t>
            </a:r>
            <a:r>
              <a:rPr spc="45" dirty="0"/>
              <a:t>recommend</a:t>
            </a:r>
            <a:r>
              <a:rPr spc="-40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spc="-15" dirty="0"/>
              <a:t>list</a:t>
            </a:r>
            <a:r>
              <a:rPr spc="-160" dirty="0"/>
              <a:t> </a:t>
            </a:r>
            <a:r>
              <a:rPr spc="-5" dirty="0"/>
              <a:t>of</a:t>
            </a:r>
            <a:r>
              <a:rPr spc="-165" dirty="0"/>
              <a:t> </a:t>
            </a:r>
            <a:r>
              <a:rPr dirty="0"/>
              <a:t>similar</a:t>
            </a:r>
            <a:r>
              <a:rPr spc="-185" dirty="0"/>
              <a:t> </a:t>
            </a:r>
            <a:r>
              <a:rPr spc="15" dirty="0"/>
              <a:t>shows</a:t>
            </a:r>
            <a:r>
              <a:rPr spc="-175" dirty="0"/>
              <a:t> </a:t>
            </a:r>
            <a:r>
              <a:rPr spc="15" dirty="0"/>
              <a:t>that</a:t>
            </a:r>
            <a:r>
              <a:rPr spc="-140" dirty="0"/>
              <a:t> </a:t>
            </a:r>
            <a:r>
              <a:rPr spc="-40" dirty="0"/>
              <a:t>s/he</a:t>
            </a:r>
            <a:r>
              <a:rPr spc="-220" dirty="0"/>
              <a:t> </a:t>
            </a:r>
            <a:r>
              <a:rPr spc="-50" dirty="0"/>
              <a:t>likes.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30" dirty="0"/>
              <a:t>T</a:t>
            </a:r>
            <a:r>
              <a:rPr dirty="0"/>
              <a:t>o</a:t>
            </a:r>
            <a:r>
              <a:rPr spc="-180" dirty="0"/>
              <a:t> </a:t>
            </a:r>
            <a:r>
              <a:rPr spc="40" dirty="0"/>
              <a:t>ge</a:t>
            </a:r>
            <a:r>
              <a:rPr dirty="0"/>
              <a:t>t</a:t>
            </a:r>
            <a:r>
              <a:rPr spc="-95" dirty="0"/>
              <a:t> </a:t>
            </a:r>
            <a:r>
              <a:rPr spc="30" dirty="0"/>
              <a:t>th</a:t>
            </a:r>
            <a:r>
              <a:rPr dirty="0"/>
              <a:t>e</a:t>
            </a:r>
            <a:r>
              <a:rPr spc="-114" dirty="0"/>
              <a:t> </a:t>
            </a:r>
            <a:r>
              <a:rPr spc="-15" dirty="0"/>
              <a:t>s</a:t>
            </a:r>
            <a:r>
              <a:rPr spc="-5" dirty="0"/>
              <a:t>i</a:t>
            </a:r>
            <a:r>
              <a:rPr spc="-15" dirty="0"/>
              <a:t>m</a:t>
            </a:r>
            <a:r>
              <a:rPr spc="-5" dirty="0"/>
              <a:t>il</a:t>
            </a:r>
            <a:r>
              <a:rPr spc="-15" dirty="0"/>
              <a:t>ar</a:t>
            </a:r>
            <a:r>
              <a:rPr spc="-5" dirty="0"/>
              <a:t>i</a:t>
            </a:r>
            <a:r>
              <a:rPr spc="-20" dirty="0"/>
              <a:t>t</a:t>
            </a:r>
            <a:r>
              <a:rPr dirty="0"/>
              <a:t>y</a:t>
            </a:r>
            <a:r>
              <a:rPr spc="-140" dirty="0"/>
              <a:t> </a:t>
            </a:r>
            <a:r>
              <a:rPr dirty="0"/>
              <a:t>score</a:t>
            </a:r>
            <a:r>
              <a:rPr spc="-15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30" dirty="0"/>
              <a:t>th</a:t>
            </a:r>
            <a:r>
              <a:rPr dirty="0"/>
              <a:t>e</a:t>
            </a:r>
            <a:r>
              <a:rPr spc="-105" dirty="0"/>
              <a:t> </a:t>
            </a:r>
            <a:r>
              <a:rPr spc="-40" dirty="0"/>
              <a:t>sho</a:t>
            </a:r>
            <a:r>
              <a:rPr spc="-35" dirty="0"/>
              <a:t>w</a:t>
            </a:r>
            <a:r>
              <a:rPr spc="-40" dirty="0"/>
              <a:t>s</a:t>
            </a:r>
            <a:r>
              <a:rPr dirty="0"/>
              <a:t>,</a:t>
            </a:r>
            <a:r>
              <a:rPr spc="-175" dirty="0"/>
              <a:t> </a:t>
            </a:r>
            <a:r>
              <a:rPr spc="60" dirty="0"/>
              <a:t>w</a:t>
            </a:r>
            <a:r>
              <a:rPr dirty="0"/>
              <a:t>e</a:t>
            </a:r>
            <a:r>
              <a:rPr spc="-85" dirty="0"/>
              <a:t> </a:t>
            </a:r>
            <a:r>
              <a:rPr spc="30" dirty="0"/>
              <a:t>ca</a:t>
            </a:r>
            <a:r>
              <a:rPr dirty="0"/>
              <a:t>n</a:t>
            </a:r>
            <a:r>
              <a:rPr spc="-120" dirty="0"/>
              <a:t> </a:t>
            </a:r>
            <a:r>
              <a:rPr dirty="0"/>
              <a:t>use</a:t>
            </a:r>
            <a:r>
              <a:rPr spc="-135" dirty="0"/>
              <a:t> </a:t>
            </a:r>
            <a:r>
              <a:rPr b="1" spc="-65" dirty="0">
                <a:latin typeface="Verdana"/>
                <a:cs typeface="Verdana"/>
              </a:rPr>
              <a:t>co</a:t>
            </a:r>
            <a:r>
              <a:rPr b="1" spc="-60" dirty="0">
                <a:latin typeface="Verdana"/>
                <a:cs typeface="Verdana"/>
              </a:rPr>
              <a:t>s</a:t>
            </a:r>
            <a:r>
              <a:rPr b="1" spc="-65" dirty="0">
                <a:latin typeface="Verdana"/>
                <a:cs typeface="Verdana"/>
              </a:rPr>
              <a:t>i</a:t>
            </a:r>
            <a:r>
              <a:rPr b="1" spc="-60" dirty="0">
                <a:latin typeface="Verdana"/>
                <a:cs typeface="Verdana"/>
              </a:rPr>
              <a:t>n</a:t>
            </a:r>
            <a:r>
              <a:rPr b="1" dirty="0">
                <a:latin typeface="Verdana"/>
                <a:cs typeface="Verdana"/>
              </a:rPr>
              <a:t>e</a:t>
            </a:r>
            <a:r>
              <a:rPr b="1" spc="-165" dirty="0">
                <a:latin typeface="Verdana"/>
                <a:cs typeface="Verdana"/>
              </a:rPr>
              <a:t> </a:t>
            </a:r>
            <a:r>
              <a:rPr b="1" spc="-85" dirty="0">
                <a:latin typeface="Verdana"/>
                <a:cs typeface="Verdana"/>
              </a:rPr>
              <a:t>s</a:t>
            </a:r>
            <a:r>
              <a:rPr b="1" spc="-90" dirty="0">
                <a:latin typeface="Verdana"/>
                <a:cs typeface="Verdana"/>
              </a:rPr>
              <a:t>i</a:t>
            </a:r>
            <a:r>
              <a:rPr b="1" spc="-85" dirty="0">
                <a:latin typeface="Verdana"/>
                <a:cs typeface="Verdana"/>
              </a:rPr>
              <a:t>m</a:t>
            </a:r>
            <a:r>
              <a:rPr b="1" spc="-90" dirty="0">
                <a:latin typeface="Verdana"/>
                <a:cs typeface="Verdana"/>
              </a:rPr>
              <a:t>ila</a:t>
            </a:r>
            <a:r>
              <a:rPr b="1" spc="-80" dirty="0">
                <a:latin typeface="Verdana"/>
                <a:cs typeface="Verdana"/>
              </a:rPr>
              <a:t>r</a:t>
            </a:r>
            <a:r>
              <a:rPr b="1" spc="-90" dirty="0">
                <a:latin typeface="Verdana"/>
                <a:cs typeface="Verdana"/>
              </a:rPr>
              <a:t>it</a:t>
            </a:r>
            <a:r>
              <a:rPr b="1" dirty="0">
                <a:latin typeface="Verdana"/>
                <a:cs typeface="Verdana"/>
              </a:rPr>
              <a:t>y</a:t>
            </a: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5" dirty="0"/>
              <a:t>The</a:t>
            </a:r>
            <a:r>
              <a:rPr spc="305" dirty="0"/>
              <a:t> </a:t>
            </a:r>
            <a:r>
              <a:rPr spc="5" dirty="0"/>
              <a:t>Cosine</a:t>
            </a:r>
            <a:r>
              <a:rPr spc="320" dirty="0"/>
              <a:t> </a:t>
            </a:r>
            <a:r>
              <a:rPr spc="-15" dirty="0"/>
              <a:t>Similarity</a:t>
            </a:r>
            <a:r>
              <a:rPr spc="270" dirty="0"/>
              <a:t> </a:t>
            </a:r>
            <a:r>
              <a:rPr dirty="0"/>
              <a:t>score</a:t>
            </a:r>
            <a:r>
              <a:rPr spc="285" dirty="0"/>
              <a:t> </a:t>
            </a:r>
            <a:r>
              <a:rPr spc="-5" dirty="0"/>
              <a:t>of</a:t>
            </a:r>
            <a:r>
              <a:rPr spc="285" dirty="0"/>
              <a:t> </a:t>
            </a:r>
            <a:r>
              <a:rPr spc="35" dirty="0"/>
              <a:t>two</a:t>
            </a:r>
            <a:r>
              <a:rPr spc="325" dirty="0"/>
              <a:t> </a:t>
            </a:r>
            <a:r>
              <a:rPr spc="-15" dirty="0"/>
              <a:t>vectors</a:t>
            </a:r>
            <a:r>
              <a:rPr spc="280" dirty="0"/>
              <a:t> </a:t>
            </a:r>
            <a:r>
              <a:rPr spc="-5" dirty="0"/>
              <a:t>increases</a:t>
            </a:r>
            <a:r>
              <a:rPr spc="229" dirty="0"/>
              <a:t> </a:t>
            </a:r>
            <a:r>
              <a:rPr spc="-20" dirty="0"/>
              <a:t>as</a:t>
            </a:r>
            <a:r>
              <a:rPr spc="240" dirty="0"/>
              <a:t> </a:t>
            </a:r>
            <a:r>
              <a:rPr spc="20" dirty="0"/>
              <a:t>the</a:t>
            </a:r>
            <a:r>
              <a:rPr spc="320" dirty="0"/>
              <a:t> </a:t>
            </a:r>
            <a:r>
              <a:rPr spc="25" dirty="0"/>
              <a:t>angle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40" dirty="0"/>
              <a:t>between</a:t>
            </a:r>
            <a:r>
              <a:rPr spc="-130" dirty="0"/>
              <a:t> </a:t>
            </a:r>
            <a:r>
              <a:rPr spc="40" dirty="0"/>
              <a:t>them</a:t>
            </a:r>
            <a:r>
              <a:rPr spc="-100" dirty="0"/>
              <a:t> </a:t>
            </a:r>
            <a:r>
              <a:rPr spc="-5" dirty="0"/>
              <a:t>decreases.</a:t>
            </a:r>
          </a:p>
          <a:p>
            <a:pPr marL="694055" algn="ctr">
              <a:lnSpc>
                <a:spcPct val="100000"/>
              </a:lnSpc>
              <a:spcBef>
                <a:spcPts val="815"/>
              </a:spcBef>
            </a:pPr>
            <a:r>
              <a:rPr dirty="0">
                <a:latin typeface="Cambria Math"/>
                <a:cs typeface="Cambria Math"/>
              </a:rPr>
              <a:t>𝑨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.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2811" y="3650691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  <a:latin typeface="Cambria Math"/>
                <a:cs typeface="Cambria Math"/>
              </a:rPr>
              <a:t>𝐂</a:t>
            </a:r>
            <a:r>
              <a:rPr sz="1800" spc="5" dirty="0">
                <a:solidFill>
                  <a:srgbClr val="124F5C"/>
                </a:solidFill>
                <a:latin typeface="Cambria Math"/>
                <a:cs typeface="Cambria Math"/>
              </a:rPr>
              <a:t>𝐨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𝐬</a:t>
            </a:r>
            <a:r>
              <a:rPr sz="1800" spc="-10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𝜽</a:t>
            </a:r>
            <a:r>
              <a:rPr sz="1800" spc="12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2292" y="3822179"/>
            <a:ext cx="692150" cy="265430"/>
          </a:xfrm>
          <a:custGeom>
            <a:avLst/>
            <a:gdLst/>
            <a:ahLst/>
            <a:cxnLst/>
            <a:rect l="l" t="t" r="r" b="b"/>
            <a:pathLst>
              <a:path w="692150" h="265429">
                <a:moveTo>
                  <a:pt x="44818" y="56832"/>
                </a:moveTo>
                <a:lnTo>
                  <a:pt x="27559" y="56832"/>
                </a:lnTo>
                <a:lnTo>
                  <a:pt x="27559" y="264858"/>
                </a:lnTo>
                <a:lnTo>
                  <a:pt x="44818" y="264858"/>
                </a:lnTo>
                <a:lnTo>
                  <a:pt x="44818" y="56832"/>
                </a:lnTo>
                <a:close/>
              </a:path>
              <a:path w="692150" h="265429">
                <a:moveTo>
                  <a:pt x="267195" y="56832"/>
                </a:moveTo>
                <a:lnTo>
                  <a:pt x="249936" y="56832"/>
                </a:lnTo>
                <a:lnTo>
                  <a:pt x="249936" y="264858"/>
                </a:lnTo>
                <a:lnTo>
                  <a:pt x="267195" y="264858"/>
                </a:lnTo>
                <a:lnTo>
                  <a:pt x="267195" y="56832"/>
                </a:lnTo>
                <a:close/>
              </a:path>
              <a:path w="692150" h="265429">
                <a:moveTo>
                  <a:pt x="691629" y="0"/>
                </a:moveTo>
                <a:lnTo>
                  <a:pt x="0" y="0"/>
                </a:lnTo>
                <a:lnTo>
                  <a:pt x="0" y="15252"/>
                </a:lnTo>
                <a:lnTo>
                  <a:pt x="691629" y="15252"/>
                </a:lnTo>
                <a:lnTo>
                  <a:pt x="691629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1473" y="3803091"/>
            <a:ext cx="64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𝑨</a:t>
            </a:r>
            <a:r>
              <a:rPr sz="1800" spc="17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.</a:t>
            </a:r>
            <a:r>
              <a:rPr sz="1800" spc="-8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mbria Math"/>
                <a:cs typeface="Cambria Math"/>
              </a:rPr>
              <a:t>|𝑩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|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661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95"/>
              </a:spcBef>
              <a:tabLst>
                <a:tab pos="1619885" algn="l"/>
              </a:tabLst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er  </a:t>
            </a:r>
            <a:r>
              <a:rPr sz="2800" spc="-95" dirty="0"/>
              <a:t>System	</a:t>
            </a:r>
            <a:r>
              <a:rPr sz="2800" spc="-170" dirty="0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2951"/>
            <a:ext cx="4437887" cy="2235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2282951"/>
            <a:ext cx="4578096" cy="2235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545" y="1516226"/>
            <a:ext cx="5922645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  <a:tab pos="766445" algn="l"/>
                <a:tab pos="3079115" algn="l"/>
                <a:tab pos="3571240" algn="l"/>
                <a:tab pos="4135120" algn="l"/>
                <a:tab pos="4923155" algn="l"/>
                <a:tab pos="5391150" algn="l"/>
              </a:tabLst>
            </a:pP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0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	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	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Man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123" y="1553971"/>
            <a:ext cx="217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" algn="l"/>
                <a:tab pos="1717675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”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661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95"/>
              </a:spcBef>
              <a:tabLst>
                <a:tab pos="1619885" algn="l"/>
              </a:tabLst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er  </a:t>
            </a:r>
            <a:r>
              <a:rPr sz="2800" spc="-95" dirty="0"/>
              <a:t>System	</a:t>
            </a:r>
            <a:r>
              <a:rPr sz="2800" spc="-170" dirty="0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9255"/>
            <a:ext cx="4216907" cy="2139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5403" y="2429255"/>
            <a:ext cx="4768596" cy="2139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545" y="1553971"/>
            <a:ext cx="800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800" spc="-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“Peaky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Blinders”</a:t>
            </a:r>
            <a:r>
              <a:rPr sz="18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“Lucifer”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Challenge</a:t>
            </a:r>
            <a:r>
              <a:rPr sz="2800" spc="-5" dirty="0"/>
              <a:t>s</a:t>
            </a:r>
            <a:r>
              <a:rPr sz="2800" spc="-220" dirty="0"/>
              <a:t> </a:t>
            </a:r>
            <a:r>
              <a:rPr sz="2800" spc="-85" dirty="0"/>
              <a:t>Fa</a:t>
            </a:r>
            <a:r>
              <a:rPr sz="2800" spc="-45" dirty="0"/>
              <a:t>c</a:t>
            </a:r>
            <a:r>
              <a:rPr sz="2800" spc="-40" dirty="0"/>
              <a:t>e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5175885" cy="34810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  <a:tab pos="1388745" algn="l"/>
                <a:tab pos="2935605" algn="l"/>
                <a:tab pos="4344035" algn="l"/>
                <a:tab pos="478282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–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dropped/kept/transformed</a:t>
            </a:r>
            <a:endParaRPr sz="1800">
              <a:latin typeface="Verdana"/>
              <a:cs typeface="Verdana"/>
            </a:endParaRPr>
          </a:p>
          <a:p>
            <a:pPr marL="354965" marR="174625" indent="-342900">
              <a:lnSpc>
                <a:spcPts val="2490"/>
              </a:lnSpc>
              <a:spcBef>
                <a:spcPts val="1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show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ase</a:t>
            </a:r>
            <a:endParaRPr sz="1800">
              <a:latin typeface="Verdana"/>
              <a:cs typeface="Verdana"/>
            </a:endParaRPr>
          </a:p>
          <a:p>
            <a:pPr marL="354965" marR="20955" indent="-342900">
              <a:lnSpc>
                <a:spcPct val="113900"/>
              </a:lnSpc>
              <a:spcBef>
                <a:spcPts val="11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ways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handle</a:t>
            </a:r>
            <a:r>
              <a:rPr sz="1800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  <a:tab pos="1685925" algn="l"/>
                <a:tab pos="2271395" algn="l"/>
                <a:tab pos="2941955" algn="l"/>
                <a:tab pos="4351655" algn="l"/>
                <a:tab pos="487299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Deciding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attributes	to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computation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1834895"/>
            <a:ext cx="2958083" cy="25405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29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Conclusions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6389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project,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worked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wherein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had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similar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778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b="1" spc="-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recor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s,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ttr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began</a:t>
            </a:r>
            <a:r>
              <a:rPr sz="1800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dealing</a:t>
            </a:r>
            <a:r>
              <a:rPr sz="1800" spc="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dataset's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doing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found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hosts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platform,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total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growing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exponentially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.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Also,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were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produced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55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du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du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9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Co</a:t>
            </a:r>
            <a:r>
              <a:rPr sz="2800" spc="-45" dirty="0"/>
              <a:t>n</a:t>
            </a:r>
            <a:r>
              <a:rPr sz="2800" spc="-30" dirty="0"/>
              <a:t>c</a:t>
            </a:r>
            <a:r>
              <a:rPr sz="2800" spc="-125" dirty="0"/>
              <a:t>lu</a:t>
            </a:r>
            <a:r>
              <a:rPr sz="2800" spc="-130" dirty="0"/>
              <a:t>s</a:t>
            </a:r>
            <a:r>
              <a:rPr sz="2800" spc="-125" dirty="0"/>
              <a:t>ion</a:t>
            </a:r>
            <a:r>
              <a:rPr sz="2800" spc="-5" dirty="0"/>
              <a:t>s</a:t>
            </a:r>
            <a:r>
              <a:rPr sz="2800" spc="-229" dirty="0"/>
              <a:t> </a:t>
            </a:r>
            <a:r>
              <a:rPr sz="2800" spc="-195" dirty="0"/>
              <a:t>(C</a:t>
            </a:r>
            <a:r>
              <a:rPr sz="2800" spc="-210" dirty="0"/>
              <a:t>o</a:t>
            </a:r>
            <a:r>
              <a:rPr sz="2800" spc="-200" dirty="0"/>
              <a:t>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75955" cy="383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decided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attributes: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cast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attributes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pre-processed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tokenized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then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vectorized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TFIDF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TFIDF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Vectorization,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sz="18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pa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han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cur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4965" marR="24130" algn="just">
              <a:lnSpc>
                <a:spcPct val="114999"/>
              </a:lnSpc>
              <a:spcBef>
                <a:spcPts val="5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dimensionality.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4000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were able to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capture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tha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800" b="1" spc="-28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arianc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hen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e,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restricted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3975" indent="-342900" algn="just">
              <a:lnSpc>
                <a:spcPct val="113900"/>
              </a:lnSpc>
              <a:spcBef>
                <a:spcPts val="2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first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k-means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algorithm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ust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elbow</a:t>
            </a:r>
            <a:r>
              <a:rPr sz="18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method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162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Abstract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5514340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  <a:tab pos="1795780" algn="l"/>
                <a:tab pos="2821305" algn="l"/>
                <a:tab pos="4138295" algn="l"/>
                <a:tab pos="506476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 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str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production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firm.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45" y="1796287"/>
            <a:ext cx="219329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  <a:tab pos="194818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 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approximately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182" y="1830323"/>
            <a:ext cx="1075055" cy="651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400"/>
              </a:spcBef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Statista,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223.09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8846" y="1796287"/>
            <a:ext cx="18014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14999"/>
              </a:lnSpc>
              <a:spcBef>
                <a:spcPts val="100"/>
              </a:spcBef>
              <a:tabLst>
                <a:tab pos="1289685" algn="l"/>
                <a:tab pos="1350645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	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ill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45" y="2460856"/>
            <a:ext cx="5534025" cy="188531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4965" algn="just">
              <a:lnSpc>
                <a:spcPct val="100000"/>
              </a:lnSpc>
              <a:spcBef>
                <a:spcPts val="415"/>
              </a:spcBef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subscribers </a:t>
            </a:r>
            <a:r>
              <a:rPr sz="1800" spc="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worldwide </a:t>
            </a:r>
            <a:r>
              <a:rPr sz="18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86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third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2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q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crucial</a:t>
            </a:r>
            <a:r>
              <a:rPr sz="1800" spc="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800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they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effectively</a:t>
            </a:r>
            <a:r>
              <a:rPr sz="18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ts val="2490"/>
              </a:lnSpc>
              <a:spcBef>
                <a:spcPts val="8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hosted on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platform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order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enhance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user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experience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subscribers.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40" y="1780032"/>
            <a:ext cx="1190244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9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Co</a:t>
            </a:r>
            <a:r>
              <a:rPr sz="2800" spc="-45" dirty="0"/>
              <a:t>n</a:t>
            </a:r>
            <a:r>
              <a:rPr sz="2800" spc="-30" dirty="0"/>
              <a:t>c</a:t>
            </a:r>
            <a:r>
              <a:rPr sz="2800" spc="-125" dirty="0"/>
              <a:t>lu</a:t>
            </a:r>
            <a:r>
              <a:rPr sz="2800" spc="-130" dirty="0"/>
              <a:t>s</a:t>
            </a:r>
            <a:r>
              <a:rPr sz="2800" spc="-125" dirty="0"/>
              <a:t>ion</a:t>
            </a:r>
            <a:r>
              <a:rPr sz="2800" spc="-5" dirty="0"/>
              <a:t>s</a:t>
            </a:r>
            <a:r>
              <a:rPr sz="2800" spc="-229" dirty="0"/>
              <a:t> </a:t>
            </a:r>
            <a:r>
              <a:rPr sz="2800" spc="-195" dirty="0"/>
              <a:t>(C</a:t>
            </a:r>
            <a:r>
              <a:rPr sz="2800" spc="-210" dirty="0"/>
              <a:t>o</a:t>
            </a:r>
            <a:r>
              <a:rPr sz="2800" spc="-200" dirty="0"/>
              <a:t>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66430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Hierarchical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 using the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Agglomerative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hm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ust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 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.This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obtained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visualizing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dendrogram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5799"/>
              </a:lnSpc>
              <a:spcBef>
                <a:spcPts val="105"/>
              </a:spcBef>
              <a:buFont typeface="Tahoma"/>
              <a:buChar char="●"/>
              <a:tabLst>
                <a:tab pos="354965" algn="l"/>
                <a:tab pos="355600" algn="l"/>
                <a:tab pos="2626360" algn="l"/>
                <a:tab pos="3004185" algn="l"/>
                <a:tab pos="3533140" algn="l"/>
                <a:tab pos="4173220" algn="l"/>
                <a:tab pos="4828540" algn="l"/>
                <a:tab pos="5008880" algn="l"/>
                <a:tab pos="5450840" algn="l"/>
                <a:tab pos="5977890" algn="l"/>
                <a:tab pos="6624320" algn="l"/>
                <a:tab pos="6988809" algn="l"/>
                <a:tab pos="774192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content-based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recommender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Cosine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Similarity</a:t>
            </a:r>
            <a:r>
              <a:rPr sz="1800" b="1" spc="3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recommender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8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will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20" dirty="0">
                <a:solidFill>
                  <a:srgbClr val="124F5C"/>
                </a:solidFill>
                <a:latin typeface="Verdana"/>
                <a:cs typeface="Verdana"/>
              </a:rPr>
              <a:t>10 </a:t>
            </a:r>
            <a:r>
              <a:rPr sz="1800" b="1" spc="-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us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hey 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watch.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1266484"/>
            <a:ext cx="78867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lang="en-US" spc="-305" dirty="0"/>
              <a:t>     </a:t>
            </a:r>
            <a:br>
              <a:rPr lang="en-US" spc="-305" dirty="0"/>
            </a:br>
            <a:br>
              <a:rPr lang="en-US" spc="-305" dirty="0"/>
            </a:br>
            <a:br>
              <a:rPr lang="en-US" spc="-305" dirty="0"/>
            </a:br>
            <a:br>
              <a:rPr lang="en-US" spc="-305" dirty="0"/>
            </a:br>
            <a:br>
              <a:rPr lang="en-US" spc="-305" dirty="0"/>
            </a:br>
            <a:br>
              <a:rPr lang="en-US" spc="-305" dirty="0"/>
            </a:br>
            <a:br>
              <a:rPr lang="en-US" spc="-305" dirty="0"/>
            </a:br>
            <a:r>
              <a:rPr lang="en-US" spc="-305" dirty="0"/>
              <a:t>                                                   </a:t>
            </a:r>
            <a:r>
              <a:rPr spc="-305" dirty="0"/>
              <a:t>T</a:t>
            </a:r>
            <a:r>
              <a:rPr spc="-310" dirty="0"/>
              <a:t>h</a:t>
            </a:r>
            <a:r>
              <a:rPr spc="-305" dirty="0"/>
              <a:t>a</a:t>
            </a:r>
            <a:r>
              <a:rPr spc="-310" dirty="0"/>
              <a:t>n</a:t>
            </a:r>
            <a:r>
              <a:rPr spc="-5" dirty="0"/>
              <a:t>k</a:t>
            </a:r>
            <a:r>
              <a:rPr spc="-795" dirty="0"/>
              <a:t> </a:t>
            </a:r>
            <a:r>
              <a:rPr spc="-515" dirty="0"/>
              <a:t>Y</a:t>
            </a:r>
            <a:r>
              <a:rPr lang="en-US" spc="-515" dirty="0"/>
              <a:t> o u  !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703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Proble</a:t>
            </a:r>
            <a:r>
              <a:rPr sz="2800" spc="-5" dirty="0"/>
              <a:t>m</a:t>
            </a:r>
            <a:r>
              <a:rPr sz="2800" spc="-185" dirty="0"/>
              <a:t> </a:t>
            </a:r>
            <a:r>
              <a:rPr sz="2800" spc="-100" dirty="0"/>
              <a:t>S</a:t>
            </a:r>
            <a:r>
              <a:rPr sz="2800" spc="-105" dirty="0"/>
              <a:t>t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100" dirty="0"/>
              <a:t>e</a:t>
            </a:r>
            <a:r>
              <a:rPr sz="2800" spc="-95" dirty="0"/>
              <a:t>m</a:t>
            </a:r>
            <a:r>
              <a:rPr sz="2800" spc="-100" dirty="0"/>
              <a:t>e</a:t>
            </a:r>
            <a:r>
              <a:rPr sz="2800" spc="-105" dirty="0"/>
              <a:t>n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4462"/>
            <a:ext cx="504507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16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goal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 this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project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 the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sz="1800" spc="-6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later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leveraged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offer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consumers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personalized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800">
              <a:latin typeface="Verdana"/>
              <a:cs typeface="Verdana"/>
            </a:endParaRPr>
          </a:p>
          <a:p>
            <a:pPr marL="354965" marR="13970" algn="just">
              <a:lnSpc>
                <a:spcPct val="114999"/>
              </a:lnSpc>
              <a:spcBef>
                <a:spcPts val="5"/>
              </a:spcBef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interests.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778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05"/>
              </a:spcBef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296" y="1719072"/>
            <a:ext cx="2464307" cy="2273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82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85" dirty="0"/>
              <a:t>S</a:t>
            </a:r>
            <a:r>
              <a:rPr sz="2800" spc="-90" dirty="0"/>
              <a:t>u</a:t>
            </a:r>
            <a:r>
              <a:rPr sz="2800" spc="-80" dirty="0"/>
              <a:t>m</a:t>
            </a:r>
            <a:r>
              <a:rPr sz="2800" spc="-120" dirty="0"/>
              <a:t>m</a:t>
            </a:r>
            <a:r>
              <a:rPr sz="2800" spc="-170" dirty="0"/>
              <a:t>a</a:t>
            </a:r>
            <a:r>
              <a:rPr sz="2800" spc="-175" dirty="0"/>
              <a:t>r</a:t>
            </a:r>
            <a:r>
              <a:rPr sz="2800" spc="-5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3965575" cy="37750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sho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itl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cto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recto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ast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cou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try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dd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ye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79" y="1552955"/>
            <a:ext cx="2796539" cy="3066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67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75" dirty="0"/>
              <a:t>Cl</a:t>
            </a:r>
            <a:r>
              <a:rPr sz="2800" spc="-80" dirty="0"/>
              <a:t>e</a:t>
            </a:r>
            <a:r>
              <a:rPr sz="2800" spc="-75" dirty="0"/>
              <a:t>a</a:t>
            </a:r>
            <a:r>
              <a:rPr sz="2800" spc="-80" dirty="0"/>
              <a:t>n</a:t>
            </a:r>
            <a:r>
              <a:rPr sz="2800" spc="-75" dirty="0"/>
              <a:t>i</a:t>
            </a:r>
            <a:r>
              <a:rPr sz="2800" spc="-80" dirty="0"/>
              <a:t>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37869"/>
            <a:ext cx="3822700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Handling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values:</a:t>
            </a:r>
            <a:endParaRPr sz="1800">
              <a:latin typeface="Verdana"/>
              <a:cs typeface="Verdana"/>
            </a:endParaRPr>
          </a:p>
          <a:p>
            <a:pPr marL="812800" marR="5080" lvl="1" indent="-317500">
              <a:lnSpc>
                <a:spcPct val="117900"/>
              </a:lnSpc>
              <a:spcBef>
                <a:spcPts val="1600"/>
              </a:spcBef>
              <a:buFont typeface="Tahoma"/>
              <a:buChar char="○"/>
              <a:tabLst>
                <a:tab pos="812165" algn="l"/>
                <a:tab pos="813435" algn="l"/>
                <a:tab pos="1681480" algn="l"/>
                <a:tab pos="290068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Director	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(2389),</a:t>
            </a:r>
            <a:r>
              <a:rPr sz="1400" spc="48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cast	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(718),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'U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365" y="1752981"/>
            <a:ext cx="1547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2644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country	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(507)</a:t>
            </a:r>
            <a:r>
              <a:rPr sz="1400" spc="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45" y="3101847"/>
            <a:ext cx="547878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3020" indent="-342900">
              <a:lnSpc>
                <a:spcPct val="113999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  <a:tab pos="1100455" algn="l"/>
                <a:tab pos="2216150" algn="l"/>
                <a:tab pos="3114040" algn="l"/>
                <a:tab pos="3772535" algn="l"/>
                <a:tab pos="487172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mary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contained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separate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sho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ep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  <a:tabLst>
                <a:tab pos="1100455" algn="l"/>
                <a:tab pos="2054860" algn="l"/>
                <a:tab pos="2557780" algn="l"/>
                <a:tab pos="3658235" algn="l"/>
                <a:tab pos="4679315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	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of:	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'Adults',	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'Teens',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'Young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4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Ol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ds'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'K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423" y="1690116"/>
            <a:ext cx="1537716" cy="2491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584" y="263143"/>
            <a:ext cx="599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E</a:t>
            </a:r>
            <a:r>
              <a:rPr sz="2800" spc="-125" dirty="0"/>
              <a:t>xplor</a:t>
            </a:r>
            <a:r>
              <a:rPr sz="2800" spc="-120" dirty="0"/>
              <a:t>a</a:t>
            </a:r>
            <a:r>
              <a:rPr sz="2800" spc="-130" dirty="0"/>
              <a:t>t</a:t>
            </a:r>
            <a:r>
              <a:rPr sz="2800" spc="-125" dirty="0"/>
              <a:t>or</a:t>
            </a:r>
            <a:r>
              <a:rPr sz="2800" spc="-5" dirty="0"/>
              <a:t>y</a:t>
            </a:r>
            <a:r>
              <a:rPr sz="2800" spc="-235" dirty="0"/>
              <a:t> </a:t>
            </a: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55" dirty="0"/>
              <a:t>A</a:t>
            </a:r>
            <a:r>
              <a:rPr sz="2800" spc="-140" dirty="0"/>
              <a:t>n</a:t>
            </a:r>
            <a:r>
              <a:rPr sz="2800" spc="-135" dirty="0"/>
              <a:t>aly</a:t>
            </a:r>
            <a:r>
              <a:rPr sz="2800" spc="-140" dirty="0"/>
              <a:t>s</a:t>
            </a:r>
            <a:r>
              <a:rPr sz="2800" spc="-135" dirty="0"/>
              <a:t>i</a:t>
            </a:r>
            <a:r>
              <a:rPr sz="2800" spc="-5" dirty="0"/>
              <a:t>s</a:t>
            </a:r>
            <a:r>
              <a:rPr sz="2800" spc="-275" dirty="0"/>
              <a:t> </a:t>
            </a:r>
            <a:r>
              <a:rPr sz="2800" spc="-185" dirty="0"/>
              <a:t>(</a:t>
            </a:r>
            <a:r>
              <a:rPr sz="2800" spc="-190" dirty="0"/>
              <a:t>E</a:t>
            </a:r>
            <a:r>
              <a:rPr sz="2800" spc="-265" dirty="0"/>
              <a:t>D</a:t>
            </a:r>
            <a:r>
              <a:rPr sz="2800" spc="-280" dirty="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79869" y="4121302"/>
            <a:ext cx="2453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50265" algn="l"/>
              </a:tabLst>
            </a:pP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	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all	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1600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091" y="3745179"/>
            <a:ext cx="7234555" cy="12020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Tahoma"/>
              <a:buChar char="●"/>
              <a:tabLst>
                <a:tab pos="354965" algn="l"/>
                <a:tab pos="355600" algn="l"/>
                <a:tab pos="6534784" algn="l"/>
              </a:tabLst>
            </a:pP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69.14%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movies,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C"/>
                </a:solidFill>
                <a:latin typeface="Verdana"/>
                <a:cs typeface="Verdana"/>
              </a:rPr>
              <a:t>30.86%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TV	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shows.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600" spc="4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600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600" spc="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together</a:t>
            </a:r>
            <a:r>
              <a:rPr sz="1600" spc="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account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6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124F5C"/>
                </a:solidFill>
                <a:latin typeface="Verdana"/>
                <a:cs typeface="Verdana"/>
              </a:rPr>
              <a:t>56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1838325" algn="l"/>
              </a:tabLst>
            </a:pP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6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C"/>
                </a:solidFill>
                <a:latin typeface="Verdana"/>
                <a:cs typeface="Verdana"/>
              </a:rPr>
              <a:t>78%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ten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972311"/>
            <a:ext cx="2514600" cy="2409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759" y="862492"/>
            <a:ext cx="5686302" cy="2783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5391" y="1324127"/>
            <a:ext cx="4566285" cy="317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7429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406400" algn="l"/>
              </a:tabLst>
            </a:pP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months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October,</a:t>
            </a:r>
            <a:r>
              <a:rPr sz="1600" b="1" spc="4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November,</a:t>
            </a:r>
            <a:r>
              <a:rPr sz="1600" b="1" spc="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December, 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06400" marR="73025" indent="-342900">
              <a:lnSpc>
                <a:spcPct val="112200"/>
              </a:lnSpc>
              <a:spcBef>
                <a:spcPts val="285"/>
              </a:spcBef>
              <a:buFont typeface="Tahoma"/>
              <a:buChar char="●"/>
              <a:tabLst>
                <a:tab pos="405765" algn="l"/>
                <a:tab pos="406400" algn="l"/>
                <a:tab pos="1210945" algn="l"/>
                <a:tab pos="1587500" algn="l"/>
                <a:tab pos="1630045" algn="l"/>
                <a:tab pos="1832610" algn="l"/>
                <a:tab pos="1931670" algn="l"/>
                <a:tab pos="2570480" algn="l"/>
                <a:tab pos="2595245" algn="l"/>
                <a:tab pos="3110230" algn="l"/>
                <a:tab pos="3526154" algn="l"/>
                <a:tab pos="4050665" algn="l"/>
                <a:tab pos="4272915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There	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is	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		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decrease	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add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  </a:t>
            </a:r>
            <a:r>
              <a:rPr sz="1600" b="1" spc="-170" dirty="0">
                <a:solidFill>
                  <a:srgbClr val="124F5C"/>
                </a:solidFill>
                <a:latin typeface="Verdana"/>
                <a:cs typeface="Verdana"/>
              </a:rPr>
              <a:t>202</a:t>
            </a:r>
            <a:r>
              <a:rPr sz="1600" b="1" spc="-16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mi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to  the</a:t>
            </a:r>
            <a:r>
              <a:rPr sz="16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C"/>
                </a:solidFill>
                <a:latin typeface="Verdana"/>
                <a:cs typeface="Verdana"/>
              </a:rPr>
              <a:t>Covid-induced	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lockdowns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lte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06400" marR="759460" indent="-342900" algn="just">
              <a:lnSpc>
                <a:spcPct val="115700"/>
              </a:lnSpc>
              <a:spcBef>
                <a:spcPts val="215"/>
              </a:spcBef>
              <a:buFont typeface="Tahoma"/>
              <a:buChar char="●"/>
              <a:tabLst>
                <a:tab pos="406400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very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few shows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600" b="1" spc="-290" dirty="0">
                <a:solidFill>
                  <a:srgbClr val="124F5C"/>
                </a:solidFill>
                <a:latin typeface="Verdana"/>
                <a:cs typeface="Verdana"/>
              </a:rPr>
              <a:t>02</a:t>
            </a:r>
            <a:r>
              <a:rPr sz="1600" b="1" spc="-28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3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is 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16</a:t>
            </a:r>
            <a:r>
              <a:rPr sz="1575" spc="-195" baseline="21164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575" spc="120" baseline="2116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January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176" y="729995"/>
            <a:ext cx="4264152" cy="2148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79" y="3005326"/>
            <a:ext cx="4195572" cy="2090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4800" y="4010659"/>
            <a:ext cx="7952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8590" algn="l"/>
              </a:tabLst>
            </a:pPr>
            <a:r>
              <a:rPr lang="en-IN" spc="200" dirty="0">
                <a:latin typeface="Roboto"/>
                <a:cs typeface="Roboto"/>
              </a:rPr>
              <a:t>The</a:t>
            </a:r>
            <a:r>
              <a:rPr sz="1800" spc="20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d</a:t>
            </a:r>
            <a:r>
              <a:rPr lang="en-IN" sz="1800" spc="20" dirty="0">
                <a:latin typeface="Roboto"/>
                <a:cs typeface="Roboto"/>
              </a:rPr>
              <a:t>r</a:t>
            </a:r>
            <a:r>
              <a:rPr sz="1800" spc="20" dirty="0">
                <a:latin typeface="Roboto"/>
                <a:cs typeface="Roboto"/>
              </a:rPr>
              <a:t>amas </a:t>
            </a:r>
            <a:r>
              <a:rPr sz="1800" spc="-20" dirty="0">
                <a:latin typeface="Roboto"/>
                <a:cs typeface="Roboto"/>
              </a:rPr>
              <a:t>is </a:t>
            </a:r>
            <a:r>
              <a:rPr sz="1800" spc="-15" dirty="0">
                <a:latin typeface="Roboto"/>
                <a:cs typeface="Roboto"/>
              </a:rPr>
              <a:t>the </a:t>
            </a:r>
            <a:r>
              <a:rPr sz="1800" spc="-10" dirty="0">
                <a:latin typeface="Roboto"/>
                <a:cs typeface="Roboto"/>
              </a:rPr>
              <a:t>most </a:t>
            </a:r>
            <a:r>
              <a:rPr sz="1800" spc="10" dirty="0" err="1">
                <a:latin typeface="Roboto"/>
                <a:cs typeface="Roboto"/>
              </a:rPr>
              <a:t>popula</a:t>
            </a:r>
            <a:r>
              <a:rPr lang="en-IN" sz="1800" spc="10" dirty="0">
                <a:latin typeface="Roboto"/>
                <a:cs typeface="Roboto"/>
              </a:rPr>
              <a:t>r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gen</a:t>
            </a:r>
            <a:r>
              <a:rPr lang="en-IN" sz="1800" spc="25" dirty="0">
                <a:latin typeface="Roboto"/>
                <a:cs typeface="Roboto"/>
              </a:rPr>
              <a:t>r</a:t>
            </a:r>
            <a:r>
              <a:rPr sz="1800" spc="25" dirty="0">
                <a:latin typeface="Roboto"/>
                <a:cs typeface="Roboto"/>
              </a:rPr>
              <a:t>e </a:t>
            </a:r>
            <a:r>
              <a:rPr sz="1800" spc="-5" dirty="0">
                <a:latin typeface="Roboto"/>
                <a:cs typeface="Roboto"/>
              </a:rPr>
              <a:t>followed </a:t>
            </a:r>
            <a:r>
              <a:rPr sz="1800" spc="-35" dirty="0">
                <a:latin typeface="Roboto"/>
                <a:cs typeface="Roboto"/>
              </a:rPr>
              <a:t>by </a:t>
            </a:r>
            <a:r>
              <a:rPr sz="1800" spc="-5" dirty="0">
                <a:latin typeface="Roboto"/>
                <a:cs typeface="Roboto"/>
              </a:rPr>
              <a:t>comedies </a:t>
            </a:r>
            <a:r>
              <a:rPr sz="1800" spc="-15" dirty="0">
                <a:latin typeface="Roboto"/>
                <a:cs typeface="Roboto"/>
              </a:rPr>
              <a:t>and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 err="1">
                <a:latin typeface="Roboto"/>
                <a:cs typeface="Roboto"/>
              </a:rPr>
              <a:t>documenta</a:t>
            </a:r>
            <a:r>
              <a:rPr lang="en-IN" sz="1800" dirty="0">
                <a:latin typeface="Roboto"/>
                <a:cs typeface="Roboto"/>
              </a:rPr>
              <a:t>r</a:t>
            </a:r>
            <a:r>
              <a:rPr sz="1800" dirty="0" err="1">
                <a:latin typeface="Roboto"/>
                <a:cs typeface="Roboto"/>
              </a:rPr>
              <a:t>ies</a:t>
            </a:r>
            <a:r>
              <a:rPr sz="1800" dirty="0">
                <a:latin typeface="Roboto"/>
                <a:cs typeface="Roboto"/>
              </a:rPr>
              <a:t>.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lang="en-IN" spc="120" dirty="0">
                <a:latin typeface="Roboto"/>
                <a:cs typeface="Roboto"/>
              </a:rPr>
              <a:t>T</a:t>
            </a:r>
            <a:r>
              <a:rPr sz="1800" spc="120" dirty="0" err="1">
                <a:latin typeface="Roboto"/>
                <a:cs typeface="Roboto"/>
              </a:rPr>
              <a:t>hese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20" dirty="0" err="1">
                <a:latin typeface="Roboto"/>
                <a:cs typeface="Roboto"/>
              </a:rPr>
              <a:t>th</a:t>
            </a:r>
            <a:r>
              <a:rPr lang="en-IN" spc="20" dirty="0">
                <a:latin typeface="Roboto"/>
                <a:cs typeface="Roboto"/>
              </a:rPr>
              <a:t>r</a:t>
            </a:r>
            <a:r>
              <a:rPr sz="1800" spc="20" dirty="0" err="1">
                <a:latin typeface="Roboto"/>
                <a:cs typeface="Roboto"/>
              </a:rPr>
              <a:t>ee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gen</a:t>
            </a:r>
            <a:r>
              <a:rPr lang="en-IN" sz="1800" spc="20" dirty="0">
                <a:latin typeface="Roboto"/>
                <a:cs typeface="Roboto"/>
              </a:rPr>
              <a:t>r</a:t>
            </a:r>
            <a:r>
              <a:rPr sz="1800" spc="20" dirty="0">
                <a:latin typeface="Roboto"/>
                <a:cs typeface="Roboto"/>
              </a:rPr>
              <a:t>es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account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60" dirty="0" err="1">
                <a:latin typeface="Roboto"/>
                <a:cs typeface="Roboto"/>
              </a:rPr>
              <a:t>fo</a:t>
            </a:r>
            <a:r>
              <a:rPr lang="en-IN" sz="1800" spc="60" dirty="0">
                <a:latin typeface="Roboto"/>
                <a:cs typeface="Roboto"/>
              </a:rPr>
              <a:t>r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about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41%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all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movies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and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lang="en-IN" spc="310" dirty="0">
                <a:latin typeface="Roboto"/>
                <a:cs typeface="Roboto"/>
              </a:rPr>
              <a:t>T</a:t>
            </a:r>
            <a:r>
              <a:rPr sz="1800" spc="310" dirty="0">
                <a:latin typeface="Roboto"/>
                <a:cs typeface="Roboto"/>
              </a:rPr>
              <a:t>V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shows.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lang="en-IN" spc="140" dirty="0">
                <a:latin typeface="Roboto"/>
                <a:cs typeface="Roboto"/>
              </a:rPr>
              <a:t>T</a:t>
            </a:r>
            <a:r>
              <a:rPr sz="1800" spc="140" dirty="0">
                <a:latin typeface="Roboto"/>
                <a:cs typeface="Roboto"/>
              </a:rPr>
              <a:t>his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value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 err="1">
                <a:latin typeface="Roboto"/>
                <a:cs typeface="Roboto"/>
              </a:rPr>
              <a:t>inc</a:t>
            </a:r>
            <a:r>
              <a:rPr lang="en-IN" spc="10" dirty="0">
                <a:latin typeface="Roboto"/>
                <a:cs typeface="Roboto"/>
              </a:rPr>
              <a:t>r</a:t>
            </a:r>
            <a:r>
              <a:rPr sz="1800" spc="10" dirty="0">
                <a:latin typeface="Roboto"/>
                <a:cs typeface="Roboto"/>
              </a:rPr>
              <a:t>eases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about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82% </a:t>
            </a:r>
            <a:r>
              <a:rPr sz="1800" spc="60" dirty="0" err="1">
                <a:latin typeface="Roboto"/>
                <a:cs typeface="Roboto"/>
              </a:rPr>
              <a:t>fo</a:t>
            </a:r>
            <a:r>
              <a:rPr lang="en-IN" sz="1800" spc="60" dirty="0">
                <a:latin typeface="Roboto"/>
                <a:cs typeface="Roboto"/>
              </a:rPr>
              <a:t>r</a:t>
            </a:r>
            <a:r>
              <a:rPr lang="en-IN" spc="25" dirty="0">
                <a:latin typeface="Roboto"/>
                <a:cs typeface="Roboto"/>
              </a:rPr>
              <a:t> top</a:t>
            </a:r>
            <a:r>
              <a:rPr sz="1400" spc="1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10 </a:t>
            </a:r>
            <a:r>
              <a:rPr sz="1800" spc="15" dirty="0">
                <a:latin typeface="Roboto"/>
                <a:cs typeface="Roboto"/>
              </a:rPr>
              <a:t>gen</a:t>
            </a:r>
            <a:r>
              <a:rPr lang="en-IN" sz="1800" spc="15" dirty="0">
                <a:latin typeface="Roboto"/>
                <a:cs typeface="Roboto"/>
              </a:rPr>
              <a:t>r</a:t>
            </a:r>
            <a:r>
              <a:rPr sz="1800" spc="15" dirty="0">
                <a:latin typeface="Roboto"/>
                <a:cs typeface="Roboto"/>
              </a:rPr>
              <a:t>es</a:t>
            </a:r>
            <a:r>
              <a:rPr sz="1800" spc="15" dirty="0">
                <a:solidFill>
                  <a:srgbClr val="D4D4D4"/>
                </a:solidFill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55191"/>
            <a:ext cx="6237732" cy="2900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1653</Words>
  <Application>Microsoft Office PowerPoint</Application>
  <PresentationFormat>On-screen Show (16:9)</PresentationFormat>
  <Paragraphs>194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Calibri Light</vt:lpstr>
      <vt:lpstr>Cambria Math</vt:lpstr>
      <vt:lpstr>Roboto</vt:lpstr>
      <vt:lpstr>Tahoma</vt:lpstr>
      <vt:lpstr>Verdana</vt:lpstr>
      <vt:lpstr>Office Theme</vt:lpstr>
      <vt:lpstr>         Capstone Project - 4</vt:lpstr>
      <vt:lpstr>Agenda</vt:lpstr>
      <vt:lpstr>Abstract</vt:lpstr>
      <vt:lpstr>Problem Statement</vt:lpstr>
      <vt:lpstr>Data Summary</vt:lpstr>
      <vt:lpstr>Data Cleaning</vt:lpstr>
      <vt:lpstr>Exploratory Data Analysis (EDA)</vt:lpstr>
      <vt:lpstr>EDA (Contd.)</vt:lpstr>
      <vt:lpstr>EDA (Contd.)</vt:lpstr>
      <vt:lpstr>PowerPoint Presentation</vt:lpstr>
      <vt:lpstr>PowerPoint Presentation</vt:lpstr>
      <vt:lpstr>EDA (Contd.)</vt:lpstr>
      <vt:lpstr>EDA (Contd.)</vt:lpstr>
      <vt:lpstr>EDA (Contd.)</vt:lpstr>
      <vt:lpstr>PowerPoint Presentation</vt:lpstr>
      <vt:lpstr>Feature Engineering</vt:lpstr>
      <vt:lpstr>Feature Engineering (Contd.)</vt:lpstr>
      <vt:lpstr>Dimensionality Reduction</vt:lpstr>
      <vt:lpstr>K Means Clustering</vt:lpstr>
      <vt:lpstr>Word Clouds: K Means Clusters</vt:lpstr>
      <vt:lpstr>Hierarchical Clustering</vt:lpstr>
      <vt:lpstr>Word Clouds: Hierarchical Clusters</vt:lpstr>
      <vt:lpstr>Word Clouds: Hierarchical Clusters (Contd.)</vt:lpstr>
      <vt:lpstr>Content Based Recommender System</vt:lpstr>
      <vt:lpstr>Content Based Recommender  System (Contd.)</vt:lpstr>
      <vt:lpstr>Content Based Recommender  System (Contd.)</vt:lpstr>
      <vt:lpstr>Challenges Faced</vt:lpstr>
      <vt:lpstr>Conclusions</vt:lpstr>
      <vt:lpstr>Conclusions (Contd.)</vt:lpstr>
      <vt:lpstr>Conclusions (Contd.)</vt:lpstr>
      <vt:lpstr>                                                               Thank Y o u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</dc:title>
  <dc:creator>Shaloy Lewis</dc:creator>
  <cp:lastModifiedBy>landgekomal179@outlook.com</cp:lastModifiedBy>
  <cp:revision>6</cp:revision>
  <dcterms:created xsi:type="dcterms:W3CDTF">2023-03-21T07:55:33Z</dcterms:created>
  <dcterms:modified xsi:type="dcterms:W3CDTF">2023-04-03T10:55:26Z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2023-03-21T00:00:00Z</vt:filetime>
  </property>
</Properties>
</file>