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6"/>
  </p:notesMasterIdLst>
  <p:sldIdLst>
    <p:sldId id="257" r:id="rId2"/>
    <p:sldId id="258" r:id="rId3"/>
    <p:sldId id="275" r:id="rId4"/>
    <p:sldId id="259" r:id="rId5"/>
    <p:sldId id="260" r:id="rId6"/>
    <p:sldId id="263" r:id="rId7"/>
    <p:sldId id="262" r:id="rId8"/>
    <p:sldId id="265" r:id="rId9"/>
    <p:sldId id="264" r:id="rId10"/>
    <p:sldId id="266" r:id="rId11"/>
    <p:sldId id="267" r:id="rId12"/>
    <p:sldId id="268" r:id="rId13"/>
    <p:sldId id="269" r:id="rId14"/>
    <p:sldId id="270" r:id="rId15"/>
    <p:sldId id="271" r:id="rId16"/>
    <p:sldId id="272" r:id="rId17"/>
    <p:sldId id="276" r:id="rId18"/>
    <p:sldId id="277" r:id="rId19"/>
    <p:sldId id="278" r:id="rId20"/>
    <p:sldId id="279" r:id="rId21"/>
    <p:sldId id="280" r:id="rId22"/>
    <p:sldId id="281" r:id="rId23"/>
    <p:sldId id="282"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18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00592-1625-411D-B055-E737B1122A4D}" type="datetimeFigureOut">
              <a:rPr lang="en-US" smtClean="0"/>
              <a:pPr/>
              <a:t>5/23/2017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131A63-0E26-47E7-B724-65F5943DC77C}" type="slidenum">
              <a:rPr lang="en-IN" smtClean="0"/>
              <a:pPr/>
              <a:t>‹#›</a:t>
            </a:fld>
            <a:endParaRPr lang="en-IN"/>
          </a:p>
        </p:txBody>
      </p:sp>
    </p:spTree>
    <p:extLst>
      <p:ext uri="{BB962C8B-B14F-4D97-AF65-F5344CB8AC3E}">
        <p14:creationId xmlns:p14="http://schemas.microsoft.com/office/powerpoint/2010/main" val="2905521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F25FCF6-1B10-4DD1-A9D6-AF2F56BF5065}" type="datetimeFigureOut">
              <a:rPr lang="en-US" smtClean="0"/>
              <a:pPr/>
              <a:t>5/23/2017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A10BD67-1FC8-45E7-A3C9-341BC32FB41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25FCF6-1B10-4DD1-A9D6-AF2F56BF5065}" type="datetimeFigureOut">
              <a:rPr lang="en-US" smtClean="0"/>
              <a:pPr/>
              <a:t>5/23/2017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0BD67-1FC8-45E7-A3C9-341BC32FB41C}" type="slidenum">
              <a:rPr lang="en-IN" smtClean="0"/>
              <a:pPr/>
              <a:t>‹#›</a:t>
            </a:fld>
            <a:endParaRPr lang="en-IN"/>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25FCF6-1B10-4DD1-A9D6-AF2F56BF5065}" type="datetimeFigureOut">
              <a:rPr lang="en-US" smtClean="0"/>
              <a:pPr/>
              <a:t>5/23/2017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0BD67-1FC8-45E7-A3C9-341BC32FB41C}" type="slidenum">
              <a:rPr lang="en-IN" smtClean="0"/>
              <a:pPr/>
              <a:t>‹#›</a:t>
            </a:fld>
            <a:endParaRPr lang="en-IN"/>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179288"/>
          </a:xfrm>
          <a:prstGeom prst="rect">
            <a:avLst/>
          </a:prstGeom>
        </p:spPr>
        <p:txBody>
          <a:bodyPr anchor="ctr"/>
          <a:lstStyle>
            <a:lvl1pPr algn="l">
              <a:defRPr>
                <a:solidFill>
                  <a:schemeClr val="bg1"/>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1316766"/>
            <a:ext cx="6912768" cy="614197"/>
          </a:xfrm>
          <a:prstGeom prst="rect">
            <a:avLst/>
          </a:prstGeom>
        </p:spPr>
        <p:txBody>
          <a:bodyPr anchor="ctr"/>
          <a:lstStyle>
            <a:lvl1pPr marL="0" indent="0">
              <a:buNone/>
              <a:defRPr sz="2000">
                <a:solidFill>
                  <a:schemeClr val="bg1"/>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2218994"/>
            <a:ext cx="6912768" cy="3994316"/>
          </a:xfrm>
          <a:prstGeom prst="rect">
            <a:avLst/>
          </a:prstGeom>
        </p:spPr>
        <p:txBody>
          <a:bodyPr lIns="396000" anchor="t"/>
          <a:lstStyle>
            <a:lvl1pPr marL="0" indent="0">
              <a:buNone/>
              <a:defRPr sz="1400">
                <a:solidFill>
                  <a:schemeClr val="bg1"/>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F25FCF6-1B10-4DD1-A9D6-AF2F56BF5065}" type="datetimeFigureOut">
              <a:rPr lang="en-US" smtClean="0"/>
              <a:pPr/>
              <a:t>5/23/2017</a:t>
            </a:fld>
            <a:endParaRPr lang="en-IN"/>
          </a:p>
        </p:txBody>
      </p:sp>
      <p:sp>
        <p:nvSpPr>
          <p:cNvPr id="9" name="Slide Number Placeholder 8"/>
          <p:cNvSpPr>
            <a:spLocks noGrp="1"/>
          </p:cNvSpPr>
          <p:nvPr>
            <p:ph type="sldNum" sz="quarter" idx="15"/>
          </p:nvPr>
        </p:nvSpPr>
        <p:spPr/>
        <p:txBody>
          <a:bodyPr rtlCol="0"/>
          <a:lstStyle/>
          <a:p>
            <a:fld id="{DA10BD67-1FC8-45E7-A3C9-341BC32FB41C}"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F25FCF6-1B10-4DD1-A9D6-AF2F56BF5065}" type="datetimeFigureOut">
              <a:rPr lang="en-US" smtClean="0"/>
              <a:pPr/>
              <a:t>5/23/2017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A10BD67-1FC8-45E7-A3C9-341BC32FB41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F25FCF6-1B10-4DD1-A9D6-AF2F56BF5065}" type="datetimeFigureOut">
              <a:rPr lang="en-US" smtClean="0"/>
              <a:pPr/>
              <a:t>5/23/2017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0BD67-1FC8-45E7-A3C9-341BC32FB41C}"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F25FCF6-1B10-4DD1-A9D6-AF2F56BF5065}" type="datetimeFigureOut">
              <a:rPr lang="en-US" smtClean="0"/>
              <a:pPr/>
              <a:t>5/23/2017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10BD67-1FC8-45E7-A3C9-341BC32FB41C}"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F25FCF6-1B10-4DD1-A9D6-AF2F56BF5065}" type="datetimeFigureOut">
              <a:rPr lang="en-US" smtClean="0"/>
              <a:pPr/>
              <a:t>5/23/2017</a:t>
            </a:fld>
            <a:endParaRPr lang="en-IN"/>
          </a:p>
        </p:txBody>
      </p:sp>
      <p:sp>
        <p:nvSpPr>
          <p:cNvPr id="7" name="Slide Number Placeholder 6"/>
          <p:cNvSpPr>
            <a:spLocks noGrp="1"/>
          </p:cNvSpPr>
          <p:nvPr>
            <p:ph type="sldNum" sz="quarter" idx="11"/>
          </p:nvPr>
        </p:nvSpPr>
        <p:spPr/>
        <p:txBody>
          <a:bodyPr rtlCol="0"/>
          <a:lstStyle/>
          <a:p>
            <a:fld id="{DA10BD67-1FC8-45E7-A3C9-341BC32FB41C}"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5FCF6-1B10-4DD1-A9D6-AF2F56BF5065}" type="datetimeFigureOut">
              <a:rPr lang="en-US" smtClean="0"/>
              <a:pPr/>
              <a:t>5/23/2017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10BD67-1FC8-45E7-A3C9-341BC32FB41C}" type="slidenum">
              <a:rPr lang="en-IN" smtClean="0"/>
              <a:pPr/>
              <a:t>‹#›</a:t>
            </a:fld>
            <a:endParaRPr lang="en-IN"/>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F25FCF6-1B10-4DD1-A9D6-AF2F56BF5065}" type="datetimeFigureOut">
              <a:rPr lang="en-US" smtClean="0"/>
              <a:pPr/>
              <a:t>5/23/2017</a:t>
            </a:fld>
            <a:endParaRPr lang="en-IN"/>
          </a:p>
        </p:txBody>
      </p:sp>
      <p:sp>
        <p:nvSpPr>
          <p:cNvPr id="22" name="Slide Number Placeholder 21"/>
          <p:cNvSpPr>
            <a:spLocks noGrp="1"/>
          </p:cNvSpPr>
          <p:nvPr>
            <p:ph type="sldNum" sz="quarter" idx="15"/>
          </p:nvPr>
        </p:nvSpPr>
        <p:spPr/>
        <p:txBody>
          <a:bodyPr rtlCol="0"/>
          <a:lstStyle/>
          <a:p>
            <a:fld id="{DA10BD67-1FC8-45E7-A3C9-341BC32FB41C}"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F25FCF6-1B10-4DD1-A9D6-AF2F56BF5065}" type="datetimeFigureOut">
              <a:rPr lang="en-US" smtClean="0"/>
              <a:pPr/>
              <a:t>5/23/2017</a:t>
            </a:fld>
            <a:endParaRPr lang="en-IN"/>
          </a:p>
        </p:txBody>
      </p:sp>
      <p:sp>
        <p:nvSpPr>
          <p:cNvPr id="18" name="Slide Number Placeholder 17"/>
          <p:cNvSpPr>
            <a:spLocks noGrp="1"/>
          </p:cNvSpPr>
          <p:nvPr>
            <p:ph type="sldNum" sz="quarter" idx="11"/>
          </p:nvPr>
        </p:nvSpPr>
        <p:spPr/>
        <p:txBody>
          <a:bodyPr rtlCol="0"/>
          <a:lstStyle/>
          <a:p>
            <a:fld id="{DA10BD67-1FC8-45E7-A3C9-341BC32FB41C}"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F25FCF6-1B10-4DD1-A9D6-AF2F56BF5065}" type="datetimeFigureOut">
              <a:rPr lang="en-US" smtClean="0"/>
              <a:pPr/>
              <a:t>5/23/2017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A10BD67-1FC8-45E7-A3C9-341BC32FB41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wipe di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twitt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986528"/>
          </a:xfrm>
          <a:prstGeom prst="rect">
            <a:avLst/>
          </a:prstGeom>
        </p:spPr>
        <p:txBody>
          <a:bodyPr wrap="square">
            <a:spAutoFit/>
          </a:bodyPr>
          <a:lstStyle/>
          <a:p>
            <a:pPr algn="just"/>
            <a:endParaRPr lang="en-US" dirty="0" smtClean="0">
              <a:latin typeface="Times New Roman" pitchFamily="18" charset="0"/>
              <a:cs typeface="Times New Roman" pitchFamily="18" charset="0"/>
            </a:endParaRPr>
          </a:p>
          <a:p>
            <a:pPr algn="ctr">
              <a:lnSpc>
                <a:spcPct val="150000"/>
              </a:lnSpc>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Mody</a:t>
            </a:r>
            <a:r>
              <a:rPr lang="en-US" sz="2000" b="1" dirty="0" smtClean="0">
                <a:latin typeface="Times New Roman" pitchFamily="18" charset="0"/>
                <a:cs typeface="Times New Roman" pitchFamily="18" charset="0"/>
              </a:rPr>
              <a:t> University of Science and Technology</a:t>
            </a:r>
            <a:endParaRPr lang="en-US" sz="2000" dirty="0" smtClean="0">
              <a:latin typeface="Times New Roman" pitchFamily="18" charset="0"/>
              <a:cs typeface="Times New Roman" pitchFamily="18" charset="0"/>
            </a:endParaRPr>
          </a:p>
          <a:p>
            <a:pPr algn="ctr">
              <a:lnSpc>
                <a:spcPct val="15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College of Engineering and Technology</a:t>
            </a:r>
            <a:endParaRPr lang="en-US" sz="2000" dirty="0" smtClean="0">
              <a:latin typeface="Times New Roman" pitchFamily="18" charset="0"/>
              <a:cs typeface="Times New Roman" pitchFamily="18" charset="0"/>
            </a:endParaRPr>
          </a:p>
          <a:p>
            <a:pPr algn="ctr">
              <a:lnSpc>
                <a:spcPct val="150000"/>
              </a:lnSpc>
            </a:pPr>
            <a:r>
              <a:rPr lang="en-US" sz="2000" b="1" dirty="0" smtClean="0">
                <a:latin typeface="Times New Roman" pitchFamily="18" charset="0"/>
                <a:cs typeface="Times New Roman" pitchFamily="18" charset="0"/>
              </a:rPr>
              <a:t>             	               Department of Computer Science and Engineering</a:t>
            </a:r>
            <a:endParaRPr lang="en-US" sz="2000" dirty="0" smtClean="0">
              <a:latin typeface="Times New Roman" pitchFamily="18" charset="0"/>
              <a:cs typeface="Times New Roman" pitchFamily="18" charset="0"/>
            </a:endParaRPr>
          </a:p>
          <a:p>
            <a:pPr algn="ct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US" sz="20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sz="2000" b="1" dirty="0" smtClean="0">
                <a:effectLst>
                  <a:outerShdw blurRad="38100" dist="38100" dir="2700000" algn="tl">
                    <a:srgbClr val="000000">
                      <a:alpha val="43137"/>
                    </a:srgbClr>
                  </a:outerShdw>
                </a:effectLst>
                <a:latin typeface="Times New Roman" pitchFamily="18" charset="0"/>
                <a:cs typeface="Times New Roman" pitchFamily="18" charset="0"/>
              </a:rPr>
              <a:t>Major Project Presentation On</a:t>
            </a:r>
          </a:p>
          <a:p>
            <a:pPr algn="ctr"/>
            <a:endParaRPr lang="en-US" sz="2000" b="1" dirty="0" smtClean="0">
              <a:latin typeface="Times New Roman" pitchFamily="18" charset="0"/>
              <a:cs typeface="Times New Roman" pitchFamily="18" charset="0"/>
            </a:endParaRPr>
          </a:p>
          <a:p>
            <a:pPr algn="ct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sz="2400" b="1" u="sng" dirty="0" smtClean="0">
                <a:effectLst>
                  <a:outerShdw blurRad="38100" dist="38100" dir="2700000" algn="tl">
                    <a:srgbClr val="000000">
                      <a:alpha val="43137"/>
                    </a:srgbClr>
                  </a:outerShdw>
                </a:effectLst>
                <a:latin typeface="Times New Roman" pitchFamily="18" charset="0"/>
                <a:cs typeface="Times New Roman" pitchFamily="18" charset="0"/>
              </a:rPr>
              <a:t> TWITTER SENTIMENT ANALYSIS</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algn="ctr"/>
            <a:endParaRPr lang="en-US" sz="2000" b="1" dirty="0" smtClean="0">
              <a:latin typeface="Times New Roman" pitchFamily="18" charset="0"/>
              <a:cs typeface="Times New Roman" pitchFamily="18" charset="0"/>
            </a:endParaRPr>
          </a:p>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UNDER THE GUIDANCE OF </a:t>
            </a:r>
          </a:p>
          <a:p>
            <a:pPr algn="ctr"/>
            <a:endParaRPr lang="en-US" b="1" dirty="0">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DR. AJAY KUMAR SINGH</a:t>
            </a:r>
          </a:p>
          <a:p>
            <a:pPr algn="ct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endParaRPr lang="en-US"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Presented By :</a:t>
            </a:r>
          </a:p>
          <a:p>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Rushali</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Verma</a:t>
            </a:r>
            <a:r>
              <a:rPr lang="en-US" b="1" dirty="0" smtClean="0">
                <a:latin typeface="Times New Roman" pitchFamily="18" charset="0"/>
                <a:cs typeface="Times New Roman" pitchFamily="18" charset="0"/>
              </a:rPr>
              <a:t>(130275)</a:t>
            </a:r>
          </a:p>
          <a:p>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Komal</a:t>
            </a:r>
            <a:r>
              <a:rPr lang="en-US" b="1" dirty="0" smtClean="0">
                <a:latin typeface="Times New Roman" pitchFamily="18" charset="0"/>
                <a:cs typeface="Times New Roman" pitchFamily="18" charset="0"/>
              </a:rPr>
              <a:t> Mehta (130192)</a:t>
            </a:r>
          </a:p>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B.TECH( </a:t>
            </a:r>
            <a:r>
              <a:rPr lang="en-US" b="1" dirty="0" err="1" smtClean="0">
                <a:latin typeface="Times New Roman" pitchFamily="18" charset="0"/>
                <a:cs typeface="Times New Roman" pitchFamily="18" charset="0"/>
              </a:rPr>
              <a:t>IVth</a:t>
            </a:r>
            <a:r>
              <a:rPr lang="en-US" b="1" dirty="0" smtClean="0">
                <a:latin typeface="Times New Roman" pitchFamily="18" charset="0"/>
                <a:cs typeface="Times New Roman" pitchFamily="18" charset="0"/>
              </a:rPr>
              <a:t> Yr.)</a:t>
            </a:r>
          </a:p>
          <a:p>
            <a:r>
              <a:rPr lang="en-US" b="1" dirty="0" smtClean="0">
                <a:latin typeface="Times New Roman" pitchFamily="18" charset="0"/>
                <a:cs typeface="Times New Roman" pitchFamily="18" charset="0"/>
              </a:rPr>
              <a:t>							 CSE </a:t>
            </a:r>
          </a:p>
          <a:p>
            <a:r>
              <a:rPr lang="en-US" b="1" dirty="0" smtClean="0">
                <a:latin typeface="Times New Roman" pitchFamily="18" charset="0"/>
                <a:cs typeface="Times New Roman" pitchFamily="18" charset="0"/>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73442"/>
            <a:ext cx="2520280" cy="1715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727381"/>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srcRect t="11250" r="2734" b="5312"/>
          <a:stretch>
            <a:fillRect/>
          </a:stretch>
        </p:blipFill>
        <p:spPr bwMode="auto">
          <a:xfrm>
            <a:off x="0" y="0"/>
            <a:ext cx="10144164" cy="68580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pPr algn="just">
              <a:lnSpc>
                <a:spcPct val="150000"/>
              </a:lnSpc>
              <a:buNone/>
            </a:pPr>
            <a:r>
              <a:rPr lang="en-US" sz="2000"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WORKING ON </a:t>
            </a:r>
            <a:r>
              <a:rPr lang="en-US" sz="2000" b="1" u="sng" dirty="0" err="1" smtClean="0">
                <a:latin typeface="Times New Roman" pitchFamily="18" charset="0"/>
                <a:cs typeface="Times New Roman" pitchFamily="18" charset="0"/>
              </a:rPr>
              <a:t>RStudio</a:t>
            </a:r>
            <a:endParaRPr lang="en-IN" sz="2000" b="1" u="sng"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this section, we will first use some packages in R. </a:t>
            </a:r>
          </a:p>
          <a:p>
            <a:pPr algn="just">
              <a:lnSpc>
                <a:spcPct val="150000"/>
              </a:lnSpc>
            </a:pP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These are twitter, </a:t>
            </a:r>
            <a:r>
              <a:rPr lang="en-US" sz="1800" dirty="0" err="1" smtClean="0">
                <a:latin typeface="Times New Roman" pitchFamily="18" charset="0"/>
                <a:cs typeface="Times New Roman" pitchFamily="18" charset="0"/>
              </a:rPr>
              <a:t>ROAuth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plyr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stringr</a:t>
            </a:r>
            <a:r>
              <a:rPr lang="en-US" sz="1800" dirty="0" smtClean="0">
                <a:latin typeface="Times New Roman" pitchFamily="18" charset="0"/>
                <a:cs typeface="Times New Roman" pitchFamily="18" charset="0"/>
              </a:rPr>
              <a:t> and ggplot2. </a:t>
            </a:r>
          </a:p>
          <a:p>
            <a:pPr algn="just">
              <a:lnSpc>
                <a:spcPct val="150000"/>
              </a:lnSpc>
            </a:pPr>
            <a:r>
              <a:rPr lang="en-US" sz="1800" dirty="0" smtClean="0">
                <a:latin typeface="Times New Roman" pitchFamily="18" charset="0"/>
                <a:cs typeface="Times New Roman" pitchFamily="18" charset="0"/>
              </a:rPr>
              <a:t>                You can install these packages by the following commands:</a:t>
            </a:r>
            <a:endParaRPr lang="en-IN" sz="18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pic>
        <p:nvPicPr>
          <p:cNvPr id="4" name="Picture 3" descr="C:\Users\KAIFYR~1\AppData\Local\Temp\msohtmlclip1\01\clip_image001.png"/>
          <p:cNvPicPr/>
          <p:nvPr/>
        </p:nvPicPr>
        <p:blipFill>
          <a:blip r:embed="rId2"/>
          <a:srcRect r="18421"/>
          <a:stretch>
            <a:fillRect/>
          </a:stretch>
        </p:blipFill>
        <p:spPr bwMode="auto">
          <a:xfrm>
            <a:off x="571472" y="2214554"/>
            <a:ext cx="8001056" cy="785818"/>
          </a:xfrm>
          <a:prstGeom prst="rect">
            <a:avLst/>
          </a:prstGeom>
          <a:noFill/>
          <a:ln w="9525">
            <a:noFill/>
            <a:miter lim="800000"/>
            <a:headEnd/>
            <a:tailEnd/>
          </a:ln>
        </p:spPr>
      </p:pic>
      <p:sp>
        <p:nvSpPr>
          <p:cNvPr id="20487" name="Rectangle 7"/>
          <p:cNvSpPr>
            <a:spLocks noChangeArrowheads="1"/>
          </p:cNvSpPr>
          <p:nvPr/>
        </p:nvSpPr>
        <p:spPr bwMode="auto">
          <a:xfrm>
            <a:off x="285720" y="3214686"/>
            <a:ext cx="8001056"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04040"/>
                </a:solidFill>
                <a:effectLst/>
                <a:latin typeface="Times New Roman" pitchFamily="18" charset="0"/>
                <a:ea typeface="Calibri" pitchFamily="34" charset="0"/>
                <a:cs typeface="Times New Roman" pitchFamily="18" charset="0"/>
              </a:rPr>
              <a:t>	Now run the following R script code snippet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0486" name="Picture 13" descr="clip_image001"/>
          <p:cNvPicPr>
            <a:picLocks noChangeAspect="1" noChangeArrowheads="1"/>
          </p:cNvPicPr>
          <p:nvPr/>
        </p:nvPicPr>
        <p:blipFill>
          <a:blip r:embed="rId3"/>
          <a:srcRect r="60177"/>
          <a:stretch>
            <a:fillRect/>
          </a:stretch>
        </p:blipFill>
        <p:spPr bwMode="auto">
          <a:xfrm>
            <a:off x="571472" y="3786190"/>
            <a:ext cx="6786610" cy="2578912"/>
          </a:xfrm>
          <a:prstGeom prst="rect">
            <a:avLst/>
          </a:prstGeom>
          <a:noFill/>
        </p:spPr>
      </p:pic>
      <p:sp>
        <p:nvSpPr>
          <p:cNvPr id="20488" name="Rectangle 8"/>
          <p:cNvSpPr>
            <a:spLocks noChangeArrowheads="1"/>
          </p:cNvSpPr>
          <p:nvPr/>
        </p:nvSpPr>
        <p:spPr bwMode="auto">
          <a:xfrm>
            <a:off x="0" y="1181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7" name="Rectangle 13"/>
          <p:cNvSpPr>
            <a:spLocks noChangeArrowheads="1"/>
          </p:cNvSpPr>
          <p:nvPr/>
        </p:nvSpPr>
        <p:spPr bwMode="auto">
          <a:xfrm>
            <a:off x="142844" y="0"/>
            <a:ext cx="8643998"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04040"/>
                </a:solidFill>
                <a:effectLst/>
                <a:latin typeface="Times New Roman" pitchFamily="18" charset="0"/>
                <a:ea typeface="Calibri" pitchFamily="34" charset="0"/>
                <a:cs typeface="Times New Roman" pitchFamily="18" charset="0"/>
              </a:rPr>
              <a:t>After running this script section, the console will look like this</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6636" name="Picture 16" descr="clip_image001"/>
          <p:cNvPicPr>
            <a:picLocks noChangeAspect="1" noChangeArrowheads="1"/>
          </p:cNvPicPr>
          <p:nvPr/>
        </p:nvPicPr>
        <p:blipFill>
          <a:blip r:embed="rId2"/>
          <a:srcRect/>
          <a:stretch>
            <a:fillRect/>
          </a:stretch>
        </p:blipFill>
        <p:spPr bwMode="auto">
          <a:xfrm>
            <a:off x="357158" y="457200"/>
            <a:ext cx="8143932" cy="5043502"/>
          </a:xfrm>
          <a:prstGeom prst="rect">
            <a:avLst/>
          </a:prstGeom>
          <a:noFill/>
        </p:spPr>
      </p:pic>
      <p:sp>
        <p:nvSpPr>
          <p:cNvPr id="26638" name="Rectangle 14"/>
          <p:cNvSpPr>
            <a:spLocks noChangeArrowheads="1"/>
          </p:cNvSpPr>
          <p:nvPr/>
        </p:nvSpPr>
        <p:spPr bwMode="auto">
          <a:xfrm>
            <a:off x="214282" y="5429264"/>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404040"/>
                </a:solidFill>
                <a:effectLst/>
                <a:latin typeface="Times New Roman" pitchFamily="18" charset="0"/>
                <a:ea typeface="Calibri" pitchFamily="34" charset="0"/>
                <a:cs typeface="Times New Roman" pitchFamily="18" charset="0"/>
              </a:rPr>
              <a:t>Now, windows users need to download a small file by following command</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9" name="Picture 28" descr="clip_image001"/>
          <p:cNvPicPr>
            <a:picLocks noChangeAspect="1" noChangeArrowheads="1"/>
          </p:cNvPicPr>
          <p:nvPr/>
        </p:nvPicPr>
        <p:blipFill>
          <a:blip r:embed="rId3"/>
          <a:srcRect t="16279" r="17355" b="66938"/>
          <a:stretch>
            <a:fillRect/>
          </a:stretch>
        </p:blipFill>
        <p:spPr bwMode="auto">
          <a:xfrm>
            <a:off x="285720" y="6072206"/>
            <a:ext cx="7715304" cy="571504"/>
          </a:xfrm>
          <a:prstGeom prst="rect">
            <a:avLst/>
          </a:prstGeom>
          <a:no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8" descr="clip_image001"/>
          <p:cNvPicPr>
            <a:picLocks noChangeAspect="1" noChangeArrowheads="1"/>
          </p:cNvPicPr>
          <p:nvPr/>
        </p:nvPicPr>
        <p:blipFill>
          <a:blip r:embed="rId2"/>
          <a:srcRect t="16279" r="17355" b="4651"/>
          <a:stretch>
            <a:fillRect/>
          </a:stretch>
        </p:blipFill>
        <p:spPr bwMode="auto">
          <a:xfrm>
            <a:off x="214281" y="1857364"/>
            <a:ext cx="8501123" cy="2356026"/>
          </a:xfrm>
          <a:prstGeom prst="rect">
            <a:avLst/>
          </a:prstGeom>
          <a:noFill/>
        </p:spPr>
      </p:pic>
      <p:sp>
        <p:nvSpPr>
          <p:cNvPr id="27651" name="Rectangle 3"/>
          <p:cNvSpPr>
            <a:spLocks noChangeArrowheads="1"/>
          </p:cNvSpPr>
          <p:nvPr/>
        </p:nvSpPr>
        <p:spPr bwMode="auto">
          <a:xfrm>
            <a:off x="0" y="285728"/>
            <a:ext cx="8286776" cy="12618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04040"/>
                </a:solidFill>
                <a:effectLst/>
                <a:latin typeface="Times New Roman" pitchFamily="18" charset="0"/>
                <a:ea typeface="Calibri" pitchFamily="34" charset="0"/>
                <a:cs typeface="Times New Roman" pitchFamily="18" charset="0"/>
              </a:rPr>
              <a:t>After running this code, </a:t>
            </a:r>
            <a:r>
              <a:rPr kumimoji="0" lang="en-US" sz="2000" b="0" i="0" u="none" strike="noStrike" cap="none" normalizeH="0" baseline="0" dirty="0" err="1" smtClean="0">
                <a:ln>
                  <a:noFill/>
                </a:ln>
                <a:solidFill>
                  <a:srgbClr val="404040"/>
                </a:solidFill>
                <a:effectLst/>
                <a:latin typeface="Times New Roman" pitchFamily="18" charset="0"/>
                <a:ea typeface="Calibri" pitchFamily="34" charset="0"/>
                <a:cs typeface="Times New Roman" pitchFamily="18" charset="0"/>
              </a:rPr>
              <a:t>RStudio</a:t>
            </a:r>
            <a:r>
              <a:rPr kumimoji="0" lang="en-US" sz="2000" b="0" i="0" u="none" strike="noStrike" cap="none" normalizeH="0" baseline="0" dirty="0" smtClean="0">
                <a:ln>
                  <a:noFill/>
                </a:ln>
                <a:solidFill>
                  <a:srgbClr val="404040"/>
                </a:solidFill>
                <a:effectLst/>
                <a:latin typeface="Times New Roman" pitchFamily="18" charset="0"/>
                <a:ea typeface="Calibri" pitchFamily="34" charset="0"/>
                <a:cs typeface="Times New Roman" pitchFamily="18" charset="0"/>
              </a:rPr>
              <a:t> will look for the following file at the given </a:t>
            </a:r>
            <a:r>
              <a:rPr kumimoji="0" lang="en-US" sz="2000" b="0" i="0" u="none" strike="noStrike" cap="none" normalizeH="0" baseline="0" dirty="0" err="1" smtClean="0">
                <a:ln>
                  <a:noFill/>
                </a:ln>
                <a:solidFill>
                  <a:srgbClr val="404040"/>
                </a:solidFill>
                <a:effectLst/>
                <a:latin typeface="Times New Roman" pitchFamily="18" charset="0"/>
                <a:ea typeface="Calibri" pitchFamily="34" charset="0"/>
                <a:cs typeface="Times New Roman" pitchFamily="18" charset="0"/>
              </a:rPr>
              <a:t>url</a:t>
            </a:r>
            <a:r>
              <a:rPr kumimoji="0" lang="en-US" sz="2000" b="0" i="0" u="none" strike="noStrike" cap="none" normalizeH="0" baseline="0" dirty="0" smtClean="0">
                <a:ln>
                  <a:noFill/>
                </a:ln>
                <a:solidFill>
                  <a:srgbClr val="404040"/>
                </a:solidFill>
                <a:effectLst/>
                <a:latin typeface="Times New Roman" pitchFamily="18" charset="0"/>
                <a:ea typeface="Calibri" pitchFamily="34" charset="0"/>
                <a:cs typeface="Times New Roman" pitchFamily="18" charset="0"/>
              </a:rPr>
              <a:t>, and will download it for you. Your console will look like this: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214282" y="0"/>
            <a:ext cx="8358246"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Now once this file is downloaded, we are now moving on to accessing the twitter API. This step include the script code to perform handshake using the Consumer Key and Consumer Secret number of your own application. You have to change these entries by the keys from your application. Following is the code you have to run to perform handshake.</a:t>
            </a:r>
            <a:endParaRPr kumimoji="0" lang="en-US" sz="1100"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effectLst/>
              <a:latin typeface="Times New Roman" pitchFamily="18" charset="0"/>
              <a:cs typeface="Times New Roman" pitchFamily="18" charset="0"/>
            </a:endParaRPr>
          </a:p>
        </p:txBody>
      </p:sp>
      <p:sp>
        <p:nvSpPr>
          <p:cNvPr id="4" name="Rectangle 5"/>
          <p:cNvSpPr>
            <a:spLocks noChangeArrowheads="1"/>
          </p:cNvSpPr>
          <p:nvPr/>
        </p:nvSpPr>
        <p:spPr bwMode="auto">
          <a:xfrm>
            <a:off x="214282" y="5357826"/>
            <a:ext cx="757242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Here, we</a:t>
            </a:r>
            <a:r>
              <a:rPr kumimoji="0" lang="en-US" sz="1600" b="0" i="0" u="none" strike="noStrike" cap="none" normalizeH="0" dirty="0" smtClean="0">
                <a:ln>
                  <a:noFill/>
                </a:ln>
                <a:effectLst/>
                <a:latin typeface="Times New Roman" pitchFamily="18" charset="0"/>
                <a:ea typeface="Calibri" pitchFamily="34" charset="0"/>
                <a:cs typeface="Times New Roman" pitchFamily="18" charset="0"/>
              </a:rPr>
              <a:t> </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assign the request </a:t>
            </a:r>
            <a:r>
              <a:rPr kumimoji="0" lang="en-US" sz="1600" b="0" i="0" u="none" strike="noStrike" cap="none" normalizeH="0" baseline="0" dirty="0" err="1" smtClean="0">
                <a:ln>
                  <a:noFill/>
                </a:ln>
                <a:effectLst/>
                <a:latin typeface="Times New Roman" pitchFamily="18" charset="0"/>
                <a:ea typeface="Calibri" pitchFamily="34" charset="0"/>
                <a:cs typeface="Times New Roman" pitchFamily="18" charset="0"/>
              </a:rPr>
              <a:t>url</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access </a:t>
            </a:r>
            <a:r>
              <a:rPr kumimoji="0" lang="en-US" sz="1600" b="0" i="0" u="none" strike="noStrike" cap="none" normalizeH="0" baseline="0" dirty="0" err="1" smtClean="0">
                <a:ln>
                  <a:noFill/>
                </a:ln>
                <a:effectLst/>
                <a:latin typeface="Times New Roman" pitchFamily="18" charset="0"/>
                <a:ea typeface="Calibri" pitchFamily="34" charset="0"/>
                <a:cs typeface="Times New Roman" pitchFamily="18" charset="0"/>
              </a:rPr>
              <a:t>url</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and authorization </a:t>
            </a:r>
            <a:r>
              <a:rPr kumimoji="0" lang="en-US" sz="1600" b="0" i="0" u="none" strike="noStrike" cap="none" normalizeH="0" baseline="0" dirty="0" err="1" smtClean="0">
                <a:ln>
                  <a:noFill/>
                </a:ln>
                <a:effectLst/>
                <a:latin typeface="Times New Roman" pitchFamily="18" charset="0"/>
                <a:ea typeface="Calibri" pitchFamily="34" charset="0"/>
                <a:cs typeface="Times New Roman" pitchFamily="18" charset="0"/>
              </a:rPr>
              <a:t>url</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of twitter application to the  variables </a:t>
            </a:r>
            <a:r>
              <a:rPr kumimoji="0" lang="en-US" sz="1600" b="0" i="0" u="none" strike="noStrike" cap="none" normalizeH="0" baseline="0" dirty="0" err="1" smtClean="0">
                <a:ln>
                  <a:noFill/>
                </a:ln>
                <a:effectLst/>
                <a:latin typeface="Times New Roman" pitchFamily="18" charset="0"/>
                <a:ea typeface="Calibri" pitchFamily="34" charset="0"/>
                <a:cs typeface="Times New Roman" pitchFamily="18" charset="0"/>
              </a:rPr>
              <a:t>requestURL</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effectLst/>
                <a:latin typeface="Times New Roman" pitchFamily="18" charset="0"/>
                <a:ea typeface="Calibri" pitchFamily="34" charset="0"/>
                <a:cs typeface="Times New Roman" pitchFamily="18" charset="0"/>
              </a:rPr>
              <a:t>accessURL</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and </a:t>
            </a:r>
            <a:r>
              <a:rPr kumimoji="0" lang="en-US" sz="1600" b="0" i="0" u="none" strike="noStrike" cap="none" normalizeH="0" baseline="0" dirty="0" err="1" smtClean="0">
                <a:ln>
                  <a:noFill/>
                </a:ln>
                <a:effectLst/>
                <a:latin typeface="Times New Roman" pitchFamily="18" charset="0"/>
                <a:ea typeface="Calibri" pitchFamily="34" charset="0"/>
                <a:cs typeface="Times New Roman" pitchFamily="18" charset="0"/>
              </a:rPr>
              <a:t>authURL</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respectively. </a:t>
            </a:r>
          </a:p>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pPr>
            <a:r>
              <a:rPr lang="en-US" sz="1600" dirty="0">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effectLst/>
                <a:latin typeface="Times New Roman" pitchFamily="18" charset="0"/>
                <a:ea typeface="Calibri" pitchFamily="34" charset="0"/>
                <a:cs typeface="Times New Roman" pitchFamily="18" charset="0"/>
              </a:rPr>
              <a:t>consumerKey</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and </a:t>
            </a:r>
            <a:r>
              <a:rPr kumimoji="0" lang="en-US" sz="1600" b="0" i="0" u="none" strike="noStrike" cap="none" normalizeH="0" baseline="0" dirty="0" err="1" smtClean="0">
                <a:ln>
                  <a:noFill/>
                </a:ln>
                <a:effectLst/>
                <a:latin typeface="Times New Roman" pitchFamily="18" charset="0"/>
                <a:ea typeface="Calibri" pitchFamily="34" charset="0"/>
                <a:cs typeface="Times New Roman" pitchFamily="18" charset="0"/>
              </a:rPr>
              <a:t>consumerSecret</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are unique to a twitter </a:t>
            </a:r>
            <a:r>
              <a:rPr kumimoji="0" lang="en-US" sz="1600" b="0" i="0" u="none" strike="noStrike" cap="none" normalizeH="0" baseline="0" dirty="0" err="1" smtClean="0">
                <a:ln>
                  <a:noFill/>
                </a:ln>
                <a:effectLst/>
                <a:latin typeface="Times New Roman" pitchFamily="18" charset="0"/>
                <a:ea typeface="Calibri" pitchFamily="34" charset="0"/>
                <a:cs typeface="Times New Roman" pitchFamily="18" charset="0"/>
              </a:rPr>
              <a:t>applicartion</a:t>
            </a:r>
            <a:r>
              <a:rPr kumimoji="0" lang="en-US" sz="1600" b="0" i="0" u="none" strike="noStrike" cap="none" normalizeH="0" baseline="0" dirty="0" smtClean="0">
                <a:ln>
                  <a:noFill/>
                </a:ln>
                <a:effectLst/>
                <a:latin typeface="Times New Roman" pitchFamily="18" charset="0"/>
                <a:ea typeface="Calibri" pitchFamily="34" charset="0"/>
                <a:cs typeface="Times New Roman" pitchFamily="18" charset="0"/>
              </a:rPr>
              <a:t>. </a:t>
            </a:r>
            <a:endParaRPr kumimoji="0" lang="en-US" sz="2800" b="0" i="0" u="none" strike="noStrike" cap="none" normalizeH="0" baseline="0" dirty="0" smtClean="0">
              <a:ln>
                <a:noFill/>
              </a:ln>
              <a:effectLst/>
              <a:latin typeface="Times New Roman" pitchFamily="18" charset="0"/>
              <a:cs typeface="Times New Roman" pitchFamily="18" charset="0"/>
            </a:endParaRPr>
          </a:p>
        </p:txBody>
      </p:sp>
      <p:sp>
        <p:nvSpPr>
          <p:cNvPr id="29697" name="Rectangle 1"/>
          <p:cNvSpPr>
            <a:spLocks noChangeArrowheads="1"/>
          </p:cNvSpPr>
          <p:nvPr/>
        </p:nvSpPr>
        <p:spPr bwMode="auto">
          <a:xfrm>
            <a:off x="357158" y="1857364"/>
            <a:ext cx="8786842"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&gt;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reqURL</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&lt;- 'https://api.twitter.com/oauth/request_token'</a:t>
            </a:r>
            <a:endParaRPr kumimoji="0" lang="en-US" sz="1600" b="1"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&gt;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accessURL</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&lt;- 'https://api.twitter.com/oauth/access_token'</a:t>
            </a:r>
            <a:endParaRPr kumimoji="0" lang="en-US" sz="1600" b="1"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&gt;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authURL</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&lt;- 'https://api.twitter.com/oauth/authorize'</a:t>
            </a:r>
            <a:endParaRPr kumimoji="0" lang="en-US" sz="1600" b="1"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&gt;</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consumerSecret</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'Ex8c2yZMhbJHNHRe4sOlW5OmcbXJtf3eTEaw8Ko3PCrk09skQN'</a:t>
            </a:r>
            <a:endParaRPr kumimoji="0" lang="en-US" sz="1600" b="1"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&gt;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consumerKey</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&lt;- 'zkTOcr8n8YXQVTElHxMN0993l'</a:t>
            </a:r>
            <a:endParaRPr kumimoji="0" lang="en-US" sz="1600" b="1"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&gt;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Cred</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&lt;-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OAuthFactory$new</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consumerKey</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consumerKey</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consumerSecret</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consumerSecret</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requestURL</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reqURL</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accessURL</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accessURL</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endParaRPr kumimoji="0" lang="en-US" sz="1600" b="1" i="0" u="none" strike="noStrike" cap="none" normalizeH="0" baseline="0" dirty="0" smtClean="0">
              <a:ln>
                <a:noFill/>
              </a:ln>
              <a:solidFill>
                <a:srgbClr val="0070C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authURL</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r>
              <a:rPr kumimoji="0" lang="en-US" b="1" i="0" u="none" strike="noStrike" cap="none" normalizeH="0" baseline="0" dirty="0" err="1" smtClean="0">
                <a:ln>
                  <a:noFill/>
                </a:ln>
                <a:solidFill>
                  <a:srgbClr val="0070C0"/>
                </a:solidFill>
                <a:effectLst/>
                <a:latin typeface="Times New Roman" pitchFamily="18" charset="0"/>
                <a:ea typeface="Times New Roman" pitchFamily="18" charset="0"/>
                <a:cs typeface="Times New Roman" pitchFamily="18" charset="0"/>
              </a:rPr>
              <a:t>authURL</a:t>
            </a:r>
            <a:r>
              <a:rPr kumimoji="0" lang="en-US" b="1" i="0" u="none" strike="noStrike" cap="none" normalizeH="0" baseline="0" dirty="0" smtClean="0">
                <a:ln>
                  <a:noFill/>
                </a:ln>
                <a:solidFill>
                  <a:srgbClr val="0070C0"/>
                </a:solidFill>
                <a:effectLst/>
                <a:latin typeface="Times New Roman" pitchFamily="18" charset="0"/>
                <a:ea typeface="Times New Roman" pitchFamily="18" charset="0"/>
                <a:cs typeface="Times New Roman" pitchFamily="18" charset="0"/>
              </a:rPr>
              <a:t>)</a:t>
            </a:r>
            <a:endParaRPr kumimoji="0" lang="en-US" sz="4000" b="1" i="0" u="none" strike="noStrike" cap="none" normalizeH="0" baseline="0" dirty="0" smtClean="0">
              <a:ln>
                <a:noFill/>
              </a:ln>
              <a:solidFill>
                <a:srgbClr val="0070C0"/>
              </a:solidFill>
              <a:effectLst/>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428596" y="357166"/>
            <a:ext cx="8358246" cy="2954655"/>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000" b="1" i="0" u="sng" strike="noStrike" cap="none" normalizeH="0" baseline="0" dirty="0" smtClean="0">
                <a:ln>
                  <a:noFill/>
                </a:ln>
                <a:effectLst/>
                <a:latin typeface="Times New Roman" pitchFamily="18" charset="0"/>
                <a:cs typeface="Times New Roman" pitchFamily="18" charset="0"/>
              </a:rPr>
              <a:t>AUTHORIZATION WITH THE APPLICATION THROUGH A PIN</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smtClean="0">
                <a:ln>
                  <a:noFill/>
                </a:ln>
                <a:effectLst/>
                <a:latin typeface="Times New Roman" pitchFamily="18" charset="0"/>
                <a:cs typeface="Times New Roman" pitchFamily="18" charset="0"/>
              </a:rPr>
              <a:t>To enable the connection, please direct your web browser to: “https://api.twitter.com/oauth/authorize?oauth_token=iJ2EaAAAAAAAy-GgAAABWvAp9No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smtClean="0">
                <a:ln>
                  <a:noFill/>
                </a:ln>
                <a:effectLst/>
                <a:latin typeface="Times New Roman" pitchFamily="18" charset="0"/>
                <a:cs typeface="Times New Roman" pitchFamily="18" charset="0"/>
              </a:rPr>
              <a:t>When complete, record the PIN given to you and provide it here: 9650932 </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smtClean="0">
                <a:ln>
                  <a:noFill/>
                </a:ln>
                <a:effectLst/>
                <a:latin typeface="Times New Roman" pitchFamily="18" charset="0"/>
                <a:cs typeface="Times New Roman" pitchFamily="18" charset="0"/>
              </a:rPr>
              <a:t>&gt; save(</a:t>
            </a:r>
            <a:r>
              <a:rPr kumimoji="0" lang="en-US" b="0" i="0" u="none" strike="noStrike" cap="none" normalizeH="0" baseline="0" dirty="0" err="1" smtClean="0">
                <a:ln>
                  <a:noFill/>
                </a:ln>
                <a:effectLst/>
                <a:latin typeface="Times New Roman" pitchFamily="18" charset="0"/>
                <a:cs typeface="Times New Roman" pitchFamily="18" charset="0"/>
              </a:rPr>
              <a:t>Cred</a:t>
            </a:r>
            <a:r>
              <a:rPr kumimoji="0" lang="en-US" b="0" i="0" u="none" strike="noStrike" cap="none" normalizeH="0" baseline="0" dirty="0" smtClean="0">
                <a:ln>
                  <a:noFill/>
                </a:ln>
                <a:effectLst/>
                <a:latin typeface="Times New Roman" pitchFamily="18" charset="0"/>
                <a:cs typeface="Times New Roman" pitchFamily="18" charset="0"/>
              </a:rPr>
              <a:t>, file='twitter </a:t>
            </a:r>
            <a:r>
              <a:rPr kumimoji="0" lang="en-US" b="0" i="0" u="none" strike="noStrike" cap="none" normalizeH="0" baseline="0" dirty="0" err="1" smtClean="0">
                <a:ln>
                  <a:noFill/>
                </a:ln>
                <a:effectLst/>
                <a:latin typeface="Times New Roman" pitchFamily="18" charset="0"/>
                <a:cs typeface="Times New Roman" pitchFamily="18" charset="0"/>
              </a:rPr>
              <a:t>authentication.Rdata</a:t>
            </a:r>
            <a:r>
              <a:rPr kumimoji="0" lang="en-US" b="0" i="0" u="none" strike="noStrike" cap="none" normalizeH="0" baseline="0" dirty="0" smtClean="0">
                <a:ln>
                  <a:noFill/>
                </a:ln>
                <a:effectLst/>
                <a:latin typeface="Times New Roman" pitchFamily="18" charset="0"/>
                <a:cs typeface="Times New Roman" pitchFamily="18" charset="0"/>
              </a:rPr>
              <a:t>') &gt; load('twitter </a:t>
            </a:r>
            <a:r>
              <a:rPr kumimoji="0" lang="en-US" b="0" i="0" u="none" strike="noStrike" cap="none" normalizeH="0" baseline="0" dirty="0" err="1" smtClean="0">
                <a:ln>
                  <a:noFill/>
                </a:ln>
                <a:effectLst/>
                <a:latin typeface="Times New Roman" pitchFamily="18" charset="0"/>
                <a:cs typeface="Times New Roman" pitchFamily="18" charset="0"/>
              </a:rPr>
              <a:t>authentication.Rdata</a:t>
            </a:r>
            <a:r>
              <a:rPr kumimoji="0" lang="en-US" b="0" i="0" u="none" strike="noStrike" cap="none" normalizeH="0" baseline="0" dirty="0" smtClean="0">
                <a:ln>
                  <a:noFill/>
                </a:ln>
                <a:effectLst/>
                <a:latin typeface="Times New Roman" pitchFamily="18" charset="0"/>
                <a:cs typeface="Times New Roman" pitchFamily="18" charset="0"/>
              </a:rPr>
              <a:t>') &gt; </a:t>
            </a:r>
            <a:r>
              <a:rPr kumimoji="0" lang="en-US" b="0" i="0" u="none" strike="noStrike" cap="none" normalizeH="0" baseline="0" dirty="0" err="1" smtClean="0">
                <a:ln>
                  <a:noFill/>
                </a:ln>
                <a:effectLst/>
                <a:latin typeface="Times New Roman" pitchFamily="18" charset="0"/>
                <a:cs typeface="Times New Roman" pitchFamily="18" charset="0"/>
              </a:rPr>
              <a:t>registerTwitterOAuth</a:t>
            </a:r>
            <a:r>
              <a:rPr kumimoji="0" lang="en-US" b="0" i="0" u="none" strike="noStrike" cap="none" normalizeH="0" baseline="0" dirty="0" smtClean="0">
                <a:ln>
                  <a:noFill/>
                </a:ln>
                <a:effectLst/>
                <a:latin typeface="Times New Roman" pitchFamily="18" charset="0"/>
                <a:cs typeface="Times New Roman" pitchFamily="18" charset="0"/>
              </a:rPr>
              <a:t>(</a:t>
            </a:r>
            <a:r>
              <a:rPr kumimoji="0" lang="en-US" b="0" i="0" u="none" strike="noStrike" cap="none" normalizeH="0" baseline="0" dirty="0" err="1" smtClean="0">
                <a:ln>
                  <a:noFill/>
                </a:ln>
                <a:effectLst/>
                <a:latin typeface="Times New Roman" pitchFamily="18" charset="0"/>
                <a:cs typeface="Times New Roman" pitchFamily="18" charset="0"/>
              </a:rPr>
              <a:t>Cred</a:t>
            </a:r>
            <a:r>
              <a:rPr kumimoji="0" lang="en-US" b="0" i="0" u="none" strike="noStrike" cap="none" normalizeH="0" baseline="0" dirty="0" smtClean="0">
                <a:ln>
                  <a:noFill/>
                </a:ln>
                <a:effectLst/>
                <a:latin typeface="Times New Roman" pitchFamily="18" charset="0"/>
                <a:cs typeface="Times New Roman" pitchFamily="18" charset="0"/>
              </a:rPr>
              <a:t>)</a:t>
            </a:r>
            <a:endParaRPr kumimoji="0" lang="en-US" sz="4000" b="0" i="0" u="none" strike="noStrike" cap="none" normalizeH="0" baseline="0" dirty="0" smtClean="0">
              <a:ln>
                <a:noFill/>
              </a:ln>
              <a:effectLst/>
              <a:latin typeface="Times New Roman" pitchFamily="18" charset="0"/>
              <a:cs typeface="Times New Roman" pitchFamily="18" charset="0"/>
            </a:endParaRPr>
          </a:p>
        </p:txBody>
      </p:sp>
      <p:pic>
        <p:nvPicPr>
          <p:cNvPr id="28674" name="Picture 2"/>
          <p:cNvPicPr>
            <a:picLocks noChangeAspect="1" noChangeArrowheads="1"/>
          </p:cNvPicPr>
          <p:nvPr/>
        </p:nvPicPr>
        <p:blipFill>
          <a:blip r:embed="rId2"/>
          <a:srcRect l="7031" t="3750" r="20312" b="52187"/>
          <a:stretch>
            <a:fillRect/>
          </a:stretch>
        </p:blipFill>
        <p:spPr bwMode="auto">
          <a:xfrm>
            <a:off x="428596" y="3143248"/>
            <a:ext cx="7572428" cy="3357586"/>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142852"/>
            <a:ext cx="8258204" cy="5929354"/>
          </a:xfrm>
        </p:spPr>
        <p:txBody>
          <a:bodyPr>
            <a:noAutofit/>
          </a:bodyPr>
          <a:lstStyle/>
          <a:p>
            <a:pPr latinLnBrk="1">
              <a:buNone/>
            </a:pPr>
            <a:r>
              <a:rPr lang="en-US" sz="2000" b="1" u="sng" dirty="0" smtClean="0">
                <a:latin typeface="Times New Roman" pitchFamily="18" charset="0"/>
                <a:cs typeface="Times New Roman" pitchFamily="18" charset="0"/>
              </a:rPr>
              <a:t>REGISTRATION OF THE AUTHORIZED APPLICATION</a:t>
            </a:r>
          </a:p>
          <a:p>
            <a:pPr latinLnBrk="1">
              <a:buNone/>
            </a:pPr>
            <a:endParaRPr lang="en-IN" sz="1800" b="1" u="sng" dirty="0" smtClean="0">
              <a:solidFill>
                <a:srgbClr val="0070C0"/>
              </a:solidFill>
              <a:latin typeface="Times New Roman" pitchFamily="18" charset="0"/>
              <a:cs typeface="Times New Roman" pitchFamily="18" charset="0"/>
            </a:endParaRPr>
          </a:p>
          <a:p>
            <a:pPr latinLnBrk="1">
              <a:buNone/>
            </a:pPr>
            <a:r>
              <a:rPr lang="en-IN" sz="1800" b="1" dirty="0" smtClean="0">
                <a:solidFill>
                  <a:srgbClr val="0070C0"/>
                </a:solidFill>
                <a:latin typeface="Times New Roman" pitchFamily="18" charset="0"/>
                <a:cs typeface="Times New Roman" pitchFamily="18" charset="0"/>
              </a:rPr>
              <a:t>&gt; </a:t>
            </a:r>
            <a:r>
              <a:rPr lang="en-IN" sz="1800" b="1" dirty="0" err="1" smtClean="0">
                <a:solidFill>
                  <a:srgbClr val="0070C0"/>
                </a:solidFill>
                <a:latin typeface="Times New Roman" pitchFamily="18" charset="0"/>
                <a:cs typeface="Times New Roman" pitchFamily="18" charset="0"/>
              </a:rPr>
              <a:t>access_token</a:t>
            </a:r>
            <a:r>
              <a:rPr lang="en-IN" sz="1800" b="1" dirty="0" smtClean="0">
                <a:solidFill>
                  <a:srgbClr val="0070C0"/>
                </a:solidFill>
                <a:latin typeface="Times New Roman" pitchFamily="18" charset="0"/>
                <a:cs typeface="Times New Roman" pitchFamily="18" charset="0"/>
              </a:rPr>
              <a:t> = '825991813710241793-tJH84eqWPCdIOzGM7mxEtoHaYfv1zRU' </a:t>
            </a:r>
          </a:p>
          <a:p>
            <a:pPr latinLnBrk="1">
              <a:buNone/>
            </a:pPr>
            <a:r>
              <a:rPr lang="en-IN" sz="1800" b="1" dirty="0" smtClean="0">
                <a:solidFill>
                  <a:srgbClr val="0070C0"/>
                </a:solidFill>
                <a:latin typeface="Times New Roman" pitchFamily="18" charset="0"/>
                <a:cs typeface="Times New Roman" pitchFamily="18" charset="0"/>
              </a:rPr>
              <a:t>&gt; </a:t>
            </a:r>
            <a:r>
              <a:rPr lang="en-IN" sz="1800" b="1" dirty="0" err="1" smtClean="0">
                <a:solidFill>
                  <a:srgbClr val="0070C0"/>
                </a:solidFill>
                <a:latin typeface="Times New Roman" pitchFamily="18" charset="0"/>
                <a:cs typeface="Times New Roman" pitchFamily="18" charset="0"/>
              </a:rPr>
              <a:t>access_token_secret</a:t>
            </a:r>
            <a:r>
              <a:rPr lang="en-IN" sz="1800" b="1" dirty="0" smtClean="0">
                <a:solidFill>
                  <a:srgbClr val="0070C0"/>
                </a:solidFill>
                <a:latin typeface="Times New Roman" pitchFamily="18" charset="0"/>
                <a:cs typeface="Times New Roman" pitchFamily="18" charset="0"/>
              </a:rPr>
              <a:t> = 'IJjQvGqGYvzap4fpPEnEFcANsV0FIgVzjjj4jewB1W2dh'  </a:t>
            </a:r>
          </a:p>
          <a:p>
            <a:pPr latinLnBrk="1">
              <a:buNone/>
            </a:pPr>
            <a:r>
              <a:rPr lang="en-IN" sz="1800" b="1" dirty="0" smtClean="0">
                <a:solidFill>
                  <a:srgbClr val="0070C0"/>
                </a:solidFill>
                <a:latin typeface="Times New Roman" pitchFamily="18" charset="0"/>
                <a:cs typeface="Times New Roman" pitchFamily="18" charset="0"/>
              </a:rPr>
              <a:t>&gt; </a:t>
            </a:r>
            <a:r>
              <a:rPr lang="en-IN" sz="1800" b="1" dirty="0" err="1" smtClean="0">
                <a:solidFill>
                  <a:srgbClr val="0070C0"/>
                </a:solidFill>
                <a:latin typeface="Times New Roman" pitchFamily="18" charset="0"/>
                <a:cs typeface="Times New Roman" pitchFamily="18" charset="0"/>
              </a:rPr>
              <a:t>api_key</a:t>
            </a:r>
            <a:r>
              <a:rPr lang="en-IN" sz="1800" b="1" dirty="0" smtClean="0">
                <a:solidFill>
                  <a:srgbClr val="0070C0"/>
                </a:solidFill>
                <a:latin typeface="Times New Roman" pitchFamily="18" charset="0"/>
                <a:cs typeface="Times New Roman" pitchFamily="18" charset="0"/>
              </a:rPr>
              <a:t>='zkTOcr8n8YXQVTElHxMN0993l'</a:t>
            </a:r>
          </a:p>
          <a:p>
            <a:pPr latinLnBrk="1">
              <a:buNone/>
            </a:pPr>
            <a:r>
              <a:rPr lang="en-IN" sz="1800" b="1" dirty="0" smtClean="0">
                <a:solidFill>
                  <a:srgbClr val="0070C0"/>
                </a:solidFill>
                <a:latin typeface="Times New Roman" pitchFamily="18" charset="0"/>
                <a:cs typeface="Times New Roman" pitchFamily="18" charset="0"/>
              </a:rPr>
              <a:t>&gt; </a:t>
            </a:r>
            <a:r>
              <a:rPr lang="en-IN" sz="1800" b="1" dirty="0" err="1" smtClean="0">
                <a:solidFill>
                  <a:srgbClr val="0070C0"/>
                </a:solidFill>
                <a:latin typeface="Times New Roman" pitchFamily="18" charset="0"/>
                <a:cs typeface="Times New Roman" pitchFamily="18" charset="0"/>
              </a:rPr>
              <a:t>api_secret</a:t>
            </a:r>
            <a:r>
              <a:rPr lang="en-IN" sz="1800" b="1" dirty="0" smtClean="0">
                <a:solidFill>
                  <a:srgbClr val="0070C0"/>
                </a:solidFill>
                <a:latin typeface="Times New Roman" pitchFamily="18" charset="0"/>
                <a:cs typeface="Times New Roman" pitchFamily="18" charset="0"/>
              </a:rPr>
              <a:t>='Ex8c2yZMhbJHNHRe4sOlW5OmcbXJtf3eTEaw8Ko3PCrk09skQN'</a:t>
            </a:r>
          </a:p>
          <a:p>
            <a:pPr latinLnBrk="1">
              <a:buNone/>
            </a:pPr>
            <a:r>
              <a:rPr lang="en-IN" sz="1800" b="1" dirty="0" smtClean="0">
                <a:solidFill>
                  <a:srgbClr val="0070C0"/>
                </a:solidFill>
                <a:latin typeface="Times New Roman" pitchFamily="18" charset="0"/>
                <a:cs typeface="Times New Roman" pitchFamily="18" charset="0"/>
              </a:rPr>
              <a:t>&gt; </a:t>
            </a:r>
            <a:r>
              <a:rPr lang="en-IN" sz="1800" b="1" dirty="0" err="1" smtClean="0">
                <a:solidFill>
                  <a:srgbClr val="0070C0"/>
                </a:solidFill>
                <a:latin typeface="Times New Roman" pitchFamily="18" charset="0"/>
                <a:cs typeface="Times New Roman" pitchFamily="18" charset="0"/>
              </a:rPr>
              <a:t>setup_twitter_oauth</a:t>
            </a:r>
            <a:r>
              <a:rPr lang="en-IN" sz="1800" b="1" dirty="0" smtClean="0">
                <a:solidFill>
                  <a:srgbClr val="0070C0"/>
                </a:solidFill>
                <a:latin typeface="Times New Roman" pitchFamily="18" charset="0"/>
                <a:cs typeface="Times New Roman" pitchFamily="18" charset="0"/>
              </a:rPr>
              <a:t>(</a:t>
            </a:r>
            <a:r>
              <a:rPr lang="en-IN" sz="1800" b="1" dirty="0" err="1" smtClean="0">
                <a:solidFill>
                  <a:srgbClr val="0070C0"/>
                </a:solidFill>
                <a:latin typeface="Times New Roman" pitchFamily="18" charset="0"/>
                <a:cs typeface="Times New Roman" pitchFamily="18" charset="0"/>
              </a:rPr>
              <a:t>api_key,api_secret,access_token</a:t>
            </a:r>
            <a:r>
              <a:rPr lang="en-IN" sz="1800" b="1" dirty="0" smtClean="0">
                <a:solidFill>
                  <a:srgbClr val="0070C0"/>
                </a:solidFill>
                <a:latin typeface="Times New Roman" pitchFamily="18" charset="0"/>
                <a:cs typeface="Times New Roman" pitchFamily="18" charset="0"/>
              </a:rPr>
              <a:t>,</a:t>
            </a:r>
          </a:p>
          <a:p>
            <a:pPr latinLnBrk="1">
              <a:buNone/>
            </a:pPr>
            <a:r>
              <a:rPr lang="en-IN" sz="1800" b="1" dirty="0" smtClean="0">
                <a:solidFill>
                  <a:srgbClr val="0070C0"/>
                </a:solidFill>
                <a:latin typeface="Times New Roman" pitchFamily="18" charset="0"/>
                <a:cs typeface="Times New Roman" pitchFamily="18" charset="0"/>
              </a:rPr>
              <a:t>+                     </a:t>
            </a:r>
            <a:r>
              <a:rPr lang="en-IN" sz="1800" b="1" dirty="0" err="1" smtClean="0">
                <a:solidFill>
                  <a:srgbClr val="0070C0"/>
                </a:solidFill>
                <a:latin typeface="Times New Roman" pitchFamily="18" charset="0"/>
                <a:cs typeface="Times New Roman" pitchFamily="18" charset="0"/>
              </a:rPr>
              <a:t>access_token_secret</a:t>
            </a:r>
            <a:r>
              <a:rPr lang="en-IN" sz="1800" b="1" dirty="0" smtClean="0">
                <a:solidFill>
                  <a:srgbClr val="0070C0"/>
                </a:solidFill>
                <a:latin typeface="Times New Roman" pitchFamily="18" charset="0"/>
                <a:cs typeface="Times New Roman" pitchFamily="18" charset="0"/>
              </a:rPr>
              <a:t>)</a:t>
            </a:r>
          </a:p>
          <a:p>
            <a:pPr latinLnBrk="1">
              <a:buNone/>
            </a:pPr>
            <a:r>
              <a:rPr lang="en-IN" sz="1800" b="1" dirty="0" smtClean="0">
                <a:solidFill>
                  <a:srgbClr val="0070C0"/>
                </a:solidFill>
                <a:latin typeface="Times New Roman" pitchFamily="18" charset="0"/>
                <a:cs typeface="Times New Roman" pitchFamily="18" charset="0"/>
              </a:rPr>
              <a:t>[1] "Using direct authentication"</a:t>
            </a:r>
          </a:p>
          <a:p>
            <a:pPr latinLnBrk="1">
              <a:buNone/>
            </a:pPr>
            <a:endParaRPr lang="en-IN" sz="1800" b="1" dirty="0" smtClean="0">
              <a:solidFill>
                <a:srgbClr val="0070C0"/>
              </a:solidFill>
              <a:latin typeface="Times New Roman" pitchFamily="18" charset="0"/>
              <a:cs typeface="Times New Roman" pitchFamily="18" charset="0"/>
            </a:endParaRPr>
          </a:p>
          <a:p>
            <a:pPr latinLnBrk="1">
              <a:buNone/>
            </a:pPr>
            <a:r>
              <a:rPr lang="en-IN" sz="1800" b="1" dirty="0" smtClean="0">
                <a:solidFill>
                  <a:srgbClr val="0070C0"/>
                </a:solidFill>
                <a:latin typeface="Times New Roman" pitchFamily="18" charset="0"/>
                <a:cs typeface="Times New Roman" pitchFamily="18" charset="0"/>
              </a:rPr>
              <a:t>1: Yes</a:t>
            </a:r>
          </a:p>
          <a:p>
            <a:pPr latinLnBrk="1">
              <a:buNone/>
            </a:pPr>
            <a:r>
              <a:rPr lang="en-IN" sz="1800" b="1" dirty="0" smtClean="0">
                <a:solidFill>
                  <a:srgbClr val="0070C0"/>
                </a:solidFill>
                <a:latin typeface="Times New Roman" pitchFamily="18" charset="0"/>
                <a:cs typeface="Times New Roman" pitchFamily="18" charset="0"/>
              </a:rPr>
              <a:t>2: No</a:t>
            </a:r>
          </a:p>
          <a:p>
            <a:pPr latinLnBrk="1">
              <a:buNone/>
            </a:pPr>
            <a:endParaRPr lang="en-IN" sz="1800" b="1" dirty="0" smtClean="0">
              <a:solidFill>
                <a:srgbClr val="0070C0"/>
              </a:solidFill>
              <a:latin typeface="Times New Roman" pitchFamily="18" charset="0"/>
              <a:cs typeface="Times New Roman" pitchFamily="18" charset="0"/>
            </a:endParaRPr>
          </a:p>
          <a:p>
            <a:pPr latinLnBrk="1">
              <a:buNone/>
            </a:pPr>
            <a:r>
              <a:rPr lang="en-IN" sz="1800" b="1" dirty="0" smtClean="0">
                <a:solidFill>
                  <a:srgbClr val="0070C0"/>
                </a:solidFill>
                <a:latin typeface="Times New Roman" pitchFamily="18" charset="0"/>
                <a:cs typeface="Times New Roman" pitchFamily="18" charset="0"/>
              </a:rPr>
              <a:t>Selection: 1</a:t>
            </a: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just"/>
            <a:r>
              <a:rPr lang="en-IN" sz="2000" b="1" dirty="0" smtClean="0">
                <a:latin typeface="Times New Roman" pitchFamily="18" charset="0"/>
                <a:cs typeface="Times New Roman" pitchFamily="18" charset="0"/>
              </a:rPr>
              <a:t>Once the handshake is done and authorized by twitter, we can fetch most recent tweets related to any keyword. The code for getting tweets related to #</a:t>
            </a:r>
            <a:r>
              <a:rPr lang="en-IN" sz="2000" b="1" dirty="0" err="1" smtClean="0">
                <a:latin typeface="Times New Roman" pitchFamily="18" charset="0"/>
                <a:cs typeface="Times New Roman" pitchFamily="18" charset="0"/>
              </a:rPr>
              <a:t>farhanakhtar</a:t>
            </a:r>
            <a:r>
              <a:rPr lang="en-IN" sz="2000" b="1" dirty="0" smtClean="0">
                <a:latin typeface="Times New Roman" pitchFamily="18" charset="0"/>
                <a:cs typeface="Times New Roman" pitchFamily="18" charset="0"/>
              </a:rPr>
              <a:t>:</a:t>
            </a:r>
            <a:br>
              <a:rPr lang="en-IN" sz="2000" b="1" dirty="0" smtClean="0">
                <a:latin typeface="Times New Roman" pitchFamily="18" charset="0"/>
                <a:cs typeface="Times New Roman" pitchFamily="18" charset="0"/>
              </a:rPr>
            </a:br>
            <a:endParaRPr lang="en-IN" sz="2000" b="1" dirty="0">
              <a:latin typeface="Times New Roman" pitchFamily="18" charset="0"/>
              <a:cs typeface="Times New Roman" pitchFamily="18" charset="0"/>
            </a:endParaRPr>
          </a:p>
        </p:txBody>
      </p:sp>
      <p:pic>
        <p:nvPicPr>
          <p:cNvPr id="6" name="Content Placeholder 5"/>
          <p:cNvPicPr>
            <a:picLocks noGrp="1"/>
          </p:cNvPicPr>
          <p:nvPr>
            <p:ph sz="quarter" idx="1"/>
          </p:nvPr>
        </p:nvPicPr>
        <p:blipFill>
          <a:blip r:embed="rId2"/>
          <a:srcRect l="9776" t="14872" r="7051" b="8462"/>
          <a:stretch>
            <a:fillRect/>
          </a:stretch>
        </p:blipFill>
        <p:spPr bwMode="auto">
          <a:xfrm>
            <a:off x="457200" y="1428736"/>
            <a:ext cx="8115328" cy="5214973"/>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r>
              <a:rPr lang="en-US" sz="2400" b="1" u="sng" dirty="0" smtClean="0">
                <a:latin typeface="Times New Roman" pitchFamily="18" charset="0"/>
                <a:cs typeface="Times New Roman" pitchFamily="18" charset="0"/>
              </a:rPr>
              <a:t>CODE FOR SENTIMENT ANALYSIS</a:t>
            </a:r>
            <a:endParaRPr lang="en-IN" sz="2400" b="1" u="sng" dirty="0">
              <a:latin typeface="Times New Roman" pitchFamily="18" charset="0"/>
              <a:cs typeface="Times New Roman" pitchFamily="18" charset="0"/>
            </a:endParaRPr>
          </a:p>
        </p:txBody>
      </p:sp>
      <p:pic>
        <p:nvPicPr>
          <p:cNvPr id="4" name="Content Placeholder 3"/>
          <p:cNvPicPr>
            <a:picLocks noGrp="1"/>
          </p:cNvPicPr>
          <p:nvPr>
            <p:ph sz="quarter" idx="1"/>
          </p:nvPr>
        </p:nvPicPr>
        <p:blipFill rotWithShape="1">
          <a:blip r:embed="rId2"/>
          <a:srcRect r="47226"/>
          <a:stretch/>
        </p:blipFill>
        <p:spPr bwMode="auto">
          <a:xfrm>
            <a:off x="500035" y="1142984"/>
            <a:ext cx="7858180" cy="53308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467600" cy="428604"/>
          </a:xfrm>
        </p:spPr>
        <p:txBody>
          <a:bodyPr>
            <a:normAutofit fontScale="90000"/>
          </a:bodyPr>
          <a:lstStyle/>
          <a:p>
            <a:r>
              <a:rPr lang="en-US" sz="2400" b="1" u="sng" dirty="0" smtClean="0">
                <a:latin typeface="Times New Roman" pitchFamily="18" charset="0"/>
                <a:cs typeface="Times New Roman" pitchFamily="18" charset="0"/>
              </a:rPr>
              <a:t>CODE FOR NEGATIVE AND POSTIVE TWEETS </a:t>
            </a:r>
            <a:endParaRPr lang="en-IN" sz="2400" b="1" u="sng" dirty="0">
              <a:latin typeface="Times New Roman" pitchFamily="18" charset="0"/>
              <a:cs typeface="Times New Roman" pitchFamily="18" charset="0"/>
            </a:endParaRPr>
          </a:p>
        </p:txBody>
      </p:sp>
      <p:pic>
        <p:nvPicPr>
          <p:cNvPr id="4" name="Content Placeholder 3"/>
          <p:cNvPicPr>
            <a:picLocks noGrp="1"/>
          </p:cNvPicPr>
          <p:nvPr>
            <p:ph sz="quarter" idx="1"/>
          </p:nvPr>
        </p:nvPicPr>
        <p:blipFill rotWithShape="1">
          <a:blip r:embed="rId2"/>
          <a:srcRect r="46746" b="10776"/>
          <a:stretch/>
        </p:blipFill>
        <p:spPr bwMode="auto">
          <a:xfrm>
            <a:off x="214282" y="785794"/>
            <a:ext cx="8501122" cy="6072206"/>
          </a:xfrm>
          <a:prstGeom prst="rect">
            <a:avLst/>
          </a:prstGeom>
          <a:ln>
            <a:noFill/>
          </a:ln>
          <a:extLst>
            <a:ext uri="{53640926-AAD7-44D8-BBD7-CCE9431645EC}">
              <a14:shadowObscured xmlns:a14="http://schemas.microsoft.com/office/drawing/2010/main"/>
            </a:ext>
          </a:extLst>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42917"/>
          </a:xfrm>
        </p:spPr>
        <p:txBody>
          <a:bodyPr>
            <a:noAutofit/>
          </a:bodyPr>
          <a:lstStyle/>
          <a:p>
            <a:pPr algn="ctr"/>
            <a:r>
              <a:rPr lang="en-US" sz="2800" b="1" u="sng"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CONTENTS</a:t>
            </a:r>
            <a:endParaRPr lang="en-IN" sz="2800" b="1" u="sng"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2500298" y="857232"/>
            <a:ext cx="6643702" cy="6000768"/>
          </a:xfrm>
        </p:spPr>
        <p:txBody>
          <a:bodyPr>
            <a:noAutofit/>
          </a:bodyPr>
          <a:lstStyle/>
          <a:p>
            <a:pPr algn="just">
              <a:lnSpc>
                <a:spcPct val="150000"/>
              </a:lnSpc>
              <a:buFont typeface="Wingdings" pitchFamily="2" charset="2"/>
              <a:buChar char="ü"/>
            </a:pPr>
            <a:r>
              <a:rPr lang="en-US"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OBJECTIVE</a:t>
            </a:r>
          </a:p>
          <a:p>
            <a:pPr algn="just">
              <a:lnSpc>
                <a:spcPct val="150000"/>
              </a:lnSpc>
              <a:buFont typeface="Wingdings" pitchFamily="2" charset="2"/>
              <a:buChar char="ü"/>
            </a:pPr>
            <a:r>
              <a:rPr lang="en-US"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INTRODUCTION TO TWITTER</a:t>
            </a:r>
          </a:p>
          <a:p>
            <a:pPr algn="just">
              <a:lnSpc>
                <a:spcPct val="150000"/>
              </a:lnSpc>
              <a:buFont typeface="Wingdings" pitchFamily="2" charset="2"/>
              <a:buChar char="ü"/>
            </a:pPr>
            <a:r>
              <a:rPr lang="en-US" sz="2000"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INTRODUCTION TO R LANGUAGE</a:t>
            </a:r>
            <a:endParaRPr lang="en-US"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Font typeface="Wingdings" pitchFamily="2" charset="2"/>
              <a:buChar char="ü"/>
            </a:pPr>
            <a:r>
              <a:rPr lang="en-US"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HOW TO ANALYZE THE SENTIMENTS IN R ?</a:t>
            </a:r>
          </a:p>
          <a:p>
            <a:pPr algn="just">
              <a:lnSpc>
                <a:spcPct val="150000"/>
              </a:lnSpc>
              <a:buFont typeface="Wingdings" pitchFamily="2" charset="2"/>
              <a:buChar char="ü"/>
            </a:pPr>
            <a:r>
              <a:rPr lang="en-US"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BASIC STEPS TO ANALYZE THE SENTIMENTS IN R</a:t>
            </a:r>
          </a:p>
          <a:p>
            <a:pPr algn="just">
              <a:lnSpc>
                <a:spcPct val="150000"/>
              </a:lnSpc>
              <a:buFont typeface="Wingdings" pitchFamily="2" charset="2"/>
              <a:buChar char="ü"/>
            </a:pPr>
            <a:r>
              <a:rPr lang="en-US" sz="2000"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TWITTER SENTIMENT ANALYSIS USING R</a:t>
            </a:r>
          </a:p>
          <a:p>
            <a:pPr algn="just">
              <a:lnSpc>
                <a:spcPct val="150000"/>
              </a:lnSpc>
              <a:buFont typeface="Wingdings" pitchFamily="2" charset="2"/>
              <a:buChar char="ü"/>
            </a:pPr>
            <a:r>
              <a:rPr lang="en-US"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TOOLS AND PACKAGES USED</a:t>
            </a:r>
          </a:p>
          <a:p>
            <a:pPr algn="just">
              <a:lnSpc>
                <a:spcPct val="150000"/>
              </a:lnSpc>
              <a:buFont typeface="Wingdings" pitchFamily="2" charset="2"/>
              <a:buChar char="ü"/>
            </a:pPr>
            <a:r>
              <a:rPr lang="en-US" sz="2000"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SNAPSHOTS OF THE PROJECT DONE TILL NOW</a:t>
            </a:r>
          </a:p>
          <a:p>
            <a:pPr algn="just">
              <a:lnSpc>
                <a:spcPct val="150000"/>
              </a:lnSpc>
              <a:buFont typeface="Wingdings" pitchFamily="2" charset="2"/>
              <a:buChar char="ü"/>
            </a:pPr>
            <a:r>
              <a:rPr lang="en-US" sz="2000"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rPr>
              <a:t>CONCLUSION</a:t>
            </a:r>
          </a:p>
          <a:p>
            <a:pPr algn="just">
              <a:lnSpc>
                <a:spcPct val="150000"/>
              </a:lnSpc>
              <a:buFont typeface="Wingdings" pitchFamily="2" charset="2"/>
              <a:buChar char="ü"/>
            </a:pPr>
            <a:endParaRPr lang="en-US"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Font typeface="Wingdings" pitchFamily="2" charset="2"/>
              <a:buChar char="ü"/>
            </a:pPr>
            <a:endParaRPr lang="en-US"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Font typeface="Wingdings" pitchFamily="2" charset="2"/>
              <a:buChar char="ü"/>
            </a:pPr>
            <a:endParaRPr lang="en-US" sz="2000" b="1" dirty="0" smtClean="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Font typeface="Wingdings" pitchFamily="2" charset="2"/>
              <a:buChar char="ü"/>
            </a:pPr>
            <a:endParaRPr lang="en-IN" sz="2000" b="1" dirty="0">
              <a:solidFill>
                <a:schemeClr val="tx1">
                  <a:lumMod val="95000"/>
                  <a:lumOff val="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14290"/>
            <a:ext cx="7467600" cy="6259662"/>
          </a:xfrm>
        </p:spPr>
        <p:txBody>
          <a:bodyPr>
            <a:normAutofit lnSpcReduction="10000"/>
          </a:bodyPr>
          <a:lstStyle/>
          <a:p>
            <a:pPr marL="0" lvl="0" indent="0" algn="just" fontAlgn="base">
              <a:lnSpc>
                <a:spcPct val="150000"/>
              </a:lnSpc>
              <a:spcBef>
                <a:spcPct val="0"/>
              </a:spcBef>
              <a:spcAft>
                <a:spcPct val="0"/>
              </a:spcAft>
              <a:buClrTx/>
              <a:buSzTx/>
              <a:buNone/>
            </a:pPr>
            <a:r>
              <a:rPr lang="en-US" sz="2000" dirty="0" smtClean="0">
                <a:solidFill>
                  <a:srgbClr val="000000"/>
                </a:solidFill>
                <a:latin typeface="Times New Roman" pitchFamily="18" charset="0"/>
                <a:ea typeface="Arial" pitchFamily="34" charset="0"/>
                <a:cs typeface="Times New Roman" pitchFamily="18" charset="0"/>
              </a:rPr>
              <a:t>The sentiment function calculates score for each individual tweet. It first calculate the positive score by comparing words with the negative words list and then calculate negative score by comparing words with negative words list. The final score is calculated as</a:t>
            </a:r>
            <a:endParaRPr lang="en-US" sz="2000" dirty="0" smtClean="0">
              <a:latin typeface="Times New Roman" pitchFamily="18" charset="0"/>
              <a:cs typeface="Times New Roman" pitchFamily="18" charset="0"/>
            </a:endParaRPr>
          </a:p>
          <a:p>
            <a:pPr marL="0" lvl="0" indent="0" algn="ctr" eaLnBrk="0" fontAlgn="base" hangingPunct="0">
              <a:lnSpc>
                <a:spcPct val="150000"/>
              </a:lnSpc>
              <a:spcBef>
                <a:spcPct val="0"/>
              </a:spcBef>
              <a:spcAft>
                <a:spcPct val="0"/>
              </a:spcAft>
              <a:buClrTx/>
              <a:buSzTx/>
              <a:buNone/>
            </a:pPr>
            <a:r>
              <a:rPr lang="en-US" sz="2000" b="1" u="sng" dirty="0" smtClean="0">
                <a:solidFill>
                  <a:srgbClr val="000000"/>
                </a:solidFill>
                <a:latin typeface="Times New Roman" pitchFamily="18" charset="0"/>
                <a:ea typeface="Arial" pitchFamily="34" charset="0"/>
                <a:cs typeface="Times New Roman" pitchFamily="18" charset="0"/>
              </a:rPr>
              <a:t>Score = positive score – negative score.</a:t>
            </a:r>
          </a:p>
          <a:p>
            <a:pPr marL="0" indent="0" algn="just" eaLnBrk="0" fontAlgn="base" hangingPunct="0">
              <a:lnSpc>
                <a:spcPct val="150000"/>
              </a:lnSpc>
              <a:spcBef>
                <a:spcPct val="0"/>
              </a:spcBef>
              <a:spcAft>
                <a:spcPct val="0"/>
              </a:spcAft>
              <a:buClrTx/>
              <a:buSzTx/>
              <a:buNone/>
            </a:pPr>
            <a:r>
              <a:rPr lang="en-IN" sz="2000" dirty="0" smtClean="0">
                <a:latin typeface="Times New Roman" pitchFamily="18" charset="0"/>
                <a:cs typeface="Times New Roman" pitchFamily="18" charset="0"/>
              </a:rPr>
              <a:t>The main working principle of sentiment analysis is to find the words in the tweets that represent positive sentiments and find the words in the tweets that represent negative sentiments</a:t>
            </a:r>
            <a:r>
              <a:rPr lang="en-IN" sz="2000" dirty="0" smtClean="0">
                <a:latin typeface="Times New Roman" pitchFamily="18" charset="0"/>
                <a:cs typeface="Times New Roman" pitchFamily="18" charset="0"/>
              </a:rPr>
              <a:t>.</a:t>
            </a:r>
          </a:p>
          <a:p>
            <a:pPr marL="0" indent="0" algn="just" eaLnBrk="0" fontAlgn="base" hangingPunct="0">
              <a:lnSpc>
                <a:spcPct val="150000"/>
              </a:lnSpc>
              <a:spcBef>
                <a:spcPct val="0"/>
              </a:spcBef>
              <a:spcAft>
                <a:spcPct val="0"/>
              </a:spcAft>
              <a:buClrTx/>
              <a:buSzTx/>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For this a list of words that contains positive and negative sentiment words was needed</a:t>
            </a:r>
            <a:r>
              <a:rPr lang="en-IN" sz="2000" dirty="0" smtClean="0">
                <a:latin typeface="Times New Roman" pitchFamily="18" charset="0"/>
                <a:cs typeface="Times New Roman" pitchFamily="18" charset="0"/>
              </a:rPr>
              <a:t>.</a:t>
            </a:r>
          </a:p>
          <a:p>
            <a:pPr marL="0" indent="0" algn="just" eaLnBrk="0" fontAlgn="base" hangingPunct="0">
              <a:lnSpc>
                <a:spcPct val="150000"/>
              </a:lnSpc>
              <a:spcBef>
                <a:spcPct val="0"/>
              </a:spcBef>
              <a:spcAft>
                <a:spcPct val="0"/>
              </a:spcAft>
              <a:buClrTx/>
              <a:buSzTx/>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 list of positive and negative words complied which was publicly available was downloaded from Twitter. After downloading the list, it was saved it in a working directory. The sentiment analysis uses two packages </a:t>
            </a:r>
            <a:r>
              <a:rPr lang="en-IN" sz="2000" b="1" dirty="0" err="1" smtClean="0">
                <a:latin typeface="Times New Roman" pitchFamily="18" charset="0"/>
                <a:cs typeface="Times New Roman" pitchFamily="18" charset="0"/>
              </a:rPr>
              <a:t>plyr</a:t>
            </a:r>
            <a:r>
              <a:rPr lang="en-IN" sz="2000" b="1" smtClean="0">
                <a:latin typeface="Times New Roman" pitchFamily="18" charset="0"/>
                <a:cs typeface="Times New Roman" pitchFamily="18" charset="0"/>
              </a:rPr>
              <a:t> </a:t>
            </a:r>
            <a:r>
              <a:rPr lang="en-IN" sz="2000" smtClean="0">
                <a:latin typeface="Times New Roman" pitchFamily="18" charset="0"/>
                <a:cs typeface="Times New Roman" pitchFamily="18" charset="0"/>
              </a:rPr>
              <a:t>and </a:t>
            </a:r>
            <a:r>
              <a:rPr lang="en-IN" sz="2000" b="1" dirty="0" err="1" smtClean="0">
                <a:latin typeface="Times New Roman" pitchFamily="18" charset="0"/>
                <a:cs typeface="Times New Roman" pitchFamily="18" charset="0"/>
              </a:rPr>
              <a:t>stringr</a:t>
            </a:r>
            <a:r>
              <a:rPr lang="en-IN" sz="2000" dirty="0" smtClean="0">
                <a:latin typeface="Times New Roman" pitchFamily="18" charset="0"/>
                <a:cs typeface="Times New Roman" pitchFamily="18" charset="0"/>
              </a:rPr>
              <a:t> to manipulate strings.</a:t>
            </a:r>
          </a:p>
          <a:p>
            <a:pPr marL="0" lvl="0" indent="0" algn="just" eaLnBrk="0" fontAlgn="base" hangingPunct="0">
              <a:lnSpc>
                <a:spcPct val="150000"/>
              </a:lnSpc>
              <a:spcBef>
                <a:spcPct val="0"/>
              </a:spcBef>
              <a:spcAft>
                <a:spcPct val="0"/>
              </a:spcAft>
              <a:buClrTx/>
              <a:buSzTx/>
              <a:buNone/>
            </a:pPr>
            <a:endParaRPr lang="en-US" sz="2000" dirty="0" smtClean="0">
              <a:latin typeface="Times New Roman" pitchFamily="18" charset="0"/>
              <a:cs typeface="Times New Roman" pitchFamily="18" charset="0"/>
            </a:endParaRPr>
          </a:p>
          <a:p>
            <a:pPr algn="just">
              <a:lnSpc>
                <a:spcPct val="150000"/>
              </a:lnSpc>
            </a:pPr>
            <a:endParaRPr lang="en-IN" sz="20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439718"/>
          </a:xfrm>
        </p:spPr>
        <p:txBody>
          <a:bodyPr>
            <a:normAutofit fontScale="90000"/>
          </a:bodyPr>
          <a:lstStyle/>
          <a:p>
            <a:r>
              <a:rPr lang="en-US" sz="2400" b="1" u="sng" dirty="0" smtClean="0">
                <a:latin typeface="Times New Roman" pitchFamily="18" charset="0"/>
                <a:cs typeface="Times New Roman" pitchFamily="18" charset="0"/>
              </a:rPr>
              <a:t>CODE FOR VIEWING THE FARHAN SCORES</a:t>
            </a:r>
            <a:endParaRPr lang="en-IN" sz="2400" b="1" u="sng" dirty="0">
              <a:latin typeface="Times New Roman" pitchFamily="18" charset="0"/>
              <a:cs typeface="Times New Roman" pitchFamily="18" charset="0"/>
            </a:endParaRPr>
          </a:p>
        </p:txBody>
      </p:sp>
      <p:pic>
        <p:nvPicPr>
          <p:cNvPr id="4" name="Content Placeholder 3"/>
          <p:cNvPicPr>
            <a:picLocks noGrp="1"/>
          </p:cNvPicPr>
          <p:nvPr>
            <p:ph sz="quarter" idx="1"/>
          </p:nvPr>
        </p:nvPicPr>
        <p:blipFill rotWithShape="1">
          <a:blip r:embed="rId2"/>
          <a:srcRect l="1152" r="46409"/>
          <a:stretch/>
        </p:blipFill>
        <p:spPr bwMode="auto">
          <a:xfrm>
            <a:off x="428596" y="857232"/>
            <a:ext cx="8143932" cy="5616593"/>
          </a:xfrm>
          <a:prstGeom prst="rect">
            <a:avLst/>
          </a:prstGeom>
          <a:ln>
            <a:noFill/>
          </a:ln>
          <a:extLst>
            <a:ext uri="{53640926-AAD7-44D8-BBD7-CCE9431645EC}">
              <a14:shadowObscured xmlns:a14="http://schemas.microsoft.com/office/drawing/2010/main"/>
            </a:ext>
          </a:extLst>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39718"/>
          </a:xfrm>
        </p:spPr>
        <p:txBody>
          <a:bodyPr>
            <a:normAutofit fontScale="90000"/>
          </a:bodyPr>
          <a:lstStyle/>
          <a:p>
            <a:pPr algn="just"/>
            <a:r>
              <a:rPr lang="en-US" sz="2800" b="1" u="sng" dirty="0" smtClean="0">
                <a:latin typeface="Times New Roman" pitchFamily="18" charset="0"/>
                <a:cs typeface="Times New Roman" pitchFamily="18" charset="0"/>
              </a:rPr>
              <a:t>HISTOGRAM OF FARHAN$SCORES</a:t>
            </a:r>
            <a:endParaRPr lang="en-IN" sz="2800" b="1" u="sng"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l="61699" t="40256" b="6410"/>
          <a:stretch>
            <a:fillRect/>
          </a:stretch>
        </p:blipFill>
        <p:spPr bwMode="auto">
          <a:xfrm>
            <a:off x="500034" y="1214422"/>
            <a:ext cx="4669658" cy="5000660"/>
          </a:xfrm>
          <a:prstGeom prst="rect">
            <a:avLst/>
          </a:prstGeom>
          <a:noFill/>
          <a:ln w="9525">
            <a:noFill/>
            <a:miter lim="800000"/>
            <a:headEnd/>
            <a:tailEnd/>
          </a:ln>
        </p:spPr>
      </p:pic>
      <p:sp>
        <p:nvSpPr>
          <p:cNvPr id="5" name="TextBox 4"/>
          <p:cNvSpPr txBox="1"/>
          <p:nvPr/>
        </p:nvSpPr>
        <p:spPr>
          <a:xfrm>
            <a:off x="5715008" y="1142984"/>
            <a:ext cx="2928958" cy="5170646"/>
          </a:xfrm>
          <a:prstGeom prst="rect">
            <a:avLst/>
          </a:prstGeom>
          <a:noFill/>
        </p:spPr>
        <p:txBody>
          <a:bodyPr wrap="square" rtlCol="0">
            <a:spAutoFit/>
          </a:bodyPr>
          <a:lstStyle/>
          <a:p>
            <a:pPr lvl="0" algn="just">
              <a:lnSpc>
                <a:spcPct val="150000"/>
              </a:lnSpc>
            </a:pPr>
            <a:r>
              <a:rPr lang="en-IN" sz="2000" dirty="0" smtClean="0">
                <a:latin typeface="Times New Roman" pitchFamily="18" charset="0"/>
                <a:cs typeface="Times New Roman" pitchFamily="18" charset="0"/>
              </a:rPr>
              <a:t>Finally a histogram was constructed to present a better scenario of our analysis. As we can see the red area is depicting the people having positive opinion about the topic, Green depicts the negative opinion and blue depicts the positive opinion.</a:t>
            </a:r>
          </a:p>
          <a:p>
            <a:pPr algn="just">
              <a:lnSpc>
                <a:spcPct val="150000"/>
              </a:lnSpc>
            </a:pPr>
            <a:endParaRPr lang="en-IN" sz="20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fontScale="90000"/>
          </a:bodyPr>
          <a:lstStyle/>
          <a:p>
            <a:pPr algn="ctr"/>
            <a:r>
              <a:rPr lang="en-US" sz="2800" b="1" u="sng" dirty="0" smtClean="0">
                <a:latin typeface="Times New Roman" pitchFamily="18" charset="0"/>
                <a:cs typeface="Times New Roman" pitchFamily="18" charset="0"/>
              </a:rPr>
              <a:t>CONCLUSION</a:t>
            </a:r>
            <a:endParaRPr lang="en-IN" sz="2800" b="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071546"/>
            <a:ext cx="8186766" cy="5402406"/>
          </a:xfrm>
        </p:spPr>
        <p:txBody>
          <a:bodyPr>
            <a:normAutofit/>
          </a:bodyPr>
          <a:lstStyle/>
          <a:p>
            <a:pPr lvl="0" algn="just">
              <a:lnSpc>
                <a:spcPct val="160000"/>
              </a:lnSpc>
            </a:pPr>
            <a:r>
              <a:rPr lang="en-IN" sz="2000" dirty="0" smtClean="0">
                <a:solidFill>
                  <a:srgbClr val="002060"/>
                </a:solidFill>
                <a:latin typeface="Times New Roman" pitchFamily="18" charset="0"/>
                <a:cs typeface="Times New Roman" pitchFamily="18" charset="0"/>
              </a:rPr>
              <a:t>A hybrid of knowledge based methodologies and machine learning methodologies were used in order to give a thorough examination of the tweets of #</a:t>
            </a:r>
            <a:r>
              <a:rPr lang="en-IN" sz="2000" dirty="0" err="1" smtClean="0">
                <a:solidFill>
                  <a:srgbClr val="002060"/>
                </a:solidFill>
                <a:latin typeface="Times New Roman" pitchFamily="18" charset="0"/>
                <a:cs typeface="Times New Roman" pitchFamily="18" charset="0"/>
              </a:rPr>
              <a:t>FarhanAkhtar</a:t>
            </a:r>
            <a:r>
              <a:rPr lang="en-IN" sz="2000" dirty="0" smtClean="0">
                <a:solidFill>
                  <a:srgbClr val="002060"/>
                </a:solidFill>
                <a:latin typeface="Times New Roman" pitchFamily="18" charset="0"/>
                <a:cs typeface="Times New Roman" pitchFamily="18" charset="0"/>
              </a:rPr>
              <a:t> which were extracted from Twitter. </a:t>
            </a:r>
          </a:p>
          <a:p>
            <a:pPr lvl="0" algn="just">
              <a:lnSpc>
                <a:spcPct val="160000"/>
              </a:lnSpc>
            </a:pPr>
            <a:r>
              <a:rPr lang="en-IN" sz="2000" dirty="0" smtClean="0">
                <a:solidFill>
                  <a:srgbClr val="002060"/>
                </a:solidFill>
                <a:latin typeface="Times New Roman" pitchFamily="18" charset="0"/>
                <a:cs typeface="Times New Roman" pitchFamily="18" charset="0"/>
              </a:rPr>
              <a:t>#</a:t>
            </a:r>
            <a:r>
              <a:rPr lang="en-IN" sz="2000" dirty="0" err="1" smtClean="0">
                <a:solidFill>
                  <a:srgbClr val="002060"/>
                </a:solidFill>
                <a:latin typeface="Times New Roman" pitchFamily="18" charset="0"/>
                <a:cs typeface="Times New Roman" pitchFamily="18" charset="0"/>
              </a:rPr>
              <a:t>FarhanAkhtar</a:t>
            </a:r>
            <a:r>
              <a:rPr lang="en-IN" sz="2000" dirty="0" smtClean="0">
                <a:solidFill>
                  <a:srgbClr val="002060"/>
                </a:solidFill>
                <a:latin typeface="Times New Roman" pitchFamily="18" charset="0"/>
                <a:cs typeface="Times New Roman" pitchFamily="18" charset="0"/>
              </a:rPr>
              <a:t> did not produce very many tweets therefore the concentration of the project fell to the tweets pulled from #</a:t>
            </a:r>
            <a:r>
              <a:rPr lang="en-IN" sz="2000" dirty="0" err="1" smtClean="0">
                <a:solidFill>
                  <a:srgbClr val="002060"/>
                </a:solidFill>
                <a:latin typeface="Times New Roman" pitchFamily="18" charset="0"/>
                <a:cs typeface="Times New Roman" pitchFamily="18" charset="0"/>
              </a:rPr>
              <a:t>FarhanAkhtar</a:t>
            </a:r>
            <a:r>
              <a:rPr lang="en-IN" sz="2000" dirty="0" smtClean="0">
                <a:solidFill>
                  <a:srgbClr val="002060"/>
                </a:solidFill>
                <a:latin typeface="Times New Roman" pitchFamily="18" charset="0"/>
                <a:cs typeface="Times New Roman" pitchFamily="18" charset="0"/>
              </a:rPr>
              <a:t>, which returned 120 tweets. </a:t>
            </a:r>
          </a:p>
          <a:p>
            <a:pPr lvl="0" algn="just">
              <a:lnSpc>
                <a:spcPct val="160000"/>
              </a:lnSpc>
            </a:pPr>
            <a:r>
              <a:rPr lang="en-IN" sz="2000" dirty="0" smtClean="0">
                <a:solidFill>
                  <a:srgbClr val="002060"/>
                </a:solidFill>
                <a:latin typeface="Times New Roman" pitchFamily="18" charset="0"/>
                <a:cs typeface="Times New Roman" pitchFamily="18" charset="0"/>
              </a:rPr>
              <a:t>The extraction of tweets from twitter proved to be more difficult than expected and several attempts were made to produce a dataset. </a:t>
            </a:r>
          </a:p>
          <a:p>
            <a:pPr algn="just">
              <a:lnSpc>
                <a:spcPct val="160000"/>
              </a:lnSpc>
            </a:pPr>
            <a:endParaRPr lang="en-IN" sz="2000" dirty="0">
              <a:solidFill>
                <a:srgbClr val="002060"/>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RUSHALI\Downloads\images.jpg"/>
          <p:cNvPicPr>
            <a:picLocks noChangeAspect="1" noChangeArrowheads="1"/>
          </p:cNvPicPr>
          <p:nvPr/>
        </p:nvPicPr>
        <p:blipFill>
          <a:blip r:embed="rId2"/>
          <a:srcRect/>
          <a:stretch>
            <a:fillRect/>
          </a:stretch>
        </p:blipFill>
        <p:spPr bwMode="auto">
          <a:xfrm>
            <a:off x="714348" y="1142984"/>
            <a:ext cx="7215238" cy="4500593"/>
          </a:xfrm>
          <a:prstGeom prst="rect">
            <a:avLst/>
          </a:prstGeom>
          <a:noFill/>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normAutofit/>
          </a:bodyPr>
          <a:lstStyle/>
          <a:p>
            <a:pPr algn="ctr"/>
            <a:r>
              <a:rPr lang="en-IN" sz="2800" b="1" u="sng" dirty="0" smtClean="0">
                <a:latin typeface="Times New Roman" panose="02020603050405020304" pitchFamily="18" charset="0"/>
                <a:cs typeface="Times New Roman" panose="02020603050405020304" pitchFamily="18" charset="0"/>
              </a:rPr>
              <a:t>OBJECTIVE</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340768"/>
            <a:ext cx="7859216" cy="5133184"/>
          </a:xfrm>
        </p:spPr>
        <p:txBody>
          <a:bodyPr>
            <a:normAutofit fontScale="92500" lnSpcReduction="10000"/>
          </a:bodyPr>
          <a:lstStyle/>
          <a:p>
            <a:pPr algn="just">
              <a:lnSpc>
                <a:spcPct val="150000"/>
              </a:lnSpc>
            </a:pPr>
            <a:r>
              <a:rPr lang="en-IN" dirty="0">
                <a:latin typeface="Times New Roman" panose="02020603050405020304" pitchFamily="18" charset="0"/>
                <a:cs typeface="Times New Roman" panose="02020603050405020304" pitchFamily="18" charset="0"/>
              </a:rPr>
              <a:t>This project addresses the problem of sentiment analysis in twitter; that is classifying tweets according to the sentiment expressed in them: positive, negative or neutral. </a:t>
            </a:r>
            <a:endParaRPr lang="en-IN" dirty="0" smtClean="0">
              <a:latin typeface="Times New Roman" panose="02020603050405020304" pitchFamily="18" charset="0"/>
              <a:cs typeface="Times New Roman" panose="02020603050405020304" pitchFamily="18" charset="0"/>
            </a:endParaRPr>
          </a:p>
          <a:p>
            <a:pPr algn="just">
              <a:lnSpc>
                <a:spcPct val="150000"/>
              </a:lnSpc>
            </a:pPr>
            <a:r>
              <a:rPr lang="en-IN" dirty="0" smtClean="0">
                <a:latin typeface="Times New Roman" panose="02020603050405020304" pitchFamily="18" charset="0"/>
                <a:cs typeface="Times New Roman" panose="02020603050405020304" pitchFamily="18" charset="0"/>
              </a:rPr>
              <a:t>Analysing </a:t>
            </a:r>
            <a:r>
              <a:rPr lang="en-IN" dirty="0">
                <a:latin typeface="Times New Roman" panose="02020603050405020304" pitchFamily="18" charset="0"/>
                <a:cs typeface="Times New Roman" panose="02020603050405020304" pitchFamily="18" charset="0"/>
              </a:rPr>
              <a:t>the public sentiment is important for many applications such as firms trying to find out the response of their products in the market, predicting political elections and predicting socioeconomic phenomena like stock </a:t>
            </a:r>
            <a:r>
              <a:rPr lang="en-IN" dirty="0" smtClean="0">
                <a:latin typeface="Times New Roman" panose="02020603050405020304" pitchFamily="18" charset="0"/>
                <a:cs typeface="Times New Roman" panose="02020603050405020304" pitchFamily="18" charset="0"/>
              </a:rPr>
              <a:t>exchange.</a:t>
            </a:r>
          </a:p>
          <a:p>
            <a:pPr algn="just">
              <a:lnSpc>
                <a:spcPct val="150000"/>
              </a:lnSpc>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aim of this project is to develop a functional classifier for accurate and automatic sentiment classification of an unknown tweet stream.</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147997"/>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857256"/>
          </a:xfrm>
        </p:spPr>
        <p:txBody>
          <a:bodyPr>
            <a:normAutofit fontScale="90000"/>
          </a:bodyPr>
          <a:lstStyle/>
          <a:p>
            <a:pPr algn="ctr"/>
            <a:r>
              <a:rPr lang="en-US" sz="3200" b="1" u="sng"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INTRODUCTION   TO </a:t>
            </a:r>
            <a:br>
              <a:rPr lang="en-US" sz="3200" b="1" u="sng"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br>
            <a:r>
              <a:rPr lang="en-US" sz="3200" b="1" u="sng" dirty="0" smtClean="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“TWITTER”</a:t>
            </a:r>
            <a:endParaRPr lang="en-IN" sz="3200" b="1" u="sng"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214282" y="1214422"/>
            <a:ext cx="6072230" cy="5429288"/>
          </a:xfrm>
        </p:spPr>
        <p:txBody>
          <a:bodyPr>
            <a:normAutofit/>
          </a:bodyPr>
          <a:lstStyle/>
          <a:p>
            <a:pPr algn="just">
              <a:lnSpc>
                <a:spcPct val="150000"/>
              </a:lnSpc>
            </a:pPr>
            <a:r>
              <a:rPr lang="en-US" sz="1800" dirty="0">
                <a:solidFill>
                  <a:schemeClr val="tx1">
                    <a:lumMod val="95000"/>
                    <a:lumOff val="5000"/>
                  </a:schemeClr>
                </a:solidFill>
                <a:latin typeface="Times New Roman" pitchFamily="18" charset="0"/>
                <a:cs typeface="Times New Roman" pitchFamily="18" charset="0"/>
              </a:rPr>
              <a:t>Twitter is an amazing micro blogging tool and an extraordinary communication medium. </a:t>
            </a:r>
            <a:endParaRPr lang="en-US" sz="1800" dirty="0" smtClean="0">
              <a:solidFill>
                <a:schemeClr val="tx1">
                  <a:lumMod val="95000"/>
                  <a:lumOff val="5000"/>
                </a:schemeClr>
              </a:solidFill>
              <a:latin typeface="Times New Roman" pitchFamily="18" charset="0"/>
              <a:cs typeface="Times New Roman" pitchFamily="18" charset="0"/>
            </a:endParaRPr>
          </a:p>
          <a:p>
            <a:pPr algn="just">
              <a:lnSpc>
                <a:spcPct val="150000"/>
              </a:lnSpc>
            </a:pPr>
            <a:r>
              <a:rPr lang="en-US" sz="1800" dirty="0" smtClean="0">
                <a:solidFill>
                  <a:schemeClr val="tx1">
                    <a:lumMod val="95000"/>
                    <a:lumOff val="5000"/>
                  </a:schemeClr>
                </a:solidFill>
                <a:latin typeface="Times New Roman" pitchFamily="18" charset="0"/>
                <a:cs typeface="Times New Roman" pitchFamily="18" charset="0"/>
              </a:rPr>
              <a:t>In </a:t>
            </a:r>
            <a:r>
              <a:rPr lang="en-US" sz="1800" dirty="0">
                <a:solidFill>
                  <a:schemeClr val="tx1">
                    <a:lumMod val="95000"/>
                    <a:lumOff val="5000"/>
                  </a:schemeClr>
                </a:solidFill>
                <a:latin typeface="Times New Roman" pitchFamily="18" charset="0"/>
                <a:cs typeface="Times New Roman" pitchFamily="18" charset="0"/>
              </a:rPr>
              <a:t>addition, </a:t>
            </a:r>
            <a:r>
              <a:rPr lang="en-US" sz="1800" dirty="0" smtClean="0">
                <a:solidFill>
                  <a:schemeClr val="tx1">
                    <a:lumMod val="95000"/>
                    <a:lumOff val="5000"/>
                  </a:schemeClr>
                </a:solidFill>
                <a:latin typeface="Times New Roman" pitchFamily="18" charset="0"/>
                <a:cs typeface="Times New Roman" pitchFamily="18" charset="0"/>
              </a:rPr>
              <a:t>Twitter </a:t>
            </a:r>
            <a:r>
              <a:rPr lang="en-US" sz="1800" dirty="0">
                <a:solidFill>
                  <a:schemeClr val="tx1">
                    <a:lumMod val="95000"/>
                    <a:lumOff val="5000"/>
                  </a:schemeClr>
                </a:solidFill>
                <a:latin typeface="Times New Roman" pitchFamily="18" charset="0"/>
                <a:cs typeface="Times New Roman" pitchFamily="18" charset="0"/>
              </a:rPr>
              <a:t>can also be an amazing </a:t>
            </a:r>
            <a:r>
              <a:rPr lang="en-US" sz="1800" u="sng" dirty="0">
                <a:solidFill>
                  <a:schemeClr val="tx1">
                    <a:lumMod val="95000"/>
                    <a:lumOff val="5000"/>
                  </a:schemeClr>
                </a:solidFill>
                <a:latin typeface="Times New Roman" pitchFamily="18" charset="0"/>
                <a:cs typeface="Times New Roman" pitchFamily="18" charset="0"/>
              </a:rPr>
              <a:t>open mine for text and social web analyses.</a:t>
            </a:r>
            <a:r>
              <a:rPr lang="en-US" sz="1800" dirty="0">
                <a:solidFill>
                  <a:schemeClr val="tx1">
                    <a:lumMod val="95000"/>
                    <a:lumOff val="5000"/>
                  </a:schemeClr>
                </a:solidFill>
                <a:latin typeface="Times New Roman" pitchFamily="18" charset="0"/>
                <a:cs typeface="Times New Roman" pitchFamily="18" charset="0"/>
              </a:rPr>
              <a:t> Among the different </a:t>
            </a:r>
            <a:r>
              <a:rPr lang="en-US" sz="1800" dirty="0" smtClean="0">
                <a:solidFill>
                  <a:schemeClr val="tx1">
                    <a:lumMod val="95000"/>
                    <a:lumOff val="5000"/>
                  </a:schemeClr>
                </a:solidFill>
                <a:latin typeface="Times New Roman" pitchFamily="18" charset="0"/>
                <a:cs typeface="Times New Roman" pitchFamily="18" charset="0"/>
              </a:rPr>
              <a:t>software </a:t>
            </a:r>
            <a:r>
              <a:rPr lang="en-US" sz="1800" dirty="0">
                <a:solidFill>
                  <a:schemeClr val="tx1">
                    <a:lumMod val="95000"/>
                    <a:lumOff val="5000"/>
                  </a:schemeClr>
                </a:solidFill>
                <a:latin typeface="Times New Roman" pitchFamily="18" charset="0"/>
                <a:cs typeface="Times New Roman" pitchFamily="18" charset="0"/>
              </a:rPr>
              <a:t>that can be used to analyze twitter, R offers a wide variety of options to do lots of interesting and fun things. </a:t>
            </a:r>
            <a:endParaRPr lang="en-US" sz="1800" dirty="0" smtClean="0">
              <a:solidFill>
                <a:schemeClr val="tx1">
                  <a:lumMod val="95000"/>
                  <a:lumOff val="5000"/>
                </a:schemeClr>
              </a:solidFill>
              <a:latin typeface="Times New Roman" pitchFamily="18" charset="0"/>
              <a:cs typeface="Times New Roman" pitchFamily="18" charset="0"/>
            </a:endParaRPr>
          </a:p>
          <a:p>
            <a:pPr algn="just">
              <a:lnSpc>
                <a:spcPct val="150000"/>
              </a:lnSpc>
            </a:pPr>
            <a:r>
              <a:rPr lang="en-IN" sz="1800" dirty="0" smtClean="0">
                <a:solidFill>
                  <a:schemeClr val="tx1">
                    <a:lumMod val="95000"/>
                    <a:lumOff val="5000"/>
                  </a:schemeClr>
                </a:solidFill>
                <a:latin typeface="Times New Roman" pitchFamily="18" charset="0"/>
                <a:cs typeface="Times New Roman" pitchFamily="18" charset="0"/>
              </a:rPr>
              <a:t>Twitter is an online news and social networking service where users post and interact with messages, "tweets," restricted to 140 characters. Registered users can post tweets, but those who are unregistered can only read them</a:t>
            </a:r>
            <a:r>
              <a:rPr lang="en-US" sz="1800" dirty="0" smtClean="0">
                <a:solidFill>
                  <a:schemeClr val="tx1">
                    <a:lumMod val="95000"/>
                    <a:lumOff val="5000"/>
                  </a:schemeClr>
                </a:solidFill>
                <a:latin typeface="Times New Roman" pitchFamily="18" charset="0"/>
                <a:cs typeface="Times New Roman" pitchFamily="18" charset="0"/>
              </a:rPr>
              <a:t>. </a:t>
            </a:r>
            <a:endParaRPr lang="en-IN" sz="1800" dirty="0">
              <a:solidFill>
                <a:schemeClr val="tx1">
                  <a:lumMod val="95000"/>
                  <a:lumOff val="5000"/>
                </a:schemeClr>
              </a:solidFill>
              <a:latin typeface="Times New Roman" pitchFamily="18" charset="0"/>
              <a:cs typeface="Times New Roman" pitchFamily="18" charset="0"/>
            </a:endParaRPr>
          </a:p>
          <a:p>
            <a:pPr algn="just">
              <a:lnSpc>
                <a:spcPct val="150000"/>
              </a:lnSpc>
            </a:pPr>
            <a:endParaRPr lang="en-IN" sz="1800" dirty="0">
              <a:solidFill>
                <a:schemeClr val="tx1">
                  <a:lumMod val="95000"/>
                  <a:lumOff val="5000"/>
                </a:schemeClr>
              </a:solidFill>
              <a:latin typeface="Times New Roman" pitchFamily="18" charset="0"/>
              <a:cs typeface="Times New Roman" pitchFamily="18" charset="0"/>
            </a:endParaRPr>
          </a:p>
        </p:txBody>
      </p:sp>
      <p:sp>
        <p:nvSpPr>
          <p:cNvPr id="15362" name="AutoShape 2" descr="Image result for twit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363" name="Picture 3" descr="C:\Users\RUSHALI\Desktop\download.png"/>
          <p:cNvPicPr>
            <a:picLocks noChangeAspect="1" noChangeArrowheads="1"/>
          </p:cNvPicPr>
          <p:nvPr/>
        </p:nvPicPr>
        <p:blipFill>
          <a:blip r:embed="rId2"/>
          <a:srcRect/>
          <a:stretch>
            <a:fillRect/>
          </a:stretch>
        </p:blipFill>
        <p:spPr bwMode="auto">
          <a:xfrm>
            <a:off x="6516216" y="2071678"/>
            <a:ext cx="2126321" cy="2221418"/>
          </a:xfrm>
          <a:prstGeom prst="rect">
            <a:avLst/>
          </a:prstGeom>
          <a:noFill/>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582594"/>
          </a:xfrm>
        </p:spPr>
        <p:txBody>
          <a:bodyPr>
            <a:normAutofit/>
          </a:bodyPr>
          <a:lstStyle/>
          <a:p>
            <a:pPr algn="ctr"/>
            <a:r>
              <a:rPr lang="en-US" sz="2900" b="1" u="sng" dirty="0" smtClean="0">
                <a:effectLst>
                  <a:outerShdw blurRad="38100" dist="38100" dir="2700000" algn="tl">
                    <a:srgbClr val="000000">
                      <a:alpha val="43137"/>
                    </a:srgbClr>
                  </a:outerShdw>
                </a:effectLst>
                <a:latin typeface="Times New Roman" pitchFamily="18" charset="0"/>
                <a:cs typeface="Times New Roman" pitchFamily="18" charset="0"/>
              </a:rPr>
              <a:t>INTRODUCTION TO “R LANGUAGE”</a:t>
            </a:r>
            <a:endParaRPr lang="en-IN" sz="29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071546"/>
            <a:ext cx="5900750" cy="5572164"/>
          </a:xfrm>
        </p:spPr>
        <p:txBody>
          <a:bodyPr>
            <a:normAutofit fontScale="92500"/>
          </a:bodyPr>
          <a:lstStyle/>
          <a:p>
            <a:pPr algn="just">
              <a:lnSpc>
                <a:spcPct val="150000"/>
              </a:lnSpc>
              <a:buFont typeface="Wingdings" pitchFamily="2" charset="2"/>
              <a:buChar char="Ø"/>
            </a:pPr>
            <a:r>
              <a:rPr lang="en-IN" sz="1800" dirty="0" smtClean="0">
                <a:solidFill>
                  <a:schemeClr val="tx1">
                    <a:lumMod val="95000"/>
                    <a:lumOff val="5000"/>
                  </a:schemeClr>
                </a:solidFill>
                <a:latin typeface="Times New Roman" pitchFamily="18" charset="0"/>
                <a:cs typeface="Times New Roman" pitchFamily="18" charset="0"/>
              </a:rPr>
              <a:t>R is a programming language and software environment for statistical analysis, graphics representation and reporting. </a:t>
            </a:r>
          </a:p>
          <a:p>
            <a:pPr algn="just">
              <a:lnSpc>
                <a:spcPct val="150000"/>
              </a:lnSpc>
              <a:buFont typeface="Wingdings" pitchFamily="2" charset="2"/>
              <a:buChar char="Ø"/>
            </a:pPr>
            <a:r>
              <a:rPr lang="en-IN" sz="1800" dirty="0" smtClean="0">
                <a:solidFill>
                  <a:schemeClr val="tx1">
                    <a:lumMod val="95000"/>
                    <a:lumOff val="5000"/>
                  </a:schemeClr>
                </a:solidFill>
                <a:latin typeface="Times New Roman" pitchFamily="18" charset="0"/>
                <a:cs typeface="Times New Roman" pitchFamily="18" charset="0"/>
              </a:rPr>
              <a:t>R was created by </a:t>
            </a:r>
            <a:r>
              <a:rPr lang="en-IN" sz="1800" u="sng" dirty="0" smtClean="0">
                <a:solidFill>
                  <a:schemeClr val="tx1">
                    <a:lumMod val="95000"/>
                    <a:lumOff val="5000"/>
                  </a:schemeClr>
                </a:solidFill>
                <a:latin typeface="Times New Roman" pitchFamily="18" charset="0"/>
                <a:cs typeface="Times New Roman" pitchFamily="18" charset="0"/>
              </a:rPr>
              <a:t>Ross </a:t>
            </a:r>
            <a:r>
              <a:rPr lang="en-IN" sz="1800" u="sng" dirty="0" err="1" smtClean="0">
                <a:solidFill>
                  <a:schemeClr val="tx1">
                    <a:lumMod val="95000"/>
                    <a:lumOff val="5000"/>
                  </a:schemeClr>
                </a:solidFill>
                <a:latin typeface="Times New Roman" pitchFamily="18" charset="0"/>
                <a:cs typeface="Times New Roman" pitchFamily="18" charset="0"/>
              </a:rPr>
              <a:t>Ihaka</a:t>
            </a:r>
            <a:r>
              <a:rPr lang="en-IN" sz="1800" u="sng" dirty="0" smtClean="0">
                <a:solidFill>
                  <a:schemeClr val="tx1">
                    <a:lumMod val="95000"/>
                    <a:lumOff val="5000"/>
                  </a:schemeClr>
                </a:solidFill>
                <a:latin typeface="Times New Roman" pitchFamily="18" charset="0"/>
                <a:cs typeface="Times New Roman" pitchFamily="18" charset="0"/>
              </a:rPr>
              <a:t> and Robert Gentleman</a:t>
            </a:r>
            <a:r>
              <a:rPr lang="en-IN" sz="1800" dirty="0" smtClean="0">
                <a:solidFill>
                  <a:schemeClr val="tx1">
                    <a:lumMod val="95000"/>
                    <a:lumOff val="5000"/>
                  </a:schemeClr>
                </a:solidFill>
                <a:latin typeface="Times New Roman" pitchFamily="18" charset="0"/>
                <a:cs typeface="Times New Roman" pitchFamily="18" charset="0"/>
              </a:rPr>
              <a:t> at the University of Auckland, New Zealand, and is currently developed by the R Development Core Team.</a:t>
            </a:r>
          </a:p>
          <a:p>
            <a:pPr algn="just">
              <a:lnSpc>
                <a:spcPct val="150000"/>
              </a:lnSpc>
              <a:buFont typeface="Wingdings" pitchFamily="2" charset="2"/>
              <a:buChar char="Ø"/>
            </a:pPr>
            <a:r>
              <a:rPr lang="en-IN" sz="1800" dirty="0" smtClean="0">
                <a:solidFill>
                  <a:schemeClr val="tx1">
                    <a:lumMod val="95000"/>
                    <a:lumOff val="5000"/>
                  </a:schemeClr>
                </a:solidFill>
                <a:latin typeface="Times New Roman" pitchFamily="18" charset="0"/>
                <a:cs typeface="Times New Roman" pitchFamily="18" charset="0"/>
              </a:rPr>
              <a:t>R is a </a:t>
            </a:r>
            <a:r>
              <a:rPr lang="en-IN" sz="1800" u="sng" dirty="0" smtClean="0">
                <a:solidFill>
                  <a:schemeClr val="tx1">
                    <a:lumMod val="95000"/>
                    <a:lumOff val="5000"/>
                  </a:schemeClr>
                </a:solidFill>
                <a:latin typeface="Times New Roman" pitchFamily="18" charset="0"/>
                <a:cs typeface="Times New Roman" pitchFamily="18" charset="0"/>
              </a:rPr>
              <a:t>well-developed, simple and effective programming language</a:t>
            </a:r>
            <a:r>
              <a:rPr lang="en-IN" sz="1800" dirty="0" smtClean="0">
                <a:solidFill>
                  <a:schemeClr val="tx1">
                    <a:lumMod val="95000"/>
                    <a:lumOff val="5000"/>
                  </a:schemeClr>
                </a:solidFill>
                <a:latin typeface="Times New Roman" pitchFamily="18" charset="0"/>
                <a:cs typeface="Times New Roman" pitchFamily="18" charset="0"/>
              </a:rPr>
              <a:t> which includes conditionals, loops, user defined recursive functions and input and output facilities.</a:t>
            </a:r>
          </a:p>
          <a:p>
            <a:pPr algn="just">
              <a:lnSpc>
                <a:spcPct val="150000"/>
              </a:lnSpc>
              <a:buFont typeface="Wingdings" pitchFamily="2" charset="2"/>
              <a:buChar char="Ø"/>
            </a:pPr>
            <a:r>
              <a:rPr lang="en-IN" sz="1800" dirty="0" smtClean="0">
                <a:solidFill>
                  <a:schemeClr val="tx1">
                    <a:lumMod val="95000"/>
                    <a:lumOff val="5000"/>
                  </a:schemeClr>
                </a:solidFill>
                <a:latin typeface="Times New Roman" pitchFamily="18" charset="0"/>
                <a:cs typeface="Times New Roman" pitchFamily="18" charset="0"/>
              </a:rPr>
              <a:t>R has an effective data handling and storage facility,</a:t>
            </a:r>
          </a:p>
          <a:p>
            <a:pPr algn="just">
              <a:lnSpc>
                <a:spcPct val="150000"/>
              </a:lnSpc>
              <a:buFont typeface="Wingdings" pitchFamily="2" charset="2"/>
              <a:buChar char="Ø"/>
            </a:pPr>
            <a:r>
              <a:rPr lang="en-IN" sz="1800" dirty="0" smtClean="0">
                <a:solidFill>
                  <a:schemeClr val="tx1">
                    <a:lumMod val="95000"/>
                    <a:lumOff val="5000"/>
                  </a:schemeClr>
                </a:solidFill>
                <a:latin typeface="Times New Roman" pitchFamily="18" charset="0"/>
                <a:cs typeface="Times New Roman" pitchFamily="18" charset="0"/>
              </a:rPr>
              <a:t>R provides a suite of operators for calculations on arrays, lists, vectors and matrices.</a:t>
            </a:r>
          </a:p>
          <a:p>
            <a:pPr algn="just">
              <a:lnSpc>
                <a:spcPct val="150000"/>
              </a:lnSpc>
              <a:buFont typeface="Wingdings" pitchFamily="2" charset="2"/>
              <a:buChar char="Ø"/>
            </a:pPr>
            <a:r>
              <a:rPr lang="en-IN" sz="1800" dirty="0" smtClean="0">
                <a:solidFill>
                  <a:schemeClr val="tx1">
                    <a:lumMod val="95000"/>
                    <a:lumOff val="5000"/>
                  </a:schemeClr>
                </a:solidFill>
                <a:latin typeface="Times New Roman" pitchFamily="18" charset="0"/>
                <a:cs typeface="Times New Roman" pitchFamily="18" charset="0"/>
              </a:rPr>
              <a:t>R provides a large, coherent and integrated collection of tools for data analysis.</a:t>
            </a:r>
          </a:p>
          <a:p>
            <a:pPr algn="just">
              <a:lnSpc>
                <a:spcPct val="150000"/>
              </a:lnSpc>
            </a:pPr>
            <a:endParaRPr lang="en-IN" sz="1800" dirty="0">
              <a:solidFill>
                <a:schemeClr val="tx1">
                  <a:lumMod val="95000"/>
                  <a:lumOff val="5000"/>
                </a:schemeClr>
              </a:solidFill>
              <a:latin typeface="Times New Roman" pitchFamily="18" charset="0"/>
              <a:cs typeface="Times New Roman" pitchFamily="18" charset="0"/>
            </a:endParaRPr>
          </a:p>
        </p:txBody>
      </p:sp>
      <p:pic>
        <p:nvPicPr>
          <p:cNvPr id="1025" name="Picture 1" descr="C:\Users\RUSHALI\Desktop\download1.jpg"/>
          <p:cNvPicPr>
            <a:picLocks noChangeAspect="1" noChangeArrowheads="1"/>
          </p:cNvPicPr>
          <p:nvPr/>
        </p:nvPicPr>
        <p:blipFill>
          <a:blip r:embed="rId2"/>
          <a:srcRect/>
          <a:stretch>
            <a:fillRect/>
          </a:stretch>
        </p:blipFill>
        <p:spPr bwMode="auto">
          <a:xfrm>
            <a:off x="6357951" y="1785926"/>
            <a:ext cx="2214578" cy="2357454"/>
          </a:xfrm>
          <a:prstGeom prst="rect">
            <a:avLst/>
          </a:prstGeom>
          <a:noFill/>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lnSpc>
                <a:spcPct val="150000"/>
              </a:lnSpc>
            </a:pPr>
            <a:r>
              <a:rPr lang="en-US" sz="2900" b="1" u="sng" dirty="0" smtClean="0">
                <a:effectLst>
                  <a:outerShdw blurRad="38100" dist="38100" dir="2700000" algn="tl">
                    <a:srgbClr val="000000">
                      <a:alpha val="43137"/>
                    </a:srgbClr>
                  </a:outerShdw>
                </a:effectLst>
                <a:latin typeface="Times New Roman" pitchFamily="18" charset="0"/>
                <a:cs typeface="Times New Roman" pitchFamily="18" charset="0"/>
              </a:rPr>
              <a:t>BASIC  </a:t>
            </a:r>
            <a:r>
              <a:rPr lang="en-US" sz="2900" b="1" u="sng" dirty="0" smtClean="0">
                <a:solidFill>
                  <a:schemeClr val="tx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STEPS </a:t>
            </a:r>
            <a:r>
              <a:rPr lang="en-US" sz="2900" b="1" u="sng" dirty="0" smtClean="0">
                <a:effectLst>
                  <a:outerShdw blurRad="38100" dist="38100" dir="2700000" algn="tl">
                    <a:srgbClr val="000000">
                      <a:alpha val="43137"/>
                    </a:srgbClr>
                  </a:outerShdw>
                </a:effectLst>
                <a:latin typeface="Times New Roman" pitchFamily="18" charset="0"/>
                <a:cs typeface="Times New Roman" pitchFamily="18" charset="0"/>
              </a:rPr>
              <a:t> TO  APPLY  SENTIMENT ANALYSIS  IN  R</a:t>
            </a:r>
            <a:endParaRPr lang="en-IN" sz="29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6"/>
          <p:cNvSpPr/>
          <p:nvPr/>
        </p:nvSpPr>
        <p:spPr>
          <a:xfrm>
            <a:off x="214282" y="1595021"/>
            <a:ext cx="8001056" cy="5262979"/>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914400" indent="-914400" algn="just">
              <a:lnSpc>
                <a:spcPct val="150000"/>
              </a:lnSpc>
              <a:buAutoNum type="arabicPeriod"/>
            </a:pPr>
            <a:r>
              <a:rPr lang="en-US" sz="2800" dirty="0" smtClean="0">
                <a:ln/>
                <a:solidFill>
                  <a:schemeClr val="tx1">
                    <a:lumMod val="95000"/>
                    <a:lumOff val="5000"/>
                  </a:schemeClr>
                </a:solidFill>
                <a:latin typeface="Times New Roman" pitchFamily="18" charset="0"/>
                <a:cs typeface="Times New Roman" pitchFamily="18" charset="0"/>
              </a:rPr>
              <a:t>LOAD THE DATA.</a:t>
            </a:r>
          </a:p>
          <a:p>
            <a:pPr marL="914400" indent="-914400" algn="just">
              <a:lnSpc>
                <a:spcPct val="150000"/>
              </a:lnSpc>
              <a:buAutoNum type="arabicPeriod"/>
            </a:pPr>
            <a:r>
              <a:rPr lang="en-US" sz="2800" dirty="0" smtClean="0">
                <a:ln/>
                <a:solidFill>
                  <a:schemeClr val="tx1">
                    <a:lumMod val="95000"/>
                    <a:lumOff val="5000"/>
                  </a:schemeClr>
                </a:solidFill>
                <a:latin typeface="Times New Roman" pitchFamily="18" charset="0"/>
                <a:cs typeface="Times New Roman" pitchFamily="18" charset="0"/>
              </a:rPr>
              <a:t>CREATE A LIST OF POSITIVE WORDS. </a:t>
            </a:r>
          </a:p>
          <a:p>
            <a:pPr marL="914400" indent="-914400" algn="just">
              <a:lnSpc>
                <a:spcPct val="150000"/>
              </a:lnSpc>
              <a:buAutoNum type="arabicPeriod"/>
            </a:pPr>
            <a:r>
              <a:rPr lang="en-US" sz="2800" dirty="0" smtClean="0">
                <a:ln/>
                <a:solidFill>
                  <a:schemeClr val="tx1">
                    <a:lumMod val="95000"/>
                    <a:lumOff val="5000"/>
                  </a:schemeClr>
                </a:solidFill>
                <a:latin typeface="Times New Roman" pitchFamily="18" charset="0"/>
                <a:cs typeface="Times New Roman" pitchFamily="18" charset="0"/>
              </a:rPr>
              <a:t>CREATE A LIST OF NEGATIVE WORDS.</a:t>
            </a:r>
          </a:p>
          <a:p>
            <a:pPr marL="914400" indent="-914400" algn="just">
              <a:lnSpc>
                <a:spcPct val="150000"/>
              </a:lnSpc>
              <a:buAutoNum type="arabicPeriod"/>
            </a:pPr>
            <a:r>
              <a:rPr lang="en-US" sz="2800" dirty="0" smtClean="0">
                <a:ln/>
                <a:solidFill>
                  <a:schemeClr val="tx1">
                    <a:lumMod val="95000"/>
                    <a:lumOff val="5000"/>
                  </a:schemeClr>
                </a:solidFill>
                <a:latin typeface="Times New Roman" pitchFamily="18" charset="0"/>
                <a:cs typeface="Times New Roman" pitchFamily="18" charset="0"/>
              </a:rPr>
              <a:t>APPLY THE SENTIMENT ALGORITHM.</a:t>
            </a:r>
          </a:p>
          <a:p>
            <a:pPr marL="914400" indent="-914400" algn="just">
              <a:lnSpc>
                <a:spcPct val="150000"/>
              </a:lnSpc>
              <a:buAutoNum type="arabicPeriod"/>
            </a:pPr>
            <a:r>
              <a:rPr lang="en-US" sz="2800" dirty="0" smtClean="0">
                <a:ln/>
                <a:solidFill>
                  <a:schemeClr val="tx1">
                    <a:lumMod val="95000"/>
                    <a:lumOff val="5000"/>
                  </a:schemeClr>
                </a:solidFill>
                <a:latin typeface="Times New Roman" pitchFamily="18" charset="0"/>
                <a:cs typeface="Times New Roman" pitchFamily="18" charset="0"/>
              </a:rPr>
              <a:t>ANALYZE THE RESULT VIA FREQUENCY DISTRIBUTION, MEAN, MEDIAN, HISTOGRAM ETC.</a:t>
            </a:r>
          </a:p>
          <a:p>
            <a:pPr marL="914400" indent="-914400" algn="just">
              <a:lnSpc>
                <a:spcPct val="150000"/>
              </a:lnSpc>
              <a:buAutoNum type="arabicPeriod"/>
            </a:pPr>
            <a:endParaRPr lang="en-US" sz="2800" cap="none" spc="0" dirty="0">
              <a:ln/>
              <a:solidFill>
                <a:schemeClr val="tx1">
                  <a:lumMod val="95000"/>
                  <a:lumOff val="5000"/>
                </a:schemeClr>
              </a:solidFill>
              <a:latin typeface="Times New Roman" pitchFamily="18" charset="0"/>
              <a:cs typeface="Times New Roman" pitchFamily="18" charset="0"/>
            </a:endParaRPr>
          </a:p>
        </p:txBody>
      </p:sp>
      <p:pic>
        <p:nvPicPr>
          <p:cNvPr id="11" name="Picture 3" descr="C:\Users\RUSHALI\Desktop\sentiment-analysis-in-r-3-638.jpg"/>
          <p:cNvPicPr>
            <a:picLocks noChangeAspect="1" noChangeArrowheads="1"/>
          </p:cNvPicPr>
          <p:nvPr/>
        </p:nvPicPr>
        <p:blipFill>
          <a:blip r:embed="rId2"/>
          <a:srcRect l="51724" t="58357" r="34169" b="12395"/>
          <a:stretch>
            <a:fillRect/>
          </a:stretch>
        </p:blipFill>
        <p:spPr bwMode="auto">
          <a:xfrm>
            <a:off x="7858148" y="2071678"/>
            <a:ext cx="857256" cy="1000132"/>
          </a:xfrm>
          <a:prstGeom prst="rect">
            <a:avLst/>
          </a:prstGeom>
          <a:noFill/>
        </p:spPr>
      </p:pic>
      <p:pic>
        <p:nvPicPr>
          <p:cNvPr id="12" name="Picture 3" descr="C:\Users\RUSHALI\Desktop\sentiment-analysis-in-r-3-638.jpg"/>
          <p:cNvPicPr>
            <a:picLocks noChangeAspect="1" noChangeArrowheads="1"/>
          </p:cNvPicPr>
          <p:nvPr/>
        </p:nvPicPr>
        <p:blipFill>
          <a:blip r:embed="rId2"/>
          <a:srcRect l="75236" t="58357" r="11833" b="12395"/>
          <a:stretch>
            <a:fillRect/>
          </a:stretch>
        </p:blipFill>
        <p:spPr bwMode="auto">
          <a:xfrm>
            <a:off x="7929586" y="2857496"/>
            <a:ext cx="785818" cy="1000132"/>
          </a:xfrm>
          <a:prstGeom prst="rect">
            <a:avLst/>
          </a:prstGeom>
          <a:noFill/>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14356"/>
            <a:ext cx="7467600" cy="642918"/>
          </a:xfrm>
        </p:spPr>
        <p:txBody>
          <a:bodyPr>
            <a:noAutofit/>
          </a:bodyPr>
          <a:lstStyle/>
          <a:p>
            <a:pPr algn="ctr"/>
            <a:r>
              <a:rPr lang="en-US" sz="2900" b="1" u="sng" dirty="0" smtClean="0">
                <a:effectLst>
                  <a:outerShdw blurRad="38100" dist="38100" dir="2700000" algn="tl">
                    <a:srgbClr val="000000">
                      <a:alpha val="43137"/>
                    </a:srgbClr>
                  </a:outerShdw>
                </a:effectLst>
                <a:latin typeface="Times New Roman" pitchFamily="18" charset="0"/>
                <a:cs typeface="Times New Roman" pitchFamily="18" charset="0"/>
              </a:rPr>
              <a:t>TWITTER  SENTIMENTS  ANALYSIS USING  “R”</a:t>
            </a:r>
            <a:endParaRPr lang="en-IN" sz="29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643050"/>
            <a:ext cx="8031836" cy="5786478"/>
          </a:xfrm>
        </p:spPr>
        <p:txBody>
          <a:bodyPr>
            <a:noAutofit/>
          </a:bodyPr>
          <a:lstStyle/>
          <a:p>
            <a:pPr algn="just">
              <a:lnSpc>
                <a:spcPct val="150000"/>
              </a:lnSpc>
              <a:buNone/>
            </a:pPr>
            <a:r>
              <a:rPr lang="en-US" sz="2000" b="1" u="sng" dirty="0" smtClean="0">
                <a:solidFill>
                  <a:schemeClr val="tx2">
                    <a:lumMod val="75000"/>
                  </a:schemeClr>
                </a:solidFill>
                <a:latin typeface="Times New Roman" pitchFamily="18" charset="0"/>
                <a:cs typeface="Times New Roman" pitchFamily="18" charset="0"/>
              </a:rPr>
              <a:t>ABOUT THE PROJECT :</a:t>
            </a:r>
            <a:endParaRPr lang="en-IN" sz="2000" b="1" u="sng" dirty="0" smtClean="0">
              <a:solidFill>
                <a:schemeClr val="tx2">
                  <a:lumMod val="75000"/>
                </a:schemeClr>
              </a:solidFill>
              <a:latin typeface="Times New Roman" pitchFamily="18" charset="0"/>
              <a:cs typeface="Times New Roman" pitchFamily="18" charset="0"/>
            </a:endParaRPr>
          </a:p>
          <a:p>
            <a:pPr algn="just">
              <a:lnSpc>
                <a:spcPct val="150000"/>
              </a:lnSpc>
            </a:pPr>
            <a:r>
              <a:rPr lang="en-IN" sz="2000" dirty="0" smtClean="0">
                <a:solidFill>
                  <a:schemeClr val="tx2">
                    <a:lumMod val="75000"/>
                  </a:schemeClr>
                </a:solidFill>
                <a:latin typeface="Times New Roman" pitchFamily="18" charset="0"/>
                <a:cs typeface="Times New Roman" pitchFamily="18" charset="0"/>
              </a:rPr>
              <a:t>It is about analyzing the mood on Twitter about a certain Keyword. </a:t>
            </a:r>
          </a:p>
          <a:p>
            <a:pPr algn="just">
              <a:lnSpc>
                <a:spcPct val="150000"/>
              </a:lnSpc>
            </a:pPr>
            <a:r>
              <a:rPr lang="en-IN" sz="2000" dirty="0" smtClean="0">
                <a:solidFill>
                  <a:schemeClr val="tx2">
                    <a:lumMod val="75000"/>
                  </a:schemeClr>
                </a:solidFill>
                <a:latin typeface="Times New Roman" pitchFamily="18" charset="0"/>
                <a:cs typeface="Times New Roman" pitchFamily="18" charset="0"/>
              </a:rPr>
              <a:t>You get a number of tweets which contain a keyword you can define, filter out the text of these tweets and then see if there are more positive or negative words.</a:t>
            </a:r>
          </a:p>
          <a:p>
            <a:pPr algn="just">
              <a:lnSpc>
                <a:spcPct val="150000"/>
              </a:lnSpc>
            </a:pPr>
            <a:r>
              <a:rPr lang="en-US" sz="2000" dirty="0" smtClean="0">
                <a:solidFill>
                  <a:schemeClr val="tx2">
                    <a:lumMod val="75000"/>
                  </a:schemeClr>
                </a:solidFill>
                <a:latin typeface="Times New Roman" pitchFamily="18" charset="0"/>
                <a:cs typeface="Times New Roman" pitchFamily="18" charset="0"/>
              </a:rPr>
              <a:t>In this project “Twitter Analysis using R” , we have performed the Sentiment Analysis and Text Mining techniques. </a:t>
            </a:r>
          </a:p>
          <a:p>
            <a:pPr algn="just">
              <a:lnSpc>
                <a:spcPct val="150000"/>
              </a:lnSpc>
            </a:pPr>
            <a:r>
              <a:rPr lang="en-US" sz="2000" dirty="0" smtClean="0">
                <a:solidFill>
                  <a:schemeClr val="tx2">
                    <a:lumMod val="75000"/>
                  </a:schemeClr>
                </a:solidFill>
                <a:latin typeface="Times New Roman" pitchFamily="18" charset="0"/>
                <a:cs typeface="Times New Roman" pitchFamily="18" charset="0"/>
              </a:rPr>
              <a:t>This project is done in </a:t>
            </a:r>
            <a:r>
              <a:rPr lang="en-US" sz="2000" dirty="0" err="1" smtClean="0">
                <a:solidFill>
                  <a:schemeClr val="tx2">
                    <a:lumMod val="75000"/>
                  </a:schemeClr>
                </a:solidFill>
                <a:latin typeface="Times New Roman" pitchFamily="18" charset="0"/>
                <a:cs typeface="Times New Roman" pitchFamily="18" charset="0"/>
              </a:rPr>
              <a:t>RStudio</a:t>
            </a:r>
            <a:r>
              <a:rPr lang="en-US" sz="2000" dirty="0" smtClean="0">
                <a:solidFill>
                  <a:schemeClr val="tx2">
                    <a:lumMod val="75000"/>
                  </a:schemeClr>
                </a:solidFill>
                <a:latin typeface="Times New Roman" pitchFamily="18" charset="0"/>
                <a:cs typeface="Times New Roman" pitchFamily="18" charset="0"/>
              </a:rPr>
              <a:t> which uses the libraries of R programming languages. </a:t>
            </a:r>
            <a:endParaRPr lang="en-IN" sz="2000" dirty="0" smtClean="0">
              <a:solidFill>
                <a:schemeClr val="tx2">
                  <a:lumMod val="75000"/>
                </a:schemeClr>
              </a:solidFill>
              <a:latin typeface="Times New Roman" pitchFamily="18" charset="0"/>
              <a:cs typeface="Times New Roman" pitchFamily="18" charset="0"/>
            </a:endParaRPr>
          </a:p>
          <a:p>
            <a:pPr algn="just">
              <a:lnSpc>
                <a:spcPct val="150000"/>
              </a:lnSpc>
            </a:pPr>
            <a:endParaRPr lang="en-IN" sz="2000" dirty="0">
              <a:solidFill>
                <a:schemeClr val="tx2">
                  <a:lumMod val="75000"/>
                </a:schemeClr>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0"/>
            <a:ext cx="7467600" cy="500042"/>
          </a:xfrm>
        </p:spPr>
        <p:txBody>
          <a:bodyPr>
            <a:normAutofit fontScale="90000"/>
          </a:bodyPr>
          <a:lstStyle/>
          <a:p>
            <a:pPr algn="ct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TOOLS AND </a:t>
            </a:r>
            <a:r>
              <a:rPr lang="en-US" sz="2900" b="1" u="sng" dirty="0" smtClean="0">
                <a:effectLst>
                  <a:outerShdw blurRad="38100" dist="38100" dir="2700000" algn="tl">
                    <a:srgbClr val="000000">
                      <a:alpha val="43137"/>
                    </a:srgbClr>
                  </a:outerShdw>
                </a:effectLst>
                <a:latin typeface="Times New Roman" pitchFamily="18" charset="0"/>
                <a:cs typeface="Times New Roman" pitchFamily="18" charset="0"/>
              </a:rPr>
              <a:t>PACKAGES</a:t>
            </a: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 USED</a:t>
            </a:r>
            <a:endParaRPr lang="en-IN"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500042"/>
            <a:ext cx="8186766" cy="6000792"/>
          </a:xfrm>
        </p:spPr>
        <p:txBody>
          <a:bodyPr>
            <a:noAutofit/>
          </a:bodyPr>
          <a:lstStyle/>
          <a:p>
            <a:pPr algn="just">
              <a:lnSpc>
                <a:spcPct val="150000"/>
              </a:lnSpc>
              <a:buNone/>
            </a:pPr>
            <a:r>
              <a:rPr lang="en-US" sz="1600" dirty="0" smtClean="0">
                <a:latin typeface="Times New Roman" pitchFamily="18" charset="0"/>
                <a:cs typeface="Times New Roman" pitchFamily="18" charset="0"/>
              </a:rPr>
              <a:t>In this project “Twitter Sentiments Analysis using R” , we have used </a:t>
            </a:r>
            <a:r>
              <a:rPr lang="en-US" sz="1600" dirty="0" err="1" smtClean="0">
                <a:latin typeface="Times New Roman" pitchFamily="18" charset="0"/>
                <a:cs typeface="Times New Roman" pitchFamily="18" charset="0"/>
              </a:rPr>
              <a:t>RStudio</a:t>
            </a:r>
            <a:r>
              <a:rPr lang="en-US" sz="1600" dirty="0" smtClean="0">
                <a:latin typeface="Times New Roman" pitchFamily="18" charset="0"/>
                <a:cs typeface="Times New Roman" pitchFamily="18" charset="0"/>
              </a:rPr>
              <a:t> GUI and following packages:</a:t>
            </a:r>
            <a:endParaRPr lang="en-IN" sz="1600" dirty="0" smtClean="0">
              <a:latin typeface="Times New Roman" pitchFamily="18" charset="0"/>
              <a:cs typeface="Times New Roman" pitchFamily="18" charset="0"/>
            </a:endParaRPr>
          </a:p>
          <a:p>
            <a:pPr lvl="0" algn="just">
              <a:lnSpc>
                <a:spcPct val="150000"/>
              </a:lnSpc>
            </a:pPr>
            <a:r>
              <a:rPr lang="en-US" sz="1600" b="1" dirty="0" err="1" smtClean="0">
                <a:latin typeface="Times New Roman" pitchFamily="18" charset="0"/>
                <a:cs typeface="Times New Roman" pitchFamily="18" charset="0"/>
              </a:rPr>
              <a:t>twitteR</a:t>
            </a:r>
            <a:r>
              <a:rPr lang="en-US" sz="1600" dirty="0" smtClean="0">
                <a:latin typeface="Times New Roman" pitchFamily="18" charset="0"/>
                <a:cs typeface="Times New Roman" pitchFamily="18" charset="0"/>
              </a:rPr>
              <a:t> : Provides an interface to the Twitter web API.</a:t>
            </a:r>
            <a:endParaRPr lang="en-IN" sz="1600" dirty="0" smtClean="0">
              <a:latin typeface="Times New Roman" pitchFamily="18" charset="0"/>
              <a:cs typeface="Times New Roman" pitchFamily="18" charset="0"/>
            </a:endParaRPr>
          </a:p>
          <a:p>
            <a:pPr lvl="0" algn="just">
              <a:lnSpc>
                <a:spcPct val="150000"/>
              </a:lnSpc>
            </a:pPr>
            <a:r>
              <a:rPr lang="en-US" sz="1600" b="1" dirty="0" err="1" smtClean="0">
                <a:latin typeface="Times New Roman" pitchFamily="18" charset="0"/>
                <a:cs typeface="Times New Roman" pitchFamily="18" charset="0"/>
              </a:rPr>
              <a:t>ROAuth</a:t>
            </a:r>
            <a:r>
              <a:rPr lang="en-US" sz="1600" dirty="0" smtClean="0">
                <a:latin typeface="Times New Roman" pitchFamily="18" charset="0"/>
                <a:cs typeface="Times New Roman" pitchFamily="18" charset="0"/>
              </a:rPr>
              <a:t> : This package provides an interface to the </a:t>
            </a:r>
            <a:r>
              <a:rPr lang="en-US" sz="1600" dirty="0" err="1" smtClean="0">
                <a:latin typeface="Times New Roman" pitchFamily="18" charset="0"/>
                <a:cs typeface="Times New Roman" pitchFamily="18" charset="0"/>
              </a:rPr>
              <a:t>OAuth</a:t>
            </a:r>
            <a:r>
              <a:rPr lang="en-US" sz="1600" dirty="0" smtClean="0">
                <a:latin typeface="Times New Roman" pitchFamily="18" charset="0"/>
                <a:cs typeface="Times New Roman" pitchFamily="18" charset="0"/>
              </a:rPr>
              <a:t> 1.0 specification, allowing users to authenticate via </a:t>
            </a:r>
            <a:r>
              <a:rPr lang="en-US" sz="1600" dirty="0" err="1" smtClean="0">
                <a:latin typeface="Times New Roman" pitchFamily="18" charset="0"/>
                <a:cs typeface="Times New Roman" pitchFamily="18" charset="0"/>
              </a:rPr>
              <a:t>OAuth</a:t>
            </a:r>
            <a:r>
              <a:rPr lang="en-US" sz="1600" dirty="0" smtClean="0">
                <a:latin typeface="Times New Roman" pitchFamily="18" charset="0"/>
                <a:cs typeface="Times New Roman" pitchFamily="18" charset="0"/>
              </a:rPr>
              <a:t> to the server of their choice.</a:t>
            </a:r>
            <a:endParaRPr lang="en-IN" sz="1600" dirty="0" smtClean="0">
              <a:latin typeface="Times New Roman" pitchFamily="18" charset="0"/>
              <a:cs typeface="Times New Roman" pitchFamily="18" charset="0"/>
            </a:endParaRPr>
          </a:p>
          <a:p>
            <a:pPr lvl="0" algn="just">
              <a:lnSpc>
                <a:spcPct val="150000"/>
              </a:lnSpc>
            </a:pPr>
            <a:r>
              <a:rPr lang="en-US" sz="1600" b="1" dirty="0" err="1" smtClean="0">
                <a:latin typeface="Times New Roman" pitchFamily="18" charset="0"/>
                <a:cs typeface="Times New Roman" pitchFamily="18" charset="0"/>
              </a:rPr>
              <a:t>plyr</a:t>
            </a:r>
            <a:r>
              <a:rPr lang="en-US" sz="1600" dirty="0" smtClean="0">
                <a:latin typeface="Times New Roman" pitchFamily="18" charset="0"/>
                <a:cs typeface="Times New Roman" pitchFamily="18" charset="0"/>
              </a:rPr>
              <a:t> : This package is a set of tools that solves a common set of problems: you need to break a big problem down into manageable pieces, operate on each pieces and then put all the pieces back together.</a:t>
            </a:r>
            <a:endParaRPr lang="en-IN" sz="1600" dirty="0" smtClean="0">
              <a:latin typeface="Times New Roman" pitchFamily="18" charset="0"/>
              <a:cs typeface="Times New Roman" pitchFamily="18" charset="0"/>
            </a:endParaRPr>
          </a:p>
          <a:p>
            <a:pPr lvl="0" algn="just">
              <a:lnSpc>
                <a:spcPct val="150000"/>
              </a:lnSpc>
            </a:pPr>
            <a:r>
              <a:rPr lang="en-US" sz="1600" b="1" dirty="0" err="1" smtClean="0">
                <a:latin typeface="Times New Roman" pitchFamily="18" charset="0"/>
                <a:cs typeface="Times New Roman" pitchFamily="18" charset="0"/>
              </a:rPr>
              <a:t>stringr</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stringr</a:t>
            </a:r>
            <a:r>
              <a:rPr lang="en-US" sz="1600" dirty="0" smtClean="0">
                <a:latin typeface="Times New Roman" pitchFamily="18" charset="0"/>
                <a:cs typeface="Times New Roman" pitchFamily="18" charset="0"/>
              </a:rPr>
              <a:t> is a set of simple wrappers that make R's string functions more consistent, simpler and easier to use. It does this by ensuring that: function and argument names (and positions) are consistent, all functions deal with NA's and zero length character appropriately, and the output data structures from each function matches the input data structures of other functions.</a:t>
            </a:r>
            <a:endParaRPr lang="en-IN" sz="1600" dirty="0" smtClean="0">
              <a:latin typeface="Times New Roman" pitchFamily="18" charset="0"/>
              <a:cs typeface="Times New Roman" pitchFamily="18" charset="0"/>
            </a:endParaRPr>
          </a:p>
          <a:p>
            <a:pPr lvl="0" algn="just">
              <a:lnSpc>
                <a:spcPct val="150000"/>
              </a:lnSpc>
            </a:pPr>
            <a:r>
              <a:rPr lang="en-US" sz="1600" b="1" dirty="0" smtClean="0">
                <a:latin typeface="Times New Roman" pitchFamily="18" charset="0"/>
                <a:cs typeface="Times New Roman" pitchFamily="18" charset="0"/>
              </a:rPr>
              <a:t>ggplot2</a:t>
            </a:r>
            <a:r>
              <a:rPr lang="en-US" sz="1600" dirty="0" smtClean="0">
                <a:latin typeface="Times New Roman" pitchFamily="18" charset="0"/>
                <a:cs typeface="Times New Roman" pitchFamily="18" charset="0"/>
              </a:rPr>
              <a:t> : An implementation of the grammar of graphics in R. It combines the advantages of both base and lattice graphics: conditioning and shared axes are handled automatically, and you can still build up a plot step by step from multiple data sources.</a:t>
            </a:r>
            <a:endParaRPr lang="en-IN" sz="1600" dirty="0" smtClean="0">
              <a:latin typeface="Times New Roman" pitchFamily="18" charset="0"/>
              <a:cs typeface="Times New Roman" pitchFamily="18" charset="0"/>
            </a:endParaRPr>
          </a:p>
          <a:p>
            <a:pPr algn="just">
              <a:lnSpc>
                <a:spcPct val="150000"/>
              </a:lnSpc>
              <a:buNone/>
            </a:pPr>
            <a:endParaRPr lang="en-IN" sz="1600" dirty="0" smtClean="0">
              <a:latin typeface="Times New Roman" pitchFamily="18" charset="0"/>
              <a:cs typeface="Times New Roman" pitchFamily="18" charset="0"/>
            </a:endParaRPr>
          </a:p>
          <a:p>
            <a:pPr lvl="0" algn="just">
              <a:lnSpc>
                <a:spcPct val="150000"/>
              </a:lnSpc>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0"/>
            <a:ext cx="7467600" cy="1143000"/>
          </a:xfrm>
        </p:spPr>
        <p:txBody>
          <a:bodyPr>
            <a:normAutofit/>
          </a:bodyPr>
          <a:lstStyle/>
          <a:p>
            <a:pPr algn="ctr"/>
            <a:r>
              <a:rPr lang="en-US" sz="2800" b="1" u="sng" dirty="0" smtClean="0">
                <a:effectLst>
                  <a:outerShdw blurRad="38100" dist="38100" dir="2700000" algn="tl">
                    <a:srgbClr val="000000">
                      <a:alpha val="43137"/>
                    </a:srgbClr>
                  </a:outerShdw>
                </a:effectLst>
                <a:latin typeface="Times New Roman" pitchFamily="18" charset="0"/>
                <a:cs typeface="Times New Roman" pitchFamily="18" charset="0"/>
              </a:rPr>
              <a:t>SNAPSHOTS  OF  THE  WORK  DONE  TILL NOW</a:t>
            </a:r>
            <a:endParaRPr lang="en-IN" sz="28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428596" y="1214422"/>
            <a:ext cx="8329642" cy="5643578"/>
          </a:xfrm>
        </p:spPr>
        <p:txBody>
          <a:bodyPr>
            <a:normAutofit lnSpcReduction="10000"/>
          </a:bodyPr>
          <a:lstStyle/>
          <a:p>
            <a:pPr algn="just">
              <a:lnSpc>
                <a:spcPct val="150000"/>
              </a:lnSpc>
              <a:buNone/>
            </a:pPr>
            <a:r>
              <a:rPr lang="en-US" sz="2000" b="1" u="sng" dirty="0" smtClean="0">
                <a:latin typeface="Times New Roman" pitchFamily="18" charset="0"/>
                <a:cs typeface="Times New Roman" pitchFamily="18" charset="0"/>
              </a:rPr>
              <a:t>CREATING A TWITTER APPLICATION</a:t>
            </a:r>
            <a:endParaRPr lang="en-IN" sz="2000" b="1" u="sng"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           First step to perform Twitter Analysis is to create a twitter application. 	This 	application will allow you to perform analysis by connecting 	your R console 	to the twitter using the Twitter API. The steps for 	creating 	your twitter applications are:</a:t>
            </a:r>
          </a:p>
          <a:p>
            <a:pPr lvl="0" algn="just">
              <a:lnSpc>
                <a:spcPct val="150000"/>
              </a:lnSpc>
            </a:pPr>
            <a:r>
              <a:rPr lang="en-US" sz="1800" dirty="0" smtClean="0">
                <a:latin typeface="Times New Roman" pitchFamily="18" charset="0"/>
                <a:cs typeface="Times New Roman" pitchFamily="18" charset="0"/>
              </a:rPr>
              <a:t>           Go to </a:t>
            </a:r>
            <a:r>
              <a:rPr lang="en-US" sz="1800" u="sng" dirty="0" smtClean="0">
                <a:latin typeface="Times New Roman" pitchFamily="18" charset="0"/>
                <a:cs typeface="Times New Roman" pitchFamily="18" charset="0"/>
                <a:hlinkClick r:id="rId2"/>
              </a:rPr>
              <a:t>https://dev.twitter.com</a:t>
            </a:r>
            <a:r>
              <a:rPr lang="en-US" sz="1800" dirty="0" smtClean="0">
                <a:latin typeface="Times New Roman" pitchFamily="18" charset="0"/>
                <a:cs typeface="Times New Roman" pitchFamily="18" charset="0"/>
              </a:rPr>
              <a:t> and login by using your twitter account.</a:t>
            </a:r>
          </a:p>
          <a:p>
            <a:pPr lvl="0" algn="just">
              <a:lnSpc>
                <a:spcPct val="150000"/>
              </a:lnSpc>
            </a:pPr>
            <a:r>
              <a:rPr lang="en-US" sz="1800" dirty="0" smtClean="0">
                <a:latin typeface="Times New Roman" pitchFamily="18" charset="0"/>
                <a:cs typeface="Times New Roman" pitchFamily="18" charset="0"/>
              </a:rPr>
              <a:t>           Then go to My Applications </a:t>
            </a:r>
            <a:r>
              <a:rPr lang="en-US" sz="1800" dirty="0" smtClean="0">
                <a:latin typeface="Times New Roman" pitchFamily="18" charset="0"/>
                <a:cs typeface="Times New Roman" pitchFamily="18" charset="0"/>
                <a:sym typeface="Wingdings"/>
              </a:rPr>
              <a:t></a:t>
            </a:r>
            <a:r>
              <a:rPr lang="en-US" sz="1800" dirty="0" smtClean="0">
                <a:latin typeface="Times New Roman" pitchFamily="18" charset="0"/>
                <a:cs typeface="Times New Roman" pitchFamily="18" charset="0"/>
              </a:rPr>
              <a:t> Create a new application.</a:t>
            </a:r>
          </a:p>
          <a:p>
            <a:pPr algn="just">
              <a:lnSpc>
                <a:spcPct val="150000"/>
              </a:lnSpc>
            </a:pPr>
            <a:r>
              <a:rPr lang="en-US" sz="1800" dirty="0" smtClean="0">
                <a:latin typeface="Times New Roman" pitchFamily="18" charset="0"/>
                <a:cs typeface="Times New Roman" pitchFamily="18" charset="0"/>
              </a:rPr>
              <a:t>           Give your application a name, describe about your application in few words, 	provide your website’s URL or your blog address (in case you don’t have any 	website). Leave the Callback URL blank for now. Complete other formalities 	and create your twitter application. Once, all the steps are done, the created 	application will show as below. Please note the Consumer key and	 	Consumer Secret numbers as they will be used in </a:t>
            </a:r>
            <a:r>
              <a:rPr lang="en-US" sz="1800" dirty="0" err="1" smtClean="0">
                <a:latin typeface="Times New Roman" pitchFamily="18" charset="0"/>
                <a:cs typeface="Times New Roman" pitchFamily="18" charset="0"/>
              </a:rPr>
              <a:t>RStudio</a:t>
            </a:r>
            <a:r>
              <a:rPr lang="en-US" sz="1800" dirty="0" smtClean="0">
                <a:latin typeface="Times New Roman" pitchFamily="18" charset="0"/>
                <a:cs typeface="Times New Roman" pitchFamily="18" charset="0"/>
              </a:rPr>
              <a:t> later.</a:t>
            </a:r>
            <a:endParaRPr lang="en-IN" sz="1800" dirty="0" smtClean="0">
              <a:latin typeface="Times New Roman" pitchFamily="18" charset="0"/>
              <a:cs typeface="Times New Roman" pitchFamily="18" charset="0"/>
            </a:endParaRPr>
          </a:p>
          <a:p>
            <a:pPr lvl="0"/>
            <a:endParaRPr lang="en-IN" sz="1500" dirty="0" smtClean="0">
              <a:latin typeface="Times New Roman" pitchFamily="18" charset="0"/>
              <a:cs typeface="Times New Roman" pitchFamily="18" charset="0"/>
            </a:endParaRPr>
          </a:p>
          <a:p>
            <a:pPr algn="just">
              <a:lnSpc>
                <a:spcPct val="150000"/>
              </a:lnSpc>
            </a:pPr>
            <a:endParaRPr lang="en-IN" sz="18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4441</TotalTime>
  <Words>1271</Words>
  <Application>Microsoft Office PowerPoint</Application>
  <PresentationFormat>On-screen Show (4:3)</PresentationFormat>
  <Paragraphs>131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PowerPoint Presentation</vt:lpstr>
      <vt:lpstr>CONTENTS</vt:lpstr>
      <vt:lpstr>OBJECTIVE</vt:lpstr>
      <vt:lpstr>INTRODUCTION   TO  “TWITTER”</vt:lpstr>
      <vt:lpstr>INTRODUCTION TO “R LANGUAGE”</vt:lpstr>
      <vt:lpstr>BASIC  STEPS  TO  APPLY  SENTIMENT ANALYSIS  IN  R</vt:lpstr>
      <vt:lpstr>TWITTER  SENTIMENTS  ANALYSIS USING  “R”</vt:lpstr>
      <vt:lpstr>TOOLS AND PACKAGES USED</vt:lpstr>
      <vt:lpstr>SNAPSHOTS  OF  THE  WORK  DONE  TILL 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Once the handshake is done and authorized by twitter, we can fetch most recent tweets related to any keyword. The code for getting tweets related to #farhanakhtar: </vt:lpstr>
      <vt:lpstr>CODE FOR SENTIMENT ANALYSIS</vt:lpstr>
      <vt:lpstr>CODE FOR NEGATIVE AND POSTIVE TWEETS </vt:lpstr>
      <vt:lpstr>PowerPoint Presentation</vt:lpstr>
      <vt:lpstr>CODE FOR VIEWING THE FARHAN SCORES</vt:lpstr>
      <vt:lpstr>HISTOGRAM OF FARHAN$SCORES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RUSHALI</dc:creator>
  <cp:lastModifiedBy>PARTEEK MEHTA</cp:lastModifiedBy>
  <cp:revision>171</cp:revision>
  <dcterms:created xsi:type="dcterms:W3CDTF">2017-03-20T10:15:46Z</dcterms:created>
  <dcterms:modified xsi:type="dcterms:W3CDTF">2017-05-23T07:24:40Z</dcterms:modified>
</cp:coreProperties>
</file>