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68BCA-FE8C-46F7-95D8-B8E521C926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2E5DF1-4A2F-492F-9DDB-FBE3ADDC86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5AF482-D19A-4303-A97D-9B5486A082B2}"/>
              </a:ext>
            </a:extLst>
          </p:cNvPr>
          <p:cNvSpPr>
            <a:spLocks noGrp="1"/>
          </p:cNvSpPr>
          <p:nvPr>
            <p:ph type="dt" sz="half" idx="10"/>
          </p:nvPr>
        </p:nvSpPr>
        <p:spPr/>
        <p:txBody>
          <a:bodyPr/>
          <a:lstStyle/>
          <a:p>
            <a:fld id="{ED9E8CF2-ABB1-463A-A570-057A00507427}" type="datetimeFigureOut">
              <a:rPr lang="en-US" smtClean="0"/>
              <a:t>9/12/2021</a:t>
            </a:fld>
            <a:endParaRPr lang="en-US"/>
          </a:p>
        </p:txBody>
      </p:sp>
      <p:sp>
        <p:nvSpPr>
          <p:cNvPr id="5" name="Footer Placeholder 4">
            <a:extLst>
              <a:ext uri="{FF2B5EF4-FFF2-40B4-BE49-F238E27FC236}">
                <a16:creationId xmlns:a16="http://schemas.microsoft.com/office/drawing/2014/main" id="{5D8DDDFF-731E-4624-BAEA-E4EAFB3A67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38616-25F3-4168-85BB-266CE961B37A}"/>
              </a:ext>
            </a:extLst>
          </p:cNvPr>
          <p:cNvSpPr>
            <a:spLocks noGrp="1"/>
          </p:cNvSpPr>
          <p:nvPr>
            <p:ph type="sldNum" sz="quarter" idx="12"/>
          </p:nvPr>
        </p:nvSpPr>
        <p:spPr/>
        <p:txBody>
          <a:bodyPr/>
          <a:lstStyle/>
          <a:p>
            <a:fld id="{A06C3ACF-7D18-4980-89C4-380149B569F2}" type="slidenum">
              <a:rPr lang="en-US" smtClean="0"/>
              <a:t>‹#›</a:t>
            </a:fld>
            <a:endParaRPr lang="en-US"/>
          </a:p>
        </p:txBody>
      </p:sp>
    </p:spTree>
    <p:extLst>
      <p:ext uri="{BB962C8B-B14F-4D97-AF65-F5344CB8AC3E}">
        <p14:creationId xmlns:p14="http://schemas.microsoft.com/office/powerpoint/2010/main" val="2731094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0B905-97CA-4C9A-A604-C5A8AE5509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F889F9-0F56-4D1E-9F2D-901F337EF4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66A9D6-6808-4F2A-87B6-173FA6DC2850}"/>
              </a:ext>
            </a:extLst>
          </p:cNvPr>
          <p:cNvSpPr>
            <a:spLocks noGrp="1"/>
          </p:cNvSpPr>
          <p:nvPr>
            <p:ph type="dt" sz="half" idx="10"/>
          </p:nvPr>
        </p:nvSpPr>
        <p:spPr/>
        <p:txBody>
          <a:bodyPr/>
          <a:lstStyle/>
          <a:p>
            <a:fld id="{ED9E8CF2-ABB1-463A-A570-057A00507427}" type="datetimeFigureOut">
              <a:rPr lang="en-US" smtClean="0"/>
              <a:t>9/12/2021</a:t>
            </a:fld>
            <a:endParaRPr lang="en-US"/>
          </a:p>
        </p:txBody>
      </p:sp>
      <p:sp>
        <p:nvSpPr>
          <p:cNvPr id="5" name="Footer Placeholder 4">
            <a:extLst>
              <a:ext uri="{FF2B5EF4-FFF2-40B4-BE49-F238E27FC236}">
                <a16:creationId xmlns:a16="http://schemas.microsoft.com/office/drawing/2014/main" id="{C57E3988-0D9F-4B59-8031-A0EF417F49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12DEDD-5766-4E9D-A400-97EC961AEA51}"/>
              </a:ext>
            </a:extLst>
          </p:cNvPr>
          <p:cNvSpPr>
            <a:spLocks noGrp="1"/>
          </p:cNvSpPr>
          <p:nvPr>
            <p:ph type="sldNum" sz="quarter" idx="12"/>
          </p:nvPr>
        </p:nvSpPr>
        <p:spPr/>
        <p:txBody>
          <a:bodyPr/>
          <a:lstStyle/>
          <a:p>
            <a:fld id="{A06C3ACF-7D18-4980-89C4-380149B569F2}" type="slidenum">
              <a:rPr lang="en-US" smtClean="0"/>
              <a:t>‹#›</a:t>
            </a:fld>
            <a:endParaRPr lang="en-US"/>
          </a:p>
        </p:txBody>
      </p:sp>
    </p:spTree>
    <p:extLst>
      <p:ext uri="{BB962C8B-B14F-4D97-AF65-F5344CB8AC3E}">
        <p14:creationId xmlns:p14="http://schemas.microsoft.com/office/powerpoint/2010/main" val="3138211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3D839B-9FB3-4F4D-AD5D-D65EE25174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7E8780-7D26-4E23-A1A4-12CE09242F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50A728-3AC9-4A0F-AE46-5482C560E773}"/>
              </a:ext>
            </a:extLst>
          </p:cNvPr>
          <p:cNvSpPr>
            <a:spLocks noGrp="1"/>
          </p:cNvSpPr>
          <p:nvPr>
            <p:ph type="dt" sz="half" idx="10"/>
          </p:nvPr>
        </p:nvSpPr>
        <p:spPr/>
        <p:txBody>
          <a:bodyPr/>
          <a:lstStyle/>
          <a:p>
            <a:fld id="{ED9E8CF2-ABB1-463A-A570-057A00507427}" type="datetimeFigureOut">
              <a:rPr lang="en-US" smtClean="0"/>
              <a:t>9/12/2021</a:t>
            </a:fld>
            <a:endParaRPr lang="en-US"/>
          </a:p>
        </p:txBody>
      </p:sp>
      <p:sp>
        <p:nvSpPr>
          <p:cNvPr id="5" name="Footer Placeholder 4">
            <a:extLst>
              <a:ext uri="{FF2B5EF4-FFF2-40B4-BE49-F238E27FC236}">
                <a16:creationId xmlns:a16="http://schemas.microsoft.com/office/drawing/2014/main" id="{8DFB26FF-5E90-43D8-9E7E-6D995E784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1D49E-BF05-47F0-9BCF-F471FE862302}"/>
              </a:ext>
            </a:extLst>
          </p:cNvPr>
          <p:cNvSpPr>
            <a:spLocks noGrp="1"/>
          </p:cNvSpPr>
          <p:nvPr>
            <p:ph type="sldNum" sz="quarter" idx="12"/>
          </p:nvPr>
        </p:nvSpPr>
        <p:spPr/>
        <p:txBody>
          <a:bodyPr/>
          <a:lstStyle/>
          <a:p>
            <a:fld id="{A06C3ACF-7D18-4980-89C4-380149B569F2}" type="slidenum">
              <a:rPr lang="en-US" smtClean="0"/>
              <a:t>‹#›</a:t>
            </a:fld>
            <a:endParaRPr lang="en-US"/>
          </a:p>
        </p:txBody>
      </p:sp>
    </p:spTree>
    <p:extLst>
      <p:ext uri="{BB962C8B-B14F-4D97-AF65-F5344CB8AC3E}">
        <p14:creationId xmlns:p14="http://schemas.microsoft.com/office/powerpoint/2010/main" val="1246694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1C387-E990-4B43-937A-B8A19AAA3E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0DE71D-984C-4B14-B282-B450E7FC96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D4FA14-94A5-4823-80A2-C9D217F7ACE9}"/>
              </a:ext>
            </a:extLst>
          </p:cNvPr>
          <p:cNvSpPr>
            <a:spLocks noGrp="1"/>
          </p:cNvSpPr>
          <p:nvPr>
            <p:ph type="dt" sz="half" idx="10"/>
          </p:nvPr>
        </p:nvSpPr>
        <p:spPr/>
        <p:txBody>
          <a:bodyPr/>
          <a:lstStyle/>
          <a:p>
            <a:fld id="{ED9E8CF2-ABB1-463A-A570-057A00507427}" type="datetimeFigureOut">
              <a:rPr lang="en-US" smtClean="0"/>
              <a:t>9/12/2021</a:t>
            </a:fld>
            <a:endParaRPr lang="en-US"/>
          </a:p>
        </p:txBody>
      </p:sp>
      <p:sp>
        <p:nvSpPr>
          <p:cNvPr id="5" name="Footer Placeholder 4">
            <a:extLst>
              <a:ext uri="{FF2B5EF4-FFF2-40B4-BE49-F238E27FC236}">
                <a16:creationId xmlns:a16="http://schemas.microsoft.com/office/drawing/2014/main" id="{C9B25170-3285-46FF-B4A9-81F44A343A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BF7A3-57C8-485A-AD4F-D38066D65189}"/>
              </a:ext>
            </a:extLst>
          </p:cNvPr>
          <p:cNvSpPr>
            <a:spLocks noGrp="1"/>
          </p:cNvSpPr>
          <p:nvPr>
            <p:ph type="sldNum" sz="quarter" idx="12"/>
          </p:nvPr>
        </p:nvSpPr>
        <p:spPr/>
        <p:txBody>
          <a:bodyPr/>
          <a:lstStyle/>
          <a:p>
            <a:fld id="{A06C3ACF-7D18-4980-89C4-380149B569F2}" type="slidenum">
              <a:rPr lang="en-US" smtClean="0"/>
              <a:t>‹#›</a:t>
            </a:fld>
            <a:endParaRPr lang="en-US"/>
          </a:p>
        </p:txBody>
      </p:sp>
    </p:spTree>
    <p:extLst>
      <p:ext uri="{BB962C8B-B14F-4D97-AF65-F5344CB8AC3E}">
        <p14:creationId xmlns:p14="http://schemas.microsoft.com/office/powerpoint/2010/main" val="4000133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7C97A-02CE-4BE5-A8C9-D370EE554B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6AB293-647B-446A-868F-AB5A1081A9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F62C24-3613-498D-946D-FFEC5F27EDC5}"/>
              </a:ext>
            </a:extLst>
          </p:cNvPr>
          <p:cNvSpPr>
            <a:spLocks noGrp="1"/>
          </p:cNvSpPr>
          <p:nvPr>
            <p:ph type="dt" sz="half" idx="10"/>
          </p:nvPr>
        </p:nvSpPr>
        <p:spPr/>
        <p:txBody>
          <a:bodyPr/>
          <a:lstStyle/>
          <a:p>
            <a:fld id="{ED9E8CF2-ABB1-463A-A570-057A00507427}" type="datetimeFigureOut">
              <a:rPr lang="en-US" smtClean="0"/>
              <a:t>9/12/2021</a:t>
            </a:fld>
            <a:endParaRPr lang="en-US"/>
          </a:p>
        </p:txBody>
      </p:sp>
      <p:sp>
        <p:nvSpPr>
          <p:cNvPr id="5" name="Footer Placeholder 4">
            <a:extLst>
              <a:ext uri="{FF2B5EF4-FFF2-40B4-BE49-F238E27FC236}">
                <a16:creationId xmlns:a16="http://schemas.microsoft.com/office/drawing/2014/main" id="{CBECE97F-CB0A-497D-B8F0-9231EE5CC6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EA58E4-2D98-41BB-9FDE-FDB59651EB97}"/>
              </a:ext>
            </a:extLst>
          </p:cNvPr>
          <p:cNvSpPr>
            <a:spLocks noGrp="1"/>
          </p:cNvSpPr>
          <p:nvPr>
            <p:ph type="sldNum" sz="quarter" idx="12"/>
          </p:nvPr>
        </p:nvSpPr>
        <p:spPr/>
        <p:txBody>
          <a:bodyPr/>
          <a:lstStyle/>
          <a:p>
            <a:fld id="{A06C3ACF-7D18-4980-89C4-380149B569F2}" type="slidenum">
              <a:rPr lang="en-US" smtClean="0"/>
              <a:t>‹#›</a:t>
            </a:fld>
            <a:endParaRPr lang="en-US"/>
          </a:p>
        </p:txBody>
      </p:sp>
    </p:spTree>
    <p:extLst>
      <p:ext uri="{BB962C8B-B14F-4D97-AF65-F5344CB8AC3E}">
        <p14:creationId xmlns:p14="http://schemas.microsoft.com/office/powerpoint/2010/main" val="1627785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320BB-948B-4916-BD38-ADC4B7A31E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2F704B-7C76-403E-A92C-F7AE9C7AB3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905579-3D55-43CF-8B09-74620EAF42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9424E7-22C1-42FA-8E62-E8CEA9A8289F}"/>
              </a:ext>
            </a:extLst>
          </p:cNvPr>
          <p:cNvSpPr>
            <a:spLocks noGrp="1"/>
          </p:cNvSpPr>
          <p:nvPr>
            <p:ph type="dt" sz="half" idx="10"/>
          </p:nvPr>
        </p:nvSpPr>
        <p:spPr/>
        <p:txBody>
          <a:bodyPr/>
          <a:lstStyle/>
          <a:p>
            <a:fld id="{ED9E8CF2-ABB1-463A-A570-057A00507427}" type="datetimeFigureOut">
              <a:rPr lang="en-US" smtClean="0"/>
              <a:t>9/12/2021</a:t>
            </a:fld>
            <a:endParaRPr lang="en-US"/>
          </a:p>
        </p:txBody>
      </p:sp>
      <p:sp>
        <p:nvSpPr>
          <p:cNvPr id="6" name="Footer Placeholder 5">
            <a:extLst>
              <a:ext uri="{FF2B5EF4-FFF2-40B4-BE49-F238E27FC236}">
                <a16:creationId xmlns:a16="http://schemas.microsoft.com/office/drawing/2014/main" id="{421ABD64-7D4D-4C51-8B2E-B2DD053641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D3B520-F7EB-43A2-9E9D-E10025C9FDC7}"/>
              </a:ext>
            </a:extLst>
          </p:cNvPr>
          <p:cNvSpPr>
            <a:spLocks noGrp="1"/>
          </p:cNvSpPr>
          <p:nvPr>
            <p:ph type="sldNum" sz="quarter" idx="12"/>
          </p:nvPr>
        </p:nvSpPr>
        <p:spPr/>
        <p:txBody>
          <a:bodyPr/>
          <a:lstStyle/>
          <a:p>
            <a:fld id="{A06C3ACF-7D18-4980-89C4-380149B569F2}" type="slidenum">
              <a:rPr lang="en-US" smtClean="0"/>
              <a:t>‹#›</a:t>
            </a:fld>
            <a:endParaRPr lang="en-US"/>
          </a:p>
        </p:txBody>
      </p:sp>
    </p:spTree>
    <p:extLst>
      <p:ext uri="{BB962C8B-B14F-4D97-AF65-F5344CB8AC3E}">
        <p14:creationId xmlns:p14="http://schemas.microsoft.com/office/powerpoint/2010/main" val="2548152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DAA7-3795-4C4C-B9E7-755462504F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6DC831-CE43-497A-B640-E72DE76244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F1EA78-0BEB-41B5-972F-704B9EBBB6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C452DE-3186-4FDA-B750-B4FF5840C7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EDB3C8-88ED-42A6-B0B7-A68B34F2A2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B6CACE-D7EE-40EE-941E-7799501B6411}"/>
              </a:ext>
            </a:extLst>
          </p:cNvPr>
          <p:cNvSpPr>
            <a:spLocks noGrp="1"/>
          </p:cNvSpPr>
          <p:nvPr>
            <p:ph type="dt" sz="half" idx="10"/>
          </p:nvPr>
        </p:nvSpPr>
        <p:spPr/>
        <p:txBody>
          <a:bodyPr/>
          <a:lstStyle/>
          <a:p>
            <a:fld id="{ED9E8CF2-ABB1-463A-A570-057A00507427}" type="datetimeFigureOut">
              <a:rPr lang="en-US" smtClean="0"/>
              <a:t>9/12/2021</a:t>
            </a:fld>
            <a:endParaRPr lang="en-US"/>
          </a:p>
        </p:txBody>
      </p:sp>
      <p:sp>
        <p:nvSpPr>
          <p:cNvPr id="8" name="Footer Placeholder 7">
            <a:extLst>
              <a:ext uri="{FF2B5EF4-FFF2-40B4-BE49-F238E27FC236}">
                <a16:creationId xmlns:a16="http://schemas.microsoft.com/office/drawing/2014/main" id="{9D08286D-FD84-42EB-9C96-1E4CEF7171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33FDBA-EA26-4CB3-ABC1-A12F3F99FC2C}"/>
              </a:ext>
            </a:extLst>
          </p:cNvPr>
          <p:cNvSpPr>
            <a:spLocks noGrp="1"/>
          </p:cNvSpPr>
          <p:nvPr>
            <p:ph type="sldNum" sz="quarter" idx="12"/>
          </p:nvPr>
        </p:nvSpPr>
        <p:spPr/>
        <p:txBody>
          <a:bodyPr/>
          <a:lstStyle/>
          <a:p>
            <a:fld id="{A06C3ACF-7D18-4980-89C4-380149B569F2}" type="slidenum">
              <a:rPr lang="en-US" smtClean="0"/>
              <a:t>‹#›</a:t>
            </a:fld>
            <a:endParaRPr lang="en-US"/>
          </a:p>
        </p:txBody>
      </p:sp>
    </p:spTree>
    <p:extLst>
      <p:ext uri="{BB962C8B-B14F-4D97-AF65-F5344CB8AC3E}">
        <p14:creationId xmlns:p14="http://schemas.microsoft.com/office/powerpoint/2010/main" val="1874703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7C2FA-53A5-44A0-BE72-D05FF769D1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BA60F3-E19A-42FE-A31B-F30155045CAD}"/>
              </a:ext>
            </a:extLst>
          </p:cNvPr>
          <p:cNvSpPr>
            <a:spLocks noGrp="1"/>
          </p:cNvSpPr>
          <p:nvPr>
            <p:ph type="dt" sz="half" idx="10"/>
          </p:nvPr>
        </p:nvSpPr>
        <p:spPr/>
        <p:txBody>
          <a:bodyPr/>
          <a:lstStyle/>
          <a:p>
            <a:fld id="{ED9E8CF2-ABB1-463A-A570-057A00507427}" type="datetimeFigureOut">
              <a:rPr lang="en-US" smtClean="0"/>
              <a:t>9/12/2021</a:t>
            </a:fld>
            <a:endParaRPr lang="en-US"/>
          </a:p>
        </p:txBody>
      </p:sp>
      <p:sp>
        <p:nvSpPr>
          <p:cNvPr id="4" name="Footer Placeholder 3">
            <a:extLst>
              <a:ext uri="{FF2B5EF4-FFF2-40B4-BE49-F238E27FC236}">
                <a16:creationId xmlns:a16="http://schemas.microsoft.com/office/drawing/2014/main" id="{6B72D6C0-36A2-4A54-8A4D-80ADE281C4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6473B8-EAB5-4D0D-B451-8CB568D2489C}"/>
              </a:ext>
            </a:extLst>
          </p:cNvPr>
          <p:cNvSpPr>
            <a:spLocks noGrp="1"/>
          </p:cNvSpPr>
          <p:nvPr>
            <p:ph type="sldNum" sz="quarter" idx="12"/>
          </p:nvPr>
        </p:nvSpPr>
        <p:spPr/>
        <p:txBody>
          <a:bodyPr/>
          <a:lstStyle/>
          <a:p>
            <a:fld id="{A06C3ACF-7D18-4980-89C4-380149B569F2}" type="slidenum">
              <a:rPr lang="en-US" smtClean="0"/>
              <a:t>‹#›</a:t>
            </a:fld>
            <a:endParaRPr lang="en-US"/>
          </a:p>
        </p:txBody>
      </p:sp>
    </p:spTree>
    <p:extLst>
      <p:ext uri="{BB962C8B-B14F-4D97-AF65-F5344CB8AC3E}">
        <p14:creationId xmlns:p14="http://schemas.microsoft.com/office/powerpoint/2010/main" val="2072873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B2CE82-F466-403D-BD8F-27547A4486B5}"/>
              </a:ext>
            </a:extLst>
          </p:cNvPr>
          <p:cNvSpPr>
            <a:spLocks noGrp="1"/>
          </p:cNvSpPr>
          <p:nvPr>
            <p:ph type="dt" sz="half" idx="10"/>
          </p:nvPr>
        </p:nvSpPr>
        <p:spPr/>
        <p:txBody>
          <a:bodyPr/>
          <a:lstStyle/>
          <a:p>
            <a:fld id="{ED9E8CF2-ABB1-463A-A570-057A00507427}" type="datetimeFigureOut">
              <a:rPr lang="en-US" smtClean="0"/>
              <a:t>9/12/2021</a:t>
            </a:fld>
            <a:endParaRPr lang="en-US"/>
          </a:p>
        </p:txBody>
      </p:sp>
      <p:sp>
        <p:nvSpPr>
          <p:cNvPr id="3" name="Footer Placeholder 2">
            <a:extLst>
              <a:ext uri="{FF2B5EF4-FFF2-40B4-BE49-F238E27FC236}">
                <a16:creationId xmlns:a16="http://schemas.microsoft.com/office/drawing/2014/main" id="{5A07DF13-34C0-4332-B57F-4A54896510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E3E02B-5613-4BBC-AAFC-C240464091A2}"/>
              </a:ext>
            </a:extLst>
          </p:cNvPr>
          <p:cNvSpPr>
            <a:spLocks noGrp="1"/>
          </p:cNvSpPr>
          <p:nvPr>
            <p:ph type="sldNum" sz="quarter" idx="12"/>
          </p:nvPr>
        </p:nvSpPr>
        <p:spPr/>
        <p:txBody>
          <a:bodyPr/>
          <a:lstStyle/>
          <a:p>
            <a:fld id="{A06C3ACF-7D18-4980-89C4-380149B569F2}" type="slidenum">
              <a:rPr lang="en-US" smtClean="0"/>
              <a:t>‹#›</a:t>
            </a:fld>
            <a:endParaRPr lang="en-US"/>
          </a:p>
        </p:txBody>
      </p:sp>
    </p:spTree>
    <p:extLst>
      <p:ext uri="{BB962C8B-B14F-4D97-AF65-F5344CB8AC3E}">
        <p14:creationId xmlns:p14="http://schemas.microsoft.com/office/powerpoint/2010/main" val="4103307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FE196-08CF-42BD-B0DF-625D4DE82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35E5C1-F27D-4435-84ED-2252E24D6B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7DAAF6-32A4-404A-8E0C-6E59BA1674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E5CF4F-5DC3-4157-B9BB-9F7898823FA1}"/>
              </a:ext>
            </a:extLst>
          </p:cNvPr>
          <p:cNvSpPr>
            <a:spLocks noGrp="1"/>
          </p:cNvSpPr>
          <p:nvPr>
            <p:ph type="dt" sz="half" idx="10"/>
          </p:nvPr>
        </p:nvSpPr>
        <p:spPr/>
        <p:txBody>
          <a:bodyPr/>
          <a:lstStyle/>
          <a:p>
            <a:fld id="{ED9E8CF2-ABB1-463A-A570-057A00507427}" type="datetimeFigureOut">
              <a:rPr lang="en-US" smtClean="0"/>
              <a:t>9/12/2021</a:t>
            </a:fld>
            <a:endParaRPr lang="en-US"/>
          </a:p>
        </p:txBody>
      </p:sp>
      <p:sp>
        <p:nvSpPr>
          <p:cNvPr id="6" name="Footer Placeholder 5">
            <a:extLst>
              <a:ext uri="{FF2B5EF4-FFF2-40B4-BE49-F238E27FC236}">
                <a16:creationId xmlns:a16="http://schemas.microsoft.com/office/drawing/2014/main" id="{C23AF17A-F216-430F-B76D-153C7EE0D0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6C2E40-FF1F-4941-B510-53C3FDF05DB1}"/>
              </a:ext>
            </a:extLst>
          </p:cNvPr>
          <p:cNvSpPr>
            <a:spLocks noGrp="1"/>
          </p:cNvSpPr>
          <p:nvPr>
            <p:ph type="sldNum" sz="quarter" idx="12"/>
          </p:nvPr>
        </p:nvSpPr>
        <p:spPr/>
        <p:txBody>
          <a:bodyPr/>
          <a:lstStyle/>
          <a:p>
            <a:fld id="{A06C3ACF-7D18-4980-89C4-380149B569F2}" type="slidenum">
              <a:rPr lang="en-US" smtClean="0"/>
              <a:t>‹#›</a:t>
            </a:fld>
            <a:endParaRPr lang="en-US"/>
          </a:p>
        </p:txBody>
      </p:sp>
    </p:spTree>
    <p:extLst>
      <p:ext uri="{BB962C8B-B14F-4D97-AF65-F5344CB8AC3E}">
        <p14:creationId xmlns:p14="http://schemas.microsoft.com/office/powerpoint/2010/main" val="2317046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67303-1810-45C2-A0B5-FD3117E161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A523F1-39FE-410A-8A60-A3847585AC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90C0CF-151E-4F74-B1FB-1CB389BBF4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19284A-8D01-4F45-97E2-E69DBFE3CBF5}"/>
              </a:ext>
            </a:extLst>
          </p:cNvPr>
          <p:cNvSpPr>
            <a:spLocks noGrp="1"/>
          </p:cNvSpPr>
          <p:nvPr>
            <p:ph type="dt" sz="half" idx="10"/>
          </p:nvPr>
        </p:nvSpPr>
        <p:spPr/>
        <p:txBody>
          <a:bodyPr/>
          <a:lstStyle/>
          <a:p>
            <a:fld id="{ED9E8CF2-ABB1-463A-A570-057A00507427}" type="datetimeFigureOut">
              <a:rPr lang="en-US" smtClean="0"/>
              <a:t>9/12/2021</a:t>
            </a:fld>
            <a:endParaRPr lang="en-US"/>
          </a:p>
        </p:txBody>
      </p:sp>
      <p:sp>
        <p:nvSpPr>
          <p:cNvPr id="6" name="Footer Placeholder 5">
            <a:extLst>
              <a:ext uri="{FF2B5EF4-FFF2-40B4-BE49-F238E27FC236}">
                <a16:creationId xmlns:a16="http://schemas.microsoft.com/office/drawing/2014/main" id="{44A33500-F553-4CDA-A29F-7BFFC7FF5A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4F1106-41B6-4BA2-B7A9-092825C35DF8}"/>
              </a:ext>
            </a:extLst>
          </p:cNvPr>
          <p:cNvSpPr>
            <a:spLocks noGrp="1"/>
          </p:cNvSpPr>
          <p:nvPr>
            <p:ph type="sldNum" sz="quarter" idx="12"/>
          </p:nvPr>
        </p:nvSpPr>
        <p:spPr/>
        <p:txBody>
          <a:bodyPr/>
          <a:lstStyle/>
          <a:p>
            <a:fld id="{A06C3ACF-7D18-4980-89C4-380149B569F2}" type="slidenum">
              <a:rPr lang="en-US" smtClean="0"/>
              <a:t>‹#›</a:t>
            </a:fld>
            <a:endParaRPr lang="en-US"/>
          </a:p>
        </p:txBody>
      </p:sp>
    </p:spTree>
    <p:extLst>
      <p:ext uri="{BB962C8B-B14F-4D97-AF65-F5344CB8AC3E}">
        <p14:creationId xmlns:p14="http://schemas.microsoft.com/office/powerpoint/2010/main" val="1864285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B6B1A1-CCE4-4971-8B4A-B869E03404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2587B1-480E-497A-84E6-F2DFE5AFBB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064B9B-DB76-49F7-BB2F-00A4B491A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9E8CF2-ABB1-463A-A570-057A00507427}" type="datetimeFigureOut">
              <a:rPr lang="en-US" smtClean="0"/>
              <a:t>9/12/2021</a:t>
            </a:fld>
            <a:endParaRPr lang="en-US"/>
          </a:p>
        </p:txBody>
      </p:sp>
      <p:sp>
        <p:nvSpPr>
          <p:cNvPr id="5" name="Footer Placeholder 4">
            <a:extLst>
              <a:ext uri="{FF2B5EF4-FFF2-40B4-BE49-F238E27FC236}">
                <a16:creationId xmlns:a16="http://schemas.microsoft.com/office/drawing/2014/main" id="{6DEC8E02-78F2-4F10-AE5D-0BC6E5E19C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4873C4-5274-4DAE-B2AC-A7D7618EE6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6C3ACF-7D18-4980-89C4-380149B569F2}" type="slidenum">
              <a:rPr lang="en-US" smtClean="0"/>
              <a:t>‹#›</a:t>
            </a:fld>
            <a:endParaRPr lang="en-US"/>
          </a:p>
        </p:txBody>
      </p:sp>
    </p:spTree>
    <p:extLst>
      <p:ext uri="{BB962C8B-B14F-4D97-AF65-F5344CB8AC3E}">
        <p14:creationId xmlns:p14="http://schemas.microsoft.com/office/powerpoint/2010/main" val="1064425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2F6FD8-2563-4A3C-AFB4-605676DDD7CB}"/>
              </a:ext>
            </a:extLst>
          </p:cNvPr>
          <p:cNvSpPr>
            <a:spLocks noGrp="1"/>
          </p:cNvSpPr>
          <p:nvPr>
            <p:ph type="subTitle" idx="1"/>
          </p:nvPr>
        </p:nvSpPr>
        <p:spPr>
          <a:xfrm>
            <a:off x="281354" y="196947"/>
            <a:ext cx="11802794" cy="6513341"/>
          </a:xfrm>
        </p:spPr>
        <p:txBody>
          <a:bodyPr>
            <a:normAutofit/>
          </a:bodyPr>
          <a:lstStyle/>
          <a:p>
            <a:r>
              <a:rPr lang="en-US" dirty="0"/>
              <a:t>Java Script</a:t>
            </a:r>
          </a:p>
          <a:p>
            <a:pPr algn="l"/>
            <a:endParaRPr lang="en-US" sz="2000" dirty="0"/>
          </a:p>
          <a:p>
            <a:pPr marL="342900" indent="-342900" algn="l">
              <a:buFont typeface="Wingdings" panose="05000000000000000000" pitchFamily="2" charset="2"/>
              <a:buChar char="ü"/>
            </a:pPr>
            <a:r>
              <a:rPr lang="en-US" sz="2500" dirty="0"/>
              <a:t>JavaScript (</a:t>
            </a:r>
            <a:r>
              <a:rPr lang="en-US" sz="2500" dirty="0" err="1"/>
              <a:t>js</a:t>
            </a:r>
            <a:r>
              <a:rPr lang="en-US" sz="2500" dirty="0"/>
              <a:t>) is a light-weight object-oriented programming language </a:t>
            </a:r>
          </a:p>
          <a:p>
            <a:pPr marL="342900" indent="-342900" algn="l">
              <a:buFont typeface="Wingdings" panose="05000000000000000000" pitchFamily="2" charset="2"/>
              <a:buChar char="ü"/>
            </a:pPr>
            <a:r>
              <a:rPr lang="en-US" sz="2500" dirty="0"/>
              <a:t>Is used by several websites for scripting the webpages. </a:t>
            </a:r>
          </a:p>
          <a:p>
            <a:pPr marL="342900" indent="-342900" algn="l">
              <a:buFont typeface="Wingdings" panose="05000000000000000000" pitchFamily="2" charset="2"/>
              <a:buChar char="ü"/>
            </a:pPr>
            <a:r>
              <a:rPr lang="en-US" sz="2500" dirty="0"/>
              <a:t>It is an interpreted, full-fledged programming language that enables dynamic interactivity on websites when applied to an HTML document. </a:t>
            </a:r>
          </a:p>
          <a:p>
            <a:pPr marL="342900" indent="-342900" algn="l">
              <a:buFont typeface="Wingdings" panose="05000000000000000000" pitchFamily="2" charset="2"/>
              <a:buChar char="ü"/>
            </a:pPr>
            <a:r>
              <a:rPr lang="en-US" sz="2500" dirty="0"/>
              <a:t>It was used in Netscape Navigator browser. </a:t>
            </a:r>
          </a:p>
          <a:p>
            <a:pPr marL="342900" indent="-342900" algn="l">
              <a:buFont typeface="Wingdings" panose="05000000000000000000" pitchFamily="2" charset="2"/>
              <a:buChar char="ü"/>
            </a:pPr>
            <a:r>
              <a:rPr lang="en-US" sz="2500" dirty="0"/>
              <a:t>Since then, it has been adopted by all other graphical web browsers. </a:t>
            </a:r>
          </a:p>
          <a:p>
            <a:pPr marL="342900" indent="-342900" algn="l">
              <a:buFont typeface="Wingdings" panose="05000000000000000000" pitchFamily="2" charset="2"/>
              <a:buChar char="ü"/>
            </a:pPr>
            <a:r>
              <a:rPr lang="en-US" sz="2500" dirty="0"/>
              <a:t>With JavaScript, users can build modern web apps to interact directly without reloading the page every time. </a:t>
            </a:r>
          </a:p>
          <a:p>
            <a:pPr marL="342900" indent="-342900" algn="l">
              <a:buFont typeface="Wingdings" panose="05000000000000000000" pitchFamily="2" charset="2"/>
              <a:buChar char="ü"/>
            </a:pPr>
            <a:r>
              <a:rPr lang="en-US" sz="2500" dirty="0"/>
              <a:t>The traditional website uses </a:t>
            </a:r>
            <a:r>
              <a:rPr lang="en-US" sz="2500" dirty="0" err="1"/>
              <a:t>js</a:t>
            </a:r>
            <a:r>
              <a:rPr lang="en-US" sz="2500" dirty="0"/>
              <a:t> to provide several forms of interactivity and simplicity.</a:t>
            </a:r>
          </a:p>
        </p:txBody>
      </p:sp>
    </p:spTree>
    <p:extLst>
      <p:ext uri="{BB962C8B-B14F-4D97-AF65-F5344CB8AC3E}">
        <p14:creationId xmlns:p14="http://schemas.microsoft.com/office/powerpoint/2010/main" val="772626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A1ABE04-2A26-4F1E-8840-1C9371785B1D}"/>
              </a:ext>
            </a:extLst>
          </p:cNvPr>
          <p:cNvSpPr>
            <a:spLocks noGrp="1"/>
          </p:cNvSpPr>
          <p:nvPr>
            <p:ph type="subTitle" idx="1"/>
          </p:nvPr>
        </p:nvSpPr>
        <p:spPr>
          <a:xfrm>
            <a:off x="154745" y="154745"/>
            <a:ext cx="12037255" cy="6597747"/>
          </a:xfrm>
        </p:spPr>
        <p:txBody>
          <a:bodyPr>
            <a:normAutofit lnSpcReduction="10000"/>
          </a:bodyPr>
          <a:lstStyle/>
          <a:p>
            <a:pPr algn="l"/>
            <a:r>
              <a:rPr lang="en-US" sz="1900" b="1" u="sng" dirty="0"/>
              <a:t>JavaScript Date Object :</a:t>
            </a:r>
          </a:p>
          <a:p>
            <a:pPr algn="l"/>
            <a:r>
              <a:rPr lang="en-US" sz="1900" dirty="0"/>
              <a:t>The JavaScript date object can be used to get year, month and day. You can display a timer on the webpage by the help of JavaScript date object.</a:t>
            </a:r>
          </a:p>
          <a:p>
            <a:pPr algn="l"/>
            <a:r>
              <a:rPr lang="en-US" sz="1900" dirty="0"/>
              <a:t>You can use different Date constructors to create date object. It provides methods to get and set day, month, year, hour, minute and seconds.</a:t>
            </a:r>
          </a:p>
          <a:p>
            <a:pPr algn="l"/>
            <a:r>
              <a:rPr lang="en-US" sz="1900" b="1" dirty="0"/>
              <a:t>Constructor</a:t>
            </a:r>
          </a:p>
          <a:p>
            <a:pPr algn="l"/>
            <a:r>
              <a:rPr lang="en-US" sz="1900" dirty="0"/>
              <a:t>You can use 4 variant of Date constructor to create date object.</a:t>
            </a:r>
          </a:p>
          <a:p>
            <a:pPr marL="342900" indent="-342900" algn="l">
              <a:buFont typeface="Arial" panose="020B0604020202020204" pitchFamily="34" charset="0"/>
              <a:buChar char="•"/>
            </a:pPr>
            <a:r>
              <a:rPr lang="en-US" sz="1900" dirty="0"/>
              <a:t>Date()</a:t>
            </a:r>
          </a:p>
          <a:p>
            <a:pPr marL="342900" indent="-342900" algn="l">
              <a:buFont typeface="Arial" panose="020B0604020202020204" pitchFamily="34" charset="0"/>
              <a:buChar char="•"/>
            </a:pPr>
            <a:r>
              <a:rPr lang="en-US" sz="1900" dirty="0"/>
              <a:t>Date(milliseconds)</a:t>
            </a:r>
          </a:p>
          <a:p>
            <a:pPr marL="342900" indent="-342900" algn="l">
              <a:buFont typeface="Arial" panose="020B0604020202020204" pitchFamily="34" charset="0"/>
              <a:buChar char="•"/>
            </a:pPr>
            <a:r>
              <a:rPr lang="en-US" sz="1900" dirty="0"/>
              <a:t>Date(</a:t>
            </a:r>
            <a:r>
              <a:rPr lang="en-US" sz="1900" dirty="0" err="1"/>
              <a:t>dateString</a:t>
            </a:r>
            <a:r>
              <a:rPr lang="en-US" sz="1900" dirty="0"/>
              <a:t>)</a:t>
            </a:r>
          </a:p>
          <a:p>
            <a:pPr marL="342900" indent="-342900" algn="l">
              <a:buFont typeface="Arial" panose="020B0604020202020204" pitchFamily="34" charset="0"/>
              <a:buChar char="•"/>
            </a:pPr>
            <a:r>
              <a:rPr lang="en-US" sz="1900" dirty="0"/>
              <a:t>Date(year, month, day, hours, minutes, seconds, milliseconds)</a:t>
            </a:r>
          </a:p>
          <a:p>
            <a:pPr algn="l"/>
            <a:r>
              <a:rPr lang="en-US" sz="1900" dirty="0"/>
              <a:t>Ex :</a:t>
            </a:r>
          </a:p>
          <a:p>
            <a:pPr algn="l"/>
            <a:r>
              <a:rPr lang="en-US" sz="1900" b="1" u="sng" dirty="0"/>
              <a:t>Current Date and Time: </a:t>
            </a:r>
          </a:p>
          <a:p>
            <a:pPr algn="l"/>
            <a:r>
              <a:rPr lang="en-US" sz="1900" dirty="0"/>
              <a:t>&lt;span id="txt"&gt;&lt;/span&gt;  </a:t>
            </a:r>
          </a:p>
          <a:p>
            <a:pPr algn="l"/>
            <a:r>
              <a:rPr lang="en-US" sz="1900" dirty="0"/>
              <a:t>&lt;script&gt;  </a:t>
            </a:r>
          </a:p>
          <a:p>
            <a:pPr algn="l"/>
            <a:r>
              <a:rPr lang="en-US" sz="1900" dirty="0"/>
              <a:t>var today=new Date();  </a:t>
            </a:r>
          </a:p>
          <a:p>
            <a:pPr algn="l"/>
            <a:r>
              <a:rPr lang="en-US" sz="1900" dirty="0" err="1"/>
              <a:t>document.getElementById</a:t>
            </a:r>
            <a:r>
              <a:rPr lang="en-US" sz="1900" dirty="0"/>
              <a:t>('txt').</a:t>
            </a:r>
            <a:r>
              <a:rPr lang="en-US" sz="1900" dirty="0" err="1"/>
              <a:t>innerHTML</a:t>
            </a:r>
            <a:r>
              <a:rPr lang="en-US" sz="1900" dirty="0"/>
              <a:t>=today;  </a:t>
            </a:r>
          </a:p>
          <a:p>
            <a:pPr algn="l"/>
            <a:r>
              <a:rPr lang="en-US" sz="1900" dirty="0"/>
              <a:t>&lt;/script&gt; </a:t>
            </a:r>
          </a:p>
        </p:txBody>
      </p:sp>
      <p:cxnSp>
        <p:nvCxnSpPr>
          <p:cNvPr id="5" name="Straight Connector 4">
            <a:extLst>
              <a:ext uri="{FF2B5EF4-FFF2-40B4-BE49-F238E27FC236}">
                <a16:creationId xmlns:a16="http://schemas.microsoft.com/office/drawing/2014/main" id="{91A9D313-DE8F-4727-A2A5-81CD12B13788}"/>
              </a:ext>
            </a:extLst>
          </p:cNvPr>
          <p:cNvCxnSpPr>
            <a:cxnSpLocks/>
          </p:cNvCxnSpPr>
          <p:nvPr/>
        </p:nvCxnSpPr>
        <p:spPr>
          <a:xfrm>
            <a:off x="5500467" y="4149969"/>
            <a:ext cx="0" cy="2457601"/>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4F13C91-B846-41B1-9962-C4F65088E2AC}"/>
              </a:ext>
            </a:extLst>
          </p:cNvPr>
          <p:cNvSpPr txBox="1"/>
          <p:nvPr/>
        </p:nvSpPr>
        <p:spPr>
          <a:xfrm>
            <a:off x="5669279" y="4154215"/>
            <a:ext cx="5767754" cy="2308324"/>
          </a:xfrm>
          <a:prstGeom prst="rect">
            <a:avLst/>
          </a:prstGeom>
          <a:noFill/>
        </p:spPr>
        <p:txBody>
          <a:bodyPr wrap="square" rtlCol="0">
            <a:spAutoFit/>
          </a:bodyPr>
          <a:lstStyle/>
          <a:p>
            <a:pPr algn="just"/>
            <a:r>
              <a:rPr lang="en-US" b="1" i="0" u="sng" dirty="0">
                <a:solidFill>
                  <a:srgbClr val="000000"/>
                </a:solidFill>
                <a:effectLst/>
                <a:latin typeface="inter-regular"/>
              </a:rPr>
              <a:t>printing date :</a:t>
            </a:r>
          </a:p>
          <a:p>
            <a:pPr algn="just"/>
            <a:r>
              <a:rPr lang="en-US" b="0" i="0" dirty="0">
                <a:solidFill>
                  <a:srgbClr val="000000"/>
                </a:solidFill>
                <a:effectLst/>
                <a:latin typeface="inter-regular"/>
              </a:rPr>
              <a:t>&lt;script&gt;  </a:t>
            </a:r>
          </a:p>
          <a:p>
            <a:pPr algn="just"/>
            <a:r>
              <a:rPr lang="en-US" b="0" i="0" dirty="0">
                <a:solidFill>
                  <a:srgbClr val="000000"/>
                </a:solidFill>
                <a:effectLst/>
                <a:latin typeface="inter-regular"/>
              </a:rPr>
              <a:t>var date=new Date();  </a:t>
            </a:r>
          </a:p>
          <a:p>
            <a:pPr algn="just"/>
            <a:r>
              <a:rPr lang="en-US" b="0" i="0" dirty="0">
                <a:solidFill>
                  <a:srgbClr val="000000"/>
                </a:solidFill>
                <a:effectLst/>
                <a:latin typeface="inter-regular"/>
              </a:rPr>
              <a:t>var day=</a:t>
            </a:r>
            <a:r>
              <a:rPr lang="en-US" b="0" i="0" dirty="0" err="1">
                <a:solidFill>
                  <a:srgbClr val="000000"/>
                </a:solidFill>
                <a:effectLst/>
                <a:latin typeface="inter-regular"/>
              </a:rPr>
              <a:t>date.getDate</a:t>
            </a:r>
            <a:r>
              <a:rPr lang="en-US" b="0" i="0" dirty="0">
                <a:solidFill>
                  <a:srgbClr val="000000"/>
                </a:solidFill>
                <a:effectLst/>
                <a:latin typeface="inter-regular"/>
              </a:rPr>
              <a:t>();  </a:t>
            </a:r>
          </a:p>
          <a:p>
            <a:pPr algn="just"/>
            <a:r>
              <a:rPr lang="en-US" b="0" i="0" dirty="0">
                <a:solidFill>
                  <a:srgbClr val="000000"/>
                </a:solidFill>
                <a:effectLst/>
                <a:latin typeface="inter-regular"/>
              </a:rPr>
              <a:t>var month=</a:t>
            </a:r>
            <a:r>
              <a:rPr lang="en-US" b="0" i="0" dirty="0" err="1">
                <a:solidFill>
                  <a:srgbClr val="000000"/>
                </a:solidFill>
                <a:effectLst/>
                <a:latin typeface="inter-regular"/>
              </a:rPr>
              <a:t>date.getMonth</a:t>
            </a:r>
            <a:r>
              <a:rPr lang="en-US" b="0" i="0" dirty="0">
                <a:solidFill>
                  <a:srgbClr val="000000"/>
                </a:solidFill>
                <a:effectLst/>
                <a:latin typeface="inter-regular"/>
              </a:rPr>
              <a:t>()+1;  </a:t>
            </a:r>
          </a:p>
          <a:p>
            <a:pPr algn="just"/>
            <a:r>
              <a:rPr lang="en-US" b="0" i="0" dirty="0">
                <a:solidFill>
                  <a:srgbClr val="000000"/>
                </a:solidFill>
                <a:effectLst/>
                <a:latin typeface="inter-regular"/>
              </a:rPr>
              <a:t>var year=</a:t>
            </a:r>
            <a:r>
              <a:rPr lang="en-US" b="0" i="0" dirty="0" err="1">
                <a:solidFill>
                  <a:srgbClr val="000000"/>
                </a:solidFill>
                <a:effectLst/>
                <a:latin typeface="inter-regular"/>
              </a:rPr>
              <a:t>date.getFullYear</a:t>
            </a:r>
            <a:r>
              <a:rPr lang="en-US" b="0" i="0" dirty="0">
                <a:solidFill>
                  <a:srgbClr val="000000"/>
                </a:solidFill>
                <a:effectLst/>
                <a:latin typeface="inter-regular"/>
              </a:rPr>
              <a:t>();  </a:t>
            </a:r>
          </a:p>
          <a:p>
            <a:pPr algn="just"/>
            <a:r>
              <a:rPr lang="en-US" b="0" i="0" dirty="0" err="1">
                <a:solidFill>
                  <a:srgbClr val="000000"/>
                </a:solidFill>
                <a:effectLst/>
                <a:latin typeface="inter-regular"/>
              </a:rPr>
              <a:t>document.write</a:t>
            </a:r>
            <a:r>
              <a:rPr lang="en-US" b="0" i="0" dirty="0">
                <a:solidFill>
                  <a:srgbClr val="000000"/>
                </a:solidFill>
                <a:effectLst/>
                <a:latin typeface="inter-regular"/>
              </a:rPr>
              <a:t>("&lt;</a:t>
            </a:r>
            <a:r>
              <a:rPr lang="en-US" b="0" i="0" dirty="0" err="1">
                <a:solidFill>
                  <a:srgbClr val="000000"/>
                </a:solidFill>
                <a:effectLst/>
                <a:latin typeface="inter-regular"/>
              </a:rPr>
              <a:t>br</a:t>
            </a:r>
            <a:r>
              <a:rPr lang="en-US" b="0" i="0" dirty="0">
                <a:solidFill>
                  <a:srgbClr val="000000"/>
                </a:solidFill>
                <a:effectLst/>
                <a:latin typeface="inter-regular"/>
              </a:rPr>
              <a:t>&gt;Date is: "+day+"/"+month+"/"+year);  </a:t>
            </a:r>
          </a:p>
          <a:p>
            <a:pPr algn="just"/>
            <a:r>
              <a:rPr lang="en-US" b="0" i="0" dirty="0">
                <a:solidFill>
                  <a:srgbClr val="000000"/>
                </a:solidFill>
                <a:effectLst/>
                <a:latin typeface="inter-regular"/>
              </a:rPr>
              <a:t>&lt;/script&gt; </a:t>
            </a:r>
          </a:p>
        </p:txBody>
      </p:sp>
      <p:cxnSp>
        <p:nvCxnSpPr>
          <p:cNvPr id="9" name="Straight Connector 8">
            <a:extLst>
              <a:ext uri="{FF2B5EF4-FFF2-40B4-BE49-F238E27FC236}">
                <a16:creationId xmlns:a16="http://schemas.microsoft.com/office/drawing/2014/main" id="{7E429FBF-4696-493D-B3D9-74E163EF18BF}"/>
              </a:ext>
            </a:extLst>
          </p:cNvPr>
          <p:cNvCxnSpPr/>
          <p:nvPr/>
        </p:nvCxnSpPr>
        <p:spPr>
          <a:xfrm>
            <a:off x="6682154" y="1575582"/>
            <a:ext cx="0" cy="2532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1AC7664-3302-4E50-9BEF-984D8D3DB370}"/>
              </a:ext>
            </a:extLst>
          </p:cNvPr>
          <p:cNvCxnSpPr/>
          <p:nvPr/>
        </p:nvCxnSpPr>
        <p:spPr>
          <a:xfrm>
            <a:off x="5500467" y="4149969"/>
            <a:ext cx="6691533"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6BB8FEE-5B6A-48F5-98E6-B801D379333A}"/>
              </a:ext>
            </a:extLst>
          </p:cNvPr>
          <p:cNvSpPr txBox="1"/>
          <p:nvPr/>
        </p:nvSpPr>
        <p:spPr>
          <a:xfrm>
            <a:off x="6850966" y="1575582"/>
            <a:ext cx="5341034" cy="2585323"/>
          </a:xfrm>
          <a:prstGeom prst="rect">
            <a:avLst/>
          </a:prstGeom>
          <a:noFill/>
        </p:spPr>
        <p:txBody>
          <a:bodyPr wrap="square" rtlCol="0">
            <a:spAutoFit/>
          </a:bodyPr>
          <a:lstStyle/>
          <a:p>
            <a:r>
              <a:rPr lang="en-US" b="1" u="sng" dirty="0"/>
              <a:t>Current Time: </a:t>
            </a:r>
            <a:r>
              <a:rPr lang="en-US" dirty="0"/>
              <a:t>&lt;span id="txt"&gt;&lt;/span&gt;  </a:t>
            </a:r>
          </a:p>
          <a:p>
            <a:r>
              <a:rPr lang="en-US" dirty="0"/>
              <a:t>&lt;script&gt;  </a:t>
            </a:r>
          </a:p>
          <a:p>
            <a:r>
              <a:rPr lang="en-US" dirty="0"/>
              <a:t>var today=new Date();  </a:t>
            </a:r>
          </a:p>
          <a:p>
            <a:r>
              <a:rPr lang="en-US" dirty="0"/>
              <a:t>var h=</a:t>
            </a:r>
            <a:r>
              <a:rPr lang="en-US" dirty="0" err="1"/>
              <a:t>today.getHours</a:t>
            </a:r>
            <a:r>
              <a:rPr lang="en-US" dirty="0"/>
              <a:t>();  </a:t>
            </a:r>
          </a:p>
          <a:p>
            <a:r>
              <a:rPr lang="en-US" dirty="0"/>
              <a:t>var m=</a:t>
            </a:r>
            <a:r>
              <a:rPr lang="en-US" dirty="0" err="1"/>
              <a:t>today.getMinutes</a:t>
            </a:r>
            <a:r>
              <a:rPr lang="en-US" dirty="0"/>
              <a:t>();  </a:t>
            </a:r>
          </a:p>
          <a:p>
            <a:r>
              <a:rPr lang="en-US" dirty="0"/>
              <a:t>var s=</a:t>
            </a:r>
            <a:r>
              <a:rPr lang="en-US" dirty="0" err="1"/>
              <a:t>today.getSeconds</a:t>
            </a:r>
            <a:r>
              <a:rPr lang="en-US" dirty="0"/>
              <a:t>();  </a:t>
            </a:r>
          </a:p>
          <a:p>
            <a:r>
              <a:rPr lang="en-US" dirty="0" err="1"/>
              <a:t>document.getElementById</a:t>
            </a:r>
            <a:r>
              <a:rPr lang="en-US" dirty="0"/>
              <a:t>('txt').</a:t>
            </a:r>
            <a:r>
              <a:rPr lang="en-US" dirty="0" err="1"/>
              <a:t>innerHTML</a:t>
            </a:r>
            <a:r>
              <a:rPr lang="en-US" dirty="0"/>
              <a:t>=h+":"+m+":"+s;  </a:t>
            </a:r>
          </a:p>
          <a:p>
            <a:r>
              <a:rPr lang="en-US" dirty="0"/>
              <a:t>&lt;/script&gt; </a:t>
            </a:r>
          </a:p>
        </p:txBody>
      </p:sp>
    </p:spTree>
    <p:extLst>
      <p:ext uri="{BB962C8B-B14F-4D97-AF65-F5344CB8AC3E}">
        <p14:creationId xmlns:p14="http://schemas.microsoft.com/office/powerpoint/2010/main" val="1808143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1CCA048-076F-4790-B447-67531DAD7D03}"/>
              </a:ext>
            </a:extLst>
          </p:cNvPr>
          <p:cNvSpPr>
            <a:spLocks noGrp="1"/>
          </p:cNvSpPr>
          <p:nvPr>
            <p:ph type="subTitle" idx="1"/>
          </p:nvPr>
        </p:nvSpPr>
        <p:spPr>
          <a:xfrm>
            <a:off x="154745" y="126609"/>
            <a:ext cx="11915335" cy="6731391"/>
          </a:xfrm>
        </p:spPr>
        <p:txBody>
          <a:bodyPr>
            <a:normAutofit/>
          </a:bodyPr>
          <a:lstStyle/>
          <a:p>
            <a:pPr algn="l"/>
            <a:r>
              <a:rPr lang="en-US" sz="1900" b="1" u="sng" dirty="0"/>
              <a:t>JavaScript Math :</a:t>
            </a:r>
          </a:p>
          <a:p>
            <a:pPr algn="l"/>
            <a:r>
              <a:rPr lang="en-US" sz="1900" dirty="0"/>
              <a:t>The JavaScript math object provides several constants and methods to perform mathematical operation. Unlike date object, it doesn't have construct</a:t>
            </a:r>
          </a:p>
          <a:p>
            <a:pPr algn="l"/>
            <a:r>
              <a:rPr lang="en-US" sz="1900" dirty="0"/>
              <a:t>Ex :</a:t>
            </a:r>
          </a:p>
          <a:p>
            <a:pPr algn="l"/>
            <a:r>
              <a:rPr lang="en-US" sz="1900" dirty="0"/>
              <a:t>Square Root of 17 is: &lt;span id="p1"&gt;&lt;/span&gt;    </a:t>
            </a:r>
          </a:p>
          <a:p>
            <a:pPr algn="l"/>
            <a:r>
              <a:rPr lang="en-US" sz="1900" dirty="0"/>
              <a:t>&lt;script&gt;    </a:t>
            </a:r>
          </a:p>
          <a:p>
            <a:pPr algn="l"/>
            <a:r>
              <a:rPr lang="en-US" sz="1900" dirty="0" err="1"/>
              <a:t>document.getElementById</a:t>
            </a:r>
            <a:r>
              <a:rPr lang="en-US" sz="1900" dirty="0"/>
              <a:t>('p1').</a:t>
            </a:r>
            <a:r>
              <a:rPr lang="en-US" sz="1900" dirty="0" err="1"/>
              <a:t>innerHTML</a:t>
            </a:r>
            <a:r>
              <a:rPr lang="en-US" sz="1900" dirty="0"/>
              <a:t>=</a:t>
            </a:r>
            <a:r>
              <a:rPr lang="en-US" sz="1900" dirty="0" err="1">
                <a:highlight>
                  <a:srgbClr val="FFFF00"/>
                </a:highlight>
              </a:rPr>
              <a:t>Math</a:t>
            </a:r>
            <a:r>
              <a:rPr lang="en-US" sz="1900" dirty="0" err="1"/>
              <a:t>.</a:t>
            </a:r>
            <a:r>
              <a:rPr lang="en-US" sz="1900" b="1" dirty="0" err="1">
                <a:solidFill>
                  <a:srgbClr val="0070C0"/>
                </a:solidFill>
              </a:rPr>
              <a:t>sqrt</a:t>
            </a:r>
            <a:r>
              <a:rPr lang="en-US" sz="1900" dirty="0"/>
              <a:t>(17);    </a:t>
            </a:r>
          </a:p>
          <a:p>
            <a:pPr algn="l"/>
            <a:r>
              <a:rPr lang="en-US" sz="1900" dirty="0"/>
              <a:t>&lt;/script&gt; </a:t>
            </a:r>
            <a:r>
              <a:rPr lang="en-US" sz="1900" dirty="0" err="1"/>
              <a:t>ors</a:t>
            </a:r>
            <a:r>
              <a:rPr lang="en-US" sz="1900" dirty="0"/>
              <a:t>.</a:t>
            </a:r>
          </a:p>
        </p:txBody>
      </p:sp>
      <p:cxnSp>
        <p:nvCxnSpPr>
          <p:cNvPr id="5" name="Straight Connector 4">
            <a:extLst>
              <a:ext uri="{FF2B5EF4-FFF2-40B4-BE49-F238E27FC236}">
                <a16:creationId xmlns:a16="http://schemas.microsoft.com/office/drawing/2014/main" id="{AB3E82F2-787C-4676-AD5C-70085A0F9457}"/>
              </a:ext>
            </a:extLst>
          </p:cNvPr>
          <p:cNvCxnSpPr/>
          <p:nvPr/>
        </p:nvCxnSpPr>
        <p:spPr>
          <a:xfrm>
            <a:off x="6110068" y="1463040"/>
            <a:ext cx="0" cy="1561514"/>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B60D8DC-67D5-4FB7-8A08-AB34BF10C45A}"/>
              </a:ext>
            </a:extLst>
          </p:cNvPr>
          <p:cNvSpPr txBox="1"/>
          <p:nvPr/>
        </p:nvSpPr>
        <p:spPr>
          <a:xfrm>
            <a:off x="6110068" y="1463040"/>
            <a:ext cx="5960007" cy="1200329"/>
          </a:xfrm>
          <a:prstGeom prst="rect">
            <a:avLst/>
          </a:prstGeom>
          <a:noFill/>
        </p:spPr>
        <p:txBody>
          <a:bodyPr wrap="square" rtlCol="0">
            <a:spAutoFit/>
          </a:bodyPr>
          <a:lstStyle/>
          <a:p>
            <a:pPr algn="just"/>
            <a:r>
              <a:rPr lang="en-US" b="0" i="0" dirty="0">
                <a:solidFill>
                  <a:srgbClr val="000000"/>
                </a:solidFill>
                <a:effectLst/>
                <a:latin typeface="inter-regular"/>
              </a:rPr>
              <a:t>Random Number is: &lt;span id="p2"&gt;&lt;/span&gt;    </a:t>
            </a:r>
          </a:p>
          <a:p>
            <a:pPr algn="just"/>
            <a:r>
              <a:rPr lang="en-US" b="0" i="0" dirty="0">
                <a:solidFill>
                  <a:srgbClr val="000000"/>
                </a:solidFill>
                <a:effectLst/>
                <a:latin typeface="inter-regular"/>
              </a:rPr>
              <a:t>&lt;script&gt;    </a:t>
            </a:r>
          </a:p>
          <a:p>
            <a:pPr algn="just"/>
            <a:r>
              <a:rPr lang="en-US" b="0" i="0" dirty="0" err="1">
                <a:solidFill>
                  <a:srgbClr val="000000"/>
                </a:solidFill>
                <a:effectLst/>
                <a:latin typeface="inter-regular"/>
              </a:rPr>
              <a:t>document.getElementById</a:t>
            </a:r>
            <a:r>
              <a:rPr lang="en-US" b="0" i="0" dirty="0">
                <a:solidFill>
                  <a:srgbClr val="000000"/>
                </a:solidFill>
                <a:effectLst/>
                <a:latin typeface="inter-regular"/>
              </a:rPr>
              <a:t>('p2').</a:t>
            </a:r>
            <a:r>
              <a:rPr lang="en-US" b="0" i="0" dirty="0" err="1">
                <a:solidFill>
                  <a:srgbClr val="000000"/>
                </a:solidFill>
                <a:effectLst/>
                <a:latin typeface="inter-regular"/>
              </a:rPr>
              <a:t>innerHTML</a:t>
            </a:r>
            <a:r>
              <a:rPr lang="en-US" b="0" i="0" dirty="0">
                <a:solidFill>
                  <a:srgbClr val="000000"/>
                </a:solidFill>
                <a:effectLst/>
                <a:latin typeface="inter-regular"/>
              </a:rPr>
              <a:t>=</a:t>
            </a:r>
            <a:r>
              <a:rPr lang="en-US" b="0" i="0" dirty="0" err="1">
                <a:solidFill>
                  <a:srgbClr val="000000"/>
                </a:solidFill>
                <a:effectLst/>
                <a:highlight>
                  <a:srgbClr val="FFFF00"/>
                </a:highlight>
                <a:latin typeface="inter-regular"/>
              </a:rPr>
              <a:t>Math</a:t>
            </a:r>
            <a:r>
              <a:rPr lang="en-US" b="0" i="0" dirty="0" err="1">
                <a:solidFill>
                  <a:srgbClr val="000000"/>
                </a:solidFill>
                <a:effectLst/>
                <a:latin typeface="inter-regular"/>
              </a:rPr>
              <a:t>.</a:t>
            </a:r>
            <a:r>
              <a:rPr lang="en-US" b="1" i="0" dirty="0" err="1">
                <a:solidFill>
                  <a:srgbClr val="0070C0"/>
                </a:solidFill>
                <a:effectLst/>
                <a:latin typeface="inter-regular"/>
              </a:rPr>
              <a:t>random</a:t>
            </a:r>
            <a:r>
              <a:rPr lang="en-US" b="0" i="0" dirty="0">
                <a:solidFill>
                  <a:srgbClr val="000000"/>
                </a:solidFill>
                <a:effectLst/>
                <a:latin typeface="inter-regular"/>
              </a:rPr>
              <a:t>();    </a:t>
            </a:r>
          </a:p>
          <a:p>
            <a:pPr algn="just"/>
            <a:r>
              <a:rPr lang="en-US" b="0" i="0" dirty="0">
                <a:solidFill>
                  <a:srgbClr val="000000"/>
                </a:solidFill>
                <a:effectLst/>
                <a:latin typeface="inter-regular"/>
              </a:rPr>
              <a:t>&lt;/script&gt; </a:t>
            </a:r>
          </a:p>
        </p:txBody>
      </p:sp>
      <p:cxnSp>
        <p:nvCxnSpPr>
          <p:cNvPr id="8" name="Straight Connector 7">
            <a:extLst>
              <a:ext uri="{FF2B5EF4-FFF2-40B4-BE49-F238E27FC236}">
                <a16:creationId xmlns:a16="http://schemas.microsoft.com/office/drawing/2014/main" id="{D9127B1B-0496-40EA-85F3-FF7EF839A3BA}"/>
              </a:ext>
            </a:extLst>
          </p:cNvPr>
          <p:cNvCxnSpPr/>
          <p:nvPr/>
        </p:nvCxnSpPr>
        <p:spPr>
          <a:xfrm>
            <a:off x="121925" y="3052690"/>
            <a:ext cx="1194815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76B5DAC-CC3C-45C4-BEBC-BF468C350E04}"/>
              </a:ext>
            </a:extLst>
          </p:cNvPr>
          <p:cNvSpPr txBox="1"/>
          <p:nvPr/>
        </p:nvSpPr>
        <p:spPr>
          <a:xfrm>
            <a:off x="121920" y="3232052"/>
            <a:ext cx="5800578" cy="1477328"/>
          </a:xfrm>
          <a:prstGeom prst="rect">
            <a:avLst/>
          </a:prstGeom>
          <a:noFill/>
        </p:spPr>
        <p:txBody>
          <a:bodyPr wrap="square" rtlCol="0">
            <a:spAutoFit/>
          </a:bodyPr>
          <a:lstStyle/>
          <a:p>
            <a:pPr algn="just"/>
            <a:r>
              <a:rPr lang="en-US" b="0" i="0" dirty="0">
                <a:solidFill>
                  <a:srgbClr val="000000"/>
                </a:solidFill>
                <a:effectLst/>
                <a:latin typeface="inter-regular"/>
              </a:rPr>
              <a:t>3 to the power of 4 is: &lt;span id="p3"&gt;&lt;/span&gt;    </a:t>
            </a:r>
          </a:p>
          <a:p>
            <a:pPr algn="just"/>
            <a:r>
              <a:rPr lang="en-US" b="0" i="0" dirty="0">
                <a:solidFill>
                  <a:srgbClr val="000000"/>
                </a:solidFill>
                <a:effectLst/>
                <a:latin typeface="inter-regular"/>
              </a:rPr>
              <a:t>&lt;script&gt;    </a:t>
            </a:r>
          </a:p>
          <a:p>
            <a:pPr algn="just"/>
            <a:r>
              <a:rPr lang="en-US" b="0" i="0" dirty="0" err="1">
                <a:solidFill>
                  <a:srgbClr val="000000"/>
                </a:solidFill>
                <a:effectLst/>
                <a:latin typeface="inter-regular"/>
              </a:rPr>
              <a:t>document.getElementById</a:t>
            </a:r>
            <a:r>
              <a:rPr lang="en-US" b="0" i="0" dirty="0">
                <a:solidFill>
                  <a:srgbClr val="000000"/>
                </a:solidFill>
                <a:effectLst/>
                <a:latin typeface="inter-regular"/>
              </a:rPr>
              <a:t>('p3').</a:t>
            </a:r>
            <a:r>
              <a:rPr lang="en-US" b="0" i="0" dirty="0" err="1">
                <a:solidFill>
                  <a:srgbClr val="000000"/>
                </a:solidFill>
                <a:effectLst/>
                <a:latin typeface="inter-regular"/>
              </a:rPr>
              <a:t>innerHTML</a:t>
            </a:r>
            <a:r>
              <a:rPr lang="en-US" b="0" i="0" dirty="0">
                <a:solidFill>
                  <a:srgbClr val="000000"/>
                </a:solidFill>
                <a:effectLst/>
                <a:latin typeface="inter-regular"/>
              </a:rPr>
              <a:t>=</a:t>
            </a:r>
            <a:r>
              <a:rPr lang="en-US" b="0" i="0" dirty="0" err="1">
                <a:solidFill>
                  <a:srgbClr val="000000"/>
                </a:solidFill>
                <a:effectLst/>
                <a:highlight>
                  <a:srgbClr val="FFFF00"/>
                </a:highlight>
                <a:latin typeface="inter-regular"/>
              </a:rPr>
              <a:t>Math</a:t>
            </a:r>
            <a:r>
              <a:rPr lang="en-US" b="0" i="0" dirty="0" err="1">
                <a:solidFill>
                  <a:srgbClr val="000000"/>
                </a:solidFill>
                <a:effectLst/>
                <a:latin typeface="inter-regular"/>
              </a:rPr>
              <a:t>.</a:t>
            </a:r>
            <a:r>
              <a:rPr lang="en-US" b="1" i="0" dirty="0" err="1">
                <a:solidFill>
                  <a:srgbClr val="0070C0"/>
                </a:solidFill>
                <a:effectLst/>
                <a:latin typeface="inter-regular"/>
              </a:rPr>
              <a:t>pow</a:t>
            </a:r>
            <a:r>
              <a:rPr lang="en-US" b="0" i="0" dirty="0">
                <a:solidFill>
                  <a:srgbClr val="000000"/>
                </a:solidFill>
                <a:effectLst/>
                <a:latin typeface="inter-regular"/>
              </a:rPr>
              <a:t>(3,4);    </a:t>
            </a:r>
          </a:p>
          <a:p>
            <a:pPr algn="just"/>
            <a:r>
              <a:rPr lang="en-US" b="0" i="0" dirty="0">
                <a:solidFill>
                  <a:srgbClr val="000000"/>
                </a:solidFill>
                <a:effectLst/>
                <a:latin typeface="inter-regular"/>
              </a:rPr>
              <a:t>&lt;/script&gt; </a:t>
            </a:r>
          </a:p>
        </p:txBody>
      </p:sp>
      <p:cxnSp>
        <p:nvCxnSpPr>
          <p:cNvPr id="11" name="Straight Connector 10">
            <a:extLst>
              <a:ext uri="{FF2B5EF4-FFF2-40B4-BE49-F238E27FC236}">
                <a16:creationId xmlns:a16="http://schemas.microsoft.com/office/drawing/2014/main" id="{F691DA54-B982-49D5-8D6A-7EE350BAC45F}"/>
              </a:ext>
            </a:extLst>
          </p:cNvPr>
          <p:cNvCxnSpPr>
            <a:cxnSpLocks/>
          </p:cNvCxnSpPr>
          <p:nvPr/>
        </p:nvCxnSpPr>
        <p:spPr>
          <a:xfrm>
            <a:off x="6110068" y="3024554"/>
            <a:ext cx="0" cy="1547446"/>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9450098-6ECC-4588-943D-F1CE87C0F256}"/>
              </a:ext>
            </a:extLst>
          </p:cNvPr>
          <p:cNvSpPr txBox="1"/>
          <p:nvPr/>
        </p:nvSpPr>
        <p:spPr>
          <a:xfrm>
            <a:off x="6142890" y="3232052"/>
            <a:ext cx="5922502" cy="1200329"/>
          </a:xfrm>
          <a:prstGeom prst="rect">
            <a:avLst/>
          </a:prstGeom>
          <a:noFill/>
        </p:spPr>
        <p:txBody>
          <a:bodyPr wrap="square" rtlCol="0">
            <a:spAutoFit/>
          </a:bodyPr>
          <a:lstStyle/>
          <a:p>
            <a:r>
              <a:rPr lang="en-US" dirty="0"/>
              <a:t>Floor of 4.6 is: &lt;span id="p4"&gt;&lt;/span&gt;    </a:t>
            </a:r>
          </a:p>
          <a:p>
            <a:r>
              <a:rPr lang="en-US" dirty="0"/>
              <a:t>&lt;script&gt;    </a:t>
            </a:r>
          </a:p>
          <a:p>
            <a:r>
              <a:rPr lang="en-US" dirty="0" err="1"/>
              <a:t>document.getElementById</a:t>
            </a:r>
            <a:r>
              <a:rPr lang="en-US" dirty="0"/>
              <a:t>('p4').</a:t>
            </a:r>
            <a:r>
              <a:rPr lang="en-US" dirty="0" err="1"/>
              <a:t>innerHTML</a:t>
            </a:r>
            <a:r>
              <a:rPr lang="en-US" dirty="0"/>
              <a:t>=</a:t>
            </a:r>
            <a:r>
              <a:rPr lang="en-US" dirty="0" err="1">
                <a:highlight>
                  <a:srgbClr val="FFFF00"/>
                </a:highlight>
              </a:rPr>
              <a:t>Math</a:t>
            </a:r>
            <a:r>
              <a:rPr lang="en-US" dirty="0" err="1"/>
              <a:t>.</a:t>
            </a:r>
            <a:r>
              <a:rPr lang="en-US" b="1" dirty="0" err="1">
                <a:solidFill>
                  <a:srgbClr val="0070C0"/>
                </a:solidFill>
              </a:rPr>
              <a:t>floor</a:t>
            </a:r>
            <a:r>
              <a:rPr lang="en-US" dirty="0"/>
              <a:t>(4.6);    </a:t>
            </a:r>
          </a:p>
          <a:p>
            <a:r>
              <a:rPr lang="en-US" dirty="0"/>
              <a:t>&lt;/script&gt; </a:t>
            </a:r>
          </a:p>
        </p:txBody>
      </p:sp>
      <p:cxnSp>
        <p:nvCxnSpPr>
          <p:cNvPr id="14" name="Straight Connector 13">
            <a:extLst>
              <a:ext uri="{FF2B5EF4-FFF2-40B4-BE49-F238E27FC236}">
                <a16:creationId xmlns:a16="http://schemas.microsoft.com/office/drawing/2014/main" id="{751A2047-2677-4FB6-AE27-E64C7263EC6B}"/>
              </a:ext>
            </a:extLst>
          </p:cNvPr>
          <p:cNvCxnSpPr/>
          <p:nvPr/>
        </p:nvCxnSpPr>
        <p:spPr>
          <a:xfrm>
            <a:off x="0" y="4572000"/>
            <a:ext cx="12065392"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15D7C58-1983-43F0-9372-0662F792ABA7}"/>
              </a:ext>
            </a:extLst>
          </p:cNvPr>
          <p:cNvSpPr txBox="1"/>
          <p:nvPr/>
        </p:nvSpPr>
        <p:spPr>
          <a:xfrm>
            <a:off x="121920" y="4811151"/>
            <a:ext cx="5974080" cy="1661993"/>
          </a:xfrm>
          <a:prstGeom prst="rect">
            <a:avLst/>
          </a:prstGeom>
          <a:noFill/>
        </p:spPr>
        <p:txBody>
          <a:bodyPr wrap="square" rtlCol="0">
            <a:spAutoFit/>
          </a:bodyPr>
          <a:lstStyle/>
          <a:p>
            <a:r>
              <a:rPr lang="en-US" sz="1700" dirty="0"/>
              <a:t>Round of 4.3 is: &lt;span id="p6"&gt;&lt;/span&gt;&lt;</a:t>
            </a:r>
            <a:r>
              <a:rPr lang="en-US" sz="1700" dirty="0" err="1"/>
              <a:t>br</a:t>
            </a:r>
            <a:r>
              <a:rPr lang="en-US" sz="1700" dirty="0"/>
              <a:t>&gt;    </a:t>
            </a:r>
          </a:p>
          <a:p>
            <a:r>
              <a:rPr lang="en-US" sz="1700" dirty="0"/>
              <a:t>Round of 4.7 is: &lt;span id="p7"&gt;&lt;/span&gt;    </a:t>
            </a:r>
          </a:p>
          <a:p>
            <a:r>
              <a:rPr lang="en-US" sz="1700" dirty="0"/>
              <a:t>&lt;script&gt;    </a:t>
            </a:r>
          </a:p>
          <a:p>
            <a:r>
              <a:rPr lang="en-US" sz="1700" dirty="0" err="1"/>
              <a:t>document.getElementById</a:t>
            </a:r>
            <a:r>
              <a:rPr lang="en-US" sz="1700" dirty="0"/>
              <a:t>('p6').</a:t>
            </a:r>
            <a:r>
              <a:rPr lang="en-US" sz="1700" dirty="0" err="1"/>
              <a:t>innerHTML</a:t>
            </a:r>
            <a:r>
              <a:rPr lang="en-US" sz="1700" dirty="0"/>
              <a:t>=</a:t>
            </a:r>
            <a:r>
              <a:rPr lang="en-US" sz="1700" dirty="0" err="1">
                <a:highlight>
                  <a:srgbClr val="FFFF00"/>
                </a:highlight>
              </a:rPr>
              <a:t>Math</a:t>
            </a:r>
            <a:r>
              <a:rPr lang="en-US" sz="1700" dirty="0" err="1"/>
              <a:t>.</a:t>
            </a:r>
            <a:r>
              <a:rPr lang="en-US" sz="1700" b="1" dirty="0" err="1">
                <a:solidFill>
                  <a:srgbClr val="0070C0"/>
                </a:solidFill>
              </a:rPr>
              <a:t>round</a:t>
            </a:r>
            <a:r>
              <a:rPr lang="en-US" sz="1700" dirty="0"/>
              <a:t>(4.3);   </a:t>
            </a:r>
          </a:p>
          <a:p>
            <a:r>
              <a:rPr lang="en-US" sz="1700" dirty="0" err="1"/>
              <a:t>document.getElementById</a:t>
            </a:r>
            <a:r>
              <a:rPr lang="en-US" sz="1700" dirty="0"/>
              <a:t>('p7').</a:t>
            </a:r>
            <a:r>
              <a:rPr lang="en-US" sz="1700" dirty="0" err="1"/>
              <a:t>innerHTML</a:t>
            </a:r>
            <a:r>
              <a:rPr lang="en-US" sz="1700" dirty="0"/>
              <a:t>=</a:t>
            </a:r>
            <a:r>
              <a:rPr lang="en-US" sz="1700" dirty="0" err="1">
                <a:highlight>
                  <a:srgbClr val="FFFF00"/>
                </a:highlight>
              </a:rPr>
              <a:t>Math</a:t>
            </a:r>
            <a:r>
              <a:rPr lang="en-US" sz="1700" dirty="0" err="1"/>
              <a:t>.</a:t>
            </a:r>
            <a:r>
              <a:rPr lang="en-US" sz="1700" b="1" dirty="0" err="1">
                <a:solidFill>
                  <a:srgbClr val="0070C0"/>
                </a:solidFill>
              </a:rPr>
              <a:t>round</a:t>
            </a:r>
            <a:r>
              <a:rPr lang="en-US" sz="1700" dirty="0"/>
              <a:t>(4.7);    </a:t>
            </a:r>
          </a:p>
          <a:p>
            <a:r>
              <a:rPr lang="en-US" sz="1700" dirty="0"/>
              <a:t>&lt;/script&gt; </a:t>
            </a:r>
          </a:p>
        </p:txBody>
      </p:sp>
      <p:cxnSp>
        <p:nvCxnSpPr>
          <p:cNvPr id="19" name="Straight Connector 18">
            <a:extLst>
              <a:ext uri="{FF2B5EF4-FFF2-40B4-BE49-F238E27FC236}">
                <a16:creationId xmlns:a16="http://schemas.microsoft.com/office/drawing/2014/main" id="{1AD85688-E758-4B21-9F7F-4AC6DC514369}"/>
              </a:ext>
            </a:extLst>
          </p:cNvPr>
          <p:cNvCxnSpPr/>
          <p:nvPr/>
        </p:nvCxnSpPr>
        <p:spPr>
          <a:xfrm>
            <a:off x="6110068" y="4572000"/>
            <a:ext cx="0" cy="1901144"/>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67A4E97-7C36-405D-87C9-6236E5E3E476}"/>
              </a:ext>
            </a:extLst>
          </p:cNvPr>
          <p:cNvSpPr txBox="1"/>
          <p:nvPr/>
        </p:nvSpPr>
        <p:spPr>
          <a:xfrm>
            <a:off x="6246055" y="4811151"/>
            <a:ext cx="5791200" cy="1200329"/>
          </a:xfrm>
          <a:prstGeom prst="rect">
            <a:avLst/>
          </a:prstGeom>
          <a:noFill/>
        </p:spPr>
        <p:txBody>
          <a:bodyPr wrap="square" rtlCol="0">
            <a:spAutoFit/>
          </a:bodyPr>
          <a:lstStyle/>
          <a:p>
            <a:r>
              <a:rPr lang="en-US" dirty="0"/>
              <a:t>Absolute value of -4 is: &lt;span id="p8"&gt;&lt;/span&gt;      </a:t>
            </a:r>
          </a:p>
          <a:p>
            <a:r>
              <a:rPr lang="en-US" dirty="0"/>
              <a:t>&lt;script&gt;      </a:t>
            </a:r>
          </a:p>
          <a:p>
            <a:r>
              <a:rPr lang="en-US" dirty="0" err="1"/>
              <a:t>document.getElementById</a:t>
            </a:r>
            <a:r>
              <a:rPr lang="en-US" dirty="0"/>
              <a:t>('p8').</a:t>
            </a:r>
            <a:r>
              <a:rPr lang="en-US" dirty="0" err="1"/>
              <a:t>innerHTML</a:t>
            </a:r>
            <a:r>
              <a:rPr lang="en-US" dirty="0"/>
              <a:t>=</a:t>
            </a:r>
            <a:r>
              <a:rPr lang="en-US" dirty="0" err="1">
                <a:highlight>
                  <a:srgbClr val="FFFF00"/>
                </a:highlight>
              </a:rPr>
              <a:t>Math</a:t>
            </a:r>
            <a:r>
              <a:rPr lang="en-US" dirty="0" err="1"/>
              <a:t>.</a:t>
            </a:r>
            <a:r>
              <a:rPr lang="en-US" b="1" dirty="0" err="1">
                <a:solidFill>
                  <a:srgbClr val="0070C0"/>
                </a:solidFill>
              </a:rPr>
              <a:t>abs</a:t>
            </a:r>
            <a:r>
              <a:rPr lang="en-US" dirty="0"/>
              <a:t>(-4);      </a:t>
            </a:r>
          </a:p>
          <a:p>
            <a:r>
              <a:rPr lang="en-US" dirty="0"/>
              <a:t>&lt;/script&gt; </a:t>
            </a:r>
          </a:p>
        </p:txBody>
      </p:sp>
      <p:cxnSp>
        <p:nvCxnSpPr>
          <p:cNvPr id="22" name="Straight Connector 21">
            <a:extLst>
              <a:ext uri="{FF2B5EF4-FFF2-40B4-BE49-F238E27FC236}">
                <a16:creationId xmlns:a16="http://schemas.microsoft.com/office/drawing/2014/main" id="{5D4DF33B-4B4A-47BD-B361-BE293589EECA}"/>
              </a:ext>
            </a:extLst>
          </p:cNvPr>
          <p:cNvCxnSpPr/>
          <p:nvPr/>
        </p:nvCxnSpPr>
        <p:spPr>
          <a:xfrm>
            <a:off x="154745" y="1463040"/>
            <a:ext cx="1188251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9597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2D392F-65D6-491A-AA67-780B268036BB}"/>
              </a:ext>
            </a:extLst>
          </p:cNvPr>
          <p:cNvSpPr>
            <a:spLocks noGrp="1"/>
          </p:cNvSpPr>
          <p:nvPr>
            <p:ph type="subTitle" idx="1"/>
          </p:nvPr>
        </p:nvSpPr>
        <p:spPr>
          <a:xfrm>
            <a:off x="267286" y="112542"/>
            <a:ext cx="11802794" cy="6745458"/>
          </a:xfrm>
        </p:spPr>
        <p:txBody>
          <a:bodyPr>
            <a:normAutofit lnSpcReduction="10000"/>
          </a:bodyPr>
          <a:lstStyle/>
          <a:p>
            <a:pPr algn="l"/>
            <a:r>
              <a:rPr lang="en-US" sz="1900" b="1" u="sng" dirty="0"/>
              <a:t>Java Script objects : </a:t>
            </a:r>
            <a:r>
              <a:rPr lang="en-US" sz="1900" dirty="0"/>
              <a:t>There are 5 types of objects created by default by bowser for us :</a:t>
            </a:r>
            <a:r>
              <a:rPr lang="en-US" sz="1900" b="1" u="sng" dirty="0"/>
              <a:t> (2 are vey important)</a:t>
            </a:r>
          </a:p>
          <a:p>
            <a:pPr algn="l"/>
            <a:r>
              <a:rPr lang="en-US" sz="1900" b="1" u="sng" dirty="0"/>
              <a:t>Java script window object :</a:t>
            </a:r>
          </a:p>
          <a:p>
            <a:pPr algn="l"/>
            <a:r>
              <a:rPr lang="en-US" sz="1900" dirty="0"/>
              <a:t>The window object represents a window in browser. An object of window is created automatically by the browser.</a:t>
            </a:r>
          </a:p>
          <a:p>
            <a:pPr algn="l"/>
            <a:endParaRPr lang="en-US" sz="1900" dirty="0"/>
          </a:p>
          <a:p>
            <a:pPr algn="l"/>
            <a:endParaRPr lang="en-US" sz="1900" dirty="0"/>
          </a:p>
          <a:p>
            <a:pPr algn="l"/>
            <a:endParaRPr lang="en-US" sz="1900" b="1" u="sng" dirty="0"/>
          </a:p>
          <a:p>
            <a:pPr algn="l"/>
            <a:endParaRPr lang="en-US" sz="1900" b="1" u="sng" dirty="0"/>
          </a:p>
          <a:p>
            <a:pPr algn="l"/>
            <a:endParaRPr lang="en-US" sz="1900" b="1" u="sng" dirty="0"/>
          </a:p>
          <a:p>
            <a:pPr algn="l"/>
            <a:endParaRPr lang="en-US" sz="1900" b="1" u="sng" dirty="0"/>
          </a:p>
          <a:p>
            <a:pPr algn="l"/>
            <a:endParaRPr lang="en-US" sz="1900" b="1" u="sng" dirty="0"/>
          </a:p>
          <a:p>
            <a:pPr algn="l"/>
            <a:endParaRPr lang="en-US" sz="1900" b="1" u="sng" dirty="0"/>
          </a:p>
          <a:p>
            <a:pPr algn="l"/>
            <a:endParaRPr lang="en-US" sz="1900" b="1" u="sng" dirty="0"/>
          </a:p>
          <a:p>
            <a:pPr algn="l"/>
            <a:r>
              <a:rPr lang="en-US" sz="1900" dirty="0"/>
              <a:t>&lt;script type="text/</a:t>
            </a:r>
            <a:r>
              <a:rPr lang="en-US" sz="1900" dirty="0" err="1"/>
              <a:t>javascript</a:t>
            </a:r>
            <a:r>
              <a:rPr lang="en-US" sz="1900" dirty="0"/>
              <a:t>"&gt;  </a:t>
            </a:r>
          </a:p>
          <a:p>
            <a:pPr algn="l"/>
            <a:r>
              <a:rPr lang="en-US" sz="1900" dirty="0"/>
              <a:t>function msg(){  </a:t>
            </a:r>
          </a:p>
          <a:p>
            <a:pPr algn="l"/>
            <a:r>
              <a:rPr lang="en-US" sz="1900" dirty="0"/>
              <a:t> alert("Hello Alert Box");  </a:t>
            </a:r>
          </a:p>
          <a:p>
            <a:pPr algn="l"/>
            <a:r>
              <a:rPr lang="en-US" sz="1900" dirty="0"/>
              <a:t>}  </a:t>
            </a:r>
          </a:p>
          <a:p>
            <a:pPr algn="l"/>
            <a:r>
              <a:rPr lang="en-US" sz="1900" dirty="0"/>
              <a:t>&lt;/script&gt;  </a:t>
            </a:r>
          </a:p>
          <a:p>
            <a:pPr algn="l"/>
            <a:r>
              <a:rPr lang="en-US" sz="1900" dirty="0"/>
              <a:t>&lt;input type="button" value="click" onclick="msg()"/&gt; </a:t>
            </a:r>
          </a:p>
        </p:txBody>
      </p:sp>
      <p:graphicFrame>
        <p:nvGraphicFramePr>
          <p:cNvPr id="5" name="Table 4">
            <a:extLst>
              <a:ext uri="{FF2B5EF4-FFF2-40B4-BE49-F238E27FC236}">
                <a16:creationId xmlns:a16="http://schemas.microsoft.com/office/drawing/2014/main" id="{06ADAA42-A54A-4DA4-8537-F1FF41381B88}"/>
              </a:ext>
            </a:extLst>
          </p:cNvPr>
          <p:cNvGraphicFramePr>
            <a:graphicFrameLocks noGrp="1"/>
          </p:cNvGraphicFramePr>
          <p:nvPr>
            <p:extLst>
              <p:ext uri="{D42A27DB-BD31-4B8C-83A1-F6EECF244321}">
                <p14:modId xmlns:p14="http://schemas.microsoft.com/office/powerpoint/2010/main" val="505807414"/>
              </p:ext>
            </p:extLst>
          </p:nvPr>
        </p:nvGraphicFramePr>
        <p:xfrm>
          <a:off x="393895" y="1284165"/>
          <a:ext cx="8949392" cy="3106333"/>
        </p:xfrm>
        <a:graphic>
          <a:graphicData uri="http://schemas.openxmlformats.org/drawingml/2006/table">
            <a:tbl>
              <a:tblPr/>
              <a:tblGrid>
                <a:gridCol w="1319190">
                  <a:extLst>
                    <a:ext uri="{9D8B030D-6E8A-4147-A177-3AD203B41FA5}">
                      <a16:colId xmlns:a16="http://schemas.microsoft.com/office/drawing/2014/main" val="2888893965"/>
                    </a:ext>
                  </a:extLst>
                </a:gridCol>
                <a:gridCol w="7630202">
                  <a:extLst>
                    <a:ext uri="{9D8B030D-6E8A-4147-A177-3AD203B41FA5}">
                      <a16:colId xmlns:a16="http://schemas.microsoft.com/office/drawing/2014/main" val="3732347801"/>
                    </a:ext>
                  </a:extLst>
                </a:gridCol>
              </a:tblGrid>
              <a:tr h="389890">
                <a:tc>
                  <a:txBody>
                    <a:bodyPr/>
                    <a:lstStyle/>
                    <a:p>
                      <a:pPr algn="l" fontAlgn="t"/>
                      <a:r>
                        <a:rPr lang="en-US" sz="1700" b="1" dirty="0">
                          <a:solidFill>
                            <a:srgbClr val="000000"/>
                          </a:solidFill>
                          <a:effectLst/>
                          <a:highlight>
                            <a:srgbClr val="FFFF00"/>
                          </a:highlight>
                          <a:latin typeface="times new roman" panose="02020603050405020304" pitchFamily="18" charset="0"/>
                        </a:rPr>
                        <a:t>Method</a:t>
                      </a:r>
                    </a:p>
                  </a:txBody>
                  <a:tcPr marL="105615" marR="105615" marT="105615" marB="105615">
                    <a:lnL w="9525" cap="flat" cmpd="sng" algn="ctr">
                      <a:solidFill>
                        <a:srgbClr val="10A761"/>
                      </a:solidFill>
                      <a:prstDash val="solid"/>
                      <a:round/>
                      <a:headEnd type="none" w="med" len="med"/>
                      <a:tailEnd type="none" w="med" len="med"/>
                    </a:lnL>
                    <a:lnR w="9525" cap="flat" cmpd="sng" algn="ctr">
                      <a:solidFill>
                        <a:srgbClr val="10A761"/>
                      </a:solidFill>
                      <a:prstDash val="solid"/>
                      <a:round/>
                      <a:headEnd type="none" w="med" len="med"/>
                      <a:tailEnd type="none" w="med" len="med"/>
                    </a:lnR>
                    <a:lnT w="9525" cap="flat" cmpd="sng" algn="ctr">
                      <a:solidFill>
                        <a:srgbClr val="10A761"/>
                      </a:solidFill>
                      <a:prstDash val="solid"/>
                      <a:round/>
                      <a:headEnd type="none" w="med" len="med"/>
                      <a:tailEnd type="none" w="med" len="med"/>
                    </a:lnT>
                    <a:lnB w="9525" cap="flat" cmpd="sng" algn="ctr">
                      <a:solidFill>
                        <a:srgbClr val="C7CCBE"/>
                      </a:solidFill>
                      <a:prstDash val="solid"/>
                      <a:round/>
                      <a:headEnd type="none" w="med" len="med"/>
                      <a:tailEnd type="none" w="med" len="med"/>
                    </a:lnB>
                    <a:blipFill>
                      <a:blip r:embed="rId2"/>
                      <a:tile tx="0" ty="0" sx="100000" sy="100000" flip="none" algn="tl"/>
                    </a:blipFill>
                  </a:tcPr>
                </a:tc>
                <a:tc>
                  <a:txBody>
                    <a:bodyPr/>
                    <a:lstStyle/>
                    <a:p>
                      <a:pPr algn="l" fontAlgn="t"/>
                      <a:r>
                        <a:rPr lang="en-US" sz="1700" b="1" dirty="0">
                          <a:solidFill>
                            <a:srgbClr val="000000"/>
                          </a:solidFill>
                          <a:effectLst/>
                          <a:highlight>
                            <a:srgbClr val="FFFF00"/>
                          </a:highlight>
                          <a:latin typeface="times new roman" panose="02020603050405020304" pitchFamily="18" charset="0"/>
                        </a:rPr>
                        <a:t>Description</a:t>
                      </a:r>
                    </a:p>
                  </a:txBody>
                  <a:tcPr marL="105615" marR="105615" marT="105615" marB="105615">
                    <a:lnL w="9525" cap="flat" cmpd="sng" algn="ctr">
                      <a:solidFill>
                        <a:srgbClr val="10A761"/>
                      </a:solidFill>
                      <a:prstDash val="solid"/>
                      <a:round/>
                      <a:headEnd type="none" w="med" len="med"/>
                      <a:tailEnd type="none" w="med" len="med"/>
                    </a:lnL>
                    <a:lnR w="9525" cap="flat" cmpd="sng" algn="ctr">
                      <a:solidFill>
                        <a:srgbClr val="10A761"/>
                      </a:solidFill>
                      <a:prstDash val="solid"/>
                      <a:round/>
                      <a:headEnd type="none" w="med" len="med"/>
                      <a:tailEnd type="none" w="med" len="med"/>
                    </a:lnR>
                    <a:lnT w="9525" cap="flat" cmpd="sng" algn="ctr">
                      <a:solidFill>
                        <a:srgbClr val="10A761"/>
                      </a:solidFill>
                      <a:prstDash val="solid"/>
                      <a:round/>
                      <a:headEnd type="none" w="med" len="med"/>
                      <a:tailEnd type="none" w="med" len="med"/>
                    </a:lnT>
                    <a:lnB w="9525" cap="flat" cmpd="sng" algn="ctr">
                      <a:solidFill>
                        <a:srgbClr val="C7CCBE"/>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4275467938"/>
                  </a:ext>
                </a:extLst>
              </a:tr>
              <a:tr h="372571">
                <a:tc>
                  <a:txBody>
                    <a:bodyPr/>
                    <a:lstStyle/>
                    <a:p>
                      <a:pPr algn="just" fontAlgn="t"/>
                      <a:r>
                        <a:rPr lang="en-US" sz="1700">
                          <a:solidFill>
                            <a:srgbClr val="333333"/>
                          </a:solidFill>
                          <a:effectLst/>
                          <a:latin typeface="inter-regular"/>
                        </a:rPr>
                        <a:t>alert()</a:t>
                      </a:r>
                    </a:p>
                  </a:txBody>
                  <a:tcPr marL="70410" marR="70410" marT="70410" marB="704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blipFill>
                      <a:blip r:embed="rId2"/>
                      <a:tile tx="0" ty="0" sx="100000" sy="100000" flip="none" algn="tl"/>
                    </a:blipFill>
                  </a:tcPr>
                </a:tc>
                <a:tc>
                  <a:txBody>
                    <a:bodyPr/>
                    <a:lstStyle/>
                    <a:p>
                      <a:pPr algn="just" fontAlgn="t"/>
                      <a:r>
                        <a:rPr lang="en-US" sz="1700" dirty="0">
                          <a:solidFill>
                            <a:srgbClr val="333333"/>
                          </a:solidFill>
                          <a:effectLst/>
                          <a:latin typeface="inter-regular"/>
                        </a:rPr>
                        <a:t>displays the alert box containing message with ok button.</a:t>
                      </a:r>
                    </a:p>
                  </a:txBody>
                  <a:tcPr marL="70410" marR="70410" marT="70410" marB="704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684924539"/>
                  </a:ext>
                </a:extLst>
              </a:tr>
              <a:tr h="372571">
                <a:tc>
                  <a:txBody>
                    <a:bodyPr/>
                    <a:lstStyle/>
                    <a:p>
                      <a:pPr algn="just" fontAlgn="t"/>
                      <a:r>
                        <a:rPr lang="en-US" sz="1700">
                          <a:solidFill>
                            <a:srgbClr val="333333"/>
                          </a:solidFill>
                          <a:effectLst/>
                          <a:latin typeface="inter-regular"/>
                        </a:rPr>
                        <a:t>confirm()</a:t>
                      </a:r>
                    </a:p>
                  </a:txBody>
                  <a:tcPr marL="70410" marR="70410" marT="70410" marB="704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blipFill>
                      <a:blip r:embed="rId2"/>
                      <a:tile tx="0" ty="0" sx="100000" sy="100000" flip="none" algn="tl"/>
                    </a:blipFill>
                  </a:tcPr>
                </a:tc>
                <a:tc>
                  <a:txBody>
                    <a:bodyPr/>
                    <a:lstStyle/>
                    <a:p>
                      <a:pPr algn="just" fontAlgn="t"/>
                      <a:r>
                        <a:rPr lang="en-US" sz="1700" dirty="0">
                          <a:solidFill>
                            <a:srgbClr val="333333"/>
                          </a:solidFill>
                          <a:effectLst/>
                          <a:latin typeface="inter-regular"/>
                        </a:rPr>
                        <a:t>displays the confirm dialog box containing message with ok and cancel button.</a:t>
                      </a:r>
                    </a:p>
                  </a:txBody>
                  <a:tcPr marL="70410" marR="70410" marT="70410" marB="704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977676683"/>
                  </a:ext>
                </a:extLst>
              </a:tr>
              <a:tr h="372571">
                <a:tc>
                  <a:txBody>
                    <a:bodyPr/>
                    <a:lstStyle/>
                    <a:p>
                      <a:pPr algn="just" fontAlgn="t"/>
                      <a:r>
                        <a:rPr lang="en-US" sz="1700" dirty="0">
                          <a:solidFill>
                            <a:srgbClr val="333333"/>
                          </a:solidFill>
                          <a:effectLst/>
                          <a:latin typeface="inter-regular"/>
                        </a:rPr>
                        <a:t>prompt()</a:t>
                      </a:r>
                    </a:p>
                  </a:txBody>
                  <a:tcPr marL="70410" marR="70410" marT="70410" marB="704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blipFill>
                      <a:blip r:embed="rId2"/>
                      <a:tile tx="0" ty="0" sx="100000" sy="100000" flip="none" algn="tl"/>
                    </a:blipFill>
                  </a:tcPr>
                </a:tc>
                <a:tc>
                  <a:txBody>
                    <a:bodyPr/>
                    <a:lstStyle/>
                    <a:p>
                      <a:pPr algn="just" fontAlgn="t"/>
                      <a:r>
                        <a:rPr lang="en-US" sz="1700" dirty="0">
                          <a:solidFill>
                            <a:srgbClr val="333333"/>
                          </a:solidFill>
                          <a:effectLst/>
                          <a:latin typeface="inter-regular"/>
                        </a:rPr>
                        <a:t>displays a dialog box to get input from the user.</a:t>
                      </a:r>
                    </a:p>
                  </a:txBody>
                  <a:tcPr marL="70410" marR="70410" marT="70410" marB="704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4186458477"/>
                  </a:ext>
                </a:extLst>
              </a:tr>
              <a:tr h="372571">
                <a:tc>
                  <a:txBody>
                    <a:bodyPr/>
                    <a:lstStyle/>
                    <a:p>
                      <a:pPr algn="just" fontAlgn="t"/>
                      <a:r>
                        <a:rPr lang="en-US" sz="1700">
                          <a:solidFill>
                            <a:srgbClr val="333333"/>
                          </a:solidFill>
                          <a:effectLst/>
                          <a:latin typeface="inter-regular"/>
                        </a:rPr>
                        <a:t>open()</a:t>
                      </a:r>
                    </a:p>
                  </a:txBody>
                  <a:tcPr marL="70410" marR="70410" marT="70410" marB="704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blipFill>
                      <a:blip r:embed="rId2"/>
                      <a:tile tx="0" ty="0" sx="100000" sy="100000" flip="none" algn="tl"/>
                    </a:blipFill>
                  </a:tcPr>
                </a:tc>
                <a:tc>
                  <a:txBody>
                    <a:bodyPr/>
                    <a:lstStyle/>
                    <a:p>
                      <a:pPr algn="just" fontAlgn="t"/>
                      <a:r>
                        <a:rPr lang="en-US" sz="1700">
                          <a:solidFill>
                            <a:srgbClr val="333333"/>
                          </a:solidFill>
                          <a:effectLst/>
                          <a:latin typeface="inter-regular"/>
                        </a:rPr>
                        <a:t>opens the new window.</a:t>
                      </a:r>
                    </a:p>
                  </a:txBody>
                  <a:tcPr marL="70410" marR="70410" marT="70410" marB="704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521767794"/>
                  </a:ext>
                </a:extLst>
              </a:tr>
              <a:tr h="372571">
                <a:tc>
                  <a:txBody>
                    <a:bodyPr/>
                    <a:lstStyle/>
                    <a:p>
                      <a:pPr algn="just" fontAlgn="t"/>
                      <a:r>
                        <a:rPr lang="en-US" sz="1700">
                          <a:solidFill>
                            <a:srgbClr val="333333"/>
                          </a:solidFill>
                          <a:effectLst/>
                          <a:latin typeface="inter-regular"/>
                        </a:rPr>
                        <a:t>close()</a:t>
                      </a:r>
                    </a:p>
                  </a:txBody>
                  <a:tcPr marL="70410" marR="70410" marT="70410" marB="704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blipFill>
                      <a:blip r:embed="rId2"/>
                      <a:tile tx="0" ty="0" sx="100000" sy="100000" flip="none" algn="tl"/>
                    </a:blipFill>
                  </a:tcPr>
                </a:tc>
                <a:tc>
                  <a:txBody>
                    <a:bodyPr/>
                    <a:lstStyle/>
                    <a:p>
                      <a:pPr algn="just" fontAlgn="t"/>
                      <a:r>
                        <a:rPr lang="en-US" sz="1700">
                          <a:solidFill>
                            <a:srgbClr val="333333"/>
                          </a:solidFill>
                          <a:effectLst/>
                          <a:latin typeface="inter-regular"/>
                        </a:rPr>
                        <a:t>closes the current window.</a:t>
                      </a:r>
                    </a:p>
                  </a:txBody>
                  <a:tcPr marL="70410" marR="70410" marT="70410" marB="704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3458553077"/>
                  </a:ext>
                </a:extLst>
              </a:tr>
              <a:tr h="636523">
                <a:tc>
                  <a:txBody>
                    <a:bodyPr/>
                    <a:lstStyle/>
                    <a:p>
                      <a:pPr algn="just" fontAlgn="t"/>
                      <a:r>
                        <a:rPr lang="en-US" sz="1700" dirty="0" err="1">
                          <a:solidFill>
                            <a:srgbClr val="333333"/>
                          </a:solidFill>
                          <a:effectLst/>
                          <a:latin typeface="inter-regular"/>
                        </a:rPr>
                        <a:t>setTimeout</a:t>
                      </a:r>
                      <a:r>
                        <a:rPr lang="en-US" sz="1700" dirty="0">
                          <a:solidFill>
                            <a:srgbClr val="333333"/>
                          </a:solidFill>
                          <a:effectLst/>
                          <a:latin typeface="inter-regular"/>
                        </a:rPr>
                        <a:t>()</a:t>
                      </a:r>
                    </a:p>
                  </a:txBody>
                  <a:tcPr marL="70410" marR="70410" marT="70410" marB="704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blipFill>
                      <a:blip r:embed="rId2"/>
                      <a:tile tx="0" ty="0" sx="100000" sy="100000" flip="none" algn="tl"/>
                    </a:blipFill>
                  </a:tcPr>
                </a:tc>
                <a:tc>
                  <a:txBody>
                    <a:bodyPr/>
                    <a:lstStyle/>
                    <a:p>
                      <a:pPr algn="just" fontAlgn="t"/>
                      <a:r>
                        <a:rPr lang="en-US" sz="1700" dirty="0">
                          <a:solidFill>
                            <a:srgbClr val="333333"/>
                          </a:solidFill>
                          <a:effectLst/>
                          <a:latin typeface="inter-regular"/>
                        </a:rPr>
                        <a:t>performs action after specified time like calling function, evaluating expressions etc.</a:t>
                      </a:r>
                    </a:p>
                  </a:txBody>
                  <a:tcPr marL="70410" marR="70410" marT="70410" marB="704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2535702718"/>
                  </a:ext>
                </a:extLst>
              </a:tr>
            </a:tbl>
          </a:graphicData>
        </a:graphic>
      </p:graphicFrame>
      <p:cxnSp>
        <p:nvCxnSpPr>
          <p:cNvPr id="7" name="Straight Connector 6">
            <a:extLst>
              <a:ext uri="{FF2B5EF4-FFF2-40B4-BE49-F238E27FC236}">
                <a16:creationId xmlns:a16="http://schemas.microsoft.com/office/drawing/2014/main" id="{EFDA7C4D-76B6-44A8-BF02-BECBB87FB34B}"/>
              </a:ext>
            </a:extLst>
          </p:cNvPr>
          <p:cNvCxnSpPr/>
          <p:nvPr/>
        </p:nvCxnSpPr>
        <p:spPr>
          <a:xfrm>
            <a:off x="5753687" y="4543865"/>
            <a:ext cx="0" cy="208201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348247B-485B-4A4A-9462-99B9A22A618E}"/>
              </a:ext>
            </a:extLst>
          </p:cNvPr>
          <p:cNvSpPr txBox="1"/>
          <p:nvPr/>
        </p:nvSpPr>
        <p:spPr>
          <a:xfrm>
            <a:off x="5992837" y="4543865"/>
            <a:ext cx="5247250" cy="2308324"/>
          </a:xfrm>
          <a:prstGeom prst="rect">
            <a:avLst/>
          </a:prstGeom>
          <a:noFill/>
        </p:spPr>
        <p:txBody>
          <a:bodyPr wrap="square" rtlCol="0">
            <a:spAutoFit/>
          </a:bodyPr>
          <a:lstStyle/>
          <a:p>
            <a:r>
              <a:rPr lang="en-US" dirty="0"/>
              <a:t>&lt;script type="text/</a:t>
            </a:r>
            <a:r>
              <a:rPr lang="en-US" dirty="0" err="1"/>
              <a:t>javascript</a:t>
            </a:r>
            <a:r>
              <a:rPr lang="en-US" dirty="0"/>
              <a:t>"&gt;  </a:t>
            </a:r>
          </a:p>
          <a:p>
            <a:r>
              <a:rPr lang="en-US" dirty="0"/>
              <a:t>function msg(){  </a:t>
            </a:r>
          </a:p>
          <a:p>
            <a:r>
              <a:rPr lang="en-US" dirty="0"/>
              <a:t>var v= prompt("Who are you?");  </a:t>
            </a:r>
          </a:p>
          <a:p>
            <a:r>
              <a:rPr lang="en-US" dirty="0"/>
              <a:t>alert("I am "+v);  </a:t>
            </a:r>
          </a:p>
          <a:p>
            <a:r>
              <a:rPr lang="en-US" dirty="0"/>
              <a:t>  </a:t>
            </a:r>
          </a:p>
          <a:p>
            <a:r>
              <a:rPr lang="en-US" dirty="0"/>
              <a:t>}  </a:t>
            </a:r>
          </a:p>
          <a:p>
            <a:r>
              <a:rPr lang="en-US" dirty="0"/>
              <a:t>&lt;/script&gt;    </a:t>
            </a:r>
          </a:p>
          <a:p>
            <a:r>
              <a:rPr lang="en-US" dirty="0"/>
              <a:t>&lt;input type="button" value="click" onclick="msg()"/&gt; </a:t>
            </a:r>
          </a:p>
        </p:txBody>
      </p:sp>
    </p:spTree>
    <p:extLst>
      <p:ext uri="{BB962C8B-B14F-4D97-AF65-F5344CB8AC3E}">
        <p14:creationId xmlns:p14="http://schemas.microsoft.com/office/powerpoint/2010/main" val="2279544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F11762-FF28-4D78-8C06-A7B57049BCC3}"/>
              </a:ext>
            </a:extLst>
          </p:cNvPr>
          <p:cNvSpPr>
            <a:spLocks noGrp="1"/>
          </p:cNvSpPr>
          <p:nvPr>
            <p:ph type="subTitle" idx="1"/>
          </p:nvPr>
        </p:nvSpPr>
        <p:spPr>
          <a:xfrm>
            <a:off x="154745" y="-1"/>
            <a:ext cx="11887200" cy="6738425"/>
          </a:xfrm>
        </p:spPr>
        <p:txBody>
          <a:bodyPr>
            <a:normAutofit/>
          </a:bodyPr>
          <a:lstStyle/>
          <a:p>
            <a:pPr algn="l"/>
            <a:r>
              <a:rPr lang="en-US" sz="1900" dirty="0"/>
              <a:t>&lt;script type="text/</a:t>
            </a:r>
            <a:r>
              <a:rPr lang="en-US" sz="1900" dirty="0" err="1"/>
              <a:t>javascript</a:t>
            </a:r>
            <a:r>
              <a:rPr lang="en-US" sz="1900" dirty="0"/>
              <a:t>"&gt;  </a:t>
            </a:r>
          </a:p>
          <a:p>
            <a:pPr algn="l"/>
            <a:r>
              <a:rPr lang="en-US" sz="1900" dirty="0"/>
              <a:t>function msg(){  </a:t>
            </a:r>
          </a:p>
          <a:p>
            <a:pPr algn="l"/>
            <a:r>
              <a:rPr lang="en-US" sz="1900" dirty="0"/>
              <a:t>var v= confirm("Are u sure?");  </a:t>
            </a:r>
          </a:p>
          <a:p>
            <a:pPr algn="l"/>
            <a:r>
              <a:rPr lang="en-US" sz="1900" dirty="0"/>
              <a:t>if(v==true){  alert("ok"); }</a:t>
            </a:r>
          </a:p>
          <a:p>
            <a:pPr algn="l"/>
            <a:r>
              <a:rPr lang="en-US" sz="1900" dirty="0"/>
              <a:t>else{ alert("cancel");  }</a:t>
            </a:r>
          </a:p>
          <a:p>
            <a:pPr algn="l"/>
            <a:r>
              <a:rPr lang="en-US" sz="1900" dirty="0"/>
              <a:t>}  </a:t>
            </a:r>
          </a:p>
          <a:p>
            <a:pPr algn="l"/>
            <a:r>
              <a:rPr lang="en-US" sz="1900" dirty="0"/>
              <a:t>&lt;/script&gt;  </a:t>
            </a:r>
          </a:p>
          <a:p>
            <a:pPr algn="l"/>
            <a:r>
              <a:rPr lang="en-US" sz="1900" dirty="0"/>
              <a:t>&lt;input type="button" value="delete record" </a:t>
            </a:r>
          </a:p>
          <a:p>
            <a:pPr algn="l"/>
            <a:r>
              <a:rPr lang="en-US" sz="1900" dirty="0"/>
              <a:t>onclick="msg()"/&gt; </a:t>
            </a:r>
          </a:p>
        </p:txBody>
      </p:sp>
      <p:cxnSp>
        <p:nvCxnSpPr>
          <p:cNvPr id="5" name="Straight Connector 4">
            <a:extLst>
              <a:ext uri="{FF2B5EF4-FFF2-40B4-BE49-F238E27FC236}">
                <a16:creationId xmlns:a16="http://schemas.microsoft.com/office/drawing/2014/main" id="{F3208CF8-7A67-4468-8B82-BAA718EDF1AE}"/>
              </a:ext>
            </a:extLst>
          </p:cNvPr>
          <p:cNvCxnSpPr>
            <a:cxnSpLocks/>
          </p:cNvCxnSpPr>
          <p:nvPr/>
        </p:nvCxnSpPr>
        <p:spPr>
          <a:xfrm>
            <a:off x="5444197" y="112541"/>
            <a:ext cx="0" cy="3316459"/>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565D40E-4283-4A3E-87DC-8EE50CC14465}"/>
              </a:ext>
            </a:extLst>
          </p:cNvPr>
          <p:cNvSpPr txBox="1"/>
          <p:nvPr/>
        </p:nvSpPr>
        <p:spPr>
          <a:xfrm>
            <a:off x="6227300" y="211015"/>
            <a:ext cx="5809951" cy="1754326"/>
          </a:xfrm>
          <a:prstGeom prst="rect">
            <a:avLst/>
          </a:prstGeom>
          <a:noFill/>
        </p:spPr>
        <p:txBody>
          <a:bodyPr wrap="square" rtlCol="0">
            <a:spAutoFit/>
          </a:bodyPr>
          <a:lstStyle/>
          <a:p>
            <a:r>
              <a:rPr lang="en-US" dirty="0"/>
              <a:t>&lt;script type="text/</a:t>
            </a:r>
            <a:r>
              <a:rPr lang="en-US" dirty="0" err="1"/>
              <a:t>javascript</a:t>
            </a:r>
            <a:r>
              <a:rPr lang="en-US" dirty="0"/>
              <a:t>"&gt;  </a:t>
            </a:r>
          </a:p>
          <a:p>
            <a:r>
              <a:rPr lang="en-US" dirty="0"/>
              <a:t>function msg(){  </a:t>
            </a:r>
          </a:p>
          <a:p>
            <a:r>
              <a:rPr lang="en-US" dirty="0"/>
              <a:t>open("http://www.google.com");  </a:t>
            </a:r>
          </a:p>
          <a:p>
            <a:r>
              <a:rPr lang="en-US" dirty="0"/>
              <a:t>}  </a:t>
            </a:r>
          </a:p>
          <a:p>
            <a:r>
              <a:rPr lang="en-US" dirty="0"/>
              <a:t>&lt;/script&gt;  </a:t>
            </a:r>
          </a:p>
          <a:p>
            <a:r>
              <a:rPr lang="en-US" dirty="0"/>
              <a:t>&lt;input type="button" value=“Google" onclick="msg()"/&gt; </a:t>
            </a:r>
          </a:p>
        </p:txBody>
      </p:sp>
      <p:cxnSp>
        <p:nvCxnSpPr>
          <p:cNvPr id="9" name="Straight Connector 8">
            <a:extLst>
              <a:ext uri="{FF2B5EF4-FFF2-40B4-BE49-F238E27FC236}">
                <a16:creationId xmlns:a16="http://schemas.microsoft.com/office/drawing/2014/main" id="{8D2C4E2F-C535-4670-9C2D-16CF9975E700}"/>
              </a:ext>
            </a:extLst>
          </p:cNvPr>
          <p:cNvCxnSpPr/>
          <p:nvPr/>
        </p:nvCxnSpPr>
        <p:spPr>
          <a:xfrm flipV="1">
            <a:off x="150055" y="3411416"/>
            <a:ext cx="11887196" cy="126609"/>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5D248C2-8C5B-4C26-9570-E9D92CB40059}"/>
              </a:ext>
            </a:extLst>
          </p:cNvPr>
          <p:cNvSpPr txBox="1"/>
          <p:nvPr/>
        </p:nvSpPr>
        <p:spPr>
          <a:xfrm>
            <a:off x="150055" y="3791050"/>
            <a:ext cx="5167533" cy="2585323"/>
          </a:xfrm>
          <a:prstGeom prst="rect">
            <a:avLst/>
          </a:prstGeom>
          <a:noFill/>
        </p:spPr>
        <p:txBody>
          <a:bodyPr wrap="square" rtlCol="0">
            <a:spAutoFit/>
          </a:bodyPr>
          <a:lstStyle/>
          <a:p>
            <a:pPr algn="just"/>
            <a:r>
              <a:rPr lang="en-US" b="0" i="0" dirty="0">
                <a:solidFill>
                  <a:srgbClr val="000000"/>
                </a:solidFill>
                <a:effectLst/>
                <a:latin typeface="inter-regular"/>
              </a:rPr>
              <a:t>&lt;script type="text/</a:t>
            </a:r>
            <a:r>
              <a:rPr lang="en-US" b="0" i="0" dirty="0" err="1">
                <a:solidFill>
                  <a:srgbClr val="000000"/>
                </a:solidFill>
                <a:effectLst/>
                <a:latin typeface="inter-regular"/>
              </a:rPr>
              <a:t>javascript</a:t>
            </a:r>
            <a:r>
              <a:rPr lang="en-US" b="0" i="0" dirty="0">
                <a:solidFill>
                  <a:srgbClr val="000000"/>
                </a:solidFill>
                <a:effectLst/>
                <a:latin typeface="inter-regular"/>
              </a:rPr>
              <a:t>"&gt;  </a:t>
            </a:r>
          </a:p>
          <a:p>
            <a:pPr algn="just"/>
            <a:r>
              <a:rPr lang="en-US" b="0" i="0" dirty="0">
                <a:solidFill>
                  <a:srgbClr val="000000"/>
                </a:solidFill>
                <a:effectLst/>
                <a:latin typeface="inter-regular"/>
              </a:rPr>
              <a:t>function msg(){  </a:t>
            </a:r>
          </a:p>
          <a:p>
            <a:pPr algn="just"/>
            <a:r>
              <a:rPr lang="en-US" b="0" i="0" dirty="0" err="1">
                <a:solidFill>
                  <a:srgbClr val="000000"/>
                </a:solidFill>
                <a:effectLst/>
                <a:latin typeface="inter-regular"/>
              </a:rPr>
              <a:t>setTimeout</a:t>
            </a:r>
            <a:r>
              <a:rPr lang="en-US" b="0" i="0" dirty="0">
                <a:solidFill>
                  <a:srgbClr val="000000"/>
                </a:solidFill>
                <a:effectLst/>
                <a:latin typeface="inter-regular"/>
              </a:rPr>
              <a:t>(  </a:t>
            </a:r>
          </a:p>
          <a:p>
            <a:pPr algn="just"/>
            <a:r>
              <a:rPr lang="en-US" b="0" i="0" dirty="0">
                <a:solidFill>
                  <a:srgbClr val="000000"/>
                </a:solidFill>
                <a:effectLst/>
                <a:latin typeface="inter-regular"/>
              </a:rPr>
              <a:t>function(){  </a:t>
            </a:r>
          </a:p>
          <a:p>
            <a:pPr algn="just"/>
            <a:r>
              <a:rPr lang="en-US" b="0" i="0" dirty="0">
                <a:solidFill>
                  <a:srgbClr val="000000"/>
                </a:solidFill>
                <a:effectLst/>
                <a:latin typeface="inter-regular"/>
              </a:rPr>
              <a:t>alert("Welcome to user after 2 seconds")  </a:t>
            </a:r>
          </a:p>
          <a:p>
            <a:pPr algn="just"/>
            <a:r>
              <a:rPr lang="en-US" b="0" i="0" dirty="0">
                <a:solidFill>
                  <a:srgbClr val="000000"/>
                </a:solidFill>
                <a:effectLst/>
                <a:latin typeface="inter-regular"/>
              </a:rPr>
              <a:t>},2000);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&lt;/script&gt;    </a:t>
            </a:r>
          </a:p>
          <a:p>
            <a:pPr algn="just"/>
            <a:r>
              <a:rPr lang="en-US" b="0" i="0" dirty="0">
                <a:solidFill>
                  <a:srgbClr val="000000"/>
                </a:solidFill>
                <a:effectLst/>
                <a:latin typeface="inter-regular"/>
              </a:rPr>
              <a:t>&lt;input type="button" value="click" onclick="msg()"/&gt; </a:t>
            </a:r>
          </a:p>
        </p:txBody>
      </p:sp>
      <p:cxnSp>
        <p:nvCxnSpPr>
          <p:cNvPr id="12" name="Straight Connector 11">
            <a:extLst>
              <a:ext uri="{FF2B5EF4-FFF2-40B4-BE49-F238E27FC236}">
                <a16:creationId xmlns:a16="http://schemas.microsoft.com/office/drawing/2014/main" id="{3F31EE08-1749-46FB-A4EE-4DAD72BB1D5A}"/>
              </a:ext>
            </a:extLst>
          </p:cNvPr>
          <p:cNvCxnSpPr/>
          <p:nvPr/>
        </p:nvCxnSpPr>
        <p:spPr>
          <a:xfrm>
            <a:off x="5444197" y="3429000"/>
            <a:ext cx="0" cy="33094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3109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FFA2D11-8288-4D07-B270-BAB1A2AFA60F}"/>
              </a:ext>
            </a:extLst>
          </p:cNvPr>
          <p:cNvSpPr>
            <a:spLocks noGrp="1"/>
          </p:cNvSpPr>
          <p:nvPr>
            <p:ph type="subTitle" idx="1"/>
          </p:nvPr>
        </p:nvSpPr>
        <p:spPr>
          <a:xfrm>
            <a:off x="112542" y="154745"/>
            <a:ext cx="11943470" cy="6569612"/>
          </a:xfrm>
        </p:spPr>
        <p:txBody>
          <a:bodyPr>
            <a:normAutofit/>
          </a:bodyPr>
          <a:lstStyle/>
          <a:p>
            <a:r>
              <a:rPr lang="en-US" sz="1900" b="1" dirty="0"/>
              <a:t>JavaScript DOM(Document Object Model)</a:t>
            </a:r>
          </a:p>
          <a:p>
            <a:pPr algn="l"/>
            <a:r>
              <a:rPr lang="en-US" sz="1900" dirty="0"/>
              <a:t>The document object represents the whole html document.</a:t>
            </a:r>
          </a:p>
          <a:p>
            <a:pPr algn="l"/>
            <a:r>
              <a:rPr lang="en-US" sz="1900" dirty="0"/>
              <a:t>When html document is loaded in the browser, it becomes a document object. It is the root element that represents the html document. It has properties and methods. By the help of document object, we can add dynamic content to our web page.</a:t>
            </a:r>
          </a:p>
          <a:p>
            <a:pPr algn="l"/>
            <a:r>
              <a:rPr lang="en-US" sz="1900" dirty="0"/>
              <a:t>As mentioned earlier, it is the object of window. So</a:t>
            </a:r>
          </a:p>
          <a:p>
            <a:pPr marL="342900" indent="-342900" algn="l">
              <a:buFont typeface="Arial" panose="020B0604020202020204" pitchFamily="34" charset="0"/>
              <a:buChar char="•"/>
            </a:pPr>
            <a:r>
              <a:rPr lang="en-US" sz="1900" dirty="0" err="1"/>
              <a:t>window.document</a:t>
            </a:r>
            <a:r>
              <a:rPr lang="en-US" sz="1900" dirty="0"/>
              <a:t>   </a:t>
            </a:r>
            <a:r>
              <a:rPr lang="en-US" sz="1900" b="1" dirty="0"/>
              <a:t>or</a:t>
            </a:r>
            <a:r>
              <a:rPr lang="en-US" sz="1900" dirty="0"/>
              <a:t> </a:t>
            </a:r>
          </a:p>
          <a:p>
            <a:pPr marL="342900" indent="-342900" algn="l">
              <a:buFont typeface="Arial" panose="020B0604020202020204" pitchFamily="34" charset="0"/>
              <a:buChar char="•"/>
            </a:pPr>
            <a:r>
              <a:rPr lang="en-US" sz="1900" dirty="0"/>
              <a:t>Document</a:t>
            </a:r>
          </a:p>
          <a:p>
            <a:endParaRPr lang="en-US" sz="1900" dirty="0"/>
          </a:p>
        </p:txBody>
      </p:sp>
      <p:graphicFrame>
        <p:nvGraphicFramePr>
          <p:cNvPr id="4" name="Table 3">
            <a:extLst>
              <a:ext uri="{FF2B5EF4-FFF2-40B4-BE49-F238E27FC236}">
                <a16:creationId xmlns:a16="http://schemas.microsoft.com/office/drawing/2014/main" id="{FAF8A35B-1718-46F5-A939-817902E65CBC}"/>
              </a:ext>
            </a:extLst>
          </p:cNvPr>
          <p:cNvGraphicFramePr>
            <a:graphicFrameLocks noGrp="1"/>
          </p:cNvGraphicFramePr>
          <p:nvPr>
            <p:extLst>
              <p:ext uri="{D42A27DB-BD31-4B8C-83A1-F6EECF244321}">
                <p14:modId xmlns:p14="http://schemas.microsoft.com/office/powerpoint/2010/main" val="3061683152"/>
              </p:ext>
            </p:extLst>
          </p:nvPr>
        </p:nvGraphicFramePr>
        <p:xfrm>
          <a:off x="2025749" y="2719948"/>
          <a:ext cx="7671389" cy="3979704"/>
        </p:xfrm>
        <a:graphic>
          <a:graphicData uri="http://schemas.openxmlformats.org/drawingml/2006/table">
            <a:tbl>
              <a:tblPr/>
              <a:tblGrid>
                <a:gridCol w="2431451">
                  <a:extLst>
                    <a:ext uri="{9D8B030D-6E8A-4147-A177-3AD203B41FA5}">
                      <a16:colId xmlns:a16="http://schemas.microsoft.com/office/drawing/2014/main" val="1360458113"/>
                    </a:ext>
                  </a:extLst>
                </a:gridCol>
                <a:gridCol w="5239938">
                  <a:extLst>
                    <a:ext uri="{9D8B030D-6E8A-4147-A177-3AD203B41FA5}">
                      <a16:colId xmlns:a16="http://schemas.microsoft.com/office/drawing/2014/main" val="481329635"/>
                    </a:ext>
                  </a:extLst>
                </a:gridCol>
              </a:tblGrid>
              <a:tr h="415162">
                <a:tc>
                  <a:txBody>
                    <a:bodyPr/>
                    <a:lstStyle/>
                    <a:p>
                      <a:pPr algn="l" fontAlgn="t"/>
                      <a:r>
                        <a:rPr lang="en-US" sz="1600" dirty="0">
                          <a:solidFill>
                            <a:srgbClr val="000000"/>
                          </a:solidFill>
                          <a:effectLst/>
                          <a:latin typeface="times new roman" panose="02020603050405020304" pitchFamily="18" charset="0"/>
                        </a:rPr>
                        <a:t>Method</a:t>
                      </a:r>
                    </a:p>
                  </a:txBody>
                  <a:tcPr marL="99801" marR="99801" marT="99801" marB="99801">
                    <a:lnL w="9525" cap="flat" cmpd="sng" algn="ctr">
                      <a:solidFill>
                        <a:srgbClr val="60C6AF"/>
                      </a:solidFill>
                      <a:prstDash val="solid"/>
                      <a:round/>
                      <a:headEnd type="none" w="med" len="med"/>
                      <a:tailEnd type="none" w="med" len="med"/>
                    </a:lnL>
                    <a:lnR w="9525" cap="flat" cmpd="sng" algn="ctr">
                      <a:solidFill>
                        <a:srgbClr val="60C6AF"/>
                      </a:solidFill>
                      <a:prstDash val="solid"/>
                      <a:round/>
                      <a:headEnd type="none" w="med" len="med"/>
                      <a:tailEnd type="none" w="med" len="med"/>
                    </a:lnR>
                    <a:lnT w="9525" cap="flat" cmpd="sng" algn="ctr">
                      <a:solidFill>
                        <a:srgbClr val="60C6A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Description</a:t>
                      </a:r>
                    </a:p>
                  </a:txBody>
                  <a:tcPr marL="99801" marR="99801" marT="99801" marB="99801">
                    <a:lnL w="9525" cap="flat" cmpd="sng" algn="ctr">
                      <a:solidFill>
                        <a:srgbClr val="60C6AF"/>
                      </a:solidFill>
                      <a:prstDash val="solid"/>
                      <a:round/>
                      <a:headEnd type="none" w="med" len="med"/>
                      <a:tailEnd type="none" w="med" len="med"/>
                    </a:lnL>
                    <a:lnR w="9525" cap="flat" cmpd="sng" algn="ctr">
                      <a:solidFill>
                        <a:srgbClr val="60C6AF"/>
                      </a:solidFill>
                      <a:prstDash val="solid"/>
                      <a:round/>
                      <a:headEnd type="none" w="med" len="med"/>
                      <a:tailEnd type="none" w="med" len="med"/>
                    </a:lnR>
                    <a:lnT w="9525" cap="flat" cmpd="sng" algn="ctr">
                      <a:solidFill>
                        <a:srgbClr val="60C6A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567525492"/>
                  </a:ext>
                </a:extLst>
              </a:tr>
              <a:tr h="402168">
                <a:tc>
                  <a:txBody>
                    <a:bodyPr/>
                    <a:lstStyle/>
                    <a:p>
                      <a:pPr algn="just" fontAlgn="t"/>
                      <a:r>
                        <a:rPr lang="en-US" sz="1600">
                          <a:solidFill>
                            <a:srgbClr val="333333"/>
                          </a:solidFill>
                          <a:effectLst/>
                          <a:latin typeface="inter-regular"/>
                        </a:rPr>
                        <a:t>write("string")</a:t>
                      </a:r>
                    </a:p>
                  </a:txBody>
                  <a:tcPr marL="66534" marR="66534" marT="66534" marB="665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writes the given string on the doucment.</a:t>
                      </a:r>
                    </a:p>
                  </a:txBody>
                  <a:tcPr marL="66534" marR="66534" marT="66534" marB="665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38230133"/>
                  </a:ext>
                </a:extLst>
              </a:tr>
              <a:tr h="809450">
                <a:tc>
                  <a:txBody>
                    <a:bodyPr/>
                    <a:lstStyle/>
                    <a:p>
                      <a:pPr algn="just" fontAlgn="t"/>
                      <a:r>
                        <a:rPr lang="en-US" sz="1600">
                          <a:solidFill>
                            <a:srgbClr val="333333"/>
                          </a:solidFill>
                          <a:effectLst/>
                          <a:latin typeface="inter-regular"/>
                        </a:rPr>
                        <a:t>writeln("string")</a:t>
                      </a:r>
                    </a:p>
                  </a:txBody>
                  <a:tcPr marL="66534" marR="66534" marT="66534" marB="665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writes the given string on the doucment with newline character at the end.</a:t>
                      </a:r>
                    </a:p>
                  </a:txBody>
                  <a:tcPr marL="66534" marR="66534" marT="66534" marB="665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52424514"/>
                  </a:ext>
                </a:extLst>
              </a:tr>
              <a:tr h="581161">
                <a:tc>
                  <a:txBody>
                    <a:bodyPr/>
                    <a:lstStyle/>
                    <a:p>
                      <a:pPr algn="just" fontAlgn="t"/>
                      <a:r>
                        <a:rPr lang="en-US" sz="1600">
                          <a:solidFill>
                            <a:srgbClr val="333333"/>
                          </a:solidFill>
                          <a:effectLst/>
                          <a:latin typeface="inter-regular"/>
                        </a:rPr>
                        <a:t>getElementById()</a:t>
                      </a:r>
                    </a:p>
                  </a:txBody>
                  <a:tcPr marL="66534" marR="66534" marT="66534" marB="665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returns the element having the given id value.</a:t>
                      </a:r>
                    </a:p>
                  </a:txBody>
                  <a:tcPr marL="66534" marR="66534" marT="66534" marB="665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49964744"/>
                  </a:ext>
                </a:extLst>
              </a:tr>
              <a:tr h="581161">
                <a:tc>
                  <a:txBody>
                    <a:bodyPr/>
                    <a:lstStyle/>
                    <a:p>
                      <a:pPr algn="just" fontAlgn="t"/>
                      <a:r>
                        <a:rPr lang="en-US" sz="1600">
                          <a:solidFill>
                            <a:srgbClr val="333333"/>
                          </a:solidFill>
                          <a:effectLst/>
                          <a:latin typeface="inter-regular"/>
                        </a:rPr>
                        <a:t>getElementsByName()</a:t>
                      </a:r>
                    </a:p>
                  </a:txBody>
                  <a:tcPr marL="66534" marR="66534" marT="66534" marB="665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returns all the elements having the given name value.</a:t>
                      </a:r>
                    </a:p>
                  </a:txBody>
                  <a:tcPr marL="66534" marR="66534" marT="66534" marB="665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14782977"/>
                  </a:ext>
                </a:extLst>
              </a:tr>
              <a:tr h="581161">
                <a:tc>
                  <a:txBody>
                    <a:bodyPr/>
                    <a:lstStyle/>
                    <a:p>
                      <a:pPr algn="just" fontAlgn="t"/>
                      <a:r>
                        <a:rPr lang="en-US" sz="1600">
                          <a:solidFill>
                            <a:srgbClr val="333333"/>
                          </a:solidFill>
                          <a:effectLst/>
                          <a:latin typeface="inter-regular"/>
                        </a:rPr>
                        <a:t>getElementsByTagName()</a:t>
                      </a:r>
                    </a:p>
                  </a:txBody>
                  <a:tcPr marL="66534" marR="66534" marT="66534" marB="665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returns all the elements having the given tag name.</a:t>
                      </a:r>
                    </a:p>
                  </a:txBody>
                  <a:tcPr marL="66534" marR="66534" marT="66534" marB="665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03102948"/>
                  </a:ext>
                </a:extLst>
              </a:tr>
              <a:tr h="581161">
                <a:tc>
                  <a:txBody>
                    <a:bodyPr/>
                    <a:lstStyle/>
                    <a:p>
                      <a:pPr algn="just" fontAlgn="t"/>
                      <a:r>
                        <a:rPr lang="en-US" sz="1600">
                          <a:solidFill>
                            <a:srgbClr val="333333"/>
                          </a:solidFill>
                          <a:effectLst/>
                          <a:latin typeface="inter-regular"/>
                        </a:rPr>
                        <a:t>getElementsByClassName()</a:t>
                      </a:r>
                    </a:p>
                  </a:txBody>
                  <a:tcPr marL="66534" marR="66534" marT="66534" marB="665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returns all the elements having the given class name.</a:t>
                      </a:r>
                    </a:p>
                  </a:txBody>
                  <a:tcPr marL="66534" marR="66534" marT="66534" marB="665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77743960"/>
                  </a:ext>
                </a:extLst>
              </a:tr>
            </a:tbl>
          </a:graphicData>
        </a:graphic>
      </p:graphicFrame>
    </p:spTree>
    <p:extLst>
      <p:ext uri="{BB962C8B-B14F-4D97-AF65-F5344CB8AC3E}">
        <p14:creationId xmlns:p14="http://schemas.microsoft.com/office/powerpoint/2010/main" val="1028565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2631AA1-F2C6-4CCC-9170-DA9124E2FEDC}"/>
              </a:ext>
            </a:extLst>
          </p:cNvPr>
          <p:cNvSpPr>
            <a:spLocks noGrp="1"/>
          </p:cNvSpPr>
          <p:nvPr>
            <p:ph type="subTitle" idx="1"/>
          </p:nvPr>
        </p:nvSpPr>
        <p:spPr>
          <a:xfrm>
            <a:off x="239151" y="154745"/>
            <a:ext cx="11816861" cy="6703255"/>
          </a:xfrm>
        </p:spPr>
        <p:txBody>
          <a:bodyPr>
            <a:normAutofit/>
          </a:bodyPr>
          <a:lstStyle/>
          <a:p>
            <a:pPr algn="l"/>
            <a:r>
              <a:rPr lang="en-US" sz="1900" dirty="0"/>
              <a:t>Accessing field value by </a:t>
            </a:r>
            <a:r>
              <a:rPr lang="en-US" sz="1900"/>
              <a:t>document object :Let </a:t>
            </a:r>
            <a:r>
              <a:rPr lang="en-US" sz="1900" dirty="0"/>
              <a:t>see some example : we are going to get the value of input text by user. </a:t>
            </a:r>
          </a:p>
          <a:p>
            <a:pPr algn="l"/>
            <a:r>
              <a:rPr lang="en-US" sz="1900" dirty="0"/>
              <a:t>Here, we are using </a:t>
            </a:r>
            <a:r>
              <a:rPr lang="en-US" sz="1900" u="sng" dirty="0"/>
              <a:t>document.form1.name.value </a:t>
            </a:r>
            <a:r>
              <a:rPr lang="en-US" sz="1900" dirty="0"/>
              <a:t>to get the value of name field. Here ,</a:t>
            </a:r>
          </a:p>
          <a:p>
            <a:pPr marL="342900" indent="-342900" algn="l">
              <a:buFont typeface="Wingdings" panose="05000000000000000000" pitchFamily="2" charset="2"/>
              <a:buChar char="ü"/>
            </a:pPr>
            <a:r>
              <a:rPr lang="en-US" sz="1900" dirty="0"/>
              <a:t>document is the root element that represents the html document.</a:t>
            </a:r>
          </a:p>
          <a:p>
            <a:pPr marL="342900" indent="-342900" algn="l">
              <a:buFont typeface="Wingdings" panose="05000000000000000000" pitchFamily="2" charset="2"/>
              <a:buChar char="ü"/>
            </a:pPr>
            <a:r>
              <a:rPr lang="en-US" sz="1900" dirty="0"/>
              <a:t>form1 is the name of the form.</a:t>
            </a:r>
          </a:p>
          <a:p>
            <a:pPr marL="342900" indent="-342900" algn="l">
              <a:buFont typeface="Wingdings" panose="05000000000000000000" pitchFamily="2" charset="2"/>
              <a:buChar char="ü"/>
            </a:pPr>
            <a:r>
              <a:rPr lang="en-US" sz="1900" dirty="0"/>
              <a:t>name is the attribute name of the input text.</a:t>
            </a:r>
          </a:p>
          <a:p>
            <a:pPr marL="342900" indent="-342900" algn="l">
              <a:buFont typeface="Wingdings" panose="05000000000000000000" pitchFamily="2" charset="2"/>
              <a:buChar char="ü"/>
            </a:pPr>
            <a:r>
              <a:rPr lang="en-US" sz="1900" dirty="0"/>
              <a:t>value is the property, that returns the value of the input text.</a:t>
            </a:r>
          </a:p>
          <a:p>
            <a:pPr algn="l"/>
            <a:r>
              <a:rPr lang="en-US" sz="1900" dirty="0"/>
              <a:t>&lt;script type="text/</a:t>
            </a:r>
            <a:r>
              <a:rPr lang="en-US" sz="1900" dirty="0" err="1"/>
              <a:t>javascript</a:t>
            </a:r>
            <a:r>
              <a:rPr lang="en-US" sz="1900" dirty="0"/>
              <a:t>"&gt;  </a:t>
            </a:r>
          </a:p>
          <a:p>
            <a:pPr algn="l"/>
            <a:r>
              <a:rPr lang="en-US" sz="1900" dirty="0"/>
              <a:t>function </a:t>
            </a:r>
            <a:r>
              <a:rPr lang="en-US" sz="1900" dirty="0" err="1"/>
              <a:t>printvalue</a:t>
            </a:r>
            <a:r>
              <a:rPr lang="en-US" sz="1900" dirty="0"/>
              <a:t>(){  </a:t>
            </a:r>
          </a:p>
          <a:p>
            <a:pPr algn="l"/>
            <a:r>
              <a:rPr lang="en-US" sz="1900" dirty="0"/>
              <a:t>var name=document.form1.name.value;  </a:t>
            </a:r>
          </a:p>
          <a:p>
            <a:pPr algn="l"/>
            <a:r>
              <a:rPr lang="en-US" sz="1900" dirty="0"/>
              <a:t>alert("Welcome: "+name);  </a:t>
            </a:r>
          </a:p>
          <a:p>
            <a:pPr algn="l"/>
            <a:r>
              <a:rPr lang="en-US" sz="1900" dirty="0"/>
              <a:t>}  </a:t>
            </a:r>
          </a:p>
          <a:p>
            <a:pPr algn="l"/>
            <a:r>
              <a:rPr lang="en-US" sz="1900" dirty="0"/>
              <a:t>&lt;/script&gt;    </a:t>
            </a:r>
          </a:p>
          <a:p>
            <a:pPr algn="l"/>
            <a:r>
              <a:rPr lang="en-US" sz="1900" dirty="0"/>
              <a:t>&lt;form name="form1"&gt;  </a:t>
            </a:r>
          </a:p>
          <a:p>
            <a:pPr algn="l"/>
            <a:r>
              <a:rPr lang="en-US" sz="1900" dirty="0"/>
              <a:t>Enter Name:&lt;input type="text" name="name"/&gt;  </a:t>
            </a:r>
          </a:p>
          <a:p>
            <a:pPr algn="l"/>
            <a:r>
              <a:rPr lang="en-US" sz="1900" dirty="0"/>
              <a:t>&lt;input type="button" onclick="</a:t>
            </a:r>
            <a:r>
              <a:rPr lang="en-US" sz="1900" dirty="0" err="1"/>
              <a:t>printvalue</a:t>
            </a:r>
            <a:r>
              <a:rPr lang="en-US" sz="1900" dirty="0"/>
              <a:t>()" value="print name"/&gt;  </a:t>
            </a:r>
          </a:p>
          <a:p>
            <a:pPr algn="l"/>
            <a:r>
              <a:rPr lang="en-US" sz="1900" dirty="0"/>
              <a:t>&lt;/form&gt; </a:t>
            </a:r>
          </a:p>
          <a:p>
            <a:pPr algn="l"/>
            <a:endParaRPr lang="en-US" sz="1900" dirty="0"/>
          </a:p>
        </p:txBody>
      </p:sp>
    </p:spTree>
    <p:extLst>
      <p:ext uri="{BB962C8B-B14F-4D97-AF65-F5344CB8AC3E}">
        <p14:creationId xmlns:p14="http://schemas.microsoft.com/office/powerpoint/2010/main" val="1493138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84EA37E-721F-44B1-8E2C-40D816C30AB7}"/>
              </a:ext>
            </a:extLst>
          </p:cNvPr>
          <p:cNvSpPr>
            <a:spLocks noGrp="1"/>
          </p:cNvSpPr>
          <p:nvPr>
            <p:ph type="subTitle" idx="1"/>
          </p:nvPr>
        </p:nvSpPr>
        <p:spPr>
          <a:xfrm>
            <a:off x="-1" y="126609"/>
            <a:ext cx="12041945" cy="6625883"/>
          </a:xfrm>
        </p:spPr>
        <p:txBody>
          <a:bodyPr>
            <a:normAutofit/>
          </a:bodyPr>
          <a:lstStyle/>
          <a:p>
            <a:pPr algn="l"/>
            <a:r>
              <a:rPr lang="en-US" sz="1900" dirty="0" err="1"/>
              <a:t>Javascript</a:t>
            </a:r>
            <a:r>
              <a:rPr lang="en-US" sz="1900" dirty="0"/>
              <a:t> - </a:t>
            </a:r>
            <a:r>
              <a:rPr lang="en-US" sz="1900" dirty="0" err="1"/>
              <a:t>document.getElementById</a:t>
            </a:r>
            <a:r>
              <a:rPr lang="en-US" sz="1900" dirty="0"/>
              <a:t>() method :</a:t>
            </a:r>
          </a:p>
          <a:p>
            <a:pPr algn="l"/>
            <a:r>
              <a:rPr lang="en-US" sz="1900" dirty="0"/>
              <a:t>This method returns the element of specified id.</a:t>
            </a:r>
          </a:p>
          <a:p>
            <a:pPr algn="l"/>
            <a:r>
              <a:rPr lang="en-US" sz="1900" dirty="0"/>
              <a:t>Ex:</a:t>
            </a:r>
          </a:p>
          <a:p>
            <a:pPr algn="l"/>
            <a:r>
              <a:rPr lang="en-US" sz="1900" dirty="0"/>
              <a:t>&lt;script type="text/</a:t>
            </a:r>
            <a:r>
              <a:rPr lang="en-US" sz="1900" dirty="0" err="1"/>
              <a:t>javascript</a:t>
            </a:r>
            <a:r>
              <a:rPr lang="en-US" sz="1900" dirty="0"/>
              <a:t>"&gt;  </a:t>
            </a:r>
          </a:p>
          <a:p>
            <a:pPr algn="l"/>
            <a:r>
              <a:rPr lang="en-US" sz="1900" dirty="0"/>
              <a:t>function </a:t>
            </a:r>
            <a:r>
              <a:rPr lang="en-US" sz="1900" dirty="0" err="1"/>
              <a:t>getcube</a:t>
            </a:r>
            <a:r>
              <a:rPr lang="en-US" sz="1900" dirty="0"/>
              <a:t>(){  </a:t>
            </a:r>
          </a:p>
          <a:p>
            <a:pPr algn="l"/>
            <a:r>
              <a:rPr lang="en-US" sz="1900" dirty="0"/>
              <a:t>var number=</a:t>
            </a:r>
            <a:r>
              <a:rPr lang="en-US" sz="1900" dirty="0" err="1"/>
              <a:t>document.getElementById</a:t>
            </a:r>
            <a:r>
              <a:rPr lang="en-US" sz="1900" dirty="0"/>
              <a:t>("number").value;  </a:t>
            </a:r>
          </a:p>
          <a:p>
            <a:pPr algn="l"/>
            <a:r>
              <a:rPr lang="en-US" sz="1900" dirty="0"/>
              <a:t>alert(number*number*number);  </a:t>
            </a:r>
          </a:p>
          <a:p>
            <a:pPr algn="l"/>
            <a:r>
              <a:rPr lang="en-US" sz="1900" dirty="0"/>
              <a:t>}  </a:t>
            </a:r>
          </a:p>
          <a:p>
            <a:pPr algn="l"/>
            <a:r>
              <a:rPr lang="en-US" sz="1900" dirty="0"/>
              <a:t>&lt;/script&gt;  </a:t>
            </a:r>
          </a:p>
          <a:p>
            <a:pPr algn="l"/>
            <a:r>
              <a:rPr lang="en-US" sz="1900" dirty="0"/>
              <a:t>&lt;form&gt;  </a:t>
            </a:r>
          </a:p>
          <a:p>
            <a:pPr algn="l"/>
            <a:r>
              <a:rPr lang="en-US" sz="1900" dirty="0"/>
              <a:t>Enter No:&lt;input type="text" id="number" name="number"/&gt;</a:t>
            </a:r>
          </a:p>
          <a:p>
            <a:pPr algn="l"/>
            <a:r>
              <a:rPr lang="en-US" sz="1900" dirty="0"/>
              <a:t>&lt;</a:t>
            </a:r>
            <a:r>
              <a:rPr lang="en-US" sz="1900" dirty="0" err="1"/>
              <a:t>br</a:t>
            </a:r>
            <a:r>
              <a:rPr lang="en-US" sz="1900" dirty="0"/>
              <a:t>/&gt;  </a:t>
            </a:r>
          </a:p>
          <a:p>
            <a:pPr algn="l"/>
            <a:r>
              <a:rPr lang="en-US" sz="1900" dirty="0"/>
              <a:t>&lt;input type="button" value="cube" onclick="</a:t>
            </a:r>
            <a:r>
              <a:rPr lang="en-US" sz="1900" dirty="0" err="1"/>
              <a:t>getcube</a:t>
            </a:r>
            <a:r>
              <a:rPr lang="en-US" sz="1900" dirty="0"/>
              <a:t>()"/&gt;  </a:t>
            </a:r>
          </a:p>
          <a:p>
            <a:pPr algn="l"/>
            <a:r>
              <a:rPr lang="en-US" sz="1900" dirty="0"/>
              <a:t>&lt;/form&gt; </a:t>
            </a:r>
          </a:p>
        </p:txBody>
      </p:sp>
      <p:cxnSp>
        <p:nvCxnSpPr>
          <p:cNvPr id="5" name="Straight Connector 4">
            <a:extLst>
              <a:ext uri="{FF2B5EF4-FFF2-40B4-BE49-F238E27FC236}">
                <a16:creationId xmlns:a16="http://schemas.microsoft.com/office/drawing/2014/main" id="{EB22FEC3-2C1C-4ED6-A6EC-BFAC7BDB62FA}"/>
              </a:ext>
            </a:extLst>
          </p:cNvPr>
          <p:cNvCxnSpPr>
            <a:cxnSpLocks/>
          </p:cNvCxnSpPr>
          <p:nvPr/>
        </p:nvCxnSpPr>
        <p:spPr>
          <a:xfrm>
            <a:off x="6096000" y="105508"/>
            <a:ext cx="0" cy="6752492"/>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42A7240-4370-42DF-A374-F58A208D8354}"/>
              </a:ext>
            </a:extLst>
          </p:cNvPr>
          <p:cNvSpPr txBox="1"/>
          <p:nvPr/>
        </p:nvSpPr>
        <p:spPr>
          <a:xfrm>
            <a:off x="6302326" y="126609"/>
            <a:ext cx="5739618" cy="6232475"/>
          </a:xfrm>
          <a:prstGeom prst="rect">
            <a:avLst/>
          </a:prstGeom>
          <a:noFill/>
        </p:spPr>
        <p:txBody>
          <a:bodyPr wrap="square" rtlCol="0">
            <a:spAutoFit/>
          </a:bodyPr>
          <a:lstStyle/>
          <a:p>
            <a:r>
              <a:rPr lang="en-US" sz="1900" dirty="0" err="1"/>
              <a:t>Javascript</a:t>
            </a:r>
            <a:r>
              <a:rPr lang="en-US" sz="1900" dirty="0"/>
              <a:t> : </a:t>
            </a:r>
            <a:r>
              <a:rPr lang="en-US" sz="1900" dirty="0" err="1"/>
              <a:t>document.getElementsByName</a:t>
            </a:r>
            <a:r>
              <a:rPr lang="en-US" sz="1900" dirty="0"/>
              <a:t>() :</a:t>
            </a:r>
          </a:p>
          <a:p>
            <a:r>
              <a:rPr lang="en-US" sz="1900" dirty="0"/>
              <a:t>The </a:t>
            </a:r>
            <a:r>
              <a:rPr lang="en-US" sz="1900" dirty="0" err="1"/>
              <a:t>document.getElementsByName</a:t>
            </a:r>
            <a:r>
              <a:rPr lang="en-US" sz="1900" dirty="0"/>
              <a:t>() method returns all the element of specified name.</a:t>
            </a:r>
          </a:p>
          <a:p>
            <a:r>
              <a:rPr lang="en-US" sz="1900" dirty="0"/>
              <a:t>Ex:</a:t>
            </a:r>
          </a:p>
          <a:p>
            <a:r>
              <a:rPr lang="en-US" sz="1900" dirty="0"/>
              <a:t>&lt;script type="text/</a:t>
            </a:r>
            <a:r>
              <a:rPr lang="en-US" sz="1900" dirty="0" err="1"/>
              <a:t>javascript</a:t>
            </a:r>
            <a:r>
              <a:rPr lang="en-US" sz="1900" dirty="0"/>
              <a:t>"&gt;  </a:t>
            </a:r>
          </a:p>
          <a:p>
            <a:r>
              <a:rPr lang="en-US" sz="1900" dirty="0"/>
              <a:t>function </a:t>
            </a:r>
            <a:r>
              <a:rPr lang="en-US" sz="1900" dirty="0" err="1"/>
              <a:t>totalelements</a:t>
            </a:r>
            <a:r>
              <a:rPr lang="en-US" sz="1900" dirty="0"/>
              <a:t>()  </a:t>
            </a:r>
          </a:p>
          <a:p>
            <a:r>
              <a:rPr lang="en-US" sz="1900" dirty="0"/>
              <a:t>{  </a:t>
            </a:r>
          </a:p>
          <a:p>
            <a:r>
              <a:rPr lang="en-US" sz="1900" dirty="0"/>
              <a:t>var </a:t>
            </a:r>
            <a:r>
              <a:rPr lang="en-US" sz="1900" dirty="0" err="1"/>
              <a:t>allgenders</a:t>
            </a:r>
            <a:r>
              <a:rPr lang="en-US" sz="1900" dirty="0"/>
              <a:t>=</a:t>
            </a:r>
            <a:r>
              <a:rPr lang="en-US" sz="1900" dirty="0" err="1"/>
              <a:t>document.getElementsByName</a:t>
            </a:r>
            <a:r>
              <a:rPr lang="en-US" sz="1900" dirty="0"/>
              <a:t>("gender");  </a:t>
            </a:r>
          </a:p>
          <a:p>
            <a:r>
              <a:rPr lang="en-US" sz="1900" dirty="0"/>
              <a:t>alert("Total Genders:"+</a:t>
            </a:r>
            <a:r>
              <a:rPr lang="en-US" sz="1900" dirty="0" err="1"/>
              <a:t>allgenders.length</a:t>
            </a:r>
            <a:r>
              <a:rPr lang="en-US" sz="1900" dirty="0"/>
              <a:t>);  </a:t>
            </a:r>
          </a:p>
          <a:p>
            <a:r>
              <a:rPr lang="en-US" sz="1900" dirty="0"/>
              <a:t>}  </a:t>
            </a:r>
          </a:p>
          <a:p>
            <a:r>
              <a:rPr lang="en-US" sz="1900" dirty="0"/>
              <a:t>&lt;/script&gt;  </a:t>
            </a:r>
          </a:p>
          <a:p>
            <a:r>
              <a:rPr lang="en-US" sz="1900" dirty="0"/>
              <a:t>&lt;form&gt;  </a:t>
            </a:r>
          </a:p>
          <a:p>
            <a:r>
              <a:rPr lang="en-US" sz="1900" dirty="0"/>
              <a:t>Male:&lt;input type="radio" name="gender" value="male"&gt;  </a:t>
            </a:r>
          </a:p>
          <a:p>
            <a:r>
              <a:rPr lang="en-US" sz="1900" dirty="0"/>
              <a:t>Female:&lt;input type="radio" name="gender" value="female"&gt;  </a:t>
            </a:r>
          </a:p>
          <a:p>
            <a:r>
              <a:rPr lang="en-US" sz="1900" dirty="0"/>
              <a:t>  </a:t>
            </a:r>
          </a:p>
          <a:p>
            <a:r>
              <a:rPr lang="en-US" sz="1900" dirty="0"/>
              <a:t>&lt;input type="button" onclick="</a:t>
            </a:r>
            <a:r>
              <a:rPr lang="en-US" sz="1900" dirty="0" err="1"/>
              <a:t>totalelements</a:t>
            </a:r>
            <a:r>
              <a:rPr lang="en-US" sz="1900" dirty="0"/>
              <a:t>()" value="Total Genders"&gt;  </a:t>
            </a:r>
          </a:p>
          <a:p>
            <a:r>
              <a:rPr lang="en-US" sz="1900" dirty="0"/>
              <a:t>&lt;/form&gt; </a:t>
            </a:r>
          </a:p>
        </p:txBody>
      </p:sp>
    </p:spTree>
    <p:extLst>
      <p:ext uri="{BB962C8B-B14F-4D97-AF65-F5344CB8AC3E}">
        <p14:creationId xmlns:p14="http://schemas.microsoft.com/office/powerpoint/2010/main" val="2488373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C3C0E98-B812-4CCC-803A-F4F582EA0495}"/>
              </a:ext>
            </a:extLst>
          </p:cNvPr>
          <p:cNvSpPr>
            <a:spLocks noGrp="1"/>
          </p:cNvSpPr>
          <p:nvPr>
            <p:ph type="subTitle" idx="1"/>
          </p:nvPr>
        </p:nvSpPr>
        <p:spPr>
          <a:xfrm>
            <a:off x="0" y="0"/>
            <a:ext cx="12192000" cy="6858000"/>
          </a:xfrm>
        </p:spPr>
        <p:txBody>
          <a:bodyPr>
            <a:normAutofit/>
          </a:bodyPr>
          <a:lstStyle/>
          <a:p>
            <a:pPr algn="l"/>
            <a:r>
              <a:rPr lang="en-US" sz="2000" dirty="0" err="1"/>
              <a:t>Javascript</a:t>
            </a:r>
            <a:r>
              <a:rPr lang="en-US" sz="2000" dirty="0"/>
              <a:t> - </a:t>
            </a:r>
            <a:r>
              <a:rPr lang="en-US" sz="2000" dirty="0" err="1"/>
              <a:t>document.getElementsByTagName</a:t>
            </a:r>
            <a:r>
              <a:rPr lang="en-US" sz="2000" dirty="0"/>
              <a:t>() method</a:t>
            </a:r>
          </a:p>
          <a:p>
            <a:pPr algn="l"/>
            <a:r>
              <a:rPr lang="en-US" sz="2000" dirty="0"/>
              <a:t>The </a:t>
            </a:r>
            <a:r>
              <a:rPr lang="en-US" sz="2000" dirty="0" err="1"/>
              <a:t>document.getElementsByTagName</a:t>
            </a:r>
            <a:r>
              <a:rPr lang="en-US" sz="2000" dirty="0"/>
              <a:t>() method returns all the element of specified tag name.</a:t>
            </a:r>
          </a:p>
          <a:p>
            <a:pPr algn="l"/>
            <a:r>
              <a:rPr lang="en-US" sz="2000" b="1" dirty="0"/>
              <a:t>Ex 1:</a:t>
            </a:r>
          </a:p>
          <a:p>
            <a:pPr algn="l"/>
            <a:r>
              <a:rPr lang="en-US" sz="2000" dirty="0"/>
              <a:t>&lt;script type="text/</a:t>
            </a:r>
            <a:r>
              <a:rPr lang="en-US" sz="2000" dirty="0" err="1"/>
              <a:t>javascript</a:t>
            </a:r>
            <a:r>
              <a:rPr lang="en-US" sz="2000" dirty="0"/>
              <a:t>"&gt;  </a:t>
            </a:r>
          </a:p>
          <a:p>
            <a:pPr algn="l"/>
            <a:r>
              <a:rPr lang="en-US" sz="2000" dirty="0"/>
              <a:t>function </a:t>
            </a:r>
            <a:r>
              <a:rPr lang="en-US" sz="2000" dirty="0" err="1"/>
              <a:t>paragaphsCount</a:t>
            </a:r>
            <a:r>
              <a:rPr lang="en-US" sz="2000" dirty="0"/>
              <a:t>(){  </a:t>
            </a:r>
          </a:p>
          <a:p>
            <a:pPr algn="l"/>
            <a:r>
              <a:rPr lang="en-US" sz="2000" dirty="0"/>
              <a:t>var </a:t>
            </a:r>
            <a:r>
              <a:rPr lang="en-US" sz="2000" dirty="0" err="1"/>
              <a:t>totalpara</a:t>
            </a:r>
            <a:r>
              <a:rPr lang="en-US" sz="2000" dirty="0"/>
              <a:t>=document.</a:t>
            </a:r>
          </a:p>
          <a:p>
            <a:pPr algn="l"/>
            <a:r>
              <a:rPr lang="en-US" sz="2000" dirty="0" err="1"/>
              <a:t>getElementsByTagName</a:t>
            </a:r>
            <a:r>
              <a:rPr lang="en-US" sz="2000" dirty="0"/>
              <a:t>("p");  </a:t>
            </a:r>
          </a:p>
          <a:p>
            <a:pPr algn="l"/>
            <a:r>
              <a:rPr lang="en-US" sz="2000" dirty="0"/>
              <a:t>alert("total p tags are: "+</a:t>
            </a:r>
            <a:r>
              <a:rPr lang="en-US" sz="2000" dirty="0" err="1"/>
              <a:t>totalpara.length</a:t>
            </a:r>
            <a:r>
              <a:rPr lang="en-US" sz="2000" dirty="0"/>
              <a:t>);    </a:t>
            </a:r>
          </a:p>
          <a:p>
            <a:pPr algn="l"/>
            <a:r>
              <a:rPr lang="en-US" sz="2000" dirty="0"/>
              <a:t>}  </a:t>
            </a:r>
          </a:p>
          <a:p>
            <a:pPr algn="l"/>
            <a:r>
              <a:rPr lang="en-US" sz="2000" dirty="0"/>
              <a:t>&lt;/script&gt;  </a:t>
            </a:r>
          </a:p>
          <a:p>
            <a:pPr algn="l"/>
            <a:r>
              <a:rPr lang="en-US" sz="2000" dirty="0"/>
              <a:t>&lt;p&gt;This is a </a:t>
            </a:r>
            <a:r>
              <a:rPr lang="en-US" sz="2000" dirty="0" err="1"/>
              <a:t>pragraph</a:t>
            </a:r>
            <a:r>
              <a:rPr lang="en-US" sz="2000" dirty="0"/>
              <a:t>&lt;/p&gt;  </a:t>
            </a:r>
          </a:p>
          <a:p>
            <a:pPr algn="l"/>
            <a:r>
              <a:rPr lang="en-US" sz="2000" dirty="0"/>
              <a:t>&lt;p&gt;Here we are going to count total number </a:t>
            </a:r>
          </a:p>
          <a:p>
            <a:pPr algn="l"/>
            <a:r>
              <a:rPr lang="en-US" sz="2000" dirty="0"/>
              <a:t>of paragraphs by </a:t>
            </a:r>
            <a:r>
              <a:rPr lang="en-US" sz="2000" dirty="0" err="1"/>
              <a:t>getElementByTagName</a:t>
            </a:r>
            <a:r>
              <a:rPr lang="en-US" sz="2000" dirty="0"/>
              <a:t>() method.</a:t>
            </a:r>
          </a:p>
          <a:p>
            <a:pPr algn="l"/>
            <a:r>
              <a:rPr lang="en-US" sz="2000" dirty="0"/>
              <a:t>&lt;/p&gt;  </a:t>
            </a:r>
          </a:p>
          <a:p>
            <a:pPr algn="l"/>
            <a:r>
              <a:rPr lang="en-US" sz="2000" dirty="0"/>
              <a:t>&lt;p&gt;Let's see the simple example&lt;/p&gt;  </a:t>
            </a:r>
          </a:p>
          <a:p>
            <a:pPr algn="l"/>
            <a:r>
              <a:rPr lang="en-US" sz="2000" dirty="0"/>
              <a:t>&lt;button onclick=" </a:t>
            </a:r>
            <a:r>
              <a:rPr lang="en-US" sz="2000" dirty="0" err="1"/>
              <a:t>paragaphsCount</a:t>
            </a:r>
            <a:r>
              <a:rPr lang="en-US" sz="2000" dirty="0"/>
              <a:t>()"&gt;</a:t>
            </a:r>
          </a:p>
          <a:p>
            <a:pPr algn="l"/>
            <a:r>
              <a:rPr lang="en-US" sz="2000" dirty="0"/>
              <a:t>Count Paragraph&lt;/button&gt; </a:t>
            </a:r>
          </a:p>
        </p:txBody>
      </p:sp>
      <p:cxnSp>
        <p:nvCxnSpPr>
          <p:cNvPr id="5" name="Straight Connector 4">
            <a:extLst>
              <a:ext uri="{FF2B5EF4-FFF2-40B4-BE49-F238E27FC236}">
                <a16:creationId xmlns:a16="http://schemas.microsoft.com/office/drawing/2014/main" id="{D644FA92-6ABE-4B7E-861F-51552A4B95F2}"/>
              </a:ext>
            </a:extLst>
          </p:cNvPr>
          <p:cNvCxnSpPr>
            <a:cxnSpLocks/>
          </p:cNvCxnSpPr>
          <p:nvPr/>
        </p:nvCxnSpPr>
        <p:spPr>
          <a:xfrm>
            <a:off x="5416063" y="886265"/>
            <a:ext cx="0" cy="5971735"/>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B0B0374-C20C-468C-918E-62BAA304E64D}"/>
              </a:ext>
            </a:extLst>
          </p:cNvPr>
          <p:cNvSpPr txBox="1"/>
          <p:nvPr/>
        </p:nvSpPr>
        <p:spPr>
          <a:xfrm>
            <a:off x="5655212" y="844062"/>
            <a:ext cx="6428936" cy="5355312"/>
          </a:xfrm>
          <a:prstGeom prst="rect">
            <a:avLst/>
          </a:prstGeom>
          <a:noFill/>
        </p:spPr>
        <p:txBody>
          <a:bodyPr wrap="square" rtlCol="0">
            <a:spAutoFit/>
          </a:bodyPr>
          <a:lstStyle/>
          <a:p>
            <a:r>
              <a:rPr lang="en-US" sz="1900" b="1" dirty="0"/>
              <a:t>Ex 2:</a:t>
            </a:r>
          </a:p>
          <a:p>
            <a:r>
              <a:rPr lang="en-US" sz="1900" dirty="0"/>
              <a:t>&lt;script type="text/</a:t>
            </a:r>
            <a:r>
              <a:rPr lang="en-US" sz="1900" dirty="0" err="1"/>
              <a:t>javascript</a:t>
            </a:r>
            <a:r>
              <a:rPr lang="en-US" sz="1900" dirty="0"/>
              <a:t>"&gt;  </a:t>
            </a:r>
          </a:p>
          <a:p>
            <a:r>
              <a:rPr lang="en-US" sz="1900" dirty="0"/>
              <a:t>function counth2(){  </a:t>
            </a:r>
          </a:p>
          <a:p>
            <a:r>
              <a:rPr lang="en-US" sz="1900" dirty="0"/>
              <a:t>var totalh2=</a:t>
            </a:r>
            <a:r>
              <a:rPr lang="en-US" sz="1900" dirty="0" err="1"/>
              <a:t>document.getElementsByTagName</a:t>
            </a:r>
            <a:r>
              <a:rPr lang="en-US" sz="1900" dirty="0"/>
              <a:t>("h2");  </a:t>
            </a:r>
          </a:p>
          <a:p>
            <a:r>
              <a:rPr lang="en-US" sz="1900" dirty="0"/>
              <a:t>alert("total h2 tags are: "+totalh2.length);  </a:t>
            </a:r>
          </a:p>
          <a:p>
            <a:r>
              <a:rPr lang="en-US" sz="1900" dirty="0"/>
              <a:t>}  </a:t>
            </a:r>
          </a:p>
          <a:p>
            <a:r>
              <a:rPr lang="en-US" sz="1900" dirty="0"/>
              <a:t>function counth3(){  </a:t>
            </a:r>
          </a:p>
          <a:p>
            <a:r>
              <a:rPr lang="en-US" sz="1900" dirty="0"/>
              <a:t>var totalh3=</a:t>
            </a:r>
            <a:r>
              <a:rPr lang="en-US" sz="1900" dirty="0" err="1"/>
              <a:t>document.getElementsByTagName</a:t>
            </a:r>
            <a:r>
              <a:rPr lang="en-US" sz="1900" dirty="0"/>
              <a:t>("h3");  </a:t>
            </a:r>
          </a:p>
          <a:p>
            <a:r>
              <a:rPr lang="en-US" sz="1900" dirty="0"/>
              <a:t>alert("total h3 tags are: "+totalh3.length);  </a:t>
            </a:r>
          </a:p>
          <a:p>
            <a:r>
              <a:rPr lang="en-US" sz="1900" dirty="0"/>
              <a:t>}  </a:t>
            </a:r>
          </a:p>
          <a:p>
            <a:r>
              <a:rPr lang="en-US" sz="1900" dirty="0"/>
              <a:t>&lt;/script&gt;  </a:t>
            </a:r>
          </a:p>
          <a:p>
            <a:r>
              <a:rPr lang="en-US" sz="1900" dirty="0"/>
              <a:t>&lt;h2&gt;This is h2 tag&lt;/h2&gt;  </a:t>
            </a:r>
          </a:p>
          <a:p>
            <a:r>
              <a:rPr lang="en-US" sz="1900" dirty="0"/>
              <a:t>&lt;h2&gt;This is h2 tag&lt;/h2&gt;  </a:t>
            </a:r>
          </a:p>
          <a:p>
            <a:r>
              <a:rPr lang="en-US" sz="1900" dirty="0"/>
              <a:t>&lt;h3&gt;This is h3 tag&lt;/h3&gt;  </a:t>
            </a:r>
          </a:p>
          <a:p>
            <a:r>
              <a:rPr lang="en-US" sz="1900" dirty="0"/>
              <a:t>&lt;h3&gt;This is h3 tag&lt;/h3&gt;  </a:t>
            </a:r>
          </a:p>
          <a:p>
            <a:r>
              <a:rPr lang="en-US" sz="1900" dirty="0"/>
              <a:t>&lt;h3&gt;This is h3 tag&lt;/h3&gt;  </a:t>
            </a:r>
          </a:p>
          <a:p>
            <a:r>
              <a:rPr lang="en-US" sz="1900" dirty="0"/>
              <a:t>&lt;button onclick="counth2()"&gt;count h2&lt;/button&gt;  </a:t>
            </a:r>
          </a:p>
          <a:p>
            <a:r>
              <a:rPr lang="en-US" sz="1900" dirty="0"/>
              <a:t>&lt;button onclick="counth3()"&gt;count h3&lt;/button&gt; </a:t>
            </a:r>
          </a:p>
        </p:txBody>
      </p:sp>
    </p:spTree>
    <p:extLst>
      <p:ext uri="{BB962C8B-B14F-4D97-AF65-F5344CB8AC3E}">
        <p14:creationId xmlns:p14="http://schemas.microsoft.com/office/powerpoint/2010/main" val="764152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F0B8126-C2AB-4A00-8BF9-6FA649FE0E36}"/>
              </a:ext>
            </a:extLst>
          </p:cNvPr>
          <p:cNvSpPr>
            <a:spLocks noGrp="1"/>
          </p:cNvSpPr>
          <p:nvPr>
            <p:ph type="subTitle" idx="1"/>
          </p:nvPr>
        </p:nvSpPr>
        <p:spPr>
          <a:xfrm>
            <a:off x="112542" y="126609"/>
            <a:ext cx="11957538" cy="6731391"/>
          </a:xfrm>
        </p:spPr>
        <p:txBody>
          <a:bodyPr>
            <a:normAutofit fontScale="92500" lnSpcReduction="10000"/>
          </a:bodyPr>
          <a:lstStyle/>
          <a:p>
            <a:pPr algn="l"/>
            <a:r>
              <a:rPr lang="en-US" sz="1900" b="1" dirty="0" err="1"/>
              <a:t>Javascript</a:t>
            </a:r>
            <a:r>
              <a:rPr lang="en-US" sz="1900" b="1" dirty="0"/>
              <a:t> – </a:t>
            </a:r>
            <a:r>
              <a:rPr lang="en-US" sz="1900" b="1" dirty="0" err="1"/>
              <a:t>innerHTML</a:t>
            </a:r>
            <a:r>
              <a:rPr lang="en-US" sz="1900" b="1" dirty="0"/>
              <a:t> :</a:t>
            </a:r>
          </a:p>
          <a:p>
            <a:pPr algn="l"/>
            <a:r>
              <a:rPr lang="en-US" sz="1900" dirty="0"/>
              <a:t>The </a:t>
            </a:r>
            <a:r>
              <a:rPr lang="en-US" sz="1900" dirty="0" err="1"/>
              <a:t>innerHTML</a:t>
            </a:r>
            <a:r>
              <a:rPr lang="en-US" sz="1900" dirty="0"/>
              <a:t> property can be used to write the dynamic html on the html document.</a:t>
            </a:r>
          </a:p>
          <a:p>
            <a:pPr algn="l"/>
            <a:r>
              <a:rPr lang="en-US" sz="1900" dirty="0"/>
              <a:t>Example of </a:t>
            </a:r>
            <a:r>
              <a:rPr lang="en-US" sz="1900" dirty="0" err="1"/>
              <a:t>innerHTML</a:t>
            </a:r>
            <a:r>
              <a:rPr lang="en-US" sz="1900" dirty="0"/>
              <a:t> property</a:t>
            </a:r>
          </a:p>
          <a:p>
            <a:pPr algn="l"/>
            <a:r>
              <a:rPr lang="en-US" sz="1900" dirty="0"/>
              <a:t>In this example, we are going to create the html form when user clicks on the button.</a:t>
            </a:r>
          </a:p>
          <a:p>
            <a:pPr algn="l"/>
            <a:r>
              <a:rPr lang="en-US" sz="1900" b="1" dirty="0"/>
              <a:t>Ex :</a:t>
            </a:r>
          </a:p>
          <a:p>
            <a:pPr algn="l"/>
            <a:r>
              <a:rPr lang="en-US" sz="1900" dirty="0"/>
              <a:t>&lt;html&gt;</a:t>
            </a:r>
          </a:p>
          <a:p>
            <a:pPr algn="l"/>
            <a:r>
              <a:rPr lang="en-US" sz="1900" dirty="0"/>
              <a:t>&lt;head&gt;</a:t>
            </a:r>
          </a:p>
          <a:p>
            <a:pPr algn="l"/>
            <a:r>
              <a:rPr lang="en-US" sz="1900" dirty="0"/>
              <a:t>&lt;script type="text/</a:t>
            </a:r>
            <a:r>
              <a:rPr lang="en-US" sz="1900" dirty="0" err="1"/>
              <a:t>javascript</a:t>
            </a:r>
            <a:r>
              <a:rPr lang="en-US" sz="1900" dirty="0"/>
              <a:t>"&gt;</a:t>
            </a:r>
          </a:p>
          <a:p>
            <a:pPr algn="l"/>
            <a:r>
              <a:rPr lang="en-US" sz="1900" dirty="0"/>
              <a:t>function test(){</a:t>
            </a:r>
          </a:p>
          <a:p>
            <a:pPr algn="l"/>
            <a:r>
              <a:rPr lang="en-US" sz="1900" dirty="0" err="1"/>
              <a:t>document.getElementById</a:t>
            </a:r>
            <a:r>
              <a:rPr lang="en-US" sz="1900" dirty="0"/>
              <a:t>("content").</a:t>
            </a:r>
          </a:p>
          <a:p>
            <a:pPr algn="l"/>
            <a:r>
              <a:rPr lang="en-US" sz="1900" dirty="0" err="1"/>
              <a:t>innerHTML</a:t>
            </a:r>
            <a:r>
              <a:rPr lang="en-US" sz="1900" dirty="0"/>
              <a:t> = "You clicked on the below button :)";</a:t>
            </a:r>
          </a:p>
          <a:p>
            <a:pPr algn="l"/>
            <a:r>
              <a:rPr lang="en-US" sz="1900" dirty="0"/>
              <a:t>}</a:t>
            </a:r>
          </a:p>
          <a:p>
            <a:pPr algn="l"/>
            <a:r>
              <a:rPr lang="en-US" sz="1900" dirty="0"/>
              <a:t>&lt;/script&gt;</a:t>
            </a:r>
          </a:p>
          <a:p>
            <a:pPr algn="l"/>
            <a:r>
              <a:rPr lang="en-US" sz="1900" dirty="0"/>
              <a:t>&lt;body&gt;</a:t>
            </a:r>
          </a:p>
          <a:p>
            <a:pPr algn="l"/>
            <a:r>
              <a:rPr lang="en-US" sz="1900" dirty="0"/>
              <a:t>&lt;div id = "content"&gt;&lt;/div&gt;</a:t>
            </a:r>
          </a:p>
          <a:p>
            <a:pPr algn="l"/>
            <a:r>
              <a:rPr lang="en-US" sz="1900" dirty="0"/>
              <a:t>&lt;input type= "button" value = "</a:t>
            </a:r>
            <a:r>
              <a:rPr lang="en-US" sz="1900" dirty="0" err="1"/>
              <a:t>Clik</a:t>
            </a:r>
            <a:r>
              <a:rPr lang="en-US" sz="1900" dirty="0"/>
              <a:t> Me" </a:t>
            </a:r>
          </a:p>
          <a:p>
            <a:pPr algn="l"/>
            <a:r>
              <a:rPr lang="en-US" sz="1900" dirty="0"/>
              <a:t>onclick= "test()"&gt;&lt;/input&gt;</a:t>
            </a:r>
          </a:p>
          <a:p>
            <a:pPr algn="l"/>
            <a:r>
              <a:rPr lang="en-US" sz="1900" dirty="0"/>
              <a:t>&lt;/body&gt;</a:t>
            </a:r>
          </a:p>
          <a:p>
            <a:pPr algn="l"/>
            <a:r>
              <a:rPr lang="en-US" sz="1900" dirty="0"/>
              <a:t>&lt;/html&gt;</a:t>
            </a:r>
          </a:p>
        </p:txBody>
      </p:sp>
      <p:cxnSp>
        <p:nvCxnSpPr>
          <p:cNvPr id="5" name="Straight Connector 4">
            <a:extLst>
              <a:ext uri="{FF2B5EF4-FFF2-40B4-BE49-F238E27FC236}">
                <a16:creationId xmlns:a16="http://schemas.microsoft.com/office/drawing/2014/main" id="{87582914-023D-4CDD-A444-08F4F3A80CC3}"/>
              </a:ext>
            </a:extLst>
          </p:cNvPr>
          <p:cNvCxnSpPr>
            <a:cxnSpLocks/>
          </p:cNvCxnSpPr>
          <p:nvPr/>
        </p:nvCxnSpPr>
        <p:spPr>
          <a:xfrm>
            <a:off x="5078434" y="1533378"/>
            <a:ext cx="0" cy="5324622"/>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48E67A1-AEE4-4C8D-9048-249E793B4255}"/>
              </a:ext>
            </a:extLst>
          </p:cNvPr>
          <p:cNvSpPr txBox="1"/>
          <p:nvPr/>
        </p:nvSpPr>
        <p:spPr>
          <a:xfrm>
            <a:off x="5261317" y="1617785"/>
            <a:ext cx="6457071" cy="5078313"/>
          </a:xfrm>
          <a:prstGeom prst="rect">
            <a:avLst/>
          </a:prstGeom>
          <a:noFill/>
        </p:spPr>
        <p:txBody>
          <a:bodyPr wrap="square" rtlCol="0">
            <a:spAutoFit/>
          </a:bodyPr>
          <a:lstStyle/>
          <a:p>
            <a:r>
              <a:rPr lang="en-US" b="1" dirty="0"/>
              <a:t>Show/Hide :</a:t>
            </a:r>
          </a:p>
          <a:p>
            <a:r>
              <a:rPr lang="en-US" dirty="0"/>
              <a:t>&lt;html&gt;&lt;head&gt;</a:t>
            </a:r>
          </a:p>
          <a:p>
            <a:r>
              <a:rPr lang="en-US" dirty="0"/>
              <a:t>&lt;script&gt;</a:t>
            </a:r>
          </a:p>
          <a:p>
            <a:r>
              <a:rPr lang="en-US" dirty="0"/>
              <a:t>function test(){</a:t>
            </a:r>
          </a:p>
          <a:p>
            <a:r>
              <a:rPr lang="en-US" dirty="0"/>
              <a:t>var </a:t>
            </a:r>
            <a:r>
              <a:rPr lang="en-US" dirty="0" err="1"/>
              <a:t>val</a:t>
            </a:r>
            <a:r>
              <a:rPr lang="en-US" dirty="0"/>
              <a:t> = </a:t>
            </a:r>
            <a:r>
              <a:rPr lang="en-US" dirty="0" err="1"/>
              <a:t>document.getElementById</a:t>
            </a:r>
            <a:r>
              <a:rPr lang="en-US" dirty="0"/>
              <a:t>("name").value;</a:t>
            </a:r>
          </a:p>
          <a:p>
            <a:r>
              <a:rPr lang="en-US" dirty="0"/>
              <a:t>if(</a:t>
            </a:r>
            <a:r>
              <a:rPr lang="en-US" dirty="0" err="1"/>
              <a:t>val</a:t>
            </a:r>
            <a:r>
              <a:rPr lang="en-US" dirty="0"/>
              <a:t> == ""){</a:t>
            </a:r>
          </a:p>
          <a:p>
            <a:r>
              <a:rPr lang="en-US" dirty="0"/>
              <a:t>	</a:t>
            </a:r>
            <a:r>
              <a:rPr lang="en-US" dirty="0" err="1"/>
              <a:t>document.getElementById</a:t>
            </a:r>
            <a:r>
              <a:rPr lang="en-US" dirty="0"/>
              <a:t>("</a:t>
            </a:r>
            <a:r>
              <a:rPr lang="en-US" dirty="0" err="1"/>
              <a:t>erroDiv</a:t>
            </a:r>
            <a:r>
              <a:rPr lang="en-US" dirty="0"/>
              <a:t>").</a:t>
            </a:r>
            <a:r>
              <a:rPr lang="en-US" dirty="0" err="1"/>
              <a:t>innerHTML</a:t>
            </a:r>
            <a:r>
              <a:rPr lang="en-US" dirty="0"/>
              <a:t> = "&lt;h3 style= 'color : red'&gt;all fields are mandatory&lt;/h3&gt;";</a:t>
            </a:r>
          </a:p>
          <a:p>
            <a:r>
              <a:rPr lang="en-US" dirty="0"/>
              <a:t>}else{</a:t>
            </a:r>
          </a:p>
          <a:p>
            <a:r>
              <a:rPr lang="en-US" dirty="0"/>
              <a:t>	</a:t>
            </a:r>
            <a:r>
              <a:rPr lang="en-US" dirty="0" err="1"/>
              <a:t>document.getElementById</a:t>
            </a:r>
            <a:r>
              <a:rPr lang="en-US" dirty="0"/>
              <a:t>("</a:t>
            </a:r>
            <a:r>
              <a:rPr lang="en-US" dirty="0" err="1"/>
              <a:t>erroDiv</a:t>
            </a:r>
            <a:r>
              <a:rPr lang="en-US" dirty="0"/>
              <a:t>").</a:t>
            </a:r>
            <a:r>
              <a:rPr lang="en-US" dirty="0" err="1"/>
              <a:t>innerHTML</a:t>
            </a:r>
            <a:r>
              <a:rPr lang="en-US" dirty="0"/>
              <a:t> = "";</a:t>
            </a:r>
          </a:p>
          <a:p>
            <a:r>
              <a:rPr lang="en-US" dirty="0"/>
              <a:t>}</a:t>
            </a:r>
          </a:p>
          <a:p>
            <a:r>
              <a:rPr lang="en-US" dirty="0"/>
              <a:t>}</a:t>
            </a:r>
          </a:p>
          <a:p>
            <a:r>
              <a:rPr lang="en-US" dirty="0"/>
              <a:t>&lt;/script&gt;&lt;/head&gt;&lt;body&gt;</a:t>
            </a:r>
          </a:p>
          <a:p>
            <a:r>
              <a:rPr lang="en-US" dirty="0"/>
              <a:t>&lt;div id= "</a:t>
            </a:r>
            <a:r>
              <a:rPr lang="en-US" dirty="0" err="1"/>
              <a:t>erroDiv</a:t>
            </a:r>
            <a:r>
              <a:rPr lang="en-US" dirty="0"/>
              <a:t>"&gt;&lt;/div&gt;</a:t>
            </a:r>
          </a:p>
          <a:p>
            <a:r>
              <a:rPr lang="en-US" dirty="0"/>
              <a:t>Enter Name :&lt;input type = "text" id = "name"&gt;&lt;</a:t>
            </a:r>
            <a:r>
              <a:rPr lang="en-US" dirty="0" err="1"/>
              <a:t>br</a:t>
            </a:r>
            <a:r>
              <a:rPr lang="en-US" dirty="0"/>
              <a:t>&gt;&lt;</a:t>
            </a:r>
            <a:r>
              <a:rPr lang="en-US" dirty="0" err="1"/>
              <a:t>br</a:t>
            </a:r>
            <a:r>
              <a:rPr lang="en-US" dirty="0"/>
              <a:t>&gt;</a:t>
            </a:r>
          </a:p>
          <a:p>
            <a:r>
              <a:rPr lang="en-US" dirty="0"/>
              <a:t>&lt;input type = "button" value = "Submit" onclick = "test()"&gt;</a:t>
            </a:r>
          </a:p>
          <a:p>
            <a:r>
              <a:rPr lang="en-US" dirty="0"/>
              <a:t>&lt;input type = "button" value = "</a:t>
            </a:r>
            <a:r>
              <a:rPr lang="en-US" dirty="0" err="1"/>
              <a:t>cancle</a:t>
            </a:r>
            <a:r>
              <a:rPr lang="en-US" dirty="0"/>
              <a:t>"&gt;</a:t>
            </a:r>
          </a:p>
          <a:p>
            <a:r>
              <a:rPr lang="en-US" dirty="0"/>
              <a:t>&lt;/html&gt;</a:t>
            </a:r>
          </a:p>
        </p:txBody>
      </p:sp>
    </p:spTree>
    <p:extLst>
      <p:ext uri="{BB962C8B-B14F-4D97-AF65-F5344CB8AC3E}">
        <p14:creationId xmlns:p14="http://schemas.microsoft.com/office/powerpoint/2010/main" val="1793735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3FF371-CD92-41EA-A7F5-DA8E37BCC419}"/>
              </a:ext>
            </a:extLst>
          </p:cNvPr>
          <p:cNvSpPr>
            <a:spLocks noGrp="1"/>
          </p:cNvSpPr>
          <p:nvPr>
            <p:ph type="subTitle" idx="1"/>
          </p:nvPr>
        </p:nvSpPr>
        <p:spPr>
          <a:xfrm>
            <a:off x="154745" y="140677"/>
            <a:ext cx="11915335" cy="6611815"/>
          </a:xfrm>
        </p:spPr>
        <p:txBody>
          <a:bodyPr>
            <a:normAutofit fontScale="92500" lnSpcReduction="10000"/>
          </a:bodyPr>
          <a:lstStyle/>
          <a:p>
            <a:pPr algn="l"/>
            <a:r>
              <a:rPr lang="en-US" sz="1900" dirty="0"/>
              <a:t>JavaScript – </a:t>
            </a:r>
            <a:r>
              <a:rPr lang="en-US" sz="1900" dirty="0" err="1"/>
              <a:t>InnerText</a:t>
            </a:r>
            <a:r>
              <a:rPr lang="en-US" sz="1900" dirty="0"/>
              <a:t> :</a:t>
            </a:r>
          </a:p>
          <a:p>
            <a:pPr algn="l"/>
            <a:r>
              <a:rPr lang="en-US" sz="1900" dirty="0"/>
              <a:t>The </a:t>
            </a:r>
            <a:r>
              <a:rPr lang="en-US" sz="1900" dirty="0" err="1"/>
              <a:t>innerText</a:t>
            </a:r>
            <a:r>
              <a:rPr lang="en-US" sz="1900" dirty="0"/>
              <a:t> property can be used to write the dynamic text on the html document. Here, text will not be interpreted as html text but a normal text.</a:t>
            </a:r>
          </a:p>
          <a:p>
            <a:pPr algn="l"/>
            <a:r>
              <a:rPr lang="en-US" sz="1900" dirty="0"/>
              <a:t>&lt;html&gt;&lt;head&gt;&lt;script type= "text/</a:t>
            </a:r>
            <a:r>
              <a:rPr lang="en-US" sz="1900" dirty="0" err="1"/>
              <a:t>javascript</a:t>
            </a:r>
            <a:r>
              <a:rPr lang="en-US" sz="1900" dirty="0"/>
              <a:t>"&gt;</a:t>
            </a:r>
          </a:p>
          <a:p>
            <a:pPr algn="l"/>
            <a:r>
              <a:rPr lang="en-US" sz="1900" dirty="0"/>
              <a:t>function validate(){</a:t>
            </a:r>
          </a:p>
          <a:p>
            <a:pPr algn="l"/>
            <a:r>
              <a:rPr lang="en-US" sz="1900" dirty="0"/>
              <a:t>var msg;</a:t>
            </a:r>
          </a:p>
          <a:p>
            <a:pPr algn="l"/>
            <a:r>
              <a:rPr lang="en-US" sz="1900" dirty="0"/>
              <a:t>if(</a:t>
            </a:r>
            <a:r>
              <a:rPr lang="en-US" sz="1900" dirty="0" err="1"/>
              <a:t>document.getElementById</a:t>
            </a:r>
            <a:r>
              <a:rPr lang="en-US" sz="1900" dirty="0"/>
              <a:t>("</a:t>
            </a:r>
            <a:r>
              <a:rPr lang="en-US" sz="1900" dirty="0" err="1"/>
              <a:t>userPass</a:t>
            </a:r>
            <a:r>
              <a:rPr lang="en-US" sz="1900" dirty="0"/>
              <a:t>").</a:t>
            </a:r>
            <a:r>
              <a:rPr lang="en-US" sz="1900" dirty="0" err="1"/>
              <a:t>value.length</a:t>
            </a:r>
            <a:r>
              <a:rPr lang="en-US" sz="1900" dirty="0"/>
              <a:t> &gt;8){</a:t>
            </a:r>
          </a:p>
          <a:p>
            <a:pPr algn="l"/>
            <a:r>
              <a:rPr lang="en-US" sz="1900" dirty="0"/>
              <a:t>	msg = "Good";</a:t>
            </a:r>
          </a:p>
          <a:p>
            <a:pPr algn="l"/>
            <a:r>
              <a:rPr lang="en-US" sz="1900" dirty="0"/>
              <a:t>	</a:t>
            </a:r>
            <a:r>
              <a:rPr lang="en-US" sz="1900" dirty="0" err="1"/>
              <a:t>document.getElementById</a:t>
            </a:r>
            <a:r>
              <a:rPr lang="en-US" sz="1900" dirty="0"/>
              <a:t>("</a:t>
            </a:r>
            <a:r>
              <a:rPr lang="en-US" sz="1900" dirty="0" err="1"/>
              <a:t>messageLoc</a:t>
            </a:r>
            <a:r>
              <a:rPr lang="en-US" sz="1900" dirty="0"/>
              <a:t>").style = "color : green ;</a:t>
            </a:r>
            <a:r>
              <a:rPr lang="en-US" sz="1900" dirty="0" err="1"/>
              <a:t>fontWeight</a:t>
            </a:r>
            <a:r>
              <a:rPr lang="en-US" sz="1900" dirty="0"/>
              <a:t> : bold";</a:t>
            </a:r>
          </a:p>
          <a:p>
            <a:pPr algn="l"/>
            <a:r>
              <a:rPr lang="en-US" sz="1900" dirty="0"/>
              <a:t>	</a:t>
            </a:r>
            <a:r>
              <a:rPr lang="en-US" sz="1900" dirty="0" err="1"/>
              <a:t>document.getElementById</a:t>
            </a:r>
            <a:r>
              <a:rPr lang="en-US" sz="1900" dirty="0"/>
              <a:t>("</a:t>
            </a:r>
            <a:r>
              <a:rPr lang="en-US" sz="1900" dirty="0" err="1"/>
              <a:t>messageLoc</a:t>
            </a:r>
            <a:r>
              <a:rPr lang="en-US" sz="1900" dirty="0"/>
              <a:t>").</a:t>
            </a:r>
            <a:r>
              <a:rPr lang="en-US" sz="1900" dirty="0" err="1"/>
              <a:t>innerText</a:t>
            </a:r>
            <a:r>
              <a:rPr lang="en-US" sz="1900" dirty="0"/>
              <a:t> = msg;</a:t>
            </a:r>
          </a:p>
          <a:p>
            <a:pPr algn="l"/>
            <a:r>
              <a:rPr lang="en-US" sz="1900" dirty="0"/>
              <a:t>}else{</a:t>
            </a:r>
          </a:p>
          <a:p>
            <a:pPr algn="l"/>
            <a:r>
              <a:rPr lang="en-US" sz="1900" dirty="0"/>
              <a:t>	msg = "Poor";</a:t>
            </a:r>
          </a:p>
          <a:p>
            <a:pPr algn="l"/>
            <a:r>
              <a:rPr lang="en-US" sz="1900" dirty="0"/>
              <a:t>	</a:t>
            </a:r>
            <a:r>
              <a:rPr lang="en-US" sz="1900" dirty="0" err="1"/>
              <a:t>document.getElementById</a:t>
            </a:r>
            <a:r>
              <a:rPr lang="en-US" sz="1900" dirty="0"/>
              <a:t>("</a:t>
            </a:r>
            <a:r>
              <a:rPr lang="en-US" sz="1900" dirty="0" err="1"/>
              <a:t>messageLoc</a:t>
            </a:r>
            <a:r>
              <a:rPr lang="en-US" sz="1900" dirty="0"/>
              <a:t>").style = "color : red ;</a:t>
            </a:r>
            <a:r>
              <a:rPr lang="en-US" sz="1900" dirty="0" err="1"/>
              <a:t>fontWeight</a:t>
            </a:r>
            <a:r>
              <a:rPr lang="en-US" sz="1900" dirty="0"/>
              <a:t> : bold";</a:t>
            </a:r>
          </a:p>
          <a:p>
            <a:pPr algn="l"/>
            <a:r>
              <a:rPr lang="en-US" sz="1900" dirty="0"/>
              <a:t>	</a:t>
            </a:r>
            <a:r>
              <a:rPr lang="en-US" sz="1900" dirty="0" err="1"/>
              <a:t>document.getElementById</a:t>
            </a:r>
            <a:r>
              <a:rPr lang="en-US" sz="1900" dirty="0"/>
              <a:t>("</a:t>
            </a:r>
            <a:r>
              <a:rPr lang="en-US" sz="1900" dirty="0" err="1"/>
              <a:t>messageLoc</a:t>
            </a:r>
            <a:r>
              <a:rPr lang="en-US" sz="1900" dirty="0"/>
              <a:t>").</a:t>
            </a:r>
            <a:r>
              <a:rPr lang="en-US" sz="1900" dirty="0" err="1"/>
              <a:t>innerText</a:t>
            </a:r>
            <a:r>
              <a:rPr lang="en-US" sz="1900" dirty="0"/>
              <a:t> = msg;</a:t>
            </a:r>
          </a:p>
          <a:p>
            <a:pPr algn="l"/>
            <a:r>
              <a:rPr lang="en-US" sz="1900" dirty="0"/>
              <a:t>}}&lt;/script&gt;</a:t>
            </a:r>
          </a:p>
          <a:p>
            <a:pPr algn="l"/>
            <a:r>
              <a:rPr lang="en-US" sz="1900" dirty="0"/>
              <a:t>&lt;body&gt;&lt;form id = "</a:t>
            </a:r>
            <a:r>
              <a:rPr lang="en-US" sz="1900" dirty="0" err="1"/>
              <a:t>myForm</a:t>
            </a:r>
            <a:r>
              <a:rPr lang="en-US" sz="1900" dirty="0"/>
              <a:t>"&gt;</a:t>
            </a:r>
          </a:p>
          <a:p>
            <a:pPr algn="l"/>
            <a:r>
              <a:rPr lang="en-US" sz="1900" dirty="0"/>
              <a:t>&lt;input type = "password" value = "" id= "</a:t>
            </a:r>
            <a:r>
              <a:rPr lang="en-US" sz="1900" dirty="0" err="1"/>
              <a:t>userPass</a:t>
            </a:r>
            <a:r>
              <a:rPr lang="en-US" sz="1900" dirty="0"/>
              <a:t>" </a:t>
            </a:r>
            <a:r>
              <a:rPr lang="en-US" sz="1900" dirty="0" err="1"/>
              <a:t>onkeyup</a:t>
            </a:r>
            <a:r>
              <a:rPr lang="en-US" sz="1900" dirty="0"/>
              <a:t>= "validate()"&gt;</a:t>
            </a:r>
          </a:p>
          <a:p>
            <a:pPr algn="l"/>
            <a:r>
              <a:rPr lang="en-US" sz="1900" dirty="0"/>
              <a:t>Strength : &lt;span id = "</a:t>
            </a:r>
            <a:r>
              <a:rPr lang="en-US" sz="1900" dirty="0" err="1"/>
              <a:t>messageLoc</a:t>
            </a:r>
            <a:r>
              <a:rPr lang="en-US" sz="1900" dirty="0"/>
              <a:t>"&gt;No Strength&lt;/span&gt;</a:t>
            </a:r>
          </a:p>
          <a:p>
            <a:pPr algn="l"/>
            <a:r>
              <a:rPr lang="en-US" sz="1900" dirty="0"/>
              <a:t>&lt;/form&gt;&lt;/body&gt;&lt;/html&gt;</a:t>
            </a:r>
          </a:p>
        </p:txBody>
      </p:sp>
    </p:spTree>
    <p:extLst>
      <p:ext uri="{BB962C8B-B14F-4D97-AF65-F5344CB8AC3E}">
        <p14:creationId xmlns:p14="http://schemas.microsoft.com/office/powerpoint/2010/main" val="404879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45A7AD5-E94F-43F7-8F83-3206AFAA0D50}"/>
              </a:ext>
            </a:extLst>
          </p:cNvPr>
          <p:cNvSpPr>
            <a:spLocks noGrp="1"/>
          </p:cNvSpPr>
          <p:nvPr>
            <p:ph type="subTitle" idx="1"/>
          </p:nvPr>
        </p:nvSpPr>
        <p:spPr>
          <a:xfrm>
            <a:off x="112542" y="154745"/>
            <a:ext cx="12079458" cy="6703255"/>
          </a:xfrm>
        </p:spPr>
        <p:txBody>
          <a:bodyPr>
            <a:normAutofit lnSpcReduction="10000"/>
          </a:bodyPr>
          <a:lstStyle/>
          <a:p>
            <a:pPr algn="l"/>
            <a:r>
              <a:rPr lang="en-US" b="1" u="sng" dirty="0"/>
              <a:t>Features of JS :</a:t>
            </a:r>
          </a:p>
          <a:p>
            <a:pPr marL="342900" indent="-342900" algn="l">
              <a:buFont typeface="Arial" panose="020B0604020202020204" pitchFamily="34" charset="0"/>
              <a:buChar char="•"/>
            </a:pPr>
            <a:r>
              <a:rPr lang="en-US" dirty="0"/>
              <a:t>Supported by all popular web bowsers ,provides built-in execution environments.</a:t>
            </a:r>
          </a:p>
          <a:p>
            <a:pPr marL="342900" indent="-342900" algn="l">
              <a:buFont typeface="Arial" panose="020B0604020202020204" pitchFamily="34" charset="0"/>
              <a:buChar char="•"/>
            </a:pPr>
            <a:r>
              <a:rPr lang="en-US" dirty="0"/>
              <a:t>JS follows the syntax and structure of the C programming language. Thus, it is a structured programming language.</a:t>
            </a:r>
          </a:p>
          <a:p>
            <a:pPr marL="342900" indent="-342900" algn="l">
              <a:buFont typeface="Arial" panose="020B0604020202020204" pitchFamily="34" charset="0"/>
              <a:buChar char="•"/>
            </a:pPr>
            <a:r>
              <a:rPr lang="en-US" dirty="0"/>
              <a:t>JS is a weakly typed language, where certain types are implicitly cast (depending on the operation).</a:t>
            </a:r>
          </a:p>
          <a:p>
            <a:pPr marL="342900" indent="-342900" algn="l">
              <a:buFont typeface="Arial" panose="020B0604020202020204" pitchFamily="34" charset="0"/>
              <a:buChar char="•"/>
            </a:pPr>
            <a:r>
              <a:rPr lang="en-US" dirty="0"/>
              <a:t>JS is an object-oriented programming language that uses prototypes rather than using classes for inheritance.</a:t>
            </a:r>
          </a:p>
          <a:p>
            <a:pPr marL="342900" indent="-342900" algn="l">
              <a:buFont typeface="Arial" panose="020B0604020202020204" pitchFamily="34" charset="0"/>
              <a:buChar char="•"/>
            </a:pPr>
            <a:r>
              <a:rPr lang="en-US" dirty="0"/>
              <a:t>It is a light-weighted and interpreted language.</a:t>
            </a:r>
          </a:p>
          <a:p>
            <a:pPr marL="342900" indent="-342900" algn="l">
              <a:buFont typeface="Arial" panose="020B0604020202020204" pitchFamily="34" charset="0"/>
              <a:buChar char="•"/>
            </a:pPr>
            <a:r>
              <a:rPr lang="en-US" dirty="0"/>
              <a:t>It is a case-sensitive language.</a:t>
            </a:r>
          </a:p>
          <a:p>
            <a:pPr marL="342900" indent="-342900" algn="l">
              <a:buFont typeface="Arial" panose="020B0604020202020204" pitchFamily="34" charset="0"/>
              <a:buChar char="•"/>
            </a:pPr>
            <a:r>
              <a:rPr lang="en-US" dirty="0"/>
              <a:t>JavaScript is supportable in several operating systems including, Windows, macOS, etc.</a:t>
            </a:r>
          </a:p>
          <a:p>
            <a:pPr marL="342900" indent="-342900" algn="l">
              <a:buFont typeface="Arial" panose="020B0604020202020204" pitchFamily="34" charset="0"/>
              <a:buChar char="•"/>
            </a:pPr>
            <a:r>
              <a:rPr lang="en-US" dirty="0"/>
              <a:t>It provides good control to the users over the web browsers.</a:t>
            </a:r>
          </a:p>
          <a:p>
            <a:pPr algn="l"/>
            <a:r>
              <a:rPr lang="en-US" b="1" dirty="0"/>
              <a:t>Simple Example :</a:t>
            </a:r>
          </a:p>
          <a:p>
            <a:pPr algn="l"/>
            <a:r>
              <a:rPr lang="en-US" dirty="0">
                <a:highlight>
                  <a:srgbClr val="FFFF00"/>
                </a:highlight>
              </a:rPr>
              <a:t>&lt;script type = “text/</a:t>
            </a:r>
            <a:r>
              <a:rPr lang="en-US" dirty="0" err="1">
                <a:highlight>
                  <a:srgbClr val="FFFF00"/>
                </a:highlight>
              </a:rPr>
              <a:t>javascript</a:t>
            </a:r>
            <a:r>
              <a:rPr lang="en-US" dirty="0">
                <a:highlight>
                  <a:srgbClr val="FFFF00"/>
                </a:highlight>
              </a:rPr>
              <a:t>”&gt;  </a:t>
            </a:r>
          </a:p>
          <a:p>
            <a:pPr algn="l"/>
            <a:r>
              <a:rPr lang="en-US" dirty="0">
                <a:highlight>
                  <a:srgbClr val="FFFF00"/>
                </a:highlight>
              </a:rPr>
              <a:t>	</a:t>
            </a:r>
            <a:r>
              <a:rPr lang="en-US" dirty="0" err="1">
                <a:highlight>
                  <a:srgbClr val="FFFF00"/>
                </a:highlight>
              </a:rPr>
              <a:t>document.write</a:t>
            </a:r>
            <a:r>
              <a:rPr lang="en-US" dirty="0">
                <a:highlight>
                  <a:srgbClr val="FFFF00"/>
                </a:highlight>
              </a:rPr>
              <a:t>("Hello JavaScript by JavaScript");  </a:t>
            </a:r>
          </a:p>
          <a:p>
            <a:pPr algn="l"/>
            <a:r>
              <a:rPr lang="en-US" dirty="0">
                <a:highlight>
                  <a:srgbClr val="FFFF00"/>
                </a:highlight>
              </a:rPr>
              <a:t>&lt;/script&gt; </a:t>
            </a:r>
          </a:p>
        </p:txBody>
      </p:sp>
    </p:spTree>
    <p:extLst>
      <p:ext uri="{BB962C8B-B14F-4D97-AF65-F5344CB8AC3E}">
        <p14:creationId xmlns:p14="http://schemas.microsoft.com/office/powerpoint/2010/main" val="2679183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21B8F53-E325-468C-9540-0C5348927F89}"/>
              </a:ext>
            </a:extLst>
          </p:cNvPr>
          <p:cNvSpPr>
            <a:spLocks noGrp="1"/>
          </p:cNvSpPr>
          <p:nvPr>
            <p:ph type="subTitle" idx="1"/>
          </p:nvPr>
        </p:nvSpPr>
        <p:spPr/>
        <p:txBody>
          <a:bodyPr/>
          <a:lstStyle/>
          <a:p>
            <a:r>
              <a:rPr lang="en-US" dirty="0"/>
              <a:t>JS Form Validations </a:t>
            </a:r>
          </a:p>
        </p:txBody>
      </p:sp>
    </p:spTree>
    <p:extLst>
      <p:ext uri="{BB962C8B-B14F-4D97-AF65-F5344CB8AC3E}">
        <p14:creationId xmlns:p14="http://schemas.microsoft.com/office/powerpoint/2010/main" val="2865254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F5F7912-572E-4B69-B3DE-1DD681E352CA}"/>
              </a:ext>
            </a:extLst>
          </p:cNvPr>
          <p:cNvSpPr>
            <a:spLocks noGrp="1"/>
          </p:cNvSpPr>
          <p:nvPr>
            <p:ph type="subTitle" idx="1"/>
          </p:nvPr>
        </p:nvSpPr>
        <p:spPr>
          <a:xfrm>
            <a:off x="98474" y="154745"/>
            <a:ext cx="11901268" cy="6597747"/>
          </a:xfrm>
        </p:spPr>
        <p:txBody>
          <a:bodyPr>
            <a:normAutofit fontScale="85000" lnSpcReduction="20000"/>
          </a:bodyPr>
          <a:lstStyle/>
          <a:p>
            <a:pPr algn="l"/>
            <a:r>
              <a:rPr lang="en-US" dirty="0">
                <a:ln w="0"/>
                <a:solidFill>
                  <a:schemeClr val="accent1"/>
                </a:solidFill>
                <a:effectLst>
                  <a:outerShdw blurRad="38100" dist="25400" dir="5400000" algn="ctr" rotWithShape="0">
                    <a:srgbClr val="6E747A">
                      <a:alpha val="43000"/>
                    </a:srgbClr>
                  </a:outerShdw>
                </a:effectLst>
              </a:rPr>
              <a:t>Simple registration form validation :</a:t>
            </a:r>
          </a:p>
          <a:p>
            <a:pPr algn="l"/>
            <a:r>
              <a:rPr lang="en-US" dirty="0"/>
              <a:t>&lt;html&gt;&lt;head&gt;&lt;script&gt;</a:t>
            </a:r>
          </a:p>
          <a:p>
            <a:pPr algn="l"/>
            <a:r>
              <a:rPr lang="en-US" dirty="0"/>
              <a:t>function validate(){</a:t>
            </a:r>
          </a:p>
          <a:p>
            <a:pPr algn="l"/>
            <a:r>
              <a:rPr lang="en-US" dirty="0"/>
              <a:t>var name = </a:t>
            </a:r>
            <a:r>
              <a:rPr lang="en-US" dirty="0" err="1"/>
              <a:t>document.getElementById</a:t>
            </a:r>
            <a:r>
              <a:rPr lang="en-US" dirty="0"/>
              <a:t>("name").value;</a:t>
            </a:r>
          </a:p>
          <a:p>
            <a:pPr algn="l"/>
            <a:r>
              <a:rPr lang="en-US" dirty="0"/>
              <a:t>var </a:t>
            </a:r>
            <a:r>
              <a:rPr lang="en-US" dirty="0" err="1"/>
              <a:t>fName</a:t>
            </a:r>
            <a:r>
              <a:rPr lang="en-US" dirty="0"/>
              <a:t> = </a:t>
            </a:r>
            <a:r>
              <a:rPr lang="en-US" dirty="0" err="1"/>
              <a:t>document.getElementById</a:t>
            </a:r>
            <a:r>
              <a:rPr lang="en-US" dirty="0"/>
              <a:t>("</a:t>
            </a:r>
            <a:r>
              <a:rPr lang="en-US" dirty="0" err="1"/>
              <a:t>fname</a:t>
            </a:r>
            <a:r>
              <a:rPr lang="en-US" dirty="0"/>
              <a:t>").value;</a:t>
            </a:r>
          </a:p>
          <a:p>
            <a:pPr algn="l"/>
            <a:r>
              <a:rPr lang="en-US" dirty="0"/>
              <a:t>var age = </a:t>
            </a:r>
            <a:r>
              <a:rPr lang="en-US" dirty="0" err="1"/>
              <a:t>document.getElementById</a:t>
            </a:r>
            <a:r>
              <a:rPr lang="en-US" dirty="0"/>
              <a:t>("age").value;</a:t>
            </a:r>
          </a:p>
          <a:p>
            <a:pPr algn="l"/>
            <a:r>
              <a:rPr lang="en-US" dirty="0"/>
              <a:t>if(name == "" || </a:t>
            </a:r>
            <a:r>
              <a:rPr lang="en-US" dirty="0" err="1"/>
              <a:t>fName</a:t>
            </a:r>
            <a:r>
              <a:rPr lang="en-US" dirty="0"/>
              <a:t> == "" || age == ""){</a:t>
            </a:r>
          </a:p>
          <a:p>
            <a:pPr algn="l"/>
            <a:r>
              <a:rPr lang="en-US" dirty="0"/>
              <a:t>alert("All fields are mandatory");</a:t>
            </a:r>
          </a:p>
          <a:p>
            <a:pPr algn="l"/>
            <a:r>
              <a:rPr lang="en-US" dirty="0"/>
              <a:t>}else{</a:t>
            </a:r>
          </a:p>
          <a:p>
            <a:pPr algn="l"/>
            <a:r>
              <a:rPr lang="en-US" dirty="0"/>
              <a:t>alert("form is good to submit");</a:t>
            </a:r>
          </a:p>
          <a:p>
            <a:pPr algn="l"/>
            <a:r>
              <a:rPr lang="en-US" dirty="0"/>
              <a:t>}}</a:t>
            </a:r>
          </a:p>
          <a:p>
            <a:pPr algn="l"/>
            <a:r>
              <a:rPr lang="en-US" dirty="0"/>
              <a:t>&lt;/script&gt;&lt;/head&gt;&lt;body&gt;</a:t>
            </a:r>
          </a:p>
          <a:p>
            <a:pPr algn="l"/>
            <a:r>
              <a:rPr lang="en-US" dirty="0"/>
              <a:t>Enter Name :&lt;input type = "text" id = "name"&gt;&lt;</a:t>
            </a:r>
            <a:r>
              <a:rPr lang="en-US" dirty="0" err="1"/>
              <a:t>br</a:t>
            </a:r>
            <a:r>
              <a:rPr lang="en-US" dirty="0"/>
              <a:t>&gt;&lt;</a:t>
            </a:r>
            <a:r>
              <a:rPr lang="en-US" dirty="0" err="1"/>
              <a:t>br</a:t>
            </a:r>
            <a:r>
              <a:rPr lang="en-US" dirty="0"/>
              <a:t>&gt;</a:t>
            </a:r>
          </a:p>
          <a:p>
            <a:pPr algn="l"/>
            <a:r>
              <a:rPr lang="en-US" dirty="0"/>
              <a:t>Father Name :&lt;input type = "text" id = "</a:t>
            </a:r>
            <a:r>
              <a:rPr lang="en-US" dirty="0" err="1"/>
              <a:t>fname</a:t>
            </a:r>
            <a:r>
              <a:rPr lang="en-US" dirty="0"/>
              <a:t>"&gt;&lt;</a:t>
            </a:r>
            <a:r>
              <a:rPr lang="en-US" dirty="0" err="1"/>
              <a:t>br</a:t>
            </a:r>
            <a:r>
              <a:rPr lang="en-US" dirty="0"/>
              <a:t>&gt;&lt;</a:t>
            </a:r>
            <a:r>
              <a:rPr lang="en-US" dirty="0" err="1"/>
              <a:t>br</a:t>
            </a:r>
            <a:r>
              <a:rPr lang="en-US" dirty="0"/>
              <a:t>&gt;</a:t>
            </a:r>
          </a:p>
          <a:p>
            <a:pPr algn="l"/>
            <a:r>
              <a:rPr lang="en-US" dirty="0"/>
              <a:t>Enter Age :&lt;input type = "text" id = "age"&gt;&lt;</a:t>
            </a:r>
            <a:r>
              <a:rPr lang="en-US" dirty="0" err="1"/>
              <a:t>br</a:t>
            </a:r>
            <a:r>
              <a:rPr lang="en-US" dirty="0"/>
              <a:t>&gt;&lt;</a:t>
            </a:r>
            <a:r>
              <a:rPr lang="en-US" dirty="0" err="1"/>
              <a:t>br</a:t>
            </a:r>
            <a:r>
              <a:rPr lang="en-US" dirty="0"/>
              <a:t>&gt;</a:t>
            </a:r>
          </a:p>
          <a:p>
            <a:pPr algn="l"/>
            <a:r>
              <a:rPr lang="en-US" dirty="0"/>
              <a:t>&lt;input type = "button" value = "Submit" onclick="validate()"&gt;</a:t>
            </a:r>
          </a:p>
          <a:p>
            <a:pPr algn="l"/>
            <a:r>
              <a:rPr lang="en-US" dirty="0"/>
              <a:t>&lt;input type = "button" value = “Cancel"&gt;</a:t>
            </a:r>
          </a:p>
          <a:p>
            <a:pPr algn="l"/>
            <a:r>
              <a:rPr lang="en-US" dirty="0"/>
              <a:t>&lt;/body&gt;&lt;/html&gt;</a:t>
            </a:r>
          </a:p>
          <a:p>
            <a:pPr algn="l"/>
            <a:endParaRPr lang="en-US" dirty="0"/>
          </a:p>
        </p:txBody>
      </p:sp>
      <p:cxnSp>
        <p:nvCxnSpPr>
          <p:cNvPr id="5" name="Straight Connector 4">
            <a:extLst>
              <a:ext uri="{FF2B5EF4-FFF2-40B4-BE49-F238E27FC236}">
                <a16:creationId xmlns:a16="http://schemas.microsoft.com/office/drawing/2014/main" id="{A5A755C2-7D83-4F3F-96AD-D493830FADF7}"/>
              </a:ext>
            </a:extLst>
          </p:cNvPr>
          <p:cNvCxnSpPr>
            <a:cxnSpLocks/>
          </p:cNvCxnSpPr>
          <p:nvPr/>
        </p:nvCxnSpPr>
        <p:spPr>
          <a:xfrm>
            <a:off x="6527407"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F2C8ED4-7765-4A99-941B-4E130D48545E}"/>
              </a:ext>
            </a:extLst>
          </p:cNvPr>
          <p:cNvSpPr txBox="1"/>
          <p:nvPr/>
        </p:nvSpPr>
        <p:spPr>
          <a:xfrm>
            <a:off x="6654020" y="105507"/>
            <a:ext cx="5439506" cy="6817251"/>
          </a:xfrm>
          <a:prstGeom prst="rect">
            <a:avLst/>
          </a:prstGeom>
          <a:noFill/>
        </p:spPr>
        <p:txBody>
          <a:bodyPr wrap="square" rtlCol="0">
            <a:spAutoFit/>
          </a:bodyPr>
          <a:lstStyle/>
          <a:p>
            <a:r>
              <a:rPr lang="en-US" sz="1900" dirty="0"/>
              <a:t>&lt;html&gt;&lt;head&gt;&lt;script&gt;</a:t>
            </a:r>
          </a:p>
          <a:p>
            <a:r>
              <a:rPr lang="en-US" sz="1900" dirty="0"/>
              <a:t>function test(){</a:t>
            </a:r>
          </a:p>
          <a:p>
            <a:r>
              <a:rPr lang="en-US" sz="1900" dirty="0"/>
              <a:t>var </a:t>
            </a:r>
            <a:r>
              <a:rPr lang="en-US" sz="1900" dirty="0" err="1"/>
              <a:t>idArray</a:t>
            </a:r>
            <a:r>
              <a:rPr lang="en-US" sz="1900" dirty="0"/>
              <a:t> = ["name","</a:t>
            </a:r>
            <a:r>
              <a:rPr lang="en-US" sz="1900" dirty="0" err="1"/>
              <a:t>fname</a:t>
            </a:r>
            <a:r>
              <a:rPr lang="en-US" sz="1900" dirty="0"/>
              <a:t>","age"];</a:t>
            </a:r>
          </a:p>
          <a:p>
            <a:r>
              <a:rPr lang="en-US" sz="1900" dirty="0"/>
              <a:t>for(var </a:t>
            </a:r>
            <a:r>
              <a:rPr lang="en-US" sz="1900" dirty="0" err="1"/>
              <a:t>i</a:t>
            </a:r>
            <a:r>
              <a:rPr lang="en-US" sz="1900" dirty="0"/>
              <a:t> = 0; </a:t>
            </a:r>
            <a:r>
              <a:rPr lang="en-US" sz="1900" dirty="0" err="1"/>
              <a:t>i</a:t>
            </a:r>
            <a:r>
              <a:rPr lang="en-US" sz="1900" dirty="0"/>
              <a:t>&lt;</a:t>
            </a:r>
            <a:r>
              <a:rPr lang="en-US" sz="1900" dirty="0" err="1"/>
              <a:t>idArray.length</a:t>
            </a:r>
            <a:r>
              <a:rPr lang="en-US" sz="1900" dirty="0"/>
              <a:t>; </a:t>
            </a:r>
            <a:r>
              <a:rPr lang="en-US" sz="1900" dirty="0" err="1"/>
              <a:t>i</a:t>
            </a:r>
            <a:r>
              <a:rPr lang="en-US" sz="1900" dirty="0"/>
              <a:t>++){</a:t>
            </a:r>
          </a:p>
          <a:p>
            <a:r>
              <a:rPr lang="en-US" sz="1900" dirty="0"/>
              <a:t>var </a:t>
            </a:r>
            <a:r>
              <a:rPr lang="en-US" sz="1900" dirty="0" err="1"/>
              <a:t>val</a:t>
            </a:r>
            <a:r>
              <a:rPr lang="en-US" sz="1900" dirty="0"/>
              <a:t> = </a:t>
            </a:r>
            <a:r>
              <a:rPr lang="en-US" sz="1900" dirty="0" err="1"/>
              <a:t>document.getElementById</a:t>
            </a:r>
            <a:r>
              <a:rPr lang="en-US" sz="1900" dirty="0"/>
              <a:t>(</a:t>
            </a:r>
            <a:r>
              <a:rPr lang="en-US" sz="1900" dirty="0" err="1"/>
              <a:t>idArray</a:t>
            </a:r>
            <a:r>
              <a:rPr lang="en-US" sz="1900" dirty="0"/>
              <a:t>[</a:t>
            </a:r>
            <a:r>
              <a:rPr lang="en-US" sz="1900" dirty="0" err="1"/>
              <a:t>i</a:t>
            </a:r>
            <a:r>
              <a:rPr lang="en-US" sz="1900" dirty="0"/>
              <a:t>]).value;</a:t>
            </a:r>
          </a:p>
          <a:p>
            <a:r>
              <a:rPr lang="en-US" sz="1900" dirty="0"/>
              <a:t>if(</a:t>
            </a:r>
            <a:r>
              <a:rPr lang="en-US" sz="1900" dirty="0" err="1"/>
              <a:t>val</a:t>
            </a:r>
            <a:r>
              <a:rPr lang="en-US" sz="1900" dirty="0"/>
              <a:t> == ""){</a:t>
            </a:r>
          </a:p>
          <a:p>
            <a:r>
              <a:rPr lang="en-US" sz="1900" dirty="0"/>
              <a:t>	</a:t>
            </a:r>
            <a:r>
              <a:rPr lang="en-US" sz="1900" dirty="0" err="1"/>
              <a:t>document.getElementById</a:t>
            </a:r>
            <a:r>
              <a:rPr lang="en-US" sz="1900" dirty="0"/>
              <a:t>("</a:t>
            </a:r>
            <a:r>
              <a:rPr lang="en-US" sz="1900" dirty="0" err="1"/>
              <a:t>erroDiv</a:t>
            </a:r>
            <a:r>
              <a:rPr lang="en-US" sz="1900" dirty="0"/>
              <a:t>").</a:t>
            </a:r>
            <a:r>
              <a:rPr lang="en-US" sz="1900" dirty="0" err="1"/>
              <a:t>innerHTML</a:t>
            </a:r>
            <a:r>
              <a:rPr lang="en-US" sz="1900" dirty="0"/>
              <a:t> = </a:t>
            </a:r>
          </a:p>
          <a:p>
            <a:r>
              <a:rPr lang="en-US" sz="1900" dirty="0"/>
              <a:t>	"&lt;h3 style= 'color : red'&gt;" +</a:t>
            </a:r>
          </a:p>
          <a:p>
            <a:r>
              <a:rPr lang="en-US" sz="1900" dirty="0"/>
              <a:t>	"All fields are mandatory&lt;/h3&gt;";</a:t>
            </a:r>
          </a:p>
          <a:p>
            <a:r>
              <a:rPr lang="en-US" sz="1900" dirty="0"/>
              <a:t>}}}</a:t>
            </a:r>
          </a:p>
          <a:p>
            <a:r>
              <a:rPr lang="en-US" sz="1900" dirty="0"/>
              <a:t>&lt;/script&gt;&lt;/head&gt;</a:t>
            </a:r>
          </a:p>
          <a:p>
            <a:r>
              <a:rPr lang="en-US" sz="1900" dirty="0"/>
              <a:t>&lt;body&gt;</a:t>
            </a:r>
          </a:p>
          <a:p>
            <a:r>
              <a:rPr lang="en-US" sz="1900" dirty="0"/>
              <a:t>&lt;div id= "</a:t>
            </a:r>
            <a:r>
              <a:rPr lang="en-US" sz="1900" dirty="0" err="1"/>
              <a:t>erroDiv</a:t>
            </a:r>
            <a:r>
              <a:rPr lang="en-US" sz="1900" dirty="0"/>
              <a:t>"&gt;&lt;/div&gt;</a:t>
            </a:r>
          </a:p>
          <a:p>
            <a:r>
              <a:rPr lang="en-US" sz="1900" dirty="0"/>
              <a:t>Enter Name :&lt;input type = "text" id = "name"&gt;&lt;</a:t>
            </a:r>
            <a:r>
              <a:rPr lang="en-US" sz="1900" dirty="0" err="1"/>
              <a:t>br</a:t>
            </a:r>
            <a:r>
              <a:rPr lang="en-US" sz="1900" dirty="0"/>
              <a:t>&gt;&lt;</a:t>
            </a:r>
            <a:r>
              <a:rPr lang="en-US" sz="1900" dirty="0" err="1"/>
              <a:t>br</a:t>
            </a:r>
            <a:r>
              <a:rPr lang="en-US" sz="1900" dirty="0"/>
              <a:t>&gt;</a:t>
            </a:r>
          </a:p>
          <a:p>
            <a:r>
              <a:rPr lang="en-US" sz="1900" dirty="0"/>
              <a:t>Enter Father Name :&lt;input type = "text" id = "</a:t>
            </a:r>
            <a:r>
              <a:rPr lang="en-US" sz="1900" dirty="0" err="1"/>
              <a:t>fname</a:t>
            </a:r>
            <a:r>
              <a:rPr lang="en-US" sz="1900" dirty="0"/>
              <a:t>"&gt;&lt;</a:t>
            </a:r>
            <a:r>
              <a:rPr lang="en-US" sz="1900" dirty="0" err="1"/>
              <a:t>br</a:t>
            </a:r>
            <a:r>
              <a:rPr lang="en-US" sz="1900" dirty="0"/>
              <a:t>&gt;&lt;</a:t>
            </a:r>
            <a:r>
              <a:rPr lang="en-US" sz="1900" dirty="0" err="1"/>
              <a:t>br</a:t>
            </a:r>
            <a:r>
              <a:rPr lang="en-US" sz="1900" dirty="0"/>
              <a:t>&gt;</a:t>
            </a:r>
          </a:p>
          <a:p>
            <a:r>
              <a:rPr lang="en-US" sz="1900" dirty="0"/>
              <a:t>Enter Age :&lt;input type = "text" id = "age"&gt;&lt;</a:t>
            </a:r>
            <a:r>
              <a:rPr lang="en-US" sz="1900" dirty="0" err="1"/>
              <a:t>br</a:t>
            </a:r>
            <a:r>
              <a:rPr lang="en-US" sz="1900" dirty="0"/>
              <a:t>&gt;&lt;</a:t>
            </a:r>
            <a:r>
              <a:rPr lang="en-US" sz="1900" dirty="0" err="1"/>
              <a:t>br</a:t>
            </a:r>
            <a:r>
              <a:rPr lang="en-US" sz="1900" dirty="0"/>
              <a:t>&gt;</a:t>
            </a:r>
          </a:p>
          <a:p>
            <a:r>
              <a:rPr lang="en-US" sz="1900" dirty="0"/>
              <a:t>&lt;input type = "button" value = "Submit" onclick = "test()"&gt;</a:t>
            </a:r>
          </a:p>
          <a:p>
            <a:r>
              <a:rPr lang="en-US" sz="1900" dirty="0"/>
              <a:t>&lt;input type = "button" value = “Cancel"&gt;</a:t>
            </a:r>
          </a:p>
          <a:p>
            <a:r>
              <a:rPr lang="en-US" sz="1900" dirty="0"/>
              <a:t>&lt;/body&gt;&lt;/html&gt;</a:t>
            </a:r>
          </a:p>
        </p:txBody>
      </p:sp>
      <p:sp>
        <p:nvSpPr>
          <p:cNvPr id="10" name="Arrow: Right 9">
            <a:extLst>
              <a:ext uri="{FF2B5EF4-FFF2-40B4-BE49-F238E27FC236}">
                <a16:creationId xmlns:a16="http://schemas.microsoft.com/office/drawing/2014/main" id="{12864E14-4D67-4FEC-837D-80DCD675CE60}"/>
              </a:ext>
            </a:extLst>
          </p:cNvPr>
          <p:cNvSpPr/>
          <p:nvPr/>
        </p:nvSpPr>
        <p:spPr>
          <a:xfrm>
            <a:off x="3798282" y="2912012"/>
            <a:ext cx="2602510"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Smart way of doing it</a:t>
            </a:r>
          </a:p>
        </p:txBody>
      </p:sp>
    </p:spTree>
    <p:extLst>
      <p:ext uri="{BB962C8B-B14F-4D97-AF65-F5344CB8AC3E}">
        <p14:creationId xmlns:p14="http://schemas.microsoft.com/office/powerpoint/2010/main" val="4023259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0B3A33-7C27-4385-9BD4-7F84A2F389FE}"/>
              </a:ext>
            </a:extLst>
          </p:cNvPr>
          <p:cNvSpPr>
            <a:spLocks noGrp="1"/>
          </p:cNvSpPr>
          <p:nvPr>
            <p:ph type="subTitle" idx="1"/>
          </p:nvPr>
        </p:nvSpPr>
        <p:spPr>
          <a:xfrm>
            <a:off x="0" y="0"/>
            <a:ext cx="12192000" cy="6858000"/>
          </a:xfrm>
        </p:spPr>
        <p:txBody>
          <a:bodyPr>
            <a:normAutofit fontScale="92500" lnSpcReduction="20000"/>
          </a:bodyPr>
          <a:lstStyle/>
          <a:p>
            <a:pPr algn="l"/>
            <a:r>
              <a:rPr lang="en-US" b="1" dirty="0"/>
              <a:t>Number validation :</a:t>
            </a:r>
          </a:p>
          <a:p>
            <a:pPr algn="l"/>
            <a:r>
              <a:rPr lang="en-US" dirty="0"/>
              <a:t>&lt;html&gt;&lt;head&gt;</a:t>
            </a:r>
          </a:p>
          <a:p>
            <a:pPr algn="l"/>
            <a:r>
              <a:rPr lang="en-US" dirty="0"/>
              <a:t>&lt;script&gt;  </a:t>
            </a:r>
          </a:p>
          <a:p>
            <a:pPr algn="l"/>
            <a:r>
              <a:rPr lang="en-US" dirty="0"/>
              <a:t>function validate(){ </a:t>
            </a:r>
          </a:p>
          <a:p>
            <a:pPr algn="l"/>
            <a:r>
              <a:rPr lang="en-US" dirty="0"/>
              <a:t>var num=</a:t>
            </a:r>
            <a:r>
              <a:rPr lang="en-US" dirty="0" err="1"/>
              <a:t>document.myform.num.value</a:t>
            </a:r>
            <a:r>
              <a:rPr lang="en-US" dirty="0"/>
              <a:t>;  </a:t>
            </a:r>
          </a:p>
          <a:p>
            <a:pPr algn="l"/>
            <a:r>
              <a:rPr lang="en-US" dirty="0"/>
              <a:t>if (</a:t>
            </a:r>
            <a:r>
              <a:rPr lang="en-US" dirty="0" err="1"/>
              <a:t>isNaN</a:t>
            </a:r>
            <a:r>
              <a:rPr lang="en-US" dirty="0"/>
              <a:t>(num)){   </a:t>
            </a:r>
          </a:p>
          <a:p>
            <a:pPr algn="l"/>
            <a:r>
              <a:rPr lang="en-US" dirty="0"/>
              <a:t>  </a:t>
            </a:r>
            <a:r>
              <a:rPr lang="en-US" dirty="0" err="1"/>
              <a:t>document.getElementById</a:t>
            </a:r>
            <a:r>
              <a:rPr lang="en-US" dirty="0"/>
              <a:t>("</a:t>
            </a:r>
            <a:r>
              <a:rPr lang="en-US" dirty="0" err="1"/>
              <a:t>numloc</a:t>
            </a:r>
            <a:r>
              <a:rPr lang="en-US" dirty="0"/>
              <a:t>").</a:t>
            </a:r>
          </a:p>
          <a:p>
            <a:pPr algn="l"/>
            <a:r>
              <a:rPr lang="en-US" dirty="0"/>
              <a:t>  </a:t>
            </a:r>
            <a:r>
              <a:rPr lang="en-US" dirty="0" err="1"/>
              <a:t>innerHTML</a:t>
            </a:r>
            <a:r>
              <a:rPr lang="en-US" dirty="0"/>
              <a:t>="Enter Numeric value only";  </a:t>
            </a:r>
          </a:p>
          <a:p>
            <a:pPr algn="l"/>
            <a:r>
              <a:rPr lang="en-US" dirty="0"/>
              <a:t>  return false;  </a:t>
            </a:r>
          </a:p>
          <a:p>
            <a:pPr algn="l"/>
            <a:r>
              <a:rPr lang="en-US" dirty="0"/>
              <a:t>}else{  </a:t>
            </a:r>
          </a:p>
          <a:p>
            <a:pPr algn="l"/>
            <a:r>
              <a:rPr lang="en-US" dirty="0"/>
              <a:t>  return true;  </a:t>
            </a:r>
          </a:p>
          <a:p>
            <a:pPr algn="l"/>
            <a:r>
              <a:rPr lang="en-US" dirty="0"/>
              <a:t>  }}  </a:t>
            </a:r>
          </a:p>
          <a:p>
            <a:pPr algn="l"/>
            <a:r>
              <a:rPr lang="en-US" dirty="0"/>
              <a:t>&lt;/script&gt;&lt;/head&gt;</a:t>
            </a:r>
          </a:p>
          <a:p>
            <a:pPr algn="l"/>
            <a:r>
              <a:rPr lang="en-US" dirty="0"/>
              <a:t>&lt;form name="</a:t>
            </a:r>
            <a:r>
              <a:rPr lang="en-US" dirty="0" err="1"/>
              <a:t>myform</a:t>
            </a:r>
            <a:r>
              <a:rPr lang="en-US" dirty="0"/>
              <a:t>" </a:t>
            </a:r>
            <a:r>
              <a:rPr lang="en-US" dirty="0" err="1"/>
              <a:t>onsubmit</a:t>
            </a:r>
            <a:r>
              <a:rPr lang="en-US" dirty="0"/>
              <a:t>="return validate()"&gt;  </a:t>
            </a:r>
          </a:p>
          <a:p>
            <a:pPr algn="l"/>
            <a:r>
              <a:rPr lang="en-US" dirty="0"/>
              <a:t>Number: &lt;input type="text" name="num"&gt;</a:t>
            </a:r>
          </a:p>
          <a:p>
            <a:pPr algn="l"/>
            <a:r>
              <a:rPr lang="en-US" dirty="0"/>
              <a:t>&lt;span id="</a:t>
            </a:r>
            <a:r>
              <a:rPr lang="en-US" dirty="0" err="1"/>
              <a:t>numloc</a:t>
            </a:r>
            <a:r>
              <a:rPr lang="en-US" dirty="0"/>
              <a:t>"&gt;&lt;/span&gt;&lt;</a:t>
            </a:r>
            <a:r>
              <a:rPr lang="en-US" dirty="0" err="1"/>
              <a:t>br</a:t>
            </a:r>
            <a:r>
              <a:rPr lang="en-US" dirty="0"/>
              <a:t>/&gt;  </a:t>
            </a:r>
          </a:p>
          <a:p>
            <a:pPr algn="l"/>
            <a:r>
              <a:rPr lang="en-US" dirty="0"/>
              <a:t>&lt;input type="submit" value="submit"&gt;  </a:t>
            </a:r>
          </a:p>
          <a:p>
            <a:pPr algn="l"/>
            <a:r>
              <a:rPr lang="en-US" dirty="0"/>
              <a:t>&lt;/form&gt;&lt;/html&gt;</a:t>
            </a:r>
          </a:p>
        </p:txBody>
      </p:sp>
      <p:cxnSp>
        <p:nvCxnSpPr>
          <p:cNvPr id="5" name="Straight Connector 4">
            <a:extLst>
              <a:ext uri="{FF2B5EF4-FFF2-40B4-BE49-F238E27FC236}">
                <a16:creationId xmlns:a16="http://schemas.microsoft.com/office/drawing/2014/main" id="{F197B74F-583F-4619-A2F6-17FA07587F46}"/>
              </a:ext>
            </a:extLst>
          </p:cNvPr>
          <p:cNvCxnSpPr>
            <a:cxnSpLocks/>
          </p:cNvCxnSpPr>
          <p:nvPr/>
        </p:nvCxnSpPr>
        <p:spPr>
          <a:xfrm>
            <a:off x="6227301" y="52754"/>
            <a:ext cx="98474"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18B81AE-6F35-4EB0-AB2A-CD66EE5875FC}"/>
              </a:ext>
            </a:extLst>
          </p:cNvPr>
          <p:cNvSpPr txBox="1"/>
          <p:nvPr/>
        </p:nvSpPr>
        <p:spPr>
          <a:xfrm>
            <a:off x="6325775" y="52754"/>
            <a:ext cx="6344526" cy="6524863"/>
          </a:xfrm>
          <a:prstGeom prst="rect">
            <a:avLst/>
          </a:prstGeom>
          <a:noFill/>
        </p:spPr>
        <p:txBody>
          <a:bodyPr wrap="square" rtlCol="0">
            <a:spAutoFit/>
          </a:bodyPr>
          <a:lstStyle/>
          <a:p>
            <a:r>
              <a:rPr lang="en-US" sz="1900" b="1" dirty="0"/>
              <a:t>Email Validation :</a:t>
            </a:r>
          </a:p>
          <a:p>
            <a:r>
              <a:rPr lang="en-US" sz="1900" dirty="0"/>
              <a:t>&lt;html&gt;&lt;head&gt;&lt;script&gt;  </a:t>
            </a:r>
          </a:p>
          <a:p>
            <a:r>
              <a:rPr lang="en-US" sz="1900" dirty="0"/>
              <a:t>function </a:t>
            </a:r>
            <a:r>
              <a:rPr lang="en-US" sz="1900" dirty="0" err="1"/>
              <a:t>validateEmail</a:t>
            </a:r>
            <a:r>
              <a:rPr lang="en-US" sz="1900" dirty="0"/>
              <a:t>(</a:t>
            </a:r>
            <a:r>
              <a:rPr lang="en-US" sz="1900" dirty="0" err="1"/>
              <a:t>inputText</a:t>
            </a:r>
            <a:r>
              <a:rPr lang="en-US" sz="1900" dirty="0"/>
              <a:t>)  </a:t>
            </a:r>
          </a:p>
          <a:p>
            <a:r>
              <a:rPr lang="en-US" sz="1900" dirty="0"/>
              <a:t>{</a:t>
            </a:r>
          </a:p>
          <a:p>
            <a:r>
              <a:rPr lang="en-US" sz="1900" dirty="0"/>
              <a:t>var </a:t>
            </a:r>
            <a:r>
              <a:rPr lang="en-US" sz="1900" dirty="0" err="1"/>
              <a:t>mailformat</a:t>
            </a:r>
            <a:r>
              <a:rPr lang="en-US" sz="1900" dirty="0"/>
              <a:t> = </a:t>
            </a:r>
          </a:p>
          <a:p>
            <a:r>
              <a:rPr lang="en-US" sz="1900" dirty="0"/>
              <a:t>/^\w+([\.-]?\w+)*@\w+([\.-]?\w+)*(\.\w{2,3})+$/;</a:t>
            </a:r>
          </a:p>
          <a:p>
            <a:r>
              <a:rPr lang="en-US" sz="1900" dirty="0"/>
              <a:t>if(</a:t>
            </a:r>
            <a:r>
              <a:rPr lang="en-US" sz="1900" dirty="0" err="1"/>
              <a:t>inputText.value.match</a:t>
            </a:r>
            <a:r>
              <a:rPr lang="en-US" sz="1900" dirty="0"/>
              <a:t>(</a:t>
            </a:r>
            <a:r>
              <a:rPr lang="en-US" sz="1900" dirty="0" err="1"/>
              <a:t>mailformat</a:t>
            </a:r>
            <a:r>
              <a:rPr lang="en-US" sz="1900" dirty="0"/>
              <a:t>))</a:t>
            </a:r>
          </a:p>
          <a:p>
            <a:r>
              <a:rPr lang="en-US" sz="1900" dirty="0"/>
              <a:t>{</a:t>
            </a:r>
          </a:p>
          <a:p>
            <a:r>
              <a:rPr lang="en-US" sz="1900" dirty="0"/>
              <a:t>alert("Valid email address!");</a:t>
            </a:r>
          </a:p>
          <a:p>
            <a:r>
              <a:rPr lang="en-US" sz="1900" dirty="0" err="1"/>
              <a:t>document.myform.email.focus</a:t>
            </a:r>
            <a:r>
              <a:rPr lang="en-US" sz="1900" dirty="0"/>
              <a:t>();</a:t>
            </a:r>
          </a:p>
          <a:p>
            <a:r>
              <a:rPr lang="en-US" sz="1900" dirty="0"/>
              <a:t>return true;</a:t>
            </a:r>
          </a:p>
          <a:p>
            <a:r>
              <a:rPr lang="en-US" sz="1900" dirty="0"/>
              <a:t>}else{</a:t>
            </a:r>
          </a:p>
          <a:p>
            <a:r>
              <a:rPr lang="en-US" sz="1900" dirty="0"/>
              <a:t>alert("You have entered an invalid email address!");</a:t>
            </a:r>
          </a:p>
          <a:p>
            <a:r>
              <a:rPr lang="en-US" sz="1900" dirty="0" err="1"/>
              <a:t>document.myform.email.focus</a:t>
            </a:r>
            <a:r>
              <a:rPr lang="en-US" sz="1900" dirty="0"/>
              <a:t>();</a:t>
            </a:r>
          </a:p>
          <a:p>
            <a:r>
              <a:rPr lang="en-US" sz="1900" dirty="0"/>
              <a:t>return false;</a:t>
            </a:r>
          </a:p>
          <a:p>
            <a:r>
              <a:rPr lang="en-US" sz="1900" dirty="0"/>
              <a:t>}}</a:t>
            </a:r>
          </a:p>
          <a:p>
            <a:r>
              <a:rPr lang="en-US" sz="1900" dirty="0"/>
              <a:t>&lt;/script&gt;&lt;/head&gt;&lt;body&gt;  </a:t>
            </a:r>
          </a:p>
          <a:p>
            <a:r>
              <a:rPr lang="en-US" sz="1900" dirty="0"/>
              <a:t>&lt;form name="</a:t>
            </a:r>
            <a:r>
              <a:rPr lang="en-US" sz="1900" dirty="0" err="1"/>
              <a:t>myform</a:t>
            </a:r>
            <a:r>
              <a:rPr lang="en-US" sz="1900" dirty="0"/>
              <a:t>"&gt;  </a:t>
            </a:r>
          </a:p>
          <a:p>
            <a:r>
              <a:rPr lang="en-US" sz="1900" dirty="0"/>
              <a:t>Email: &lt;input type="text" name="email"&gt;&lt;</a:t>
            </a:r>
            <a:r>
              <a:rPr lang="en-US" sz="1900" dirty="0" err="1"/>
              <a:t>br</a:t>
            </a:r>
            <a:r>
              <a:rPr lang="en-US" sz="1900" dirty="0"/>
              <a:t>/&gt;&lt;</a:t>
            </a:r>
            <a:r>
              <a:rPr lang="en-US" sz="1900" dirty="0" err="1"/>
              <a:t>br</a:t>
            </a:r>
            <a:r>
              <a:rPr lang="en-US" sz="1900" dirty="0"/>
              <a:t>/&gt;</a:t>
            </a:r>
          </a:p>
          <a:p>
            <a:r>
              <a:rPr lang="en-US" sz="1900" dirty="0"/>
              <a:t>&lt;input type="button" value="Register" </a:t>
            </a:r>
          </a:p>
          <a:p>
            <a:r>
              <a:rPr lang="en-US" sz="1900" dirty="0"/>
              <a:t>onclick= "</a:t>
            </a:r>
            <a:r>
              <a:rPr lang="en-US" sz="1900" dirty="0" err="1"/>
              <a:t>validateEmail</a:t>
            </a:r>
            <a:r>
              <a:rPr lang="en-US" sz="1900" dirty="0"/>
              <a:t>(</a:t>
            </a:r>
            <a:r>
              <a:rPr lang="en-US" sz="1900" dirty="0" err="1"/>
              <a:t>document.myform.email</a:t>
            </a:r>
            <a:r>
              <a:rPr lang="en-US" sz="1900" dirty="0"/>
              <a:t>)"&gt;  </a:t>
            </a:r>
          </a:p>
          <a:p>
            <a:r>
              <a:rPr lang="en-US" sz="1900" dirty="0"/>
              <a:t>&lt;/form&gt;&lt;/html&gt; </a:t>
            </a:r>
          </a:p>
        </p:txBody>
      </p:sp>
    </p:spTree>
    <p:extLst>
      <p:ext uri="{BB962C8B-B14F-4D97-AF65-F5344CB8AC3E}">
        <p14:creationId xmlns:p14="http://schemas.microsoft.com/office/powerpoint/2010/main" val="3534052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154D2FF-CCF5-465E-A3B5-862DFD9D6976}"/>
              </a:ext>
            </a:extLst>
          </p:cNvPr>
          <p:cNvSpPr>
            <a:spLocks noGrp="1"/>
          </p:cNvSpPr>
          <p:nvPr>
            <p:ph type="subTitle" idx="1"/>
          </p:nvPr>
        </p:nvSpPr>
        <p:spPr>
          <a:xfrm>
            <a:off x="0" y="0"/>
            <a:ext cx="12192000" cy="6857999"/>
          </a:xfrm>
        </p:spPr>
        <p:txBody>
          <a:bodyPr>
            <a:normAutofit/>
          </a:bodyPr>
          <a:lstStyle/>
          <a:p>
            <a:pPr algn="l"/>
            <a:r>
              <a:rPr lang="en-US" sz="1900" dirty="0"/>
              <a:t>&lt;html&gt;&lt;head&gt;&lt;script&gt;  </a:t>
            </a:r>
          </a:p>
          <a:p>
            <a:pPr algn="l"/>
            <a:r>
              <a:rPr lang="en-US" sz="1900" dirty="0"/>
              <a:t>function validate(){  </a:t>
            </a:r>
          </a:p>
          <a:p>
            <a:pPr algn="l"/>
            <a:r>
              <a:rPr lang="en-US" sz="1900" dirty="0"/>
              <a:t>var name=</a:t>
            </a:r>
            <a:r>
              <a:rPr lang="en-US" sz="1900" dirty="0" err="1"/>
              <a:t>document.getElementById</a:t>
            </a:r>
            <a:r>
              <a:rPr lang="en-US" sz="1900" dirty="0"/>
              <a:t>("name").value;</a:t>
            </a:r>
          </a:p>
          <a:p>
            <a:pPr algn="l"/>
            <a:r>
              <a:rPr lang="en-US" sz="1900" dirty="0"/>
              <a:t>var password=</a:t>
            </a:r>
            <a:r>
              <a:rPr lang="en-US" sz="1900" dirty="0" err="1"/>
              <a:t>document.getElementById</a:t>
            </a:r>
            <a:r>
              <a:rPr lang="en-US" sz="1900" dirty="0"/>
              <a:t>("password").value;</a:t>
            </a:r>
          </a:p>
          <a:p>
            <a:pPr algn="l"/>
            <a:r>
              <a:rPr lang="en-US" sz="1900" dirty="0"/>
              <a:t>if(</a:t>
            </a:r>
            <a:r>
              <a:rPr lang="en-US" sz="1900" dirty="0" err="1"/>
              <a:t>name.length</a:t>
            </a:r>
            <a:r>
              <a:rPr lang="en-US" sz="1900" dirty="0"/>
              <a:t>&lt;1){</a:t>
            </a:r>
          </a:p>
          <a:p>
            <a:pPr algn="l"/>
            <a:r>
              <a:rPr lang="en-US" sz="1900" dirty="0" err="1"/>
              <a:t>document.getElementById</a:t>
            </a:r>
            <a:r>
              <a:rPr lang="en-US" sz="1900" dirty="0"/>
              <a:t>("</a:t>
            </a:r>
            <a:r>
              <a:rPr lang="en-US" sz="1900" dirty="0" err="1"/>
              <a:t>nameloc</a:t>
            </a:r>
            <a:r>
              <a:rPr lang="en-US" sz="1900" dirty="0"/>
              <a:t>").</a:t>
            </a:r>
            <a:r>
              <a:rPr lang="en-US" sz="1900" dirty="0" err="1"/>
              <a:t>innerHTML</a:t>
            </a:r>
            <a:r>
              <a:rPr lang="en-US" sz="1900" dirty="0"/>
              <a:t>=  </a:t>
            </a:r>
          </a:p>
          <a:p>
            <a:pPr algn="l"/>
            <a:r>
              <a:rPr lang="en-US" sz="1900" dirty="0"/>
              <a:t>"&lt;</a:t>
            </a:r>
            <a:r>
              <a:rPr lang="en-US" sz="1900" dirty="0" err="1"/>
              <a:t>img</a:t>
            </a:r>
            <a:r>
              <a:rPr lang="en-US" sz="1900" dirty="0"/>
              <a:t> </a:t>
            </a:r>
            <a:r>
              <a:rPr lang="en-US" sz="1900" dirty="0" err="1"/>
              <a:t>src</a:t>
            </a:r>
            <a:r>
              <a:rPr lang="en-US" sz="1900" dirty="0"/>
              <a:t>='file://C:/Users/DELL/Desktop/HTMLImages/cross.png'/ "+</a:t>
            </a:r>
          </a:p>
          <a:p>
            <a:pPr algn="l"/>
            <a:r>
              <a:rPr lang="en-US" sz="1900" dirty="0"/>
              <a:t>"style = 'height : 15px; width : 15px; padding-top : 3px'&gt; "+</a:t>
            </a:r>
          </a:p>
          <a:p>
            <a:pPr algn="l"/>
            <a:r>
              <a:rPr lang="en-US" sz="1900" dirty="0"/>
              <a:t>"Please enter your name";  </a:t>
            </a:r>
          </a:p>
          <a:p>
            <a:pPr algn="l"/>
            <a:r>
              <a:rPr lang="en-US" sz="1900" dirty="0"/>
              <a:t>}else{</a:t>
            </a:r>
          </a:p>
          <a:p>
            <a:pPr algn="l"/>
            <a:r>
              <a:rPr lang="en-US" sz="1900" dirty="0" err="1"/>
              <a:t>document.getElementById</a:t>
            </a:r>
            <a:r>
              <a:rPr lang="en-US" sz="1900" dirty="0"/>
              <a:t>("</a:t>
            </a:r>
            <a:r>
              <a:rPr lang="en-US" sz="1900" dirty="0" err="1"/>
              <a:t>nameloc</a:t>
            </a:r>
            <a:r>
              <a:rPr lang="en-US" sz="1900" dirty="0"/>
              <a:t>").</a:t>
            </a:r>
            <a:r>
              <a:rPr lang="en-US" sz="1900" dirty="0" err="1"/>
              <a:t>innerHTML</a:t>
            </a:r>
            <a:r>
              <a:rPr lang="en-US" sz="1900" dirty="0"/>
              <a:t>=</a:t>
            </a:r>
          </a:p>
          <a:p>
            <a:pPr algn="l"/>
            <a:r>
              <a:rPr lang="en-US" sz="1900" dirty="0"/>
              <a:t>"&lt;</a:t>
            </a:r>
            <a:r>
              <a:rPr lang="en-US" sz="1900" dirty="0" err="1"/>
              <a:t>img</a:t>
            </a:r>
            <a:r>
              <a:rPr lang="en-US" sz="1900" dirty="0"/>
              <a:t> </a:t>
            </a:r>
            <a:r>
              <a:rPr lang="en-US" sz="1900" dirty="0" err="1"/>
              <a:t>src</a:t>
            </a:r>
            <a:r>
              <a:rPr lang="en-US" sz="1900" dirty="0"/>
              <a:t>='file://C:/Users/DELL/Desktop/HTMLImages/check.jpg'/ "+</a:t>
            </a:r>
          </a:p>
          <a:p>
            <a:pPr algn="l"/>
            <a:r>
              <a:rPr lang="en-US" sz="1900" dirty="0"/>
              <a:t>"style = 'height : 15px; width : 15px; padding-top : 3px'/&gt; "+</a:t>
            </a:r>
          </a:p>
          <a:p>
            <a:pPr algn="l"/>
            <a:r>
              <a:rPr lang="en-US" sz="1900" dirty="0"/>
              <a:t>"Good";</a:t>
            </a:r>
          </a:p>
          <a:p>
            <a:pPr algn="l"/>
            <a:r>
              <a:rPr lang="en-US" sz="1900" dirty="0"/>
              <a:t>}</a:t>
            </a:r>
          </a:p>
          <a:p>
            <a:pPr algn="l"/>
            <a:r>
              <a:rPr lang="en-US" sz="1900" dirty="0"/>
              <a:t>if(</a:t>
            </a:r>
            <a:r>
              <a:rPr lang="en-US" sz="1900" dirty="0" err="1"/>
              <a:t>password.length</a:t>
            </a:r>
            <a:r>
              <a:rPr lang="en-US" sz="1900" dirty="0"/>
              <a:t>&lt;6){</a:t>
            </a:r>
          </a:p>
          <a:p>
            <a:pPr algn="l"/>
            <a:r>
              <a:rPr lang="en-US" sz="1900" dirty="0" err="1"/>
              <a:t>document.getElementById</a:t>
            </a:r>
            <a:r>
              <a:rPr lang="en-US" sz="1900" dirty="0"/>
              <a:t>("</a:t>
            </a:r>
            <a:r>
              <a:rPr lang="en-US" sz="1900" dirty="0" err="1"/>
              <a:t>passwordloc</a:t>
            </a:r>
            <a:r>
              <a:rPr lang="en-US" sz="1900" dirty="0"/>
              <a:t>").</a:t>
            </a:r>
            <a:r>
              <a:rPr lang="en-US" sz="1900" dirty="0" err="1"/>
              <a:t>innerHTML</a:t>
            </a:r>
            <a:r>
              <a:rPr lang="en-US" sz="1900" dirty="0"/>
              <a:t>= </a:t>
            </a:r>
          </a:p>
          <a:p>
            <a:pPr algn="l"/>
            <a:endParaRPr lang="en-US" sz="1900" dirty="0"/>
          </a:p>
        </p:txBody>
      </p:sp>
      <p:cxnSp>
        <p:nvCxnSpPr>
          <p:cNvPr id="5" name="Straight Connector 4">
            <a:extLst>
              <a:ext uri="{FF2B5EF4-FFF2-40B4-BE49-F238E27FC236}">
                <a16:creationId xmlns:a16="http://schemas.microsoft.com/office/drawing/2014/main" id="{19CD021D-8483-42E3-9FF7-1ACA0604686B}"/>
              </a:ext>
            </a:extLst>
          </p:cNvPr>
          <p:cNvCxnSpPr/>
          <p:nvPr/>
        </p:nvCxnSpPr>
        <p:spPr>
          <a:xfrm>
            <a:off x="6808763" y="165295"/>
            <a:ext cx="0" cy="6527409"/>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9533823-A4D3-4F15-9945-0FB8E6622C36}"/>
              </a:ext>
            </a:extLst>
          </p:cNvPr>
          <p:cNvSpPr txBox="1"/>
          <p:nvPr/>
        </p:nvSpPr>
        <p:spPr>
          <a:xfrm>
            <a:off x="6907237" y="28130"/>
            <a:ext cx="5162843" cy="7294305"/>
          </a:xfrm>
          <a:prstGeom prst="rect">
            <a:avLst/>
          </a:prstGeom>
          <a:noFill/>
        </p:spPr>
        <p:txBody>
          <a:bodyPr wrap="square" rtlCol="0">
            <a:spAutoFit/>
          </a:bodyPr>
          <a:lstStyle/>
          <a:p>
            <a:r>
              <a:rPr lang="en-US" dirty="0"/>
              <a:t>" &lt;</a:t>
            </a:r>
            <a:r>
              <a:rPr lang="en-US" dirty="0" err="1"/>
              <a:t>img</a:t>
            </a:r>
            <a:r>
              <a:rPr lang="en-US" dirty="0"/>
              <a:t> </a:t>
            </a:r>
            <a:r>
              <a:rPr lang="en-US" dirty="0" err="1"/>
              <a:t>src</a:t>
            </a:r>
            <a:r>
              <a:rPr lang="en-US" dirty="0"/>
              <a:t>='file://C:/Users/DELL/Desktop/HTMLImages/cross.png'/ "+</a:t>
            </a:r>
          </a:p>
          <a:p>
            <a:r>
              <a:rPr lang="en-US" dirty="0"/>
              <a:t>"style = 'height : 15px; width : 15px; padding-top : 3px'&gt; "+</a:t>
            </a:r>
          </a:p>
          <a:p>
            <a:r>
              <a:rPr lang="en-US" dirty="0"/>
              <a:t>"Password must be at least 6 char long";  </a:t>
            </a:r>
          </a:p>
          <a:p>
            <a:r>
              <a:rPr lang="en-US" dirty="0"/>
              <a:t>}else{  </a:t>
            </a:r>
          </a:p>
          <a:p>
            <a:r>
              <a:rPr lang="en-US" dirty="0" err="1"/>
              <a:t>document.getElementById</a:t>
            </a:r>
            <a:r>
              <a:rPr lang="en-US" dirty="0"/>
              <a:t>("</a:t>
            </a:r>
            <a:r>
              <a:rPr lang="en-US" dirty="0" err="1"/>
              <a:t>passwordloc</a:t>
            </a:r>
            <a:r>
              <a:rPr lang="en-US" dirty="0"/>
              <a:t>").</a:t>
            </a:r>
            <a:r>
              <a:rPr lang="en-US" dirty="0" err="1"/>
              <a:t>innerHTML</a:t>
            </a:r>
            <a:r>
              <a:rPr lang="en-US" dirty="0"/>
              <a:t>=</a:t>
            </a:r>
          </a:p>
          <a:p>
            <a:r>
              <a:rPr lang="en-US" dirty="0"/>
              <a:t>"&lt;</a:t>
            </a:r>
            <a:r>
              <a:rPr lang="en-US" dirty="0" err="1"/>
              <a:t>img</a:t>
            </a:r>
            <a:r>
              <a:rPr lang="en-US" dirty="0"/>
              <a:t> </a:t>
            </a:r>
            <a:r>
              <a:rPr lang="en-US" dirty="0" err="1"/>
              <a:t>src</a:t>
            </a:r>
            <a:r>
              <a:rPr lang="en-US" dirty="0"/>
              <a:t>='file://C:/Users/DELL/Desktop/HTMLImages/check.jpg'/ "+</a:t>
            </a:r>
          </a:p>
          <a:p>
            <a:r>
              <a:rPr lang="en-US" dirty="0"/>
              <a:t>"style = 'height : 15px; width : 15px; padding-top : 3px'/&gt;" +"Good";  </a:t>
            </a:r>
          </a:p>
          <a:p>
            <a:r>
              <a:rPr lang="en-US" dirty="0"/>
              <a:t>}}  </a:t>
            </a:r>
          </a:p>
          <a:p>
            <a:r>
              <a:rPr lang="en-US" dirty="0"/>
              <a:t>&lt;/script&gt;&lt;/head&gt;&lt;form name="f1"&gt;</a:t>
            </a:r>
          </a:p>
          <a:p>
            <a:r>
              <a:rPr lang="en-US" dirty="0"/>
              <a:t>Enter Name:&lt;input type="text" id="name"/&gt;&lt;span id="</a:t>
            </a:r>
            <a:r>
              <a:rPr lang="en-US" dirty="0" err="1"/>
              <a:t>nameloc</a:t>
            </a:r>
            <a:r>
              <a:rPr lang="en-US" dirty="0"/>
              <a:t>"&gt;&lt;/span&gt;&lt;</a:t>
            </a:r>
            <a:r>
              <a:rPr lang="en-US" dirty="0" err="1"/>
              <a:t>br</a:t>
            </a:r>
            <a:r>
              <a:rPr lang="en-US" dirty="0"/>
              <a:t>&gt;</a:t>
            </a:r>
          </a:p>
          <a:p>
            <a:r>
              <a:rPr lang="en-US" dirty="0"/>
              <a:t>Enter Password:&lt;input type="password" id="password"/&gt;&lt;span id="</a:t>
            </a:r>
            <a:r>
              <a:rPr lang="en-US" dirty="0" err="1"/>
              <a:t>passwordloc</a:t>
            </a:r>
            <a:r>
              <a:rPr lang="en-US" dirty="0"/>
              <a:t>"&gt;&lt;/span&gt;&lt;</a:t>
            </a:r>
            <a:r>
              <a:rPr lang="en-US" dirty="0" err="1"/>
              <a:t>br</a:t>
            </a:r>
            <a:r>
              <a:rPr lang="en-US" dirty="0"/>
              <a:t>&gt;</a:t>
            </a:r>
          </a:p>
          <a:p>
            <a:r>
              <a:rPr lang="en-US" dirty="0"/>
              <a:t>&lt;input type="button" value="Register" onclick= "validate()"/&gt;</a:t>
            </a:r>
          </a:p>
          <a:p>
            <a:r>
              <a:rPr lang="en-US" dirty="0"/>
              <a:t>&lt;/form&gt;&lt;/html&gt;</a:t>
            </a:r>
          </a:p>
          <a:p>
            <a:endParaRPr lang="en-US" dirty="0"/>
          </a:p>
        </p:txBody>
      </p:sp>
      <p:sp>
        <p:nvSpPr>
          <p:cNvPr id="7" name="TextBox 6">
            <a:extLst>
              <a:ext uri="{FF2B5EF4-FFF2-40B4-BE49-F238E27FC236}">
                <a16:creationId xmlns:a16="http://schemas.microsoft.com/office/drawing/2014/main" id="{5F2D1C82-5493-4ABD-9787-B866B7AECC59}"/>
              </a:ext>
            </a:extLst>
          </p:cNvPr>
          <p:cNvSpPr txBox="1"/>
          <p:nvPr/>
        </p:nvSpPr>
        <p:spPr>
          <a:xfrm>
            <a:off x="2433711" y="165295"/>
            <a:ext cx="4253132"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b="1" dirty="0"/>
              <a:t>Form validation with images.</a:t>
            </a:r>
          </a:p>
        </p:txBody>
      </p:sp>
    </p:spTree>
    <p:extLst>
      <p:ext uri="{BB962C8B-B14F-4D97-AF65-F5344CB8AC3E}">
        <p14:creationId xmlns:p14="http://schemas.microsoft.com/office/powerpoint/2010/main" val="903800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CBB347B-894B-40C8-97A8-A7601B82C77C}"/>
              </a:ext>
            </a:extLst>
          </p:cNvPr>
          <p:cNvSpPr>
            <a:spLocks noGrp="1"/>
          </p:cNvSpPr>
          <p:nvPr>
            <p:ph type="subTitle" idx="1"/>
          </p:nvPr>
        </p:nvSpPr>
        <p:spPr/>
        <p:txBody>
          <a:bodyPr/>
          <a:lstStyle/>
          <a:p>
            <a:r>
              <a:rPr lang="en-US" dirty="0"/>
              <a:t>JavaScript Events</a:t>
            </a:r>
          </a:p>
        </p:txBody>
      </p:sp>
    </p:spTree>
    <p:extLst>
      <p:ext uri="{BB962C8B-B14F-4D97-AF65-F5344CB8AC3E}">
        <p14:creationId xmlns:p14="http://schemas.microsoft.com/office/powerpoint/2010/main" val="1369735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34A492A-42BA-4F07-B123-D9B314DAE24F}"/>
              </a:ext>
            </a:extLst>
          </p:cNvPr>
          <p:cNvSpPr>
            <a:spLocks noGrp="1"/>
          </p:cNvSpPr>
          <p:nvPr>
            <p:ph type="subTitle" idx="1"/>
          </p:nvPr>
        </p:nvSpPr>
        <p:spPr>
          <a:xfrm>
            <a:off x="98474" y="126609"/>
            <a:ext cx="12093526" cy="6731391"/>
          </a:xfrm>
        </p:spPr>
        <p:txBody>
          <a:bodyPr>
            <a:normAutofit/>
          </a:bodyPr>
          <a:lstStyle/>
          <a:p>
            <a:pPr marL="342900" indent="-342900" algn="l">
              <a:buFont typeface="Wingdings" panose="05000000000000000000" pitchFamily="2" charset="2"/>
              <a:buChar char="ü"/>
            </a:pPr>
            <a:r>
              <a:rPr lang="en-US" sz="1900" dirty="0"/>
              <a:t>Event is an action or fire which will triggered some action based on some action.</a:t>
            </a:r>
          </a:p>
          <a:p>
            <a:pPr marL="342900" indent="-342900" algn="l">
              <a:buFont typeface="Wingdings" panose="05000000000000000000" pitchFamily="2" charset="2"/>
              <a:buChar char="ü"/>
            </a:pPr>
            <a:r>
              <a:rPr lang="en-US" sz="1900" dirty="0"/>
              <a:t>The change in the state of an object is known as an Event. </a:t>
            </a:r>
          </a:p>
          <a:p>
            <a:pPr marL="342900" indent="-342900" algn="l">
              <a:buFont typeface="Wingdings" panose="05000000000000000000" pitchFamily="2" charset="2"/>
              <a:buChar char="ü"/>
            </a:pPr>
            <a:r>
              <a:rPr lang="en-US" sz="1900" dirty="0"/>
              <a:t>In html, there are various events which represents that some activity is performed by the user or by the browser.</a:t>
            </a:r>
          </a:p>
          <a:p>
            <a:pPr marL="342900" indent="-342900" algn="l">
              <a:buFont typeface="Wingdings" panose="05000000000000000000" pitchFamily="2" charset="2"/>
              <a:buChar char="ü"/>
            </a:pPr>
            <a:r>
              <a:rPr lang="en-US" sz="1900" dirty="0"/>
              <a:t>When </a:t>
            </a:r>
            <a:r>
              <a:rPr lang="en-US" sz="1900" dirty="0" err="1"/>
              <a:t>javascript</a:t>
            </a:r>
            <a:r>
              <a:rPr lang="en-US" sz="1900" dirty="0"/>
              <a:t> code is included in HTML, </a:t>
            </a:r>
            <a:r>
              <a:rPr lang="en-US" sz="1900" dirty="0" err="1"/>
              <a:t>js</a:t>
            </a:r>
            <a:r>
              <a:rPr lang="en-US" sz="1900" dirty="0"/>
              <a:t> react over these events and allow the execution. </a:t>
            </a:r>
          </a:p>
          <a:p>
            <a:pPr marL="342900" indent="-342900" algn="l">
              <a:buFont typeface="Wingdings" panose="05000000000000000000" pitchFamily="2" charset="2"/>
              <a:buChar char="ü"/>
            </a:pPr>
            <a:r>
              <a:rPr lang="en-US" sz="1900" dirty="0"/>
              <a:t>This process of reacting over the events is called Event Handling.</a:t>
            </a:r>
          </a:p>
          <a:p>
            <a:pPr algn="l"/>
            <a:r>
              <a:rPr lang="en-US" sz="1900" dirty="0"/>
              <a:t>Mouse events:																																																																																																																																																																							</a:t>
            </a:r>
          </a:p>
          <a:p>
            <a:pPr algn="l"/>
            <a:r>
              <a:rPr lang="en-US" sz="1900" dirty="0"/>
              <a:t>Keyboard events:</a:t>
            </a:r>
          </a:p>
          <a:p>
            <a:pPr algn="l"/>
            <a:endParaRPr lang="en-US" sz="1900" dirty="0"/>
          </a:p>
          <a:p>
            <a:pPr algn="l"/>
            <a:endParaRPr lang="en-US" sz="1900" dirty="0"/>
          </a:p>
          <a:p>
            <a:pPr marL="342900" indent="-342900" algn="l">
              <a:buFont typeface="Wingdings" panose="05000000000000000000" pitchFamily="2" charset="2"/>
              <a:buChar char="ü"/>
            </a:pPr>
            <a:endParaRPr lang="en-US" sz="1900" dirty="0"/>
          </a:p>
          <a:p>
            <a:pPr marL="342900" indent="-342900" algn="l">
              <a:buFont typeface="Wingdings" panose="05000000000000000000" pitchFamily="2" charset="2"/>
              <a:buChar char="ü"/>
            </a:pPr>
            <a:endParaRPr lang="en-US" sz="1900" dirty="0"/>
          </a:p>
        </p:txBody>
      </p:sp>
      <p:graphicFrame>
        <p:nvGraphicFramePr>
          <p:cNvPr id="8" name="Table 7">
            <a:extLst>
              <a:ext uri="{FF2B5EF4-FFF2-40B4-BE49-F238E27FC236}">
                <a16:creationId xmlns:a16="http://schemas.microsoft.com/office/drawing/2014/main" id="{16D39299-C360-49C2-B503-BBEDEB793964}"/>
              </a:ext>
            </a:extLst>
          </p:cNvPr>
          <p:cNvGraphicFramePr>
            <a:graphicFrameLocks noGrp="1"/>
          </p:cNvGraphicFramePr>
          <p:nvPr>
            <p:extLst>
              <p:ext uri="{D42A27DB-BD31-4B8C-83A1-F6EECF244321}">
                <p14:modId xmlns:p14="http://schemas.microsoft.com/office/powerpoint/2010/main" val="3671266574"/>
              </p:ext>
            </p:extLst>
          </p:nvPr>
        </p:nvGraphicFramePr>
        <p:xfrm>
          <a:off x="233653" y="2478530"/>
          <a:ext cx="7855270" cy="2717824"/>
        </p:xfrm>
        <a:graphic>
          <a:graphicData uri="http://schemas.openxmlformats.org/drawingml/2006/table">
            <a:tbl>
              <a:tblPr/>
              <a:tblGrid>
                <a:gridCol w="1370018">
                  <a:extLst>
                    <a:ext uri="{9D8B030D-6E8A-4147-A177-3AD203B41FA5}">
                      <a16:colId xmlns:a16="http://schemas.microsoft.com/office/drawing/2014/main" val="585788779"/>
                    </a:ext>
                  </a:extLst>
                </a:gridCol>
                <a:gridCol w="1199357">
                  <a:extLst>
                    <a:ext uri="{9D8B030D-6E8A-4147-A177-3AD203B41FA5}">
                      <a16:colId xmlns:a16="http://schemas.microsoft.com/office/drawing/2014/main" val="705483894"/>
                    </a:ext>
                  </a:extLst>
                </a:gridCol>
                <a:gridCol w="5285895">
                  <a:extLst>
                    <a:ext uri="{9D8B030D-6E8A-4147-A177-3AD203B41FA5}">
                      <a16:colId xmlns:a16="http://schemas.microsoft.com/office/drawing/2014/main" val="267131415"/>
                    </a:ext>
                  </a:extLst>
                </a:gridCol>
              </a:tblGrid>
              <a:tr h="349989">
                <a:tc>
                  <a:txBody>
                    <a:bodyPr/>
                    <a:lstStyle/>
                    <a:p>
                      <a:pPr algn="l" fontAlgn="t"/>
                      <a:r>
                        <a:rPr lang="en-US" sz="1300" dirty="0">
                          <a:solidFill>
                            <a:srgbClr val="000000"/>
                          </a:solidFill>
                          <a:effectLst/>
                          <a:latin typeface="times new roman" panose="02020603050405020304" pitchFamily="18" charset="0"/>
                        </a:rPr>
                        <a:t>Event Performed</a:t>
                      </a:r>
                    </a:p>
                  </a:txBody>
                  <a:tcPr marL="85656" marR="85656" marT="85656" marB="85656">
                    <a:lnL w="9525" cap="flat" cmpd="sng" algn="ctr">
                      <a:solidFill>
                        <a:srgbClr val="D00E92"/>
                      </a:solidFill>
                      <a:prstDash val="solid"/>
                      <a:round/>
                      <a:headEnd type="none" w="med" len="med"/>
                      <a:tailEnd type="none" w="med" len="med"/>
                    </a:lnL>
                    <a:lnR w="9525" cap="flat" cmpd="sng" algn="ctr">
                      <a:solidFill>
                        <a:srgbClr val="D00E92"/>
                      </a:solidFill>
                      <a:prstDash val="solid"/>
                      <a:round/>
                      <a:headEnd type="none" w="med" len="med"/>
                      <a:tailEnd type="none" w="med" len="med"/>
                    </a:lnR>
                    <a:lnT w="9525" cap="flat" cmpd="sng" algn="ctr">
                      <a:solidFill>
                        <a:srgbClr val="D00E9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dirty="0">
                          <a:solidFill>
                            <a:srgbClr val="000000"/>
                          </a:solidFill>
                          <a:effectLst/>
                          <a:latin typeface="times new roman" panose="02020603050405020304" pitchFamily="18" charset="0"/>
                        </a:rPr>
                        <a:t>Event Handler</a:t>
                      </a:r>
                    </a:p>
                  </a:txBody>
                  <a:tcPr marL="85656" marR="85656" marT="85656" marB="85656">
                    <a:lnL w="9525" cap="flat" cmpd="sng" algn="ctr">
                      <a:solidFill>
                        <a:srgbClr val="D00E92"/>
                      </a:solidFill>
                      <a:prstDash val="solid"/>
                      <a:round/>
                      <a:headEnd type="none" w="med" len="med"/>
                      <a:tailEnd type="none" w="med" len="med"/>
                    </a:lnL>
                    <a:lnR w="9525" cap="flat" cmpd="sng" algn="ctr">
                      <a:solidFill>
                        <a:srgbClr val="D00E92"/>
                      </a:solidFill>
                      <a:prstDash val="solid"/>
                      <a:round/>
                      <a:headEnd type="none" w="med" len="med"/>
                      <a:tailEnd type="none" w="med" len="med"/>
                    </a:lnR>
                    <a:lnT w="9525" cap="flat" cmpd="sng" algn="ctr">
                      <a:solidFill>
                        <a:srgbClr val="D00E9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effectLst/>
                          <a:latin typeface="times new roman" panose="02020603050405020304" pitchFamily="18" charset="0"/>
                        </a:rPr>
                        <a:t>Description</a:t>
                      </a:r>
                    </a:p>
                  </a:txBody>
                  <a:tcPr marL="85656" marR="85656" marT="85656" marB="85656">
                    <a:lnL w="9525" cap="flat" cmpd="sng" algn="ctr">
                      <a:solidFill>
                        <a:srgbClr val="D00E92"/>
                      </a:solidFill>
                      <a:prstDash val="solid"/>
                      <a:round/>
                      <a:headEnd type="none" w="med" len="med"/>
                      <a:tailEnd type="none" w="med" len="med"/>
                    </a:lnL>
                    <a:lnR w="9525" cap="flat" cmpd="sng" algn="ctr">
                      <a:solidFill>
                        <a:srgbClr val="D00E92"/>
                      </a:solidFill>
                      <a:prstDash val="solid"/>
                      <a:round/>
                      <a:headEnd type="none" w="med" len="med"/>
                      <a:tailEnd type="none" w="med" len="med"/>
                    </a:lnR>
                    <a:lnT w="9525" cap="flat" cmpd="sng" algn="ctr">
                      <a:solidFill>
                        <a:srgbClr val="D00E9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119868822"/>
                  </a:ext>
                </a:extLst>
              </a:tr>
              <a:tr h="356945">
                <a:tc>
                  <a:txBody>
                    <a:bodyPr/>
                    <a:lstStyle/>
                    <a:p>
                      <a:pPr algn="just" fontAlgn="t"/>
                      <a:r>
                        <a:rPr lang="en-US" sz="1300">
                          <a:solidFill>
                            <a:srgbClr val="333333"/>
                          </a:solidFill>
                          <a:effectLst/>
                          <a:latin typeface="inter-regular"/>
                        </a:rPr>
                        <a:t>click</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onclick</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When mouse click on an element</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85016494"/>
                  </a:ext>
                </a:extLst>
              </a:tr>
              <a:tr h="394863">
                <a:tc>
                  <a:txBody>
                    <a:bodyPr/>
                    <a:lstStyle/>
                    <a:p>
                      <a:pPr algn="just" fontAlgn="t"/>
                      <a:r>
                        <a:rPr lang="en-US" sz="1300">
                          <a:solidFill>
                            <a:srgbClr val="333333"/>
                          </a:solidFill>
                          <a:effectLst/>
                          <a:latin typeface="inter-regular"/>
                        </a:rPr>
                        <a:t>mouseover</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onmouseover</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effectLst/>
                          <a:latin typeface="inter-regular"/>
                        </a:rPr>
                        <a:t>When the cursor of the mouse comes over the element</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81761907"/>
                  </a:ext>
                </a:extLst>
              </a:tr>
              <a:tr h="407601">
                <a:tc>
                  <a:txBody>
                    <a:bodyPr/>
                    <a:lstStyle/>
                    <a:p>
                      <a:pPr algn="just" fontAlgn="t"/>
                      <a:r>
                        <a:rPr lang="en-US" sz="1300">
                          <a:solidFill>
                            <a:srgbClr val="333333"/>
                          </a:solidFill>
                          <a:effectLst/>
                          <a:latin typeface="inter-regular"/>
                        </a:rPr>
                        <a:t>mouseout</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onmouseout</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When the cursor of the mouse leaves an element</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17563545"/>
                  </a:ext>
                </a:extLst>
              </a:tr>
              <a:tr h="382125">
                <a:tc>
                  <a:txBody>
                    <a:bodyPr/>
                    <a:lstStyle/>
                    <a:p>
                      <a:pPr algn="just" fontAlgn="t"/>
                      <a:r>
                        <a:rPr lang="en-US" sz="1300">
                          <a:solidFill>
                            <a:srgbClr val="333333"/>
                          </a:solidFill>
                          <a:effectLst/>
                          <a:latin typeface="inter-regular"/>
                        </a:rPr>
                        <a:t>mousedown</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onmousedown</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effectLst/>
                          <a:latin typeface="inter-regular"/>
                        </a:rPr>
                        <a:t>When the mouse button is pressed over the element</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28472791"/>
                  </a:ext>
                </a:extLst>
              </a:tr>
              <a:tr h="331175">
                <a:tc>
                  <a:txBody>
                    <a:bodyPr/>
                    <a:lstStyle/>
                    <a:p>
                      <a:pPr algn="just" fontAlgn="t"/>
                      <a:r>
                        <a:rPr lang="en-US" sz="1300">
                          <a:solidFill>
                            <a:srgbClr val="333333"/>
                          </a:solidFill>
                          <a:effectLst/>
                          <a:latin typeface="inter-regular"/>
                        </a:rPr>
                        <a:t>mouseup</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onmouseup</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dirty="0">
                          <a:solidFill>
                            <a:srgbClr val="333333"/>
                          </a:solidFill>
                          <a:effectLst/>
                          <a:latin typeface="inter-regular"/>
                        </a:rPr>
                        <a:t>When the mouse button is released over the element</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92116189"/>
                  </a:ext>
                </a:extLst>
              </a:tr>
              <a:tr h="475683">
                <a:tc>
                  <a:txBody>
                    <a:bodyPr/>
                    <a:lstStyle/>
                    <a:p>
                      <a:pPr algn="just" fontAlgn="t"/>
                      <a:r>
                        <a:rPr lang="en-US" sz="1300">
                          <a:solidFill>
                            <a:srgbClr val="333333"/>
                          </a:solidFill>
                          <a:effectLst/>
                          <a:latin typeface="inter-regular"/>
                        </a:rPr>
                        <a:t>mousemove</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err="1">
                          <a:solidFill>
                            <a:srgbClr val="333333"/>
                          </a:solidFill>
                          <a:effectLst/>
                          <a:latin typeface="inter-regular"/>
                        </a:rPr>
                        <a:t>onmousemove</a:t>
                      </a:r>
                      <a:endParaRPr lang="en-US" sz="1300" dirty="0">
                        <a:solidFill>
                          <a:srgbClr val="333333"/>
                        </a:solidFill>
                        <a:effectLst/>
                        <a:latin typeface="inter-regular"/>
                      </a:endParaRP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effectLst/>
                          <a:latin typeface="inter-regular"/>
                        </a:rPr>
                        <a:t>When the mouse movement takes place.</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45638982"/>
                  </a:ext>
                </a:extLst>
              </a:tr>
            </a:tbl>
          </a:graphicData>
        </a:graphic>
      </p:graphicFrame>
      <p:graphicFrame>
        <p:nvGraphicFramePr>
          <p:cNvPr id="9" name="Table 8">
            <a:extLst>
              <a:ext uri="{FF2B5EF4-FFF2-40B4-BE49-F238E27FC236}">
                <a16:creationId xmlns:a16="http://schemas.microsoft.com/office/drawing/2014/main" id="{170E40CC-EE0A-40C9-9742-7D7A73CBE23B}"/>
              </a:ext>
            </a:extLst>
          </p:cNvPr>
          <p:cNvGraphicFramePr>
            <a:graphicFrameLocks noGrp="1"/>
          </p:cNvGraphicFramePr>
          <p:nvPr>
            <p:extLst>
              <p:ext uri="{D42A27DB-BD31-4B8C-83A1-F6EECF244321}">
                <p14:modId xmlns:p14="http://schemas.microsoft.com/office/powerpoint/2010/main" val="931378265"/>
              </p:ext>
            </p:extLst>
          </p:nvPr>
        </p:nvGraphicFramePr>
        <p:xfrm>
          <a:off x="233653" y="5928360"/>
          <a:ext cx="8947052" cy="929640"/>
        </p:xfrm>
        <a:graphic>
          <a:graphicData uri="http://schemas.openxmlformats.org/drawingml/2006/table">
            <a:tbl>
              <a:tblPr/>
              <a:tblGrid>
                <a:gridCol w="1886059">
                  <a:extLst>
                    <a:ext uri="{9D8B030D-6E8A-4147-A177-3AD203B41FA5}">
                      <a16:colId xmlns:a16="http://schemas.microsoft.com/office/drawing/2014/main" val="462884795"/>
                    </a:ext>
                  </a:extLst>
                </a:gridCol>
                <a:gridCol w="2329443">
                  <a:extLst>
                    <a:ext uri="{9D8B030D-6E8A-4147-A177-3AD203B41FA5}">
                      <a16:colId xmlns:a16="http://schemas.microsoft.com/office/drawing/2014/main" val="1580872470"/>
                    </a:ext>
                  </a:extLst>
                </a:gridCol>
                <a:gridCol w="4731550">
                  <a:extLst>
                    <a:ext uri="{9D8B030D-6E8A-4147-A177-3AD203B41FA5}">
                      <a16:colId xmlns:a16="http://schemas.microsoft.com/office/drawing/2014/main" val="2580812883"/>
                    </a:ext>
                  </a:extLst>
                </a:gridCol>
              </a:tblGrid>
              <a:tr h="425977">
                <a:tc>
                  <a:txBody>
                    <a:bodyPr/>
                    <a:lstStyle/>
                    <a:p>
                      <a:pPr algn="l" fontAlgn="t"/>
                      <a:r>
                        <a:rPr lang="en-US" dirty="0">
                          <a:solidFill>
                            <a:srgbClr val="000000"/>
                          </a:solidFill>
                          <a:effectLst/>
                          <a:latin typeface="times new roman" panose="02020603050405020304" pitchFamily="18" charset="0"/>
                        </a:rPr>
                        <a:t>Event Performed</a:t>
                      </a:r>
                    </a:p>
                  </a:txBody>
                  <a:tcPr marL="114300" marR="114300" marT="114300" marB="114300">
                    <a:lnL w="9525" cap="flat" cmpd="sng" algn="ctr">
                      <a:solidFill>
                        <a:srgbClr val="F0BFED"/>
                      </a:solidFill>
                      <a:prstDash val="solid"/>
                      <a:round/>
                      <a:headEnd type="none" w="med" len="med"/>
                      <a:tailEnd type="none" w="med" len="med"/>
                    </a:lnL>
                    <a:lnR w="9525" cap="flat" cmpd="sng" algn="ctr">
                      <a:solidFill>
                        <a:srgbClr val="F0BFED"/>
                      </a:solidFill>
                      <a:prstDash val="solid"/>
                      <a:round/>
                      <a:headEnd type="none" w="med" len="med"/>
                      <a:tailEnd type="none" w="med" len="med"/>
                    </a:lnR>
                    <a:lnT w="9525" cap="flat" cmpd="sng" algn="ctr">
                      <a:solidFill>
                        <a:srgbClr val="F0BFE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anose="02020603050405020304" pitchFamily="18" charset="0"/>
                        </a:rPr>
                        <a:t>Event Handler</a:t>
                      </a:r>
                    </a:p>
                  </a:txBody>
                  <a:tcPr marL="114300" marR="114300" marT="114300" marB="114300">
                    <a:lnL w="9525" cap="flat" cmpd="sng" algn="ctr">
                      <a:solidFill>
                        <a:srgbClr val="F0BFED"/>
                      </a:solidFill>
                      <a:prstDash val="solid"/>
                      <a:round/>
                      <a:headEnd type="none" w="med" len="med"/>
                      <a:tailEnd type="none" w="med" len="med"/>
                    </a:lnL>
                    <a:lnR w="9525" cap="flat" cmpd="sng" algn="ctr">
                      <a:solidFill>
                        <a:srgbClr val="F0BFED"/>
                      </a:solidFill>
                      <a:prstDash val="solid"/>
                      <a:round/>
                      <a:headEnd type="none" w="med" len="med"/>
                      <a:tailEnd type="none" w="med" len="med"/>
                    </a:lnR>
                    <a:lnT w="9525" cap="flat" cmpd="sng" algn="ctr">
                      <a:solidFill>
                        <a:srgbClr val="F0BFE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Description</a:t>
                      </a:r>
                    </a:p>
                  </a:txBody>
                  <a:tcPr marL="114300" marR="114300" marT="114300" marB="114300">
                    <a:lnL w="9525" cap="flat" cmpd="sng" algn="ctr">
                      <a:solidFill>
                        <a:srgbClr val="F0BFED"/>
                      </a:solidFill>
                      <a:prstDash val="solid"/>
                      <a:round/>
                      <a:headEnd type="none" w="med" len="med"/>
                      <a:tailEnd type="none" w="med" len="med"/>
                    </a:lnL>
                    <a:lnR w="9525" cap="flat" cmpd="sng" algn="ctr">
                      <a:solidFill>
                        <a:srgbClr val="F0BFED"/>
                      </a:solidFill>
                      <a:prstDash val="solid"/>
                      <a:round/>
                      <a:headEnd type="none" w="med" len="med"/>
                      <a:tailEnd type="none" w="med" len="med"/>
                    </a:lnR>
                    <a:lnT w="9525" cap="flat" cmpd="sng" algn="ctr">
                      <a:solidFill>
                        <a:srgbClr val="F0BFE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94784950"/>
                  </a:ext>
                </a:extLst>
              </a:tr>
              <a:tr h="361435">
                <a:tc>
                  <a:txBody>
                    <a:bodyPr/>
                    <a:lstStyle/>
                    <a:p>
                      <a:pPr algn="just" fontAlgn="t"/>
                      <a:r>
                        <a:rPr lang="en-US" dirty="0" err="1">
                          <a:solidFill>
                            <a:srgbClr val="333333"/>
                          </a:solidFill>
                          <a:effectLst/>
                          <a:latin typeface="inter-regular"/>
                        </a:rPr>
                        <a:t>Keydown</a:t>
                      </a:r>
                      <a:r>
                        <a:rPr lang="en-US" dirty="0">
                          <a:solidFill>
                            <a:srgbClr val="333333"/>
                          </a:solidFill>
                          <a:effectLst/>
                          <a:latin typeface="inter-regular"/>
                        </a:rPr>
                        <a:t> &amp; </a:t>
                      </a:r>
                      <a:r>
                        <a:rPr lang="en-US" dirty="0" err="1">
                          <a:solidFill>
                            <a:srgbClr val="333333"/>
                          </a:solidFill>
                          <a:effectLst/>
                          <a:latin typeface="inter-regular"/>
                        </a:rPr>
                        <a:t>Keyup</a:t>
                      </a:r>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onkeydown &amp; onkeyup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When the user press and then release the key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46275514"/>
                  </a:ext>
                </a:extLst>
              </a:tr>
            </a:tbl>
          </a:graphicData>
        </a:graphic>
      </p:graphicFrame>
    </p:spTree>
    <p:extLst>
      <p:ext uri="{BB962C8B-B14F-4D97-AF65-F5344CB8AC3E}">
        <p14:creationId xmlns:p14="http://schemas.microsoft.com/office/powerpoint/2010/main" val="2429979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E0337B3-CDD3-42F4-9839-FBD84B90DBEC}"/>
              </a:ext>
            </a:extLst>
          </p:cNvPr>
          <p:cNvSpPr>
            <a:spLocks noGrp="1"/>
          </p:cNvSpPr>
          <p:nvPr>
            <p:ph type="subTitle" idx="1"/>
          </p:nvPr>
        </p:nvSpPr>
        <p:spPr>
          <a:xfrm>
            <a:off x="0" y="0"/>
            <a:ext cx="12192000" cy="6858000"/>
          </a:xfrm>
        </p:spPr>
        <p:txBody>
          <a:bodyPr/>
          <a:lstStyle/>
          <a:p>
            <a:pPr algn="l"/>
            <a:r>
              <a:rPr lang="en-US" dirty="0"/>
              <a:t>Form events:</a:t>
            </a:r>
          </a:p>
          <a:p>
            <a:pPr algn="l"/>
            <a:endParaRPr lang="en-US" dirty="0"/>
          </a:p>
          <a:p>
            <a:pPr algn="l"/>
            <a:endParaRPr lang="en-US" dirty="0"/>
          </a:p>
        </p:txBody>
      </p:sp>
      <p:graphicFrame>
        <p:nvGraphicFramePr>
          <p:cNvPr id="5" name="Table 4">
            <a:extLst>
              <a:ext uri="{FF2B5EF4-FFF2-40B4-BE49-F238E27FC236}">
                <a16:creationId xmlns:a16="http://schemas.microsoft.com/office/drawing/2014/main" id="{5EC3FCBC-C2AF-4913-8C19-8897765CA436}"/>
              </a:ext>
            </a:extLst>
          </p:cNvPr>
          <p:cNvGraphicFramePr>
            <a:graphicFrameLocks noGrp="1"/>
          </p:cNvGraphicFramePr>
          <p:nvPr>
            <p:extLst>
              <p:ext uri="{D42A27DB-BD31-4B8C-83A1-F6EECF244321}">
                <p14:modId xmlns:p14="http://schemas.microsoft.com/office/powerpoint/2010/main" val="628509624"/>
              </p:ext>
            </p:extLst>
          </p:nvPr>
        </p:nvGraphicFramePr>
        <p:xfrm>
          <a:off x="166470" y="511919"/>
          <a:ext cx="9962269" cy="2209800"/>
        </p:xfrm>
        <a:graphic>
          <a:graphicData uri="http://schemas.openxmlformats.org/drawingml/2006/table">
            <a:tbl>
              <a:tblPr/>
              <a:tblGrid>
                <a:gridCol w="1947541">
                  <a:extLst>
                    <a:ext uri="{9D8B030D-6E8A-4147-A177-3AD203B41FA5}">
                      <a16:colId xmlns:a16="http://schemas.microsoft.com/office/drawing/2014/main" val="65056635"/>
                    </a:ext>
                  </a:extLst>
                </a:gridCol>
                <a:gridCol w="1705777">
                  <a:extLst>
                    <a:ext uri="{9D8B030D-6E8A-4147-A177-3AD203B41FA5}">
                      <a16:colId xmlns:a16="http://schemas.microsoft.com/office/drawing/2014/main" val="3786110723"/>
                    </a:ext>
                  </a:extLst>
                </a:gridCol>
                <a:gridCol w="6308951">
                  <a:extLst>
                    <a:ext uri="{9D8B030D-6E8A-4147-A177-3AD203B41FA5}">
                      <a16:colId xmlns:a16="http://schemas.microsoft.com/office/drawing/2014/main" val="1681749944"/>
                    </a:ext>
                  </a:extLst>
                </a:gridCol>
              </a:tblGrid>
              <a:tr h="488599">
                <a:tc>
                  <a:txBody>
                    <a:bodyPr/>
                    <a:lstStyle/>
                    <a:p>
                      <a:pPr algn="l" fontAlgn="t"/>
                      <a:r>
                        <a:rPr lang="en-US" dirty="0">
                          <a:solidFill>
                            <a:srgbClr val="000000"/>
                          </a:solidFill>
                          <a:effectLst/>
                          <a:latin typeface="times new roman" panose="02020603050405020304" pitchFamily="18" charset="0"/>
                        </a:rPr>
                        <a:t>Event Performed</a:t>
                      </a:r>
                    </a:p>
                  </a:txBody>
                  <a:tcPr marL="114300" marR="114300" marT="114300" marB="114300">
                    <a:lnL w="9525" cap="flat" cmpd="sng" algn="ctr">
                      <a:solidFill>
                        <a:srgbClr val="D0BCDE"/>
                      </a:solidFill>
                      <a:prstDash val="solid"/>
                      <a:round/>
                      <a:headEnd type="none" w="med" len="med"/>
                      <a:tailEnd type="none" w="med" len="med"/>
                    </a:lnL>
                    <a:lnR w="9525" cap="flat" cmpd="sng" algn="ctr">
                      <a:solidFill>
                        <a:srgbClr val="D0BCDE"/>
                      </a:solidFill>
                      <a:prstDash val="solid"/>
                      <a:round/>
                      <a:headEnd type="none" w="med" len="med"/>
                      <a:tailEnd type="none" w="med" len="med"/>
                    </a:lnR>
                    <a:lnT w="9525" cap="flat" cmpd="sng" algn="ctr">
                      <a:solidFill>
                        <a:srgbClr val="D0BCD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anose="02020603050405020304" pitchFamily="18" charset="0"/>
                        </a:rPr>
                        <a:t>Event Handler</a:t>
                      </a:r>
                    </a:p>
                  </a:txBody>
                  <a:tcPr marL="114300" marR="114300" marT="114300" marB="114300">
                    <a:lnL w="9525" cap="flat" cmpd="sng" algn="ctr">
                      <a:solidFill>
                        <a:srgbClr val="D0BCDE"/>
                      </a:solidFill>
                      <a:prstDash val="solid"/>
                      <a:round/>
                      <a:headEnd type="none" w="med" len="med"/>
                      <a:tailEnd type="none" w="med" len="med"/>
                    </a:lnL>
                    <a:lnR w="9525" cap="flat" cmpd="sng" algn="ctr">
                      <a:solidFill>
                        <a:srgbClr val="D0BCDE"/>
                      </a:solidFill>
                      <a:prstDash val="solid"/>
                      <a:round/>
                      <a:headEnd type="none" w="med" len="med"/>
                      <a:tailEnd type="none" w="med" len="med"/>
                    </a:lnR>
                    <a:lnT w="9525" cap="flat" cmpd="sng" algn="ctr">
                      <a:solidFill>
                        <a:srgbClr val="D0BCD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anose="02020603050405020304" pitchFamily="18" charset="0"/>
                        </a:rPr>
                        <a:t>Description</a:t>
                      </a:r>
                    </a:p>
                  </a:txBody>
                  <a:tcPr marL="114300" marR="114300" marT="114300" marB="114300">
                    <a:lnL w="9525" cap="flat" cmpd="sng" algn="ctr">
                      <a:solidFill>
                        <a:srgbClr val="D0BCDE"/>
                      </a:solidFill>
                      <a:prstDash val="solid"/>
                      <a:round/>
                      <a:headEnd type="none" w="med" len="med"/>
                      <a:tailEnd type="none" w="med" len="med"/>
                    </a:lnL>
                    <a:lnR w="9525" cap="flat" cmpd="sng" algn="ctr">
                      <a:solidFill>
                        <a:srgbClr val="D0BCDE"/>
                      </a:solidFill>
                      <a:prstDash val="solid"/>
                      <a:round/>
                      <a:headEnd type="none" w="med" len="med"/>
                      <a:tailEnd type="none" w="med" len="med"/>
                    </a:lnR>
                    <a:lnT w="9525" cap="flat" cmpd="sng" algn="ctr">
                      <a:solidFill>
                        <a:srgbClr val="D0BCD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623622207"/>
                  </a:ext>
                </a:extLst>
              </a:tr>
              <a:tr h="414569">
                <a:tc>
                  <a:txBody>
                    <a:bodyPr/>
                    <a:lstStyle/>
                    <a:p>
                      <a:pPr algn="just" fontAlgn="t"/>
                      <a:r>
                        <a:rPr lang="en-US" dirty="0">
                          <a:solidFill>
                            <a:srgbClr val="333333"/>
                          </a:solidFill>
                          <a:effectLst/>
                          <a:latin typeface="inter-regular"/>
                        </a:rPr>
                        <a:t>focus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err="1">
                          <a:solidFill>
                            <a:srgbClr val="333333"/>
                          </a:solidFill>
                          <a:effectLst/>
                          <a:latin typeface="inter-regular"/>
                        </a:rPr>
                        <a:t>onfocus</a:t>
                      </a:r>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When the user focuses on an element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44520402"/>
                  </a:ext>
                </a:extLst>
              </a:tr>
              <a:tr h="414569">
                <a:tc>
                  <a:txBody>
                    <a:bodyPr/>
                    <a:lstStyle/>
                    <a:p>
                      <a:pPr algn="just" fontAlgn="t"/>
                      <a:r>
                        <a:rPr lang="en-US" dirty="0">
                          <a:solidFill>
                            <a:srgbClr val="333333"/>
                          </a:solidFill>
                          <a:effectLst/>
                          <a:latin typeface="inter-regular"/>
                        </a:rPr>
                        <a:t>submit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err="1">
                          <a:solidFill>
                            <a:srgbClr val="333333"/>
                          </a:solidFill>
                          <a:effectLst/>
                          <a:latin typeface="inter-regular"/>
                        </a:rPr>
                        <a:t>Onsubmit</a:t>
                      </a:r>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When the user submits the form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88888447"/>
                  </a:ext>
                </a:extLst>
              </a:tr>
              <a:tr h="414569">
                <a:tc>
                  <a:txBody>
                    <a:bodyPr/>
                    <a:lstStyle/>
                    <a:p>
                      <a:pPr algn="just" fontAlgn="t"/>
                      <a:r>
                        <a:rPr lang="en-US" dirty="0">
                          <a:solidFill>
                            <a:srgbClr val="333333"/>
                          </a:solidFill>
                          <a:effectLst/>
                          <a:latin typeface="inter-regular"/>
                        </a:rPr>
                        <a:t>blur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err="1">
                          <a:solidFill>
                            <a:srgbClr val="333333"/>
                          </a:solidFill>
                          <a:effectLst/>
                          <a:latin typeface="inter-regular"/>
                        </a:rPr>
                        <a:t>Onblur</a:t>
                      </a:r>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When the focus is away from a form element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95352355"/>
                  </a:ext>
                </a:extLst>
              </a:tr>
              <a:tr h="414569">
                <a:tc>
                  <a:txBody>
                    <a:bodyPr/>
                    <a:lstStyle/>
                    <a:p>
                      <a:pPr algn="just" fontAlgn="t"/>
                      <a:r>
                        <a:rPr lang="en-US" dirty="0">
                          <a:solidFill>
                            <a:srgbClr val="333333"/>
                          </a:solidFill>
                          <a:effectLst/>
                          <a:latin typeface="inter-regular"/>
                        </a:rPr>
                        <a:t>change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err="1">
                          <a:solidFill>
                            <a:srgbClr val="333333"/>
                          </a:solidFill>
                          <a:effectLst/>
                          <a:latin typeface="inter-regular"/>
                        </a:rPr>
                        <a:t>Onchange</a:t>
                      </a:r>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When the user modifies or changes the value of a form element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77921721"/>
                  </a:ext>
                </a:extLst>
              </a:tr>
            </a:tbl>
          </a:graphicData>
        </a:graphic>
      </p:graphicFrame>
      <p:sp>
        <p:nvSpPr>
          <p:cNvPr id="6" name="TextBox 5">
            <a:extLst>
              <a:ext uri="{FF2B5EF4-FFF2-40B4-BE49-F238E27FC236}">
                <a16:creationId xmlns:a16="http://schemas.microsoft.com/office/drawing/2014/main" id="{E53A0BEA-ACFA-4EC5-BFE1-BA7CC15A4A57}"/>
              </a:ext>
            </a:extLst>
          </p:cNvPr>
          <p:cNvSpPr txBox="1"/>
          <p:nvPr/>
        </p:nvSpPr>
        <p:spPr>
          <a:xfrm>
            <a:off x="98472" y="3066757"/>
            <a:ext cx="12023188" cy="646331"/>
          </a:xfrm>
          <a:prstGeom prst="rect">
            <a:avLst/>
          </a:prstGeom>
          <a:noFill/>
        </p:spPr>
        <p:txBody>
          <a:bodyPr wrap="square" rtlCol="0">
            <a:spAutoFit/>
          </a:bodyPr>
          <a:lstStyle/>
          <a:p>
            <a:pPr algn="just"/>
            <a:r>
              <a:rPr lang="en-US" b="0" i="0" dirty="0">
                <a:solidFill>
                  <a:srgbClr val="002060"/>
                </a:solidFill>
                <a:effectLst/>
                <a:latin typeface="erdana"/>
              </a:rPr>
              <a:t>Window/Document events</a:t>
            </a:r>
          </a:p>
          <a:p>
            <a:pPr algn="just"/>
            <a:endParaRPr lang="en-US" b="0" i="0" dirty="0">
              <a:solidFill>
                <a:srgbClr val="002060"/>
              </a:solidFill>
              <a:effectLst/>
              <a:latin typeface="erdana"/>
            </a:endParaRPr>
          </a:p>
        </p:txBody>
      </p:sp>
      <p:graphicFrame>
        <p:nvGraphicFramePr>
          <p:cNvPr id="7" name="Table 6">
            <a:extLst>
              <a:ext uri="{FF2B5EF4-FFF2-40B4-BE49-F238E27FC236}">
                <a16:creationId xmlns:a16="http://schemas.microsoft.com/office/drawing/2014/main" id="{DA2EF50C-6038-4E50-B25E-A4EA0D456919}"/>
              </a:ext>
            </a:extLst>
          </p:cNvPr>
          <p:cNvGraphicFramePr>
            <a:graphicFrameLocks noGrp="1"/>
          </p:cNvGraphicFramePr>
          <p:nvPr>
            <p:extLst>
              <p:ext uri="{D42A27DB-BD31-4B8C-83A1-F6EECF244321}">
                <p14:modId xmlns:p14="http://schemas.microsoft.com/office/powerpoint/2010/main" val="3886052137"/>
              </p:ext>
            </p:extLst>
          </p:nvPr>
        </p:nvGraphicFramePr>
        <p:xfrm>
          <a:off x="166470" y="3502464"/>
          <a:ext cx="11017345" cy="1783080"/>
        </p:xfrm>
        <a:graphic>
          <a:graphicData uri="http://schemas.openxmlformats.org/drawingml/2006/table">
            <a:tbl>
              <a:tblPr/>
              <a:tblGrid>
                <a:gridCol w="2361567">
                  <a:extLst>
                    <a:ext uri="{9D8B030D-6E8A-4147-A177-3AD203B41FA5}">
                      <a16:colId xmlns:a16="http://schemas.microsoft.com/office/drawing/2014/main" val="3071909680"/>
                    </a:ext>
                  </a:extLst>
                </a:gridCol>
                <a:gridCol w="2068407">
                  <a:extLst>
                    <a:ext uri="{9D8B030D-6E8A-4147-A177-3AD203B41FA5}">
                      <a16:colId xmlns:a16="http://schemas.microsoft.com/office/drawing/2014/main" val="1340638424"/>
                    </a:ext>
                  </a:extLst>
                </a:gridCol>
                <a:gridCol w="6587371">
                  <a:extLst>
                    <a:ext uri="{9D8B030D-6E8A-4147-A177-3AD203B41FA5}">
                      <a16:colId xmlns:a16="http://schemas.microsoft.com/office/drawing/2014/main" val="505820483"/>
                    </a:ext>
                  </a:extLst>
                </a:gridCol>
              </a:tblGrid>
              <a:tr h="0">
                <a:tc>
                  <a:txBody>
                    <a:bodyPr/>
                    <a:lstStyle/>
                    <a:p>
                      <a:pPr algn="l" fontAlgn="t"/>
                      <a:r>
                        <a:rPr lang="en-US">
                          <a:solidFill>
                            <a:srgbClr val="000000"/>
                          </a:solidFill>
                          <a:effectLst/>
                          <a:latin typeface="times new roman" panose="02020603050405020304" pitchFamily="18" charset="0"/>
                        </a:rPr>
                        <a:t>Event Performed</a:t>
                      </a:r>
                    </a:p>
                  </a:txBody>
                  <a:tcPr marL="114300" marR="114300" marT="114300" marB="114300">
                    <a:lnL w="9525" cap="flat" cmpd="sng" algn="ctr">
                      <a:solidFill>
                        <a:srgbClr val="30170F"/>
                      </a:solidFill>
                      <a:prstDash val="solid"/>
                      <a:round/>
                      <a:headEnd type="none" w="med" len="med"/>
                      <a:tailEnd type="none" w="med" len="med"/>
                    </a:lnL>
                    <a:lnR w="9525" cap="flat" cmpd="sng" algn="ctr">
                      <a:solidFill>
                        <a:srgbClr val="30170F"/>
                      </a:solidFill>
                      <a:prstDash val="solid"/>
                      <a:round/>
                      <a:headEnd type="none" w="med" len="med"/>
                      <a:tailEnd type="none" w="med" len="med"/>
                    </a:lnR>
                    <a:lnT w="9525" cap="flat" cmpd="sng" algn="ctr">
                      <a:solidFill>
                        <a:srgbClr val="30170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anose="02020603050405020304" pitchFamily="18" charset="0"/>
                        </a:rPr>
                        <a:t>Event Handler</a:t>
                      </a:r>
                    </a:p>
                  </a:txBody>
                  <a:tcPr marL="114300" marR="114300" marT="114300" marB="114300">
                    <a:lnL w="9525" cap="flat" cmpd="sng" algn="ctr">
                      <a:solidFill>
                        <a:srgbClr val="30170F"/>
                      </a:solidFill>
                      <a:prstDash val="solid"/>
                      <a:round/>
                      <a:headEnd type="none" w="med" len="med"/>
                      <a:tailEnd type="none" w="med" len="med"/>
                    </a:lnL>
                    <a:lnR w="9525" cap="flat" cmpd="sng" algn="ctr">
                      <a:solidFill>
                        <a:srgbClr val="30170F"/>
                      </a:solidFill>
                      <a:prstDash val="solid"/>
                      <a:round/>
                      <a:headEnd type="none" w="med" len="med"/>
                      <a:tailEnd type="none" w="med" len="med"/>
                    </a:lnR>
                    <a:lnT w="9525" cap="flat" cmpd="sng" algn="ctr">
                      <a:solidFill>
                        <a:srgbClr val="30170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anose="02020603050405020304" pitchFamily="18" charset="0"/>
                        </a:rPr>
                        <a:t>Description</a:t>
                      </a:r>
                    </a:p>
                  </a:txBody>
                  <a:tcPr marL="114300" marR="114300" marT="114300" marB="114300">
                    <a:lnL w="9525" cap="flat" cmpd="sng" algn="ctr">
                      <a:solidFill>
                        <a:srgbClr val="30170F"/>
                      </a:solidFill>
                      <a:prstDash val="solid"/>
                      <a:round/>
                      <a:headEnd type="none" w="med" len="med"/>
                      <a:tailEnd type="none" w="med" len="med"/>
                    </a:lnL>
                    <a:lnR w="9525" cap="flat" cmpd="sng" algn="ctr">
                      <a:solidFill>
                        <a:srgbClr val="30170F"/>
                      </a:solidFill>
                      <a:prstDash val="solid"/>
                      <a:round/>
                      <a:headEnd type="none" w="med" len="med"/>
                      <a:tailEnd type="none" w="med" len="med"/>
                    </a:lnR>
                    <a:lnT w="9525" cap="flat" cmpd="sng" algn="ctr">
                      <a:solidFill>
                        <a:srgbClr val="30170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603904274"/>
                  </a:ext>
                </a:extLst>
              </a:tr>
              <a:tr h="0">
                <a:tc>
                  <a:txBody>
                    <a:bodyPr/>
                    <a:lstStyle/>
                    <a:p>
                      <a:pPr algn="just" fontAlgn="t"/>
                      <a:r>
                        <a:rPr lang="en-US">
                          <a:solidFill>
                            <a:srgbClr val="333333"/>
                          </a:solidFill>
                          <a:effectLst/>
                          <a:latin typeface="inter-regular"/>
                        </a:rPr>
                        <a:t>load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onload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When the browser finishes the loading of the page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17121064"/>
                  </a:ext>
                </a:extLst>
              </a:tr>
              <a:tr h="0">
                <a:tc>
                  <a:txBody>
                    <a:bodyPr/>
                    <a:lstStyle/>
                    <a:p>
                      <a:pPr algn="just" fontAlgn="t"/>
                      <a:r>
                        <a:rPr lang="en-US">
                          <a:solidFill>
                            <a:srgbClr val="333333"/>
                          </a:solidFill>
                          <a:effectLst/>
                          <a:latin typeface="inter-regular"/>
                        </a:rPr>
                        <a:t>unload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onunload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When the visitor leaves the current webpage, the browser unloads it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97429363"/>
                  </a:ext>
                </a:extLst>
              </a:tr>
              <a:tr h="0">
                <a:tc>
                  <a:txBody>
                    <a:bodyPr/>
                    <a:lstStyle/>
                    <a:p>
                      <a:pPr algn="just" fontAlgn="t"/>
                      <a:r>
                        <a:rPr lang="en-US" dirty="0">
                          <a:solidFill>
                            <a:srgbClr val="333333"/>
                          </a:solidFill>
                          <a:effectLst/>
                          <a:latin typeface="inter-regular"/>
                        </a:rPr>
                        <a:t>resize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err="1">
                          <a:solidFill>
                            <a:srgbClr val="333333"/>
                          </a:solidFill>
                          <a:effectLst/>
                          <a:latin typeface="inter-regular"/>
                        </a:rPr>
                        <a:t>onresize</a:t>
                      </a:r>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When the visitor resizes the window of the browser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2934485"/>
                  </a:ext>
                </a:extLst>
              </a:tr>
            </a:tbl>
          </a:graphicData>
        </a:graphic>
      </p:graphicFrame>
      <p:sp>
        <p:nvSpPr>
          <p:cNvPr id="8" name="TextBox 7">
            <a:extLst>
              <a:ext uri="{FF2B5EF4-FFF2-40B4-BE49-F238E27FC236}">
                <a16:creationId xmlns:a16="http://schemas.microsoft.com/office/drawing/2014/main" id="{1D28069C-3638-49B6-B220-5ED5CFDC3753}"/>
              </a:ext>
            </a:extLst>
          </p:cNvPr>
          <p:cNvSpPr txBox="1"/>
          <p:nvPr/>
        </p:nvSpPr>
        <p:spPr>
          <a:xfrm>
            <a:off x="365760" y="5838092"/>
            <a:ext cx="10424160" cy="369332"/>
          </a:xfrm>
          <a:prstGeom prst="rect">
            <a:avLst/>
          </a:prstGeom>
          <a:noFill/>
        </p:spPr>
        <p:txBody>
          <a:bodyPr wrap="square" rtlCol="0">
            <a:spAutoFit/>
          </a:bodyPr>
          <a:lstStyle/>
          <a:p>
            <a:r>
              <a:rPr lang="en-US" dirty="0"/>
              <a:t>		Let's discuss some examples over events and their handlers.</a:t>
            </a:r>
          </a:p>
        </p:txBody>
      </p:sp>
    </p:spTree>
    <p:extLst>
      <p:ext uri="{BB962C8B-B14F-4D97-AF65-F5344CB8AC3E}">
        <p14:creationId xmlns:p14="http://schemas.microsoft.com/office/powerpoint/2010/main" val="1590602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F04F18C-DB88-4286-8978-739DC885585F}"/>
              </a:ext>
            </a:extLst>
          </p:cNvPr>
          <p:cNvSpPr>
            <a:spLocks noGrp="1"/>
          </p:cNvSpPr>
          <p:nvPr>
            <p:ph type="subTitle" idx="1"/>
          </p:nvPr>
        </p:nvSpPr>
        <p:spPr>
          <a:xfrm>
            <a:off x="140677" y="98475"/>
            <a:ext cx="11943471" cy="6625882"/>
          </a:xfrm>
        </p:spPr>
        <p:txBody>
          <a:bodyPr/>
          <a:lstStyle/>
          <a:p>
            <a:endParaRPr lang="en-US" dirty="0"/>
          </a:p>
        </p:txBody>
      </p:sp>
      <p:sp>
        <p:nvSpPr>
          <p:cNvPr id="4" name="Rectangle: Rounded Corners 3">
            <a:extLst>
              <a:ext uri="{FF2B5EF4-FFF2-40B4-BE49-F238E27FC236}">
                <a16:creationId xmlns:a16="http://schemas.microsoft.com/office/drawing/2014/main" id="{4B2F30FB-AA01-41F8-BE2A-33ED83C75B0E}"/>
              </a:ext>
            </a:extLst>
          </p:cNvPr>
          <p:cNvSpPr/>
          <p:nvPr/>
        </p:nvSpPr>
        <p:spPr>
          <a:xfrm>
            <a:off x="295420" y="133643"/>
            <a:ext cx="5298833" cy="359429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900" b="1" dirty="0"/>
              <a:t>Click event :</a:t>
            </a:r>
          </a:p>
          <a:p>
            <a:r>
              <a:rPr lang="en-US" sz="1900" dirty="0"/>
              <a:t>&lt;html&gt;&lt;head&gt;</a:t>
            </a:r>
          </a:p>
          <a:p>
            <a:r>
              <a:rPr lang="en-US" sz="1900" dirty="0"/>
              <a:t>&lt;script language ="</a:t>
            </a:r>
            <a:r>
              <a:rPr lang="en-US" sz="1900" dirty="0" err="1"/>
              <a:t>Javascript</a:t>
            </a:r>
            <a:r>
              <a:rPr lang="en-US" sz="1900" dirty="0"/>
              <a:t>" type="text/</a:t>
            </a:r>
            <a:r>
              <a:rPr lang="en-US" sz="1900" dirty="0" err="1"/>
              <a:t>Javascript</a:t>
            </a:r>
            <a:r>
              <a:rPr lang="en-US" sz="1900" dirty="0"/>
              <a:t>"&gt;</a:t>
            </a:r>
          </a:p>
          <a:p>
            <a:r>
              <a:rPr lang="en-US" sz="1900" dirty="0"/>
              <a:t>function </a:t>
            </a:r>
            <a:r>
              <a:rPr lang="en-US" sz="1900" dirty="0" err="1"/>
              <a:t>clickevent</a:t>
            </a:r>
            <a:r>
              <a:rPr lang="en-US" sz="1900" dirty="0"/>
              <a:t>(){  </a:t>
            </a:r>
          </a:p>
          <a:p>
            <a:r>
              <a:rPr lang="en-US" sz="1900" dirty="0" err="1"/>
              <a:t>document.write</a:t>
            </a:r>
            <a:r>
              <a:rPr lang="en-US" sz="1900" dirty="0"/>
              <a:t>("I am a JS learner");  </a:t>
            </a:r>
          </a:p>
          <a:p>
            <a:r>
              <a:rPr lang="en-US" sz="1900" dirty="0"/>
              <a:t>}</a:t>
            </a:r>
          </a:p>
          <a:p>
            <a:r>
              <a:rPr lang="en-US" sz="1900" dirty="0"/>
              <a:t>&lt;/script&gt;</a:t>
            </a:r>
          </a:p>
          <a:p>
            <a:r>
              <a:rPr lang="en-US" sz="1900" dirty="0"/>
              <a:t>&lt;body&gt;&lt;form&gt;  </a:t>
            </a:r>
          </a:p>
          <a:p>
            <a:r>
              <a:rPr lang="en-US" sz="1900" dirty="0"/>
              <a:t>&lt;input type="button" </a:t>
            </a:r>
          </a:p>
          <a:p>
            <a:r>
              <a:rPr lang="en-US" sz="1900" dirty="0"/>
              <a:t>onclick="</a:t>
            </a:r>
            <a:r>
              <a:rPr lang="en-US" sz="1900" dirty="0" err="1"/>
              <a:t>clickevent</a:t>
            </a:r>
            <a:r>
              <a:rPr lang="en-US" sz="1900" dirty="0"/>
              <a:t>()" value="Who's this?"/&gt;  </a:t>
            </a:r>
          </a:p>
          <a:p>
            <a:r>
              <a:rPr lang="en-US" sz="1900" dirty="0"/>
              <a:t>&lt;/form&gt;&lt;/body&gt;&lt;/html&gt; </a:t>
            </a:r>
          </a:p>
        </p:txBody>
      </p:sp>
      <p:sp>
        <p:nvSpPr>
          <p:cNvPr id="5" name="Rectangle: Rounded Corners 4">
            <a:extLst>
              <a:ext uri="{FF2B5EF4-FFF2-40B4-BE49-F238E27FC236}">
                <a16:creationId xmlns:a16="http://schemas.microsoft.com/office/drawing/2014/main" id="{70CDE2C1-25DA-438D-A073-5CE8C56BD653}"/>
              </a:ext>
            </a:extLst>
          </p:cNvPr>
          <p:cNvSpPr/>
          <p:nvPr/>
        </p:nvSpPr>
        <p:spPr>
          <a:xfrm>
            <a:off x="5748996" y="98475"/>
            <a:ext cx="5941256" cy="36294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900" b="1" dirty="0" err="1"/>
              <a:t>Onmouse</a:t>
            </a:r>
            <a:r>
              <a:rPr lang="en-US" sz="1900" b="1" dirty="0"/>
              <a:t> over event :</a:t>
            </a:r>
          </a:p>
          <a:p>
            <a:r>
              <a:rPr lang="en-US" sz="1900" dirty="0"/>
              <a:t>&lt;html&gt;&lt;head&gt;   </a:t>
            </a:r>
          </a:p>
          <a:p>
            <a:r>
              <a:rPr lang="en-US" sz="1900" dirty="0"/>
              <a:t>&lt;script language="</a:t>
            </a:r>
            <a:r>
              <a:rPr lang="en-US" sz="1900" dirty="0" err="1"/>
              <a:t>Javascript</a:t>
            </a:r>
            <a:r>
              <a:rPr lang="en-US" sz="1900" dirty="0"/>
              <a:t>" type="text/</a:t>
            </a:r>
            <a:r>
              <a:rPr lang="en-US" sz="1900" dirty="0" err="1"/>
              <a:t>Javascript</a:t>
            </a:r>
            <a:r>
              <a:rPr lang="en-US" sz="1900" dirty="0"/>
              <a:t>"&gt;  </a:t>
            </a:r>
          </a:p>
          <a:p>
            <a:r>
              <a:rPr lang="en-US" sz="1900" dirty="0"/>
              <a:t>function </a:t>
            </a:r>
            <a:r>
              <a:rPr lang="en-US" sz="1900" dirty="0" err="1"/>
              <a:t>mouseoverevent</a:t>
            </a:r>
            <a:r>
              <a:rPr lang="en-US" sz="1900" dirty="0"/>
              <a:t>(){  </a:t>
            </a:r>
          </a:p>
          <a:p>
            <a:r>
              <a:rPr lang="en-US" sz="1900" dirty="0"/>
              <a:t>alert("I am JS learner");  </a:t>
            </a:r>
          </a:p>
          <a:p>
            <a:r>
              <a:rPr lang="en-US" sz="1900" dirty="0"/>
              <a:t>}</a:t>
            </a:r>
          </a:p>
          <a:p>
            <a:r>
              <a:rPr lang="en-US" sz="1900" dirty="0"/>
              <a:t>&lt;/script&gt;&lt;/head&gt;  </a:t>
            </a:r>
          </a:p>
          <a:p>
            <a:r>
              <a:rPr lang="en-US" sz="1900" dirty="0"/>
              <a:t>&lt;body&gt; </a:t>
            </a:r>
          </a:p>
          <a:p>
            <a:r>
              <a:rPr lang="en-US" sz="1900" dirty="0"/>
              <a:t>&lt;p </a:t>
            </a:r>
            <a:r>
              <a:rPr lang="en-US" sz="1900" dirty="0" err="1"/>
              <a:t>onmouseover</a:t>
            </a:r>
            <a:r>
              <a:rPr lang="en-US" sz="1900" dirty="0"/>
              <a:t>="</a:t>
            </a:r>
            <a:r>
              <a:rPr lang="en-US" sz="1900" dirty="0" err="1"/>
              <a:t>mouseoverevent</a:t>
            </a:r>
            <a:r>
              <a:rPr lang="en-US" sz="1900" dirty="0"/>
              <a:t>()"&gt;</a:t>
            </a:r>
          </a:p>
          <a:p>
            <a:r>
              <a:rPr lang="en-US" sz="1900" dirty="0"/>
              <a:t>Keep cursor over me&lt;/p&gt;  </a:t>
            </a:r>
          </a:p>
          <a:p>
            <a:r>
              <a:rPr lang="en-US" sz="1900" dirty="0"/>
              <a:t>&lt;/body&gt;&lt;/html&gt; </a:t>
            </a:r>
          </a:p>
        </p:txBody>
      </p:sp>
      <p:sp>
        <p:nvSpPr>
          <p:cNvPr id="6" name="Rectangle: Rounded Corners 5">
            <a:extLst>
              <a:ext uri="{FF2B5EF4-FFF2-40B4-BE49-F238E27FC236}">
                <a16:creationId xmlns:a16="http://schemas.microsoft.com/office/drawing/2014/main" id="{84A76C0E-EBB7-4F4A-B93C-E9073F3EF044}"/>
              </a:ext>
            </a:extLst>
          </p:cNvPr>
          <p:cNvSpPr/>
          <p:nvPr/>
        </p:nvSpPr>
        <p:spPr>
          <a:xfrm>
            <a:off x="295420" y="3882683"/>
            <a:ext cx="11394832" cy="2743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900" b="1" dirty="0" err="1"/>
              <a:t>Onfocus</a:t>
            </a:r>
            <a:r>
              <a:rPr lang="en-US" sz="1900" b="1" dirty="0"/>
              <a:t> event :</a:t>
            </a:r>
          </a:p>
          <a:p>
            <a:r>
              <a:rPr lang="en-US" sz="1900" dirty="0"/>
              <a:t>&lt;html&gt;&lt;head&gt;</a:t>
            </a:r>
          </a:p>
          <a:p>
            <a:r>
              <a:rPr lang="en-US" sz="1900" dirty="0"/>
              <a:t>&lt;script&gt;  </a:t>
            </a:r>
          </a:p>
          <a:p>
            <a:r>
              <a:rPr lang="en-US" sz="1900" dirty="0"/>
              <a:t>function </a:t>
            </a:r>
            <a:r>
              <a:rPr lang="en-US" sz="1900" dirty="0" err="1"/>
              <a:t>focusevent</a:t>
            </a:r>
            <a:r>
              <a:rPr lang="en-US" sz="1900" dirty="0"/>
              <a:t>(){</a:t>
            </a:r>
          </a:p>
          <a:p>
            <a:r>
              <a:rPr lang="en-US" sz="1900" dirty="0" err="1"/>
              <a:t>document.getElementById</a:t>
            </a:r>
            <a:r>
              <a:rPr lang="en-US" sz="1900" dirty="0"/>
              <a:t>("input1").</a:t>
            </a:r>
          </a:p>
          <a:p>
            <a:r>
              <a:rPr lang="en-US" sz="1900" dirty="0" err="1"/>
              <a:t>style.background</a:t>
            </a:r>
            <a:r>
              <a:rPr lang="en-US" sz="1900" dirty="0"/>
              <a:t>="aqua";  </a:t>
            </a:r>
          </a:p>
          <a:p>
            <a:r>
              <a:rPr lang="en-US" sz="1900" dirty="0"/>
              <a:t>}</a:t>
            </a:r>
          </a:p>
          <a:p>
            <a:r>
              <a:rPr lang="en-US" sz="1900" dirty="0"/>
              <a:t>&lt;/script&gt;</a:t>
            </a:r>
          </a:p>
          <a:p>
            <a:endParaRPr lang="en-US" sz="1900" dirty="0"/>
          </a:p>
        </p:txBody>
      </p:sp>
      <p:cxnSp>
        <p:nvCxnSpPr>
          <p:cNvPr id="8" name="Straight Connector 7">
            <a:extLst>
              <a:ext uri="{FF2B5EF4-FFF2-40B4-BE49-F238E27FC236}">
                <a16:creationId xmlns:a16="http://schemas.microsoft.com/office/drawing/2014/main" id="{1B81775D-F586-4F22-9859-24F2A7E69723}"/>
              </a:ext>
            </a:extLst>
          </p:cNvPr>
          <p:cNvCxnSpPr>
            <a:cxnSpLocks/>
          </p:cNvCxnSpPr>
          <p:nvPr/>
        </p:nvCxnSpPr>
        <p:spPr>
          <a:xfrm>
            <a:off x="5486398" y="3882683"/>
            <a:ext cx="0" cy="2658794"/>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87FACC9-67F0-4A3A-898D-C5FBE222BAB8}"/>
              </a:ext>
            </a:extLst>
          </p:cNvPr>
          <p:cNvSpPr txBox="1"/>
          <p:nvPr/>
        </p:nvSpPr>
        <p:spPr>
          <a:xfrm>
            <a:off x="5936566" y="4164037"/>
            <a:ext cx="4389120" cy="2139047"/>
          </a:xfrm>
          <a:prstGeom prst="rect">
            <a:avLst/>
          </a:prstGeom>
          <a:noFill/>
        </p:spPr>
        <p:txBody>
          <a:bodyPr wrap="square" rtlCol="0">
            <a:spAutoFit/>
          </a:bodyPr>
          <a:lstStyle/>
          <a:p>
            <a:r>
              <a:rPr lang="en-US" sz="1900" dirty="0"/>
              <a:t>&lt;/head&gt;  </a:t>
            </a:r>
          </a:p>
          <a:p>
            <a:r>
              <a:rPr lang="en-US" sz="1900" dirty="0"/>
              <a:t>&lt;body&gt; </a:t>
            </a:r>
          </a:p>
          <a:p>
            <a:r>
              <a:rPr lang="en-US" sz="1900" dirty="0"/>
              <a:t>&lt;h2&gt; Enter something here&lt;/h2&gt;  </a:t>
            </a:r>
          </a:p>
          <a:p>
            <a:r>
              <a:rPr lang="en-US" sz="1900" dirty="0"/>
              <a:t>&lt;input type="text" id="input1" </a:t>
            </a:r>
          </a:p>
          <a:p>
            <a:r>
              <a:rPr lang="en-US" sz="1900" dirty="0" err="1"/>
              <a:t>onfocus</a:t>
            </a:r>
            <a:r>
              <a:rPr lang="en-US" sz="1900" dirty="0"/>
              <a:t>="</a:t>
            </a:r>
            <a:r>
              <a:rPr lang="en-US" sz="1900" dirty="0" err="1"/>
              <a:t>focusevent</a:t>
            </a:r>
            <a:r>
              <a:rPr lang="en-US" sz="1900" dirty="0"/>
              <a:t>()"/&gt;  </a:t>
            </a:r>
          </a:p>
          <a:p>
            <a:r>
              <a:rPr lang="en-US" sz="1900" dirty="0"/>
              <a:t>&lt;/body&gt;  </a:t>
            </a:r>
          </a:p>
          <a:p>
            <a:r>
              <a:rPr lang="en-US" sz="1900" dirty="0"/>
              <a:t>&lt;/html&gt;</a:t>
            </a:r>
          </a:p>
        </p:txBody>
      </p:sp>
    </p:spTree>
    <p:extLst>
      <p:ext uri="{BB962C8B-B14F-4D97-AF65-F5344CB8AC3E}">
        <p14:creationId xmlns:p14="http://schemas.microsoft.com/office/powerpoint/2010/main" val="4184157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02B0D46-DA72-4EAB-AFD6-59DC8B82AC43}"/>
              </a:ext>
            </a:extLst>
          </p:cNvPr>
          <p:cNvSpPr/>
          <p:nvPr/>
        </p:nvSpPr>
        <p:spPr>
          <a:xfrm>
            <a:off x="182878" y="98474"/>
            <a:ext cx="5303522" cy="33305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err="1"/>
              <a:t>Keydown</a:t>
            </a:r>
            <a:r>
              <a:rPr lang="en-US" b="1" dirty="0"/>
              <a:t> event :</a:t>
            </a:r>
          </a:p>
          <a:p>
            <a:r>
              <a:rPr lang="en-US" dirty="0"/>
              <a:t>&lt;html&gt;&lt;head&gt;</a:t>
            </a:r>
          </a:p>
          <a:p>
            <a:r>
              <a:rPr lang="en-US" dirty="0"/>
              <a:t>&lt;script&gt;  </a:t>
            </a:r>
          </a:p>
          <a:p>
            <a:r>
              <a:rPr lang="en-US" dirty="0"/>
              <a:t>function </a:t>
            </a:r>
            <a:r>
              <a:rPr lang="en-US" dirty="0" err="1"/>
              <a:t>keydownevent</a:t>
            </a:r>
            <a:r>
              <a:rPr lang="en-US" dirty="0"/>
              <a:t>(){</a:t>
            </a:r>
          </a:p>
          <a:p>
            <a:r>
              <a:rPr lang="en-US" dirty="0" err="1"/>
              <a:t>document.getElementById</a:t>
            </a:r>
            <a:r>
              <a:rPr lang="en-US" dirty="0"/>
              <a:t>("input1");  </a:t>
            </a:r>
          </a:p>
          <a:p>
            <a:r>
              <a:rPr lang="en-US" dirty="0"/>
              <a:t>alert("Pressed a key");  </a:t>
            </a:r>
          </a:p>
          <a:p>
            <a:r>
              <a:rPr lang="en-US" dirty="0"/>
              <a:t>}</a:t>
            </a:r>
          </a:p>
          <a:p>
            <a:r>
              <a:rPr lang="en-US" dirty="0"/>
              <a:t>&lt;/script&gt;&lt;/head&gt;&lt;body&gt;  </a:t>
            </a:r>
          </a:p>
          <a:p>
            <a:r>
              <a:rPr lang="en-US" dirty="0"/>
              <a:t>&lt;h2&gt; Enter something here&lt;/h2&gt;  </a:t>
            </a:r>
          </a:p>
          <a:p>
            <a:r>
              <a:rPr lang="en-US" dirty="0"/>
              <a:t>&lt;input type="text" id="input1" </a:t>
            </a:r>
          </a:p>
          <a:p>
            <a:r>
              <a:rPr lang="en-US" dirty="0" err="1"/>
              <a:t>onkeydown</a:t>
            </a:r>
            <a:r>
              <a:rPr lang="en-US" dirty="0"/>
              <a:t>="</a:t>
            </a:r>
            <a:r>
              <a:rPr lang="en-US" dirty="0" err="1"/>
              <a:t>keydownevent</a:t>
            </a:r>
            <a:r>
              <a:rPr lang="en-US" dirty="0"/>
              <a:t>()"/&gt;  </a:t>
            </a:r>
          </a:p>
          <a:p>
            <a:r>
              <a:rPr lang="en-US" dirty="0"/>
              <a:t>&lt;/body&gt;&lt;/html&gt; </a:t>
            </a:r>
          </a:p>
        </p:txBody>
      </p:sp>
      <p:sp>
        <p:nvSpPr>
          <p:cNvPr id="3" name="Rectangle: Rounded Corners 2">
            <a:extLst>
              <a:ext uri="{FF2B5EF4-FFF2-40B4-BE49-F238E27FC236}">
                <a16:creationId xmlns:a16="http://schemas.microsoft.com/office/drawing/2014/main" id="{45931B1C-50DB-46BD-A62C-3DE8D9F97F67}"/>
              </a:ext>
            </a:extLst>
          </p:cNvPr>
          <p:cNvSpPr/>
          <p:nvPr/>
        </p:nvSpPr>
        <p:spPr>
          <a:xfrm>
            <a:off x="6096000" y="98474"/>
            <a:ext cx="5655212" cy="33305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Onload event :</a:t>
            </a:r>
          </a:p>
          <a:p>
            <a:r>
              <a:rPr lang="en-US" dirty="0"/>
              <a:t>&lt;html&gt;  </a:t>
            </a:r>
          </a:p>
          <a:p>
            <a:r>
              <a:rPr lang="en-US" dirty="0"/>
              <a:t>&lt;head&gt;</a:t>
            </a:r>
          </a:p>
          <a:p>
            <a:r>
              <a:rPr lang="en-US" dirty="0"/>
              <a:t>&lt;script&gt;</a:t>
            </a:r>
          </a:p>
          <a:p>
            <a:r>
              <a:rPr lang="en-US" dirty="0"/>
              <a:t>function </a:t>
            </a:r>
            <a:r>
              <a:rPr lang="en-US" dirty="0" err="1"/>
              <a:t>loadFun</a:t>
            </a:r>
            <a:r>
              <a:rPr lang="en-US" dirty="0"/>
              <a:t>(){</a:t>
            </a:r>
          </a:p>
          <a:p>
            <a:r>
              <a:rPr lang="en-US" dirty="0" err="1"/>
              <a:t>document.write</a:t>
            </a:r>
            <a:r>
              <a:rPr lang="en-US" dirty="0"/>
              <a:t>("The page is loaded successfully");  </a:t>
            </a:r>
          </a:p>
          <a:p>
            <a:r>
              <a:rPr lang="en-US" dirty="0"/>
              <a:t> }</a:t>
            </a:r>
          </a:p>
          <a:p>
            <a:r>
              <a:rPr lang="en-US" dirty="0"/>
              <a:t>&lt;/script&gt;&lt;/head&gt;  </a:t>
            </a:r>
          </a:p>
          <a:p>
            <a:r>
              <a:rPr lang="en-US" dirty="0"/>
              <a:t>&lt;/</a:t>
            </a:r>
            <a:r>
              <a:rPr lang="en-US" dirty="0" err="1"/>
              <a:t>br</a:t>
            </a:r>
            <a:r>
              <a:rPr lang="en-US" dirty="0"/>
              <a:t>&gt; </a:t>
            </a:r>
          </a:p>
          <a:p>
            <a:r>
              <a:rPr lang="en-US" dirty="0"/>
              <a:t>&lt;body id= "</a:t>
            </a:r>
            <a:r>
              <a:rPr lang="en-US" dirty="0" err="1"/>
              <a:t>myBody</a:t>
            </a:r>
            <a:r>
              <a:rPr lang="en-US" dirty="0"/>
              <a:t>" onload="</a:t>
            </a:r>
            <a:r>
              <a:rPr lang="en-US" dirty="0" err="1"/>
              <a:t>loadFun</a:t>
            </a:r>
            <a:r>
              <a:rPr lang="en-US" dirty="0"/>
              <a:t>()"&gt;  </a:t>
            </a:r>
          </a:p>
          <a:p>
            <a:r>
              <a:rPr lang="en-US" dirty="0"/>
              <a:t>&lt;/body&gt;&lt;/html&gt; </a:t>
            </a:r>
          </a:p>
        </p:txBody>
      </p:sp>
      <p:sp>
        <p:nvSpPr>
          <p:cNvPr id="4" name="Rectangle: Rounded Corners 3">
            <a:extLst>
              <a:ext uri="{FF2B5EF4-FFF2-40B4-BE49-F238E27FC236}">
                <a16:creationId xmlns:a16="http://schemas.microsoft.com/office/drawing/2014/main" id="{67A597CF-036D-438E-8DEC-67E075ADC144}"/>
              </a:ext>
            </a:extLst>
          </p:cNvPr>
          <p:cNvSpPr/>
          <p:nvPr/>
        </p:nvSpPr>
        <p:spPr>
          <a:xfrm>
            <a:off x="337625" y="3657600"/>
            <a:ext cx="11127544" cy="31019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Add event listener:</a:t>
            </a:r>
          </a:p>
          <a:p>
            <a:r>
              <a:rPr lang="en-US" dirty="0"/>
              <a:t>&lt;html&gt;&lt;body&gt;</a:t>
            </a:r>
          </a:p>
          <a:p>
            <a:r>
              <a:rPr lang="en-US" dirty="0"/>
              <a:t>&lt;p&gt; Example of the </a:t>
            </a:r>
            <a:r>
              <a:rPr lang="en-US" dirty="0" err="1"/>
              <a:t>addEventListener</a:t>
            </a:r>
            <a:r>
              <a:rPr lang="en-US" dirty="0"/>
              <a:t>() method. &lt;/p&gt;</a:t>
            </a:r>
          </a:p>
          <a:p>
            <a:r>
              <a:rPr lang="en-US" dirty="0"/>
              <a:t>&lt;p&gt; Click the following button to see the effect. &lt;/p&gt;</a:t>
            </a:r>
          </a:p>
          <a:p>
            <a:r>
              <a:rPr lang="en-US" dirty="0"/>
              <a:t>&lt;button id = "</a:t>
            </a:r>
            <a:r>
              <a:rPr lang="en-US" dirty="0" err="1"/>
              <a:t>btn</a:t>
            </a:r>
            <a:r>
              <a:rPr lang="en-US" dirty="0"/>
              <a:t>"&gt; Click me &lt;/button&gt;</a:t>
            </a:r>
          </a:p>
          <a:p>
            <a:r>
              <a:rPr lang="en-US" dirty="0"/>
              <a:t>&lt;p id = "para"&gt;&lt;/p&gt;</a:t>
            </a:r>
          </a:p>
          <a:p>
            <a:r>
              <a:rPr lang="en-US" dirty="0"/>
              <a:t>&lt;script&gt;</a:t>
            </a:r>
          </a:p>
          <a:p>
            <a:r>
              <a:rPr lang="en-US" dirty="0" err="1"/>
              <a:t>document.getElementById</a:t>
            </a:r>
            <a:r>
              <a:rPr lang="en-US" dirty="0"/>
              <a:t>("</a:t>
            </a:r>
            <a:r>
              <a:rPr lang="en-US" dirty="0" err="1"/>
              <a:t>btn</a:t>
            </a:r>
            <a:r>
              <a:rPr lang="en-US" dirty="0"/>
              <a:t>").</a:t>
            </a:r>
            <a:r>
              <a:rPr lang="en-US" dirty="0" err="1"/>
              <a:t>addEventListener</a:t>
            </a:r>
            <a:r>
              <a:rPr lang="en-US" dirty="0"/>
              <a:t>("click", fun);</a:t>
            </a:r>
          </a:p>
          <a:p>
            <a:endParaRPr lang="en-US" dirty="0"/>
          </a:p>
          <a:p>
            <a:endParaRPr lang="en-US" dirty="0"/>
          </a:p>
        </p:txBody>
      </p:sp>
      <p:cxnSp>
        <p:nvCxnSpPr>
          <p:cNvPr id="6" name="Straight Connector 5">
            <a:extLst>
              <a:ext uri="{FF2B5EF4-FFF2-40B4-BE49-F238E27FC236}">
                <a16:creationId xmlns:a16="http://schemas.microsoft.com/office/drawing/2014/main" id="{04D840DF-6041-4856-98AF-CDA62930B0A6}"/>
              </a:ext>
            </a:extLst>
          </p:cNvPr>
          <p:cNvCxnSpPr/>
          <p:nvPr/>
        </p:nvCxnSpPr>
        <p:spPr>
          <a:xfrm>
            <a:off x="6611815" y="3657600"/>
            <a:ext cx="0" cy="3101926"/>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5B2601A-FB4D-4AB9-9354-D575C0287324}"/>
              </a:ext>
            </a:extLst>
          </p:cNvPr>
          <p:cNvSpPr txBox="1"/>
          <p:nvPr/>
        </p:nvSpPr>
        <p:spPr>
          <a:xfrm>
            <a:off x="6850966" y="3840480"/>
            <a:ext cx="4614203" cy="2585323"/>
          </a:xfrm>
          <a:prstGeom prst="rect">
            <a:avLst/>
          </a:prstGeom>
          <a:noFill/>
        </p:spPr>
        <p:txBody>
          <a:bodyPr wrap="square" rtlCol="0">
            <a:spAutoFit/>
          </a:bodyPr>
          <a:lstStyle/>
          <a:p>
            <a:r>
              <a:rPr lang="en-US" dirty="0"/>
              <a:t>function fun() {</a:t>
            </a:r>
          </a:p>
          <a:p>
            <a:r>
              <a:rPr lang="en-US" dirty="0" err="1"/>
              <a:t>document.getElementById</a:t>
            </a:r>
            <a:r>
              <a:rPr lang="en-US" dirty="0"/>
              <a:t>("para").</a:t>
            </a:r>
            <a:r>
              <a:rPr lang="en-US" dirty="0" err="1"/>
              <a:t>innerHTML</a:t>
            </a:r>
            <a:r>
              <a:rPr lang="en-US" dirty="0"/>
              <a:t> = "Hello World" + </a:t>
            </a:r>
          </a:p>
          <a:p>
            <a:r>
              <a:rPr lang="en-US" dirty="0"/>
              <a:t>"&lt;</a:t>
            </a:r>
            <a:r>
              <a:rPr lang="en-US" dirty="0" err="1"/>
              <a:t>br</a:t>
            </a:r>
            <a:r>
              <a:rPr lang="en-US" dirty="0"/>
              <a:t>&gt;" + "Welcome to the  user.com";</a:t>
            </a:r>
          </a:p>
          <a:p>
            <a:r>
              <a:rPr lang="en-US" dirty="0"/>
              <a:t>}</a:t>
            </a:r>
          </a:p>
          <a:p>
            <a:r>
              <a:rPr lang="en-US" dirty="0"/>
              <a:t>&lt;/script&gt;</a:t>
            </a:r>
          </a:p>
          <a:p>
            <a:r>
              <a:rPr lang="en-US" dirty="0"/>
              <a:t>&lt;/body&gt;</a:t>
            </a:r>
          </a:p>
          <a:p>
            <a:r>
              <a:rPr lang="en-US" dirty="0"/>
              <a:t>&lt;/html&gt;</a:t>
            </a:r>
          </a:p>
          <a:p>
            <a:endParaRPr lang="en-US" dirty="0"/>
          </a:p>
        </p:txBody>
      </p:sp>
    </p:spTree>
    <p:extLst>
      <p:ext uri="{BB962C8B-B14F-4D97-AF65-F5344CB8AC3E}">
        <p14:creationId xmlns:p14="http://schemas.microsoft.com/office/powerpoint/2010/main" val="2374249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180064-059B-46C9-87BF-D3D24EC36CAC}"/>
              </a:ext>
            </a:extLst>
          </p:cNvPr>
          <p:cNvSpPr>
            <a:spLocks noGrp="1"/>
          </p:cNvSpPr>
          <p:nvPr>
            <p:ph type="subTitle" idx="1"/>
          </p:nvPr>
        </p:nvSpPr>
        <p:spPr>
          <a:xfrm>
            <a:off x="267285" y="140677"/>
            <a:ext cx="11760591" cy="6569612"/>
          </a:xfrm>
        </p:spPr>
        <p:txBody>
          <a:bodyPr>
            <a:normAutofit/>
          </a:bodyPr>
          <a:lstStyle/>
          <a:p>
            <a:pPr algn="l"/>
            <a:r>
              <a:rPr lang="en-US" sz="2000" dirty="0"/>
              <a:t>JavaScript onclick event :</a:t>
            </a:r>
          </a:p>
          <a:p>
            <a:pPr algn="l"/>
            <a:r>
              <a:rPr lang="en-US" sz="2000" dirty="0"/>
              <a:t>The onclick event generally occurs when the user clicks on an element. It allows the programmer to execute a JavaScript's function when an element gets clicked. This event can be used for validating a form, warning messages and many more.</a:t>
            </a:r>
          </a:p>
          <a:p>
            <a:pPr algn="l"/>
            <a:endParaRPr lang="en-US" sz="2000" dirty="0"/>
          </a:p>
          <a:p>
            <a:pPr algn="l"/>
            <a:r>
              <a:rPr lang="en-US" sz="2000" dirty="0"/>
              <a:t>Using JavaScript, this event can be dynamically added to any element. It supports all HTML elements except &lt;html&gt;, &lt;head&gt;, &lt;title&gt;, &lt;style&gt;, &lt;script&gt;, &lt;base&gt;, &lt;iframe&gt;, &lt;</a:t>
            </a:r>
            <a:r>
              <a:rPr lang="en-US" sz="2000" dirty="0" err="1"/>
              <a:t>bdo</a:t>
            </a:r>
            <a:r>
              <a:rPr lang="en-US" sz="2000" dirty="0"/>
              <a:t>&gt;, &lt;</a:t>
            </a:r>
            <a:r>
              <a:rPr lang="en-US" sz="2000" dirty="0" err="1"/>
              <a:t>br</a:t>
            </a:r>
            <a:r>
              <a:rPr lang="en-US" sz="2000" dirty="0"/>
              <a:t>&gt;, &lt;meta&gt;, and &lt;param&gt;. It means we cannot apply the onclick event on the given tags.&lt;!DOCTYPE html&gt;  </a:t>
            </a:r>
          </a:p>
          <a:p>
            <a:pPr algn="l"/>
            <a:r>
              <a:rPr lang="en-US" sz="2000" dirty="0"/>
              <a:t>Ex :</a:t>
            </a:r>
          </a:p>
          <a:p>
            <a:pPr algn="l"/>
            <a:r>
              <a:rPr lang="en-US" sz="2000" dirty="0"/>
              <a:t>&lt;html&gt;  </a:t>
            </a:r>
          </a:p>
          <a:p>
            <a:pPr algn="l"/>
            <a:r>
              <a:rPr lang="en-US" sz="2000" dirty="0"/>
              <a:t>&lt;head&gt;  </a:t>
            </a:r>
          </a:p>
          <a:p>
            <a:pPr algn="l"/>
            <a:r>
              <a:rPr lang="en-US" sz="2000" dirty="0"/>
              <a:t>&lt;title&gt; onclick event &lt;/title&gt;  </a:t>
            </a:r>
          </a:p>
          <a:p>
            <a:pPr algn="l"/>
            <a:r>
              <a:rPr lang="en-US" sz="2000" dirty="0"/>
              <a:t>&lt;/head&gt;  </a:t>
            </a:r>
          </a:p>
          <a:p>
            <a:pPr algn="l"/>
            <a:r>
              <a:rPr lang="en-US" sz="2000" dirty="0"/>
              <a:t>&lt;body&gt;  </a:t>
            </a:r>
          </a:p>
          <a:p>
            <a:pPr algn="l"/>
            <a:r>
              <a:rPr lang="en-US" sz="2000" dirty="0"/>
              <a:t>&lt;h3&gt; This is an example of using onclick event. &lt;/h3&gt;  </a:t>
            </a:r>
          </a:p>
          <a:p>
            <a:pPr algn="l"/>
            <a:r>
              <a:rPr lang="en-US" sz="2000" dirty="0"/>
              <a:t>&lt;p&gt; Click the following text to see the effect. &lt;/p&gt;  </a:t>
            </a:r>
          </a:p>
          <a:p>
            <a:pPr algn="l"/>
            <a:r>
              <a:rPr lang="en-US" sz="2000" dirty="0"/>
              <a:t>&lt;p id = "para"&gt;Click me&lt;/p&gt;  </a:t>
            </a:r>
          </a:p>
        </p:txBody>
      </p:sp>
    </p:spTree>
    <p:extLst>
      <p:ext uri="{BB962C8B-B14F-4D97-AF65-F5344CB8AC3E}">
        <p14:creationId xmlns:p14="http://schemas.microsoft.com/office/powerpoint/2010/main" val="1221417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7126CC8-5736-47B0-9134-5D2E1E376EBA}"/>
              </a:ext>
            </a:extLst>
          </p:cNvPr>
          <p:cNvSpPr>
            <a:spLocks noGrp="1"/>
          </p:cNvSpPr>
          <p:nvPr>
            <p:ph type="subTitle" idx="1"/>
          </p:nvPr>
        </p:nvSpPr>
        <p:spPr>
          <a:xfrm>
            <a:off x="140677" y="154745"/>
            <a:ext cx="11887200" cy="6555544"/>
          </a:xfrm>
        </p:spPr>
        <p:txBody>
          <a:bodyPr>
            <a:normAutofit lnSpcReduction="10000"/>
          </a:bodyPr>
          <a:lstStyle/>
          <a:p>
            <a:pPr algn="l"/>
            <a:r>
              <a:rPr lang="en-US" sz="1900" b="1" u="sng" dirty="0"/>
              <a:t>External JS file:</a:t>
            </a:r>
          </a:p>
          <a:p>
            <a:pPr marL="342900" indent="-342900" algn="l">
              <a:buFont typeface="Wingdings" panose="05000000000000000000" pitchFamily="2" charset="2"/>
              <a:buChar char="q"/>
            </a:pPr>
            <a:r>
              <a:rPr lang="en-US" sz="1900" dirty="0"/>
              <a:t>We can create external JavaScript file and embed it in many html page.</a:t>
            </a:r>
          </a:p>
          <a:p>
            <a:pPr marL="342900" indent="-342900" algn="l">
              <a:buFont typeface="Wingdings" panose="05000000000000000000" pitchFamily="2" charset="2"/>
              <a:buChar char="q"/>
            </a:pPr>
            <a:r>
              <a:rPr lang="en-US" sz="1900" dirty="0"/>
              <a:t>It provides code re usability because single JavaScript file can be used in several html pages.</a:t>
            </a:r>
          </a:p>
          <a:p>
            <a:pPr marL="342900" indent="-342900" algn="l">
              <a:buFont typeface="Wingdings" panose="05000000000000000000" pitchFamily="2" charset="2"/>
              <a:buChar char="q"/>
            </a:pPr>
            <a:r>
              <a:rPr lang="en-US" sz="1900" dirty="0"/>
              <a:t>An external JavaScript file must be saved by .</a:t>
            </a:r>
            <a:r>
              <a:rPr lang="en-US" sz="1900" dirty="0" err="1"/>
              <a:t>js</a:t>
            </a:r>
            <a:r>
              <a:rPr lang="en-US" sz="1900" dirty="0"/>
              <a:t> extension. It is recommended to embed all JavaScript files into a single file. It increases the speed of the webpage.</a:t>
            </a:r>
          </a:p>
          <a:p>
            <a:pPr algn="l"/>
            <a:r>
              <a:rPr lang="en-US" sz="1900" dirty="0"/>
              <a:t>&lt;html&gt; &lt;head&gt;  </a:t>
            </a:r>
          </a:p>
          <a:p>
            <a:pPr algn="l"/>
            <a:r>
              <a:rPr lang="en-US" sz="1900" dirty="0"/>
              <a:t>&lt;script type="text/</a:t>
            </a:r>
            <a:r>
              <a:rPr lang="en-US" sz="1900" dirty="0" err="1"/>
              <a:t>javascript</a:t>
            </a:r>
            <a:r>
              <a:rPr lang="en-US" sz="1900" dirty="0"/>
              <a:t>" </a:t>
            </a:r>
            <a:r>
              <a:rPr lang="en-US" sz="1900" dirty="0" err="1"/>
              <a:t>src</a:t>
            </a:r>
            <a:r>
              <a:rPr lang="en-US" sz="1900" dirty="0"/>
              <a:t>="message.js"&gt;&lt;/script&gt;  </a:t>
            </a:r>
          </a:p>
          <a:p>
            <a:pPr algn="l"/>
            <a:r>
              <a:rPr lang="en-US" sz="1900" dirty="0"/>
              <a:t>&lt;/head&gt;  </a:t>
            </a:r>
          </a:p>
          <a:p>
            <a:pPr algn="l"/>
            <a:r>
              <a:rPr lang="en-US" sz="1900" dirty="0"/>
              <a:t>&lt;body&gt;&lt;p&gt;Welcome to JavaScript&lt;/p&gt;  </a:t>
            </a:r>
          </a:p>
          <a:p>
            <a:pPr algn="l"/>
            <a:r>
              <a:rPr lang="en-US" sz="1900" dirty="0"/>
              <a:t>&lt;form&gt;  </a:t>
            </a:r>
          </a:p>
          <a:p>
            <a:pPr algn="l"/>
            <a:r>
              <a:rPr lang="en-US" sz="1900" dirty="0"/>
              <a:t>&lt;input type="button" value="click" onclick="msg()"/&gt;  </a:t>
            </a:r>
          </a:p>
          <a:p>
            <a:pPr algn="l"/>
            <a:r>
              <a:rPr lang="en-US" sz="1900" dirty="0"/>
              <a:t>&lt;/form&gt;&lt;/body&gt; &lt;/html&gt; </a:t>
            </a:r>
          </a:p>
          <a:p>
            <a:pPr algn="l"/>
            <a:endParaRPr lang="en-US" sz="1900" dirty="0"/>
          </a:p>
          <a:p>
            <a:pPr marL="342900" indent="-342900" algn="l">
              <a:buFont typeface="Wingdings" panose="05000000000000000000" pitchFamily="2" charset="2"/>
              <a:buChar char="ü"/>
            </a:pPr>
            <a:r>
              <a:rPr lang="en-US" sz="1900" dirty="0"/>
              <a:t>Reusability of code in more than one HTML file.</a:t>
            </a:r>
          </a:p>
          <a:p>
            <a:pPr marL="342900" indent="-342900" algn="l">
              <a:buFont typeface="Wingdings" panose="05000000000000000000" pitchFamily="2" charset="2"/>
              <a:buChar char="ü"/>
            </a:pPr>
            <a:r>
              <a:rPr lang="en-US" sz="1900" dirty="0"/>
              <a:t>Easy code readability.</a:t>
            </a:r>
          </a:p>
          <a:p>
            <a:pPr marL="342900" indent="-342900" algn="l">
              <a:buFont typeface="Wingdings" panose="05000000000000000000" pitchFamily="2" charset="2"/>
              <a:buChar char="ü"/>
            </a:pPr>
            <a:r>
              <a:rPr lang="en-US" sz="1900" dirty="0"/>
              <a:t>It is time-efficient as web browsers cache the external </a:t>
            </a:r>
            <a:r>
              <a:rPr lang="en-US" sz="1900" dirty="0" err="1"/>
              <a:t>js</a:t>
            </a:r>
            <a:r>
              <a:rPr lang="en-US" sz="1900" dirty="0"/>
              <a:t> files, which further reduces the page loading time.</a:t>
            </a:r>
          </a:p>
          <a:p>
            <a:pPr marL="342900" indent="-342900" algn="l">
              <a:buFont typeface="Wingdings" panose="05000000000000000000" pitchFamily="2" charset="2"/>
              <a:buChar char="ü"/>
            </a:pPr>
            <a:r>
              <a:rPr lang="en-US" sz="1900" dirty="0"/>
              <a:t>It enables both web designers and coders to work with html and </a:t>
            </a:r>
            <a:r>
              <a:rPr lang="en-US" sz="1900" dirty="0" err="1"/>
              <a:t>js</a:t>
            </a:r>
            <a:r>
              <a:rPr lang="en-US" sz="1900" dirty="0"/>
              <a:t> files parallelly and separately, i.e., without facing any code conflictions.</a:t>
            </a:r>
          </a:p>
          <a:p>
            <a:pPr marL="342900" indent="-342900" algn="l">
              <a:buFont typeface="Wingdings" panose="05000000000000000000" pitchFamily="2" charset="2"/>
              <a:buChar char="ü"/>
            </a:pPr>
            <a:r>
              <a:rPr lang="en-US" sz="1900" dirty="0"/>
              <a:t>The length of the code reduces as only we need to specify the location of the </a:t>
            </a:r>
            <a:r>
              <a:rPr lang="en-US" sz="1900" dirty="0" err="1"/>
              <a:t>js</a:t>
            </a:r>
            <a:r>
              <a:rPr lang="en-US" sz="1900" dirty="0"/>
              <a:t> file.</a:t>
            </a:r>
          </a:p>
        </p:txBody>
      </p:sp>
      <p:cxnSp>
        <p:nvCxnSpPr>
          <p:cNvPr id="5" name="Straight Connector 4">
            <a:extLst>
              <a:ext uri="{FF2B5EF4-FFF2-40B4-BE49-F238E27FC236}">
                <a16:creationId xmlns:a16="http://schemas.microsoft.com/office/drawing/2014/main" id="{E77BD302-BEA8-4F01-B9C2-34DB41055257}"/>
              </a:ext>
            </a:extLst>
          </p:cNvPr>
          <p:cNvCxnSpPr>
            <a:cxnSpLocks/>
          </p:cNvCxnSpPr>
          <p:nvPr/>
        </p:nvCxnSpPr>
        <p:spPr>
          <a:xfrm>
            <a:off x="6096000" y="1807383"/>
            <a:ext cx="0" cy="2778265"/>
          </a:xfrm>
          <a:prstGeom prst="line">
            <a:avLst/>
          </a:prstGeom>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9FCB4F3A-BA96-4F21-B2CA-FADF11BFC53A}"/>
              </a:ext>
            </a:extLst>
          </p:cNvPr>
          <p:cNvSpPr txBox="1"/>
          <p:nvPr/>
        </p:nvSpPr>
        <p:spPr>
          <a:xfrm>
            <a:off x="6513342" y="2124222"/>
            <a:ext cx="4811150" cy="1200329"/>
          </a:xfrm>
          <a:prstGeom prst="rect">
            <a:avLst/>
          </a:prstGeom>
          <a:noFill/>
        </p:spPr>
        <p:txBody>
          <a:bodyPr wrap="square" rtlCol="0">
            <a:spAutoFit/>
          </a:bodyPr>
          <a:lstStyle/>
          <a:p>
            <a:r>
              <a:rPr lang="en-US" b="1" dirty="0">
                <a:solidFill>
                  <a:srgbClr val="FF0000"/>
                </a:solidFill>
              </a:rPr>
              <a:t>Message.js :</a:t>
            </a:r>
          </a:p>
          <a:p>
            <a:r>
              <a:rPr lang="en-US" dirty="0"/>
              <a:t>function msg(){  </a:t>
            </a:r>
          </a:p>
          <a:p>
            <a:r>
              <a:rPr lang="en-US" dirty="0"/>
              <a:t>	 alert("Hello User.. Lets start with JS");  </a:t>
            </a:r>
          </a:p>
          <a:p>
            <a:r>
              <a:rPr lang="en-US" dirty="0"/>
              <a:t>} </a:t>
            </a:r>
          </a:p>
        </p:txBody>
      </p:sp>
      <p:cxnSp>
        <p:nvCxnSpPr>
          <p:cNvPr id="4" name="Straight Connector 3">
            <a:extLst>
              <a:ext uri="{FF2B5EF4-FFF2-40B4-BE49-F238E27FC236}">
                <a16:creationId xmlns:a16="http://schemas.microsoft.com/office/drawing/2014/main" id="{A96D828A-B012-4F4E-B164-C26DD99418DC}"/>
              </a:ext>
            </a:extLst>
          </p:cNvPr>
          <p:cNvCxnSpPr/>
          <p:nvPr/>
        </p:nvCxnSpPr>
        <p:spPr>
          <a:xfrm>
            <a:off x="140677" y="4585648"/>
            <a:ext cx="116919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0CF105B-AEB0-4A26-B5F2-838F0F9E1102}"/>
              </a:ext>
            </a:extLst>
          </p:cNvPr>
          <p:cNvCxnSpPr/>
          <p:nvPr/>
        </p:nvCxnSpPr>
        <p:spPr>
          <a:xfrm>
            <a:off x="140677" y="1807383"/>
            <a:ext cx="1148721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12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81FBD3B-3808-4A2B-BFFC-3510FEEB5986}"/>
              </a:ext>
            </a:extLst>
          </p:cNvPr>
          <p:cNvSpPr>
            <a:spLocks noGrp="1"/>
          </p:cNvSpPr>
          <p:nvPr>
            <p:ph type="subTitle" idx="1"/>
          </p:nvPr>
        </p:nvSpPr>
        <p:spPr>
          <a:xfrm>
            <a:off x="225083" y="168812"/>
            <a:ext cx="11859065" cy="6527410"/>
          </a:xfrm>
        </p:spPr>
        <p:txBody>
          <a:bodyPr>
            <a:normAutofit/>
          </a:bodyPr>
          <a:lstStyle/>
          <a:p>
            <a:pPr algn="l"/>
            <a:r>
              <a:rPr lang="en-US" sz="2000" dirty="0"/>
              <a:t>&lt;script&gt;  </a:t>
            </a:r>
          </a:p>
          <a:p>
            <a:pPr algn="l"/>
            <a:r>
              <a:rPr lang="en-US" sz="2000" dirty="0" err="1"/>
              <a:t>document.getElementById</a:t>
            </a:r>
            <a:r>
              <a:rPr lang="en-US" sz="2000" dirty="0"/>
              <a:t>("para").onclick = function() {  </a:t>
            </a:r>
          </a:p>
          <a:p>
            <a:pPr algn="l"/>
            <a:r>
              <a:rPr lang="en-US" sz="2000" dirty="0"/>
              <a:t>fun()  </a:t>
            </a:r>
          </a:p>
          <a:p>
            <a:pPr algn="l"/>
            <a:r>
              <a:rPr lang="en-US" sz="2000" dirty="0"/>
              <a:t>};  </a:t>
            </a:r>
          </a:p>
          <a:p>
            <a:pPr algn="l"/>
            <a:r>
              <a:rPr lang="en-US" sz="2000" dirty="0"/>
              <a:t>function fun() {  </a:t>
            </a:r>
          </a:p>
          <a:p>
            <a:pPr algn="l"/>
            <a:r>
              <a:rPr lang="en-US" sz="2000" dirty="0" err="1"/>
              <a:t>document.getElementById</a:t>
            </a:r>
            <a:r>
              <a:rPr lang="en-US" sz="2000" dirty="0"/>
              <a:t>("para").</a:t>
            </a:r>
            <a:r>
              <a:rPr lang="en-US" sz="2000" dirty="0" err="1"/>
              <a:t>innerHTML</a:t>
            </a:r>
            <a:r>
              <a:rPr lang="en-US" sz="2000" dirty="0"/>
              <a:t> = "Welcome to Use..";  </a:t>
            </a:r>
          </a:p>
          <a:p>
            <a:pPr algn="l"/>
            <a:r>
              <a:rPr lang="en-US" sz="2000" dirty="0" err="1"/>
              <a:t>document.getElementById</a:t>
            </a:r>
            <a:r>
              <a:rPr lang="en-US" sz="2000" dirty="0"/>
              <a:t>("para").</a:t>
            </a:r>
            <a:r>
              <a:rPr lang="en-US" sz="2000" dirty="0" err="1"/>
              <a:t>style.color</a:t>
            </a:r>
            <a:r>
              <a:rPr lang="en-US" sz="2000" dirty="0"/>
              <a:t> = "blue";  </a:t>
            </a:r>
          </a:p>
          <a:p>
            <a:pPr algn="l"/>
            <a:r>
              <a:rPr lang="en-US" sz="2000" dirty="0" err="1"/>
              <a:t>document.getElementById</a:t>
            </a:r>
            <a:r>
              <a:rPr lang="en-US" sz="2000" dirty="0"/>
              <a:t>("para").</a:t>
            </a:r>
            <a:r>
              <a:rPr lang="en-US" sz="2000" dirty="0" err="1"/>
              <a:t>style.backgroundColor</a:t>
            </a:r>
            <a:r>
              <a:rPr lang="en-US" sz="2000" dirty="0"/>
              <a:t> = "yellow";  </a:t>
            </a:r>
          </a:p>
          <a:p>
            <a:pPr algn="l"/>
            <a:r>
              <a:rPr lang="en-US" sz="2000" dirty="0" err="1"/>
              <a:t>document.getElementById</a:t>
            </a:r>
            <a:r>
              <a:rPr lang="en-US" sz="2000" dirty="0"/>
              <a:t>("para").</a:t>
            </a:r>
            <a:r>
              <a:rPr lang="en-US" sz="2000" dirty="0" err="1"/>
              <a:t>style.fontSize</a:t>
            </a:r>
            <a:r>
              <a:rPr lang="en-US" sz="2000" dirty="0"/>
              <a:t> = "25px";  </a:t>
            </a:r>
          </a:p>
          <a:p>
            <a:pPr algn="l"/>
            <a:r>
              <a:rPr lang="en-US" sz="2000" dirty="0" err="1"/>
              <a:t>document.getElementById</a:t>
            </a:r>
            <a:r>
              <a:rPr lang="en-US" sz="2000" dirty="0"/>
              <a:t>("para").</a:t>
            </a:r>
            <a:r>
              <a:rPr lang="en-US" sz="2000" dirty="0" err="1"/>
              <a:t>style.border</a:t>
            </a:r>
            <a:r>
              <a:rPr lang="en-US" sz="2000" dirty="0"/>
              <a:t> = "4px solid red";   </a:t>
            </a:r>
          </a:p>
          <a:p>
            <a:pPr algn="l"/>
            <a:r>
              <a:rPr lang="en-US" sz="2000" dirty="0"/>
              <a:t>}  </a:t>
            </a:r>
          </a:p>
          <a:p>
            <a:pPr algn="l"/>
            <a:r>
              <a:rPr lang="en-US" sz="2000" dirty="0"/>
              <a:t>&lt;/script&gt;  </a:t>
            </a:r>
          </a:p>
          <a:p>
            <a:pPr algn="l"/>
            <a:r>
              <a:rPr lang="en-US" sz="2000" dirty="0"/>
              <a:t>&lt;/body&gt;  </a:t>
            </a:r>
          </a:p>
          <a:p>
            <a:pPr algn="l"/>
            <a:r>
              <a:rPr lang="en-US" sz="2000" dirty="0"/>
              <a:t>&lt;/html&gt; </a:t>
            </a:r>
          </a:p>
          <a:p>
            <a:endParaRPr lang="en-US" sz="2000" dirty="0"/>
          </a:p>
        </p:txBody>
      </p:sp>
    </p:spTree>
    <p:extLst>
      <p:ext uri="{BB962C8B-B14F-4D97-AF65-F5344CB8AC3E}">
        <p14:creationId xmlns:p14="http://schemas.microsoft.com/office/powerpoint/2010/main" val="23006275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E56EE88-5204-45C8-99E3-98815E157508}"/>
              </a:ext>
            </a:extLst>
          </p:cNvPr>
          <p:cNvSpPr>
            <a:spLocks noGrp="1"/>
          </p:cNvSpPr>
          <p:nvPr>
            <p:ph type="subTitle" idx="1"/>
          </p:nvPr>
        </p:nvSpPr>
        <p:spPr>
          <a:xfrm>
            <a:off x="239151" y="1"/>
            <a:ext cx="11690252" cy="6738424"/>
          </a:xfrm>
        </p:spPr>
        <p:txBody>
          <a:bodyPr>
            <a:noAutofit/>
          </a:bodyPr>
          <a:lstStyle/>
          <a:p>
            <a:pPr algn="l"/>
            <a:r>
              <a:rPr lang="en-US" sz="2000" dirty="0"/>
              <a:t>JavaScript </a:t>
            </a:r>
            <a:r>
              <a:rPr lang="en-US" sz="2000" dirty="0" err="1"/>
              <a:t>dblclick</a:t>
            </a:r>
            <a:r>
              <a:rPr lang="en-US" sz="2000" dirty="0"/>
              <a:t> event:</a:t>
            </a:r>
          </a:p>
          <a:p>
            <a:pPr algn="l"/>
            <a:r>
              <a:rPr lang="en-US" sz="2000" dirty="0"/>
              <a:t>The </a:t>
            </a:r>
            <a:r>
              <a:rPr lang="en-US" sz="2000" dirty="0" err="1"/>
              <a:t>dblclick</a:t>
            </a:r>
            <a:r>
              <a:rPr lang="en-US" sz="2000" dirty="0"/>
              <a:t> event generates an event on double click the element.</a:t>
            </a:r>
          </a:p>
          <a:p>
            <a:pPr algn="l"/>
            <a:r>
              <a:rPr lang="en-US" sz="2000" dirty="0"/>
              <a:t>Ex :</a:t>
            </a:r>
          </a:p>
          <a:p>
            <a:pPr algn="l"/>
            <a:r>
              <a:rPr lang="en-US" sz="2000" dirty="0"/>
              <a:t>&lt;html&gt;  </a:t>
            </a:r>
          </a:p>
          <a:p>
            <a:pPr algn="l"/>
            <a:r>
              <a:rPr lang="en-US" sz="2000" dirty="0"/>
              <a:t>&lt;head&gt;  </a:t>
            </a:r>
          </a:p>
          <a:p>
            <a:pPr algn="l"/>
            <a:r>
              <a:rPr lang="en-US" sz="2000" dirty="0"/>
              <a:t>&lt;/head&gt;  </a:t>
            </a:r>
          </a:p>
          <a:p>
            <a:pPr algn="l"/>
            <a:r>
              <a:rPr lang="en-US" sz="2000" dirty="0"/>
              <a:t>&lt;body&gt;  </a:t>
            </a:r>
          </a:p>
          <a:p>
            <a:pPr algn="l"/>
            <a:r>
              <a:rPr lang="en-US" sz="2000" dirty="0"/>
              <a:t>&lt;h1 id = "heading" </a:t>
            </a:r>
            <a:r>
              <a:rPr lang="en-US" sz="2000" dirty="0" err="1"/>
              <a:t>ondblclick</a:t>
            </a:r>
            <a:r>
              <a:rPr lang="en-US" sz="2000" dirty="0"/>
              <a:t> = "fun()"&gt; Hello world :):) &lt;/h1&gt;  </a:t>
            </a:r>
          </a:p>
          <a:p>
            <a:pPr algn="l"/>
            <a:r>
              <a:rPr lang="en-US" sz="2000" dirty="0"/>
              <a:t>&lt;h2&gt; Double Click the text "Hello world" to see the effect. &lt;/h2&gt;  </a:t>
            </a:r>
          </a:p>
          <a:p>
            <a:pPr algn="l"/>
            <a:r>
              <a:rPr lang="en-US" sz="2000" dirty="0"/>
              <a:t>&lt;p&gt; This is an example of using the &lt;b&gt; </a:t>
            </a:r>
            <a:r>
              <a:rPr lang="en-US" sz="2000" dirty="0" err="1"/>
              <a:t>ondblclick</a:t>
            </a:r>
            <a:r>
              <a:rPr lang="en-US" sz="2000" dirty="0"/>
              <a:t> &lt;/b&gt; attribute. &lt;/p&gt;  </a:t>
            </a:r>
          </a:p>
          <a:p>
            <a:pPr algn="l"/>
            <a:r>
              <a:rPr lang="en-US" sz="2000" dirty="0"/>
              <a:t>&lt;script&gt;  </a:t>
            </a:r>
          </a:p>
          <a:p>
            <a:pPr algn="l"/>
            <a:r>
              <a:rPr lang="en-US" sz="2000" dirty="0"/>
              <a:t>function fun() {  </a:t>
            </a:r>
          </a:p>
          <a:p>
            <a:pPr algn="l"/>
            <a:r>
              <a:rPr lang="en-US" sz="2000" dirty="0" err="1"/>
              <a:t>document.getElementById</a:t>
            </a:r>
            <a:r>
              <a:rPr lang="en-US" sz="2000" dirty="0"/>
              <a:t>("heading").</a:t>
            </a:r>
            <a:r>
              <a:rPr lang="en-US" sz="2000" dirty="0" err="1"/>
              <a:t>innerHTML</a:t>
            </a:r>
            <a:r>
              <a:rPr lang="en-US" sz="2000" dirty="0"/>
              <a:t> = " Welcome to the User.. ";  </a:t>
            </a:r>
          </a:p>
          <a:p>
            <a:pPr algn="l"/>
            <a:r>
              <a:rPr lang="en-US" sz="2000" dirty="0"/>
              <a:t>}  </a:t>
            </a:r>
          </a:p>
          <a:p>
            <a:pPr algn="l"/>
            <a:r>
              <a:rPr lang="en-US" sz="2000" dirty="0"/>
              <a:t>&lt;/script&gt;  </a:t>
            </a:r>
          </a:p>
          <a:p>
            <a:pPr algn="l"/>
            <a:r>
              <a:rPr lang="en-US" sz="2000" dirty="0"/>
              <a:t>&lt;/body&gt;  </a:t>
            </a:r>
          </a:p>
          <a:p>
            <a:pPr algn="l"/>
            <a:r>
              <a:rPr lang="en-US" sz="2000" dirty="0"/>
              <a:t>&lt;/html&gt; </a:t>
            </a:r>
          </a:p>
        </p:txBody>
      </p:sp>
    </p:spTree>
    <p:extLst>
      <p:ext uri="{BB962C8B-B14F-4D97-AF65-F5344CB8AC3E}">
        <p14:creationId xmlns:p14="http://schemas.microsoft.com/office/powerpoint/2010/main" val="1746915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8CF0BE4-74B3-4DFC-AEE8-E27DF82B2723}"/>
              </a:ext>
            </a:extLst>
          </p:cNvPr>
          <p:cNvSpPr>
            <a:spLocks noGrp="1"/>
          </p:cNvSpPr>
          <p:nvPr>
            <p:ph type="subTitle" idx="1"/>
          </p:nvPr>
        </p:nvSpPr>
        <p:spPr>
          <a:xfrm>
            <a:off x="1" y="0"/>
            <a:ext cx="12192000" cy="6858000"/>
          </a:xfrm>
        </p:spPr>
        <p:style>
          <a:lnRef idx="2">
            <a:schemeClr val="accent6"/>
          </a:lnRef>
          <a:fillRef idx="1">
            <a:schemeClr val="lt1"/>
          </a:fillRef>
          <a:effectRef idx="0">
            <a:schemeClr val="accent6"/>
          </a:effectRef>
          <a:fontRef idx="minor">
            <a:schemeClr val="dk1"/>
          </a:fontRef>
        </p:style>
        <p:txBody>
          <a:bodyPr>
            <a:normAutofit/>
          </a:bodyPr>
          <a:lstStyle/>
          <a:p>
            <a:pPr algn="l"/>
            <a:r>
              <a:rPr lang="en-US" dirty="0"/>
              <a:t>JavaScript onload:</a:t>
            </a:r>
          </a:p>
          <a:p>
            <a:pPr algn="l"/>
            <a:r>
              <a:rPr lang="en-US" dirty="0"/>
              <a:t>This event fires when ever you load the page.</a:t>
            </a:r>
          </a:p>
          <a:p>
            <a:pPr algn="l"/>
            <a:r>
              <a:rPr lang="en-US" dirty="0"/>
              <a:t>Ex :</a:t>
            </a:r>
          </a:p>
        </p:txBody>
      </p:sp>
      <p:sp>
        <p:nvSpPr>
          <p:cNvPr id="4" name="Rectangle: Rounded Corners 3">
            <a:extLst>
              <a:ext uri="{FF2B5EF4-FFF2-40B4-BE49-F238E27FC236}">
                <a16:creationId xmlns:a16="http://schemas.microsoft.com/office/drawing/2014/main" id="{D4923171-791D-40E5-846F-8BF144F84912}"/>
              </a:ext>
            </a:extLst>
          </p:cNvPr>
          <p:cNvSpPr/>
          <p:nvPr/>
        </p:nvSpPr>
        <p:spPr>
          <a:xfrm>
            <a:off x="5111261" y="1055077"/>
            <a:ext cx="5772443" cy="550046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US" dirty="0"/>
              <a:t>&lt;script type = "text/</a:t>
            </a:r>
            <a:r>
              <a:rPr lang="en-US" dirty="0" err="1"/>
              <a:t>javascript</a:t>
            </a:r>
            <a:r>
              <a:rPr lang="en-US" dirty="0"/>
              <a:t>"&gt;  </a:t>
            </a:r>
          </a:p>
          <a:p>
            <a:pPr algn="l"/>
            <a:r>
              <a:rPr lang="en-US" dirty="0" err="1"/>
              <a:t>window.onload</a:t>
            </a:r>
            <a:r>
              <a:rPr lang="en-US" dirty="0"/>
              <a:t> = function(){  </a:t>
            </a:r>
          </a:p>
          <a:p>
            <a:pPr algn="l"/>
            <a:r>
              <a:rPr lang="en-US" dirty="0"/>
              <a:t>alert("Please keep reloading , you will see this alert keep coming !!");</a:t>
            </a:r>
          </a:p>
          <a:p>
            <a:pPr algn="l"/>
            <a:r>
              <a:rPr lang="en-US" dirty="0" err="1"/>
              <a:t>document.getElementById</a:t>
            </a:r>
            <a:r>
              <a:rPr lang="en-US" dirty="0"/>
              <a:t>("</a:t>
            </a:r>
            <a:r>
              <a:rPr lang="en-US" dirty="0" err="1"/>
              <a:t>bg</a:t>
            </a:r>
            <a:r>
              <a:rPr lang="en-US" dirty="0"/>
              <a:t>").</a:t>
            </a:r>
            <a:r>
              <a:rPr lang="en-US" dirty="0" err="1"/>
              <a:t>style.backgroundColor</a:t>
            </a:r>
            <a:r>
              <a:rPr lang="en-US" dirty="0"/>
              <a:t> = "red";  </a:t>
            </a:r>
          </a:p>
          <a:p>
            <a:pPr algn="l"/>
            <a:r>
              <a:rPr lang="en-US" dirty="0" err="1"/>
              <a:t>document.getElementById</a:t>
            </a:r>
            <a:r>
              <a:rPr lang="en-US" dirty="0"/>
              <a:t>("</a:t>
            </a:r>
            <a:r>
              <a:rPr lang="en-US" dirty="0" err="1"/>
              <a:t>bg</a:t>
            </a:r>
            <a:r>
              <a:rPr lang="en-US" dirty="0"/>
              <a:t>").</a:t>
            </a:r>
            <a:r>
              <a:rPr lang="en-US" dirty="0" err="1"/>
              <a:t>style.width</a:t>
            </a:r>
            <a:r>
              <a:rPr lang="en-US" dirty="0"/>
              <a:t> = "200px";  </a:t>
            </a:r>
          </a:p>
          <a:p>
            <a:pPr algn="l"/>
            <a:r>
              <a:rPr lang="en-US" dirty="0" err="1"/>
              <a:t>document.getElementById</a:t>
            </a:r>
            <a:r>
              <a:rPr lang="en-US" dirty="0"/>
              <a:t>("</a:t>
            </a:r>
            <a:r>
              <a:rPr lang="en-US" dirty="0" err="1"/>
              <a:t>bg</a:t>
            </a:r>
            <a:r>
              <a:rPr lang="en-US" dirty="0"/>
              <a:t>").</a:t>
            </a:r>
            <a:r>
              <a:rPr lang="en-US" dirty="0" err="1"/>
              <a:t>style.height</a:t>
            </a:r>
            <a:r>
              <a:rPr lang="en-US" dirty="0"/>
              <a:t> = "200px";  </a:t>
            </a:r>
          </a:p>
          <a:p>
            <a:pPr algn="l"/>
            <a:r>
              <a:rPr lang="en-US" dirty="0"/>
              <a:t>}  </a:t>
            </a:r>
          </a:p>
          <a:p>
            <a:pPr algn="l"/>
            <a:r>
              <a:rPr lang="en-US" dirty="0"/>
              <a:t>&lt;/script&gt;  </a:t>
            </a:r>
          </a:p>
          <a:p>
            <a:pPr algn="l"/>
            <a:r>
              <a:rPr lang="en-US" dirty="0"/>
              <a:t>&lt;/head&gt;  </a:t>
            </a:r>
          </a:p>
          <a:p>
            <a:pPr algn="l"/>
            <a:r>
              <a:rPr lang="en-US" dirty="0"/>
              <a:t>&lt;body&gt;  </a:t>
            </a:r>
          </a:p>
          <a:p>
            <a:pPr algn="l"/>
            <a:r>
              <a:rPr lang="en-US" dirty="0"/>
              <a:t>&lt;h2&gt; This is an example of </a:t>
            </a:r>
            <a:r>
              <a:rPr lang="en-US" dirty="0" err="1"/>
              <a:t>window.onload</a:t>
            </a:r>
            <a:r>
              <a:rPr lang="en-US" dirty="0"/>
              <a:t>() &lt;/h2&gt;  </a:t>
            </a:r>
          </a:p>
          <a:p>
            <a:pPr algn="l"/>
            <a:r>
              <a:rPr lang="en-US" dirty="0"/>
              <a:t>&lt;div id = "</a:t>
            </a:r>
            <a:r>
              <a:rPr lang="en-US" dirty="0" err="1"/>
              <a:t>bg</a:t>
            </a:r>
            <a:r>
              <a:rPr lang="en-US" dirty="0"/>
              <a:t>"&gt;&lt;/div&gt;  </a:t>
            </a:r>
          </a:p>
          <a:p>
            <a:pPr algn="l"/>
            <a:r>
              <a:rPr lang="en-US" dirty="0"/>
              <a:t>&lt;/body&gt;  </a:t>
            </a:r>
          </a:p>
          <a:p>
            <a:pPr algn="l"/>
            <a:r>
              <a:rPr lang="en-US" dirty="0"/>
              <a:t>&lt;/html&gt; </a:t>
            </a:r>
          </a:p>
          <a:p>
            <a:pPr algn="ctr"/>
            <a:endParaRPr lang="en-US" dirty="0"/>
          </a:p>
        </p:txBody>
      </p:sp>
      <p:sp>
        <p:nvSpPr>
          <p:cNvPr id="5" name="Rectangle: Rounded Corners 4">
            <a:extLst>
              <a:ext uri="{FF2B5EF4-FFF2-40B4-BE49-F238E27FC236}">
                <a16:creationId xmlns:a16="http://schemas.microsoft.com/office/drawing/2014/main" id="{D6AAD385-55DA-45A3-BDB5-105A4AD2D38C}"/>
              </a:ext>
            </a:extLst>
          </p:cNvPr>
          <p:cNvSpPr/>
          <p:nvPr/>
        </p:nvSpPr>
        <p:spPr>
          <a:xfrm>
            <a:off x="618978" y="1055077"/>
            <a:ext cx="3868616" cy="51487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US" dirty="0"/>
              <a:t>&lt;html&gt;  </a:t>
            </a:r>
          </a:p>
          <a:p>
            <a:pPr algn="l"/>
            <a:r>
              <a:rPr lang="en-US" dirty="0"/>
              <a:t>&lt;head&gt;  </a:t>
            </a:r>
          </a:p>
          <a:p>
            <a:pPr algn="l"/>
            <a:r>
              <a:rPr lang="en-US" dirty="0"/>
              <a:t>&lt;meta charset = " utf-8"&gt;  </a:t>
            </a:r>
          </a:p>
          <a:p>
            <a:pPr algn="l"/>
            <a:r>
              <a:rPr lang="en-US" dirty="0"/>
              <a:t>&lt;title&gt; </a:t>
            </a:r>
            <a:r>
              <a:rPr lang="en-US" dirty="0" err="1"/>
              <a:t>window.onload</a:t>
            </a:r>
            <a:r>
              <a:rPr lang="en-US" dirty="0"/>
              <a:t>() &lt;/title&gt;  </a:t>
            </a:r>
          </a:p>
          <a:p>
            <a:pPr algn="l"/>
            <a:r>
              <a:rPr lang="en-US" dirty="0"/>
              <a:t>&lt;style type = "text/</a:t>
            </a:r>
            <a:r>
              <a:rPr lang="en-US" dirty="0" err="1"/>
              <a:t>css</a:t>
            </a:r>
            <a:r>
              <a:rPr lang="en-US" dirty="0"/>
              <a:t>"&gt;  </a:t>
            </a:r>
          </a:p>
          <a:p>
            <a:pPr algn="l"/>
            <a:r>
              <a:rPr lang="en-US" dirty="0"/>
              <a:t>#bg{  </a:t>
            </a:r>
          </a:p>
          <a:p>
            <a:pPr algn="l"/>
            <a:r>
              <a:rPr lang="en-US" dirty="0"/>
              <a:t>width: 200px;  </a:t>
            </a:r>
          </a:p>
          <a:p>
            <a:pPr algn="l"/>
            <a:r>
              <a:rPr lang="en-US" dirty="0"/>
              <a:t>height: 200px;  </a:t>
            </a:r>
          </a:p>
          <a:p>
            <a:pPr algn="l"/>
            <a:r>
              <a:rPr lang="en-US" dirty="0"/>
              <a:t>border: 4px solid blue;  </a:t>
            </a:r>
          </a:p>
          <a:p>
            <a:pPr algn="l"/>
            <a:r>
              <a:rPr lang="en-US" dirty="0"/>
              <a:t>}  </a:t>
            </a:r>
          </a:p>
          <a:p>
            <a:pPr algn="l"/>
            <a:r>
              <a:rPr lang="en-US" dirty="0"/>
              <a:t>&lt;/style&gt;  </a:t>
            </a:r>
          </a:p>
          <a:p>
            <a:pPr algn="ctr"/>
            <a:endParaRPr lang="en-US" dirty="0"/>
          </a:p>
        </p:txBody>
      </p:sp>
    </p:spTree>
    <p:extLst>
      <p:ext uri="{BB962C8B-B14F-4D97-AF65-F5344CB8AC3E}">
        <p14:creationId xmlns:p14="http://schemas.microsoft.com/office/powerpoint/2010/main" val="751204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1D688DB-9B11-4E28-96E7-65A7EAE0F584}"/>
              </a:ext>
            </a:extLst>
          </p:cNvPr>
          <p:cNvSpPr>
            <a:spLocks noGrp="1"/>
          </p:cNvSpPr>
          <p:nvPr>
            <p:ph type="subTitle" idx="1"/>
          </p:nvPr>
        </p:nvSpPr>
        <p:spPr>
          <a:xfrm>
            <a:off x="196948" y="123092"/>
            <a:ext cx="11830929" cy="6611816"/>
          </a:xfrm>
        </p:spPr>
        <p:txBody>
          <a:bodyPr>
            <a:normAutofit/>
          </a:bodyPr>
          <a:lstStyle/>
          <a:p>
            <a:pPr algn="l"/>
            <a:r>
              <a:rPr lang="en-US" sz="2000" dirty="0"/>
              <a:t>JavaScript </a:t>
            </a:r>
            <a:r>
              <a:rPr lang="en-US" sz="2000" dirty="0" err="1"/>
              <a:t>onresize</a:t>
            </a:r>
            <a:r>
              <a:rPr lang="en-US" sz="2000" dirty="0"/>
              <a:t> event :</a:t>
            </a:r>
          </a:p>
          <a:p>
            <a:pPr algn="l"/>
            <a:r>
              <a:rPr lang="en-US" sz="2000" dirty="0"/>
              <a:t>The </a:t>
            </a:r>
            <a:r>
              <a:rPr lang="en-US" sz="2000" dirty="0" err="1"/>
              <a:t>onresize</a:t>
            </a:r>
            <a:r>
              <a:rPr lang="en-US" sz="2000" dirty="0"/>
              <a:t> event in JavaScript generally occurs when the window has been resized. To get the size of the window, we can use the JavaScript's </a:t>
            </a:r>
            <a:r>
              <a:rPr lang="en-US" sz="2000" b="1" i="1" dirty="0" err="1"/>
              <a:t>window.outerWidth</a:t>
            </a:r>
            <a:r>
              <a:rPr lang="en-US" sz="2000" i="1" dirty="0"/>
              <a:t> </a:t>
            </a:r>
            <a:r>
              <a:rPr lang="en-US" sz="2000" dirty="0"/>
              <a:t>and </a:t>
            </a:r>
            <a:r>
              <a:rPr lang="en-US" sz="2000" b="1" i="1" dirty="0" err="1"/>
              <a:t>window.outerHeight</a:t>
            </a:r>
            <a:r>
              <a:rPr lang="en-US" sz="2000" dirty="0"/>
              <a:t> events. We can also use the JavaScript's properties such as </a:t>
            </a:r>
            <a:r>
              <a:rPr lang="en-US" sz="2000" dirty="0" err="1"/>
              <a:t>innerWidth</a:t>
            </a:r>
            <a:r>
              <a:rPr lang="en-US" sz="2000" dirty="0"/>
              <a:t>, </a:t>
            </a:r>
            <a:r>
              <a:rPr lang="en-US" sz="2000" dirty="0" err="1"/>
              <a:t>innerHeight</a:t>
            </a:r>
            <a:r>
              <a:rPr lang="en-US" sz="2000" dirty="0"/>
              <a:t>, </a:t>
            </a:r>
            <a:r>
              <a:rPr lang="en-US" sz="2000" dirty="0" err="1"/>
              <a:t>clientWidth</a:t>
            </a:r>
            <a:r>
              <a:rPr lang="en-US" sz="2000" dirty="0"/>
              <a:t>, </a:t>
            </a:r>
            <a:r>
              <a:rPr lang="en-US" sz="2000" dirty="0" err="1"/>
              <a:t>ClientHeight</a:t>
            </a:r>
            <a:r>
              <a:rPr lang="en-US" sz="2000" dirty="0"/>
              <a:t>, </a:t>
            </a:r>
            <a:r>
              <a:rPr lang="en-US" sz="2000" dirty="0" err="1"/>
              <a:t>offsetWidth</a:t>
            </a:r>
            <a:r>
              <a:rPr lang="en-US" sz="2000" dirty="0"/>
              <a:t>, </a:t>
            </a:r>
            <a:r>
              <a:rPr lang="en-US" sz="2000" dirty="0" err="1"/>
              <a:t>offsetHeight</a:t>
            </a:r>
            <a:r>
              <a:rPr lang="en-US" sz="2000" dirty="0"/>
              <a:t> to get the size of an element.</a:t>
            </a:r>
          </a:p>
          <a:p>
            <a:pPr algn="l"/>
            <a:r>
              <a:rPr lang="en-US" sz="2000" dirty="0"/>
              <a:t>Ex:</a:t>
            </a:r>
          </a:p>
          <a:p>
            <a:pPr algn="l"/>
            <a:endParaRPr lang="en-US" sz="2000" dirty="0"/>
          </a:p>
        </p:txBody>
      </p:sp>
      <p:sp>
        <p:nvSpPr>
          <p:cNvPr id="4" name="Rectangle: Rounded Corners 3">
            <a:extLst>
              <a:ext uri="{FF2B5EF4-FFF2-40B4-BE49-F238E27FC236}">
                <a16:creationId xmlns:a16="http://schemas.microsoft.com/office/drawing/2014/main" id="{30A6635C-AC0A-42B2-84EB-C793B83F7E6D}"/>
              </a:ext>
            </a:extLst>
          </p:cNvPr>
          <p:cNvSpPr/>
          <p:nvPr/>
        </p:nvSpPr>
        <p:spPr>
          <a:xfrm>
            <a:off x="365759" y="1997612"/>
            <a:ext cx="6292950" cy="473729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&lt;!DOCTYPE html&gt;  </a:t>
            </a:r>
          </a:p>
          <a:p>
            <a:r>
              <a:rPr lang="en-US" dirty="0"/>
              <a:t>&lt;html&gt;  </a:t>
            </a:r>
          </a:p>
          <a:p>
            <a:r>
              <a:rPr lang="en-US" dirty="0"/>
              <a:t>&lt;head&gt;  </a:t>
            </a:r>
          </a:p>
          <a:p>
            <a:r>
              <a:rPr lang="en-US" dirty="0"/>
              <a:t>&lt;script&gt;  </a:t>
            </a:r>
          </a:p>
          <a:p>
            <a:r>
              <a:rPr lang="en-US" dirty="0"/>
              <a:t>var </a:t>
            </a:r>
            <a:r>
              <a:rPr lang="en-US" dirty="0" err="1"/>
              <a:t>i</a:t>
            </a:r>
            <a:r>
              <a:rPr lang="en-US" dirty="0"/>
              <a:t> = 0;    </a:t>
            </a:r>
          </a:p>
          <a:p>
            <a:r>
              <a:rPr lang="en-US" dirty="0"/>
              <a:t>function fun() {  </a:t>
            </a:r>
          </a:p>
          <a:p>
            <a:r>
              <a:rPr lang="en-US" dirty="0"/>
              <a:t>var res = "Width = " + </a:t>
            </a:r>
            <a:r>
              <a:rPr lang="en-US" dirty="0" err="1"/>
              <a:t>window.outerWidth</a:t>
            </a:r>
            <a:r>
              <a:rPr lang="en-US" dirty="0"/>
              <a:t> + "&lt;</a:t>
            </a:r>
            <a:r>
              <a:rPr lang="en-US" dirty="0" err="1"/>
              <a:t>br</a:t>
            </a:r>
            <a:r>
              <a:rPr lang="en-US" dirty="0"/>
              <a:t>&gt;" + "Height = " + </a:t>
            </a:r>
            <a:r>
              <a:rPr lang="en-US" dirty="0" err="1"/>
              <a:t>window.outerHeight</a:t>
            </a:r>
            <a:r>
              <a:rPr lang="en-US" dirty="0"/>
              <a:t>;  </a:t>
            </a:r>
          </a:p>
          <a:p>
            <a:r>
              <a:rPr lang="en-US" dirty="0" err="1"/>
              <a:t>document.getElementById</a:t>
            </a:r>
            <a:r>
              <a:rPr lang="en-US" dirty="0"/>
              <a:t>("para").</a:t>
            </a:r>
            <a:r>
              <a:rPr lang="en-US" dirty="0" err="1"/>
              <a:t>innerHTML</a:t>
            </a:r>
            <a:r>
              <a:rPr lang="en-US" dirty="0"/>
              <a:t> = res;    </a:t>
            </a:r>
          </a:p>
          <a:p>
            <a:r>
              <a:rPr lang="en-US" dirty="0"/>
              <a:t>var res1 = </a:t>
            </a:r>
            <a:r>
              <a:rPr lang="en-US" dirty="0" err="1"/>
              <a:t>i</a:t>
            </a:r>
            <a:r>
              <a:rPr lang="en-US" dirty="0"/>
              <a:t> += 1;  </a:t>
            </a:r>
          </a:p>
          <a:p>
            <a:r>
              <a:rPr lang="en-US" dirty="0" err="1"/>
              <a:t>document.getElementById</a:t>
            </a:r>
            <a:r>
              <a:rPr lang="en-US" dirty="0"/>
              <a:t>("s1").</a:t>
            </a:r>
            <a:r>
              <a:rPr lang="en-US" dirty="0" err="1"/>
              <a:t>innerHTML</a:t>
            </a:r>
            <a:r>
              <a:rPr lang="en-US" dirty="0"/>
              <a:t> = res1;  </a:t>
            </a:r>
          </a:p>
          <a:p>
            <a:r>
              <a:rPr lang="en-US" dirty="0"/>
              <a:t>}  </a:t>
            </a:r>
          </a:p>
          <a:p>
            <a:r>
              <a:rPr lang="en-US" dirty="0"/>
              <a:t>&lt;/script&gt; </a:t>
            </a:r>
          </a:p>
        </p:txBody>
      </p:sp>
      <p:sp>
        <p:nvSpPr>
          <p:cNvPr id="5" name="Rectangle: Rounded Corners 4">
            <a:extLst>
              <a:ext uri="{FF2B5EF4-FFF2-40B4-BE49-F238E27FC236}">
                <a16:creationId xmlns:a16="http://schemas.microsoft.com/office/drawing/2014/main" id="{A008BC69-AA50-488D-B8FF-0FC38C40D144}"/>
              </a:ext>
            </a:extLst>
          </p:cNvPr>
          <p:cNvSpPr/>
          <p:nvPr/>
        </p:nvSpPr>
        <p:spPr>
          <a:xfrm>
            <a:off x="6860345" y="1997612"/>
            <a:ext cx="4965896" cy="473729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dirty="0"/>
              <a:t>&lt;/head&gt;  </a:t>
            </a:r>
          </a:p>
          <a:p>
            <a:r>
              <a:rPr lang="en-US" sz="2000" dirty="0"/>
              <a:t>&lt;body </a:t>
            </a:r>
            <a:r>
              <a:rPr lang="en-US" sz="2000" dirty="0" err="1"/>
              <a:t>onresize</a:t>
            </a:r>
            <a:r>
              <a:rPr lang="en-US" sz="2000" dirty="0"/>
              <a:t> = "fun()"&gt;  </a:t>
            </a:r>
          </a:p>
          <a:p>
            <a:r>
              <a:rPr lang="en-US" sz="2000" dirty="0"/>
              <a:t>&lt;h3&gt; This is an example of using </a:t>
            </a:r>
            <a:r>
              <a:rPr lang="en-US" sz="2000" dirty="0" err="1"/>
              <a:t>onresize</a:t>
            </a:r>
            <a:r>
              <a:rPr lang="en-US" sz="2000" dirty="0"/>
              <a:t> attribute. &lt;/h3&gt;  </a:t>
            </a:r>
          </a:p>
          <a:p>
            <a:r>
              <a:rPr lang="en-US" sz="2000" dirty="0"/>
              <a:t>&lt;p&gt; Try to resize the browser's window to see the effect. &lt;/p&gt;    </a:t>
            </a:r>
          </a:p>
          <a:p>
            <a:r>
              <a:rPr lang="en-US" sz="2000" dirty="0"/>
              <a:t>&lt;p id = "para"&gt; &lt;/p&gt;  </a:t>
            </a:r>
          </a:p>
          <a:p>
            <a:r>
              <a:rPr lang="en-US" sz="2000" dirty="0"/>
              <a:t>&lt;p&gt; You have resized the window &lt;span id = "s1"&gt; 0 &lt;/span&gt; times.&lt;/p&gt;  </a:t>
            </a:r>
          </a:p>
          <a:p>
            <a:r>
              <a:rPr lang="en-US" sz="2000" dirty="0"/>
              <a:t>&lt;/body&gt;  </a:t>
            </a:r>
          </a:p>
          <a:p>
            <a:r>
              <a:rPr lang="en-US" sz="2000" dirty="0"/>
              <a:t>&lt;/html&gt; </a:t>
            </a:r>
          </a:p>
        </p:txBody>
      </p:sp>
    </p:spTree>
    <p:extLst>
      <p:ext uri="{BB962C8B-B14F-4D97-AF65-F5344CB8AC3E}">
        <p14:creationId xmlns:p14="http://schemas.microsoft.com/office/powerpoint/2010/main" val="22264141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A88F08F-C7CD-49AF-A200-0172AF203683}"/>
              </a:ext>
            </a:extLst>
          </p:cNvPr>
          <p:cNvSpPr>
            <a:spLocks noGrp="1"/>
          </p:cNvSpPr>
          <p:nvPr>
            <p:ph type="subTitle" idx="1"/>
          </p:nvPr>
        </p:nvSpPr>
        <p:spPr>
          <a:xfrm>
            <a:off x="168812" y="154745"/>
            <a:ext cx="11887200" cy="6597747"/>
          </a:xfrm>
        </p:spPr>
        <p:txBody>
          <a:bodyPr>
            <a:normAutofit fontScale="92500" lnSpcReduction="10000"/>
          </a:bodyPr>
          <a:lstStyle/>
          <a:p>
            <a:pPr algn="l"/>
            <a:r>
              <a:rPr lang="en-US" sz="2000" dirty="0"/>
              <a:t>Exception Handling in JavaScript</a:t>
            </a:r>
          </a:p>
          <a:p>
            <a:pPr algn="l"/>
            <a:r>
              <a:rPr lang="en-US" sz="2000" dirty="0"/>
              <a:t>An exception signifies the presence of an abnormal condition which stops the program execution.</a:t>
            </a:r>
          </a:p>
          <a:p>
            <a:pPr algn="l"/>
            <a:r>
              <a:rPr lang="en-US" sz="2000" dirty="0"/>
              <a:t> In programming terms, an exception is the anomalous code that breaks the normal flow of the code. Such exceptions require specialized programming constructs for its execution.</a:t>
            </a:r>
          </a:p>
          <a:p>
            <a:pPr algn="l"/>
            <a:r>
              <a:rPr lang="en-US" sz="2000" dirty="0"/>
              <a:t>Types of Errors</a:t>
            </a:r>
          </a:p>
          <a:p>
            <a:pPr algn="l"/>
            <a:r>
              <a:rPr lang="en-US" sz="2000" dirty="0"/>
              <a:t>While coding, there can be three types of errors in the code:</a:t>
            </a:r>
          </a:p>
          <a:p>
            <a:pPr algn="l"/>
            <a:r>
              <a:rPr lang="en-US" sz="2000" b="1" dirty="0"/>
              <a:t>Syntax Error:</a:t>
            </a:r>
            <a:r>
              <a:rPr lang="en-US" sz="2000" dirty="0"/>
              <a:t> When a user makes a mistake in the pre-defined syntax of a programming language, a syntax error may appear.</a:t>
            </a:r>
          </a:p>
          <a:p>
            <a:pPr algn="l"/>
            <a:r>
              <a:rPr lang="en-US" sz="2000" b="1" dirty="0"/>
              <a:t>Runtime Error:</a:t>
            </a:r>
            <a:r>
              <a:rPr lang="en-US" sz="2000" dirty="0"/>
              <a:t> When an error occurs during the execution of the program, such an error is known as Runtime error. The codes which create runtime errors are known as Exceptions. Thus, exception handlers are used for handling runtime errors.</a:t>
            </a:r>
          </a:p>
          <a:p>
            <a:pPr algn="l"/>
            <a:r>
              <a:rPr lang="en-US" sz="2000" b="1" dirty="0"/>
              <a:t>Logical Error:</a:t>
            </a:r>
            <a:r>
              <a:rPr lang="en-US" sz="2000" dirty="0"/>
              <a:t> An error which occurs when there is any logical mistake in the program that may not produce the desired output, and may terminate abnormally. Such an error is known as Logical error.</a:t>
            </a:r>
          </a:p>
          <a:p>
            <a:pPr algn="l"/>
            <a:endParaRPr lang="en-US" sz="2000" dirty="0"/>
          </a:p>
          <a:p>
            <a:pPr algn="l"/>
            <a:r>
              <a:rPr lang="en-US" sz="2000" dirty="0"/>
              <a:t>Exception Handling Statements</a:t>
            </a:r>
          </a:p>
          <a:p>
            <a:pPr algn="l"/>
            <a:r>
              <a:rPr lang="en-US" sz="2000" dirty="0"/>
              <a:t>There are following statements that handle if any exception occurs:</a:t>
            </a:r>
          </a:p>
          <a:p>
            <a:pPr marL="342900" indent="-342900" algn="l">
              <a:buFont typeface="Arial" panose="020B0604020202020204" pitchFamily="34" charset="0"/>
              <a:buChar char="•"/>
            </a:pPr>
            <a:r>
              <a:rPr lang="en-US" sz="2000" dirty="0"/>
              <a:t>throw statements</a:t>
            </a:r>
          </a:p>
          <a:p>
            <a:pPr marL="342900" indent="-342900" algn="l">
              <a:buFont typeface="Arial" panose="020B0604020202020204" pitchFamily="34" charset="0"/>
              <a:buChar char="•"/>
            </a:pPr>
            <a:r>
              <a:rPr lang="en-US" sz="2000" dirty="0"/>
              <a:t>try…catch statements</a:t>
            </a:r>
          </a:p>
          <a:p>
            <a:pPr marL="342900" indent="-342900" algn="l">
              <a:buFont typeface="Arial" panose="020B0604020202020204" pitchFamily="34" charset="0"/>
              <a:buChar char="•"/>
            </a:pPr>
            <a:r>
              <a:rPr lang="en-US" sz="2000" dirty="0"/>
              <a:t>try…catch…finally statements.</a:t>
            </a:r>
          </a:p>
        </p:txBody>
      </p:sp>
    </p:spTree>
    <p:extLst>
      <p:ext uri="{BB962C8B-B14F-4D97-AF65-F5344CB8AC3E}">
        <p14:creationId xmlns:p14="http://schemas.microsoft.com/office/powerpoint/2010/main" val="558841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E09B1E-2EFD-4CD0-B0F1-87D52171017D}"/>
              </a:ext>
            </a:extLst>
          </p:cNvPr>
          <p:cNvSpPr>
            <a:spLocks noGrp="1"/>
          </p:cNvSpPr>
          <p:nvPr>
            <p:ph type="subTitle" idx="1"/>
          </p:nvPr>
        </p:nvSpPr>
        <p:spPr>
          <a:xfrm>
            <a:off x="168812" y="154745"/>
            <a:ext cx="11887200" cy="6569612"/>
          </a:xfrm>
        </p:spPr>
        <p:txBody>
          <a:bodyPr>
            <a:normAutofit fontScale="92500" lnSpcReduction="20000"/>
          </a:bodyPr>
          <a:lstStyle/>
          <a:p>
            <a:pPr algn="l"/>
            <a:r>
              <a:rPr lang="en-US" sz="2000" dirty="0"/>
              <a:t>Java Script try and catch :</a:t>
            </a:r>
          </a:p>
          <a:p>
            <a:pPr algn="l"/>
            <a:r>
              <a:rPr lang="en-US" sz="2000" dirty="0"/>
              <a:t>Try : to write problematic statements.</a:t>
            </a:r>
          </a:p>
          <a:p>
            <a:pPr algn="l"/>
            <a:r>
              <a:rPr lang="en-US" sz="2000" dirty="0"/>
              <a:t>Catch : to catch the specific exceptions given by try .</a:t>
            </a:r>
          </a:p>
          <a:p>
            <a:pPr algn="l"/>
            <a:endParaRPr lang="en-US" sz="2000" dirty="0"/>
          </a:p>
          <a:p>
            <a:pPr algn="l"/>
            <a:r>
              <a:rPr lang="en-US" sz="2000" dirty="0"/>
              <a:t>Ex :</a:t>
            </a:r>
          </a:p>
          <a:p>
            <a:pPr algn="l"/>
            <a:r>
              <a:rPr lang="en-US" sz="2000" dirty="0"/>
              <a:t>&lt;html&gt;  </a:t>
            </a:r>
          </a:p>
          <a:p>
            <a:pPr algn="l"/>
            <a:r>
              <a:rPr lang="en-US" sz="2000" dirty="0"/>
              <a:t>&lt;head&gt; Exception Handling&lt;/</a:t>
            </a:r>
            <a:r>
              <a:rPr lang="en-US" sz="2000" dirty="0" err="1"/>
              <a:t>br</a:t>
            </a:r>
            <a:r>
              <a:rPr lang="en-US" sz="2000" dirty="0"/>
              <a:t>&gt;&lt;/head&gt;  </a:t>
            </a:r>
          </a:p>
          <a:p>
            <a:pPr algn="l"/>
            <a:r>
              <a:rPr lang="en-US" sz="2000" dirty="0"/>
              <a:t>&lt;body&gt;  </a:t>
            </a:r>
          </a:p>
          <a:p>
            <a:pPr algn="l"/>
            <a:r>
              <a:rPr lang="en-US" sz="2000" dirty="0"/>
              <a:t>&lt;script&gt;  </a:t>
            </a:r>
          </a:p>
          <a:p>
            <a:pPr algn="l"/>
            <a:r>
              <a:rPr lang="en-US" sz="2000" dirty="0"/>
              <a:t>try{  </a:t>
            </a:r>
          </a:p>
          <a:p>
            <a:pPr algn="l"/>
            <a:r>
              <a:rPr lang="en-US" sz="2000" dirty="0"/>
              <a:t>var a= ["34","32","5","31","24","44","67"]; //a is an array  </a:t>
            </a:r>
          </a:p>
          <a:p>
            <a:pPr algn="l"/>
            <a:r>
              <a:rPr lang="en-US" sz="2000" dirty="0" err="1"/>
              <a:t>document.write</a:t>
            </a:r>
            <a:r>
              <a:rPr lang="en-US" sz="2000" dirty="0"/>
              <a:t>(a);    // displays elements of a  </a:t>
            </a:r>
          </a:p>
          <a:p>
            <a:pPr algn="l"/>
            <a:r>
              <a:rPr lang="en-US" sz="2000" dirty="0" err="1"/>
              <a:t>document.write</a:t>
            </a:r>
            <a:r>
              <a:rPr lang="en-US" sz="2000" dirty="0"/>
              <a:t>(b); //b is undefined but still trying to fetch its value. Thus catch block will be invoked  </a:t>
            </a:r>
          </a:p>
          <a:p>
            <a:pPr algn="l"/>
            <a:r>
              <a:rPr lang="en-US" sz="2000" dirty="0"/>
              <a:t>}catch(e){  </a:t>
            </a:r>
          </a:p>
          <a:p>
            <a:pPr algn="l"/>
            <a:r>
              <a:rPr lang="en-US" sz="2000" dirty="0"/>
              <a:t>alert("There is error which shows "+</a:t>
            </a:r>
            <a:r>
              <a:rPr lang="en-US" sz="2000" dirty="0" err="1"/>
              <a:t>e.message</a:t>
            </a:r>
            <a:r>
              <a:rPr lang="en-US" sz="2000" dirty="0"/>
              <a:t>); //Handling error  </a:t>
            </a:r>
          </a:p>
          <a:p>
            <a:pPr algn="l"/>
            <a:r>
              <a:rPr lang="en-US" sz="2000" dirty="0"/>
              <a:t>}  </a:t>
            </a:r>
          </a:p>
          <a:p>
            <a:pPr algn="l"/>
            <a:r>
              <a:rPr lang="en-US" sz="2000" dirty="0"/>
              <a:t>&lt;/script&gt;  </a:t>
            </a:r>
          </a:p>
          <a:p>
            <a:pPr algn="l"/>
            <a:r>
              <a:rPr lang="en-US" sz="2000" dirty="0"/>
              <a:t>&lt;/body&gt;  </a:t>
            </a:r>
          </a:p>
          <a:p>
            <a:pPr algn="l"/>
            <a:r>
              <a:rPr lang="en-US" sz="2000" dirty="0"/>
              <a:t>&lt;/html&gt; </a:t>
            </a:r>
          </a:p>
        </p:txBody>
      </p:sp>
    </p:spTree>
    <p:extLst>
      <p:ext uri="{BB962C8B-B14F-4D97-AF65-F5344CB8AC3E}">
        <p14:creationId xmlns:p14="http://schemas.microsoft.com/office/powerpoint/2010/main" val="26074404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B431C63-CF69-40AD-86F3-9284F31F7AC4}"/>
              </a:ext>
            </a:extLst>
          </p:cNvPr>
          <p:cNvSpPr>
            <a:spLocks noGrp="1"/>
          </p:cNvSpPr>
          <p:nvPr>
            <p:ph type="subTitle" idx="1"/>
          </p:nvPr>
        </p:nvSpPr>
        <p:spPr>
          <a:xfrm>
            <a:off x="140677" y="182879"/>
            <a:ext cx="11943471" cy="6541477"/>
          </a:xfrm>
        </p:spPr>
        <p:txBody>
          <a:bodyPr>
            <a:normAutofit/>
          </a:bodyPr>
          <a:lstStyle/>
          <a:p>
            <a:pPr algn="l"/>
            <a:r>
              <a:rPr lang="en-US" sz="2000" b="1" dirty="0"/>
              <a:t>Java Script : try , catch with throw keyword :</a:t>
            </a:r>
          </a:p>
          <a:p>
            <a:pPr algn="l"/>
            <a:r>
              <a:rPr lang="en-US" sz="2000" dirty="0"/>
              <a:t>&lt;html&gt;  </a:t>
            </a:r>
          </a:p>
          <a:p>
            <a:pPr algn="l"/>
            <a:r>
              <a:rPr lang="en-US" sz="2000" dirty="0"/>
              <a:t>&lt;head&gt;Exception Handling&lt;/head&gt;  </a:t>
            </a:r>
          </a:p>
          <a:p>
            <a:pPr algn="l"/>
            <a:r>
              <a:rPr lang="en-US" sz="2000" dirty="0"/>
              <a:t>&lt;body&gt;  </a:t>
            </a:r>
          </a:p>
          <a:p>
            <a:pPr algn="l"/>
            <a:r>
              <a:rPr lang="en-US" sz="2000" dirty="0"/>
              <a:t>&lt;script&gt;  </a:t>
            </a:r>
          </a:p>
          <a:p>
            <a:pPr algn="l"/>
            <a:r>
              <a:rPr lang="en-US" sz="2000" dirty="0"/>
              <a:t>try {  </a:t>
            </a:r>
          </a:p>
          <a:p>
            <a:pPr algn="l"/>
            <a:r>
              <a:rPr lang="en-US" sz="2000" dirty="0"/>
              <a:t>   throw new Error('This is the throw keyword'); //user-defined throw statement.  </a:t>
            </a:r>
          </a:p>
          <a:p>
            <a:pPr algn="l"/>
            <a:r>
              <a:rPr lang="en-US" sz="2000" dirty="0"/>
              <a:t>}  </a:t>
            </a:r>
          </a:p>
          <a:p>
            <a:pPr algn="l"/>
            <a:r>
              <a:rPr lang="en-US" sz="2000" dirty="0"/>
              <a:t>catch (e) {  </a:t>
            </a:r>
          </a:p>
          <a:p>
            <a:pPr algn="l"/>
            <a:r>
              <a:rPr lang="en-US" sz="2000" dirty="0"/>
              <a:t>  </a:t>
            </a:r>
            <a:r>
              <a:rPr lang="en-US" sz="2000" dirty="0" err="1"/>
              <a:t>document.write</a:t>
            </a:r>
            <a:r>
              <a:rPr lang="en-US" sz="2000" dirty="0"/>
              <a:t>(</a:t>
            </a:r>
            <a:r>
              <a:rPr lang="en-US" sz="2000" dirty="0" err="1"/>
              <a:t>e.message</a:t>
            </a:r>
            <a:r>
              <a:rPr lang="en-US" sz="2000" dirty="0"/>
              <a:t>); // This will generate an error message  </a:t>
            </a:r>
          </a:p>
          <a:p>
            <a:pPr algn="l"/>
            <a:r>
              <a:rPr lang="en-US" sz="2000" dirty="0"/>
              <a:t>}  </a:t>
            </a:r>
          </a:p>
          <a:p>
            <a:pPr algn="l"/>
            <a:r>
              <a:rPr lang="en-US" sz="2000" dirty="0"/>
              <a:t>&lt;/script&gt;  </a:t>
            </a:r>
          </a:p>
          <a:p>
            <a:pPr algn="l"/>
            <a:r>
              <a:rPr lang="en-US" sz="2000" dirty="0"/>
              <a:t>&lt;/body&gt;  </a:t>
            </a:r>
          </a:p>
          <a:p>
            <a:pPr algn="l"/>
            <a:r>
              <a:rPr lang="en-US" sz="2000" dirty="0"/>
              <a:t>&lt;/html&gt; </a:t>
            </a:r>
          </a:p>
        </p:txBody>
      </p:sp>
    </p:spTree>
    <p:extLst>
      <p:ext uri="{BB962C8B-B14F-4D97-AF65-F5344CB8AC3E}">
        <p14:creationId xmlns:p14="http://schemas.microsoft.com/office/powerpoint/2010/main" val="35603801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FB003A2-1540-46CB-9478-69E62E7C60BC}"/>
              </a:ext>
            </a:extLst>
          </p:cNvPr>
          <p:cNvSpPr>
            <a:spLocks noGrp="1"/>
          </p:cNvSpPr>
          <p:nvPr>
            <p:ph type="subTitle" idx="1"/>
          </p:nvPr>
        </p:nvSpPr>
        <p:spPr>
          <a:xfrm>
            <a:off x="154745" y="140676"/>
            <a:ext cx="11816861" cy="6717323"/>
          </a:xfrm>
        </p:spPr>
        <p:txBody>
          <a:bodyPr>
            <a:noAutofit/>
          </a:bodyPr>
          <a:lstStyle/>
          <a:p>
            <a:pPr algn="l"/>
            <a:r>
              <a:rPr lang="en-US" sz="2000" b="1" dirty="0"/>
              <a:t>JavaScript Debugging :</a:t>
            </a:r>
          </a:p>
          <a:p>
            <a:pPr algn="l"/>
            <a:r>
              <a:rPr lang="en-US" sz="2000" dirty="0"/>
              <a:t>Sometimes a code may contain certain mistakes. Being a scripting language, JavaScript didn't show any error message in a browser. But these mistakes can affect the output.</a:t>
            </a:r>
          </a:p>
          <a:p>
            <a:pPr marL="342900" indent="-342900" algn="l">
              <a:buFont typeface="Wingdings" panose="05000000000000000000" pitchFamily="2" charset="2"/>
              <a:buChar char="ü"/>
            </a:pPr>
            <a:r>
              <a:rPr lang="en-US" sz="2000" dirty="0"/>
              <a:t>Using console.log() method</a:t>
            </a:r>
          </a:p>
          <a:p>
            <a:pPr marL="342900" indent="-342900" algn="l">
              <a:buFont typeface="Wingdings" panose="05000000000000000000" pitchFamily="2" charset="2"/>
              <a:buChar char="ü"/>
            </a:pPr>
            <a:r>
              <a:rPr lang="en-US" sz="2000" dirty="0"/>
              <a:t>Using debugger keyword</a:t>
            </a:r>
          </a:p>
          <a:p>
            <a:pPr algn="l"/>
            <a:endParaRPr lang="en-US" sz="2000" dirty="0"/>
          </a:p>
        </p:txBody>
      </p:sp>
      <p:sp>
        <p:nvSpPr>
          <p:cNvPr id="4" name="Rectangle: Rounded Corners 3">
            <a:extLst>
              <a:ext uri="{FF2B5EF4-FFF2-40B4-BE49-F238E27FC236}">
                <a16:creationId xmlns:a16="http://schemas.microsoft.com/office/drawing/2014/main" id="{F898ADE9-9F11-4CE0-AABD-41A92806D0EC}"/>
              </a:ext>
            </a:extLst>
          </p:cNvPr>
          <p:cNvSpPr/>
          <p:nvPr/>
        </p:nvSpPr>
        <p:spPr>
          <a:xfrm>
            <a:off x="407963" y="1983545"/>
            <a:ext cx="5500468" cy="4874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t>Using console.log() method :</a:t>
            </a:r>
          </a:p>
          <a:p>
            <a:r>
              <a:rPr lang="en-US" sz="2000" dirty="0"/>
              <a:t>The console.log() method displays the result </a:t>
            </a:r>
          </a:p>
          <a:p>
            <a:r>
              <a:rPr lang="en-US" sz="2000" dirty="0"/>
              <a:t>in the console of the browser. </a:t>
            </a:r>
          </a:p>
          <a:p>
            <a:r>
              <a:rPr lang="en-US" sz="2000" dirty="0"/>
              <a:t>If there is any mistake in the code, it generates the error message.</a:t>
            </a:r>
          </a:p>
          <a:p>
            <a:endParaRPr lang="en-US" sz="2000" dirty="0"/>
          </a:p>
          <a:p>
            <a:r>
              <a:rPr lang="en-US" sz="2000" dirty="0"/>
              <a:t>Ex : </a:t>
            </a:r>
          </a:p>
          <a:p>
            <a:r>
              <a:rPr lang="en-US" sz="2000" dirty="0"/>
              <a:t>&lt;script&gt;  </a:t>
            </a:r>
          </a:p>
          <a:p>
            <a:r>
              <a:rPr lang="en-US" sz="2000" dirty="0"/>
              <a:t>x = 10;  y = 15;  </a:t>
            </a:r>
          </a:p>
          <a:p>
            <a:r>
              <a:rPr lang="en-US" sz="2000" dirty="0"/>
              <a:t>z = x + y;  </a:t>
            </a:r>
          </a:p>
          <a:p>
            <a:r>
              <a:rPr lang="en-US" sz="2000" dirty="0"/>
              <a:t>console.log(z);  </a:t>
            </a:r>
          </a:p>
          <a:p>
            <a:r>
              <a:rPr lang="en-US" sz="2000" dirty="0"/>
              <a:t>console.log(a);//a is not initialized  </a:t>
            </a:r>
          </a:p>
          <a:p>
            <a:r>
              <a:rPr lang="en-US" sz="2000" dirty="0"/>
              <a:t>&lt;/script&gt; </a:t>
            </a:r>
          </a:p>
          <a:p>
            <a:endParaRPr lang="en-US" sz="2000" dirty="0"/>
          </a:p>
        </p:txBody>
      </p:sp>
      <p:sp>
        <p:nvSpPr>
          <p:cNvPr id="5" name="Rectangle: Rounded Corners 4">
            <a:extLst>
              <a:ext uri="{FF2B5EF4-FFF2-40B4-BE49-F238E27FC236}">
                <a16:creationId xmlns:a16="http://schemas.microsoft.com/office/drawing/2014/main" id="{D8A595F5-46C8-48BA-B2CF-9F0DFC955F30}"/>
              </a:ext>
            </a:extLst>
          </p:cNvPr>
          <p:cNvSpPr/>
          <p:nvPr/>
        </p:nvSpPr>
        <p:spPr>
          <a:xfrm>
            <a:off x="6096000" y="1983545"/>
            <a:ext cx="5688037" cy="4874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t>Using debugger keyword :</a:t>
            </a:r>
          </a:p>
          <a:p>
            <a:r>
              <a:rPr lang="en-US" sz="2000" dirty="0"/>
              <a:t>In debugging, generally we set breakpoints to examine each line of code step by step. There is no requirement to perform this task manually in JavaScript.</a:t>
            </a:r>
          </a:p>
          <a:p>
            <a:endParaRPr lang="en-US" sz="2000" dirty="0"/>
          </a:p>
          <a:p>
            <a:r>
              <a:rPr lang="en-US" sz="2000" dirty="0"/>
              <a:t>Ex :</a:t>
            </a:r>
          </a:p>
          <a:p>
            <a:r>
              <a:rPr lang="en-US" sz="2000" dirty="0"/>
              <a:t>&lt;script&gt;  </a:t>
            </a:r>
          </a:p>
          <a:p>
            <a:r>
              <a:rPr lang="en-US" sz="2000" dirty="0"/>
              <a:t>x = 10;  </a:t>
            </a:r>
          </a:p>
          <a:p>
            <a:r>
              <a:rPr lang="en-US" sz="2000" dirty="0"/>
              <a:t>y = 15;  </a:t>
            </a:r>
          </a:p>
          <a:p>
            <a:r>
              <a:rPr lang="en-US" sz="2000" dirty="0"/>
              <a:t>z = x + y;  </a:t>
            </a:r>
          </a:p>
          <a:p>
            <a:r>
              <a:rPr lang="en-US" sz="2000" dirty="0"/>
              <a:t>debugger;  </a:t>
            </a:r>
          </a:p>
          <a:p>
            <a:r>
              <a:rPr lang="en-US" sz="2000" dirty="0" err="1"/>
              <a:t>document.write</a:t>
            </a:r>
            <a:r>
              <a:rPr lang="en-US" sz="2000" dirty="0"/>
              <a:t>(z);  </a:t>
            </a:r>
          </a:p>
          <a:p>
            <a:r>
              <a:rPr lang="en-US" sz="2000" dirty="0" err="1"/>
              <a:t>document.write</a:t>
            </a:r>
            <a:r>
              <a:rPr lang="en-US" sz="2000" dirty="0"/>
              <a:t>(a);  </a:t>
            </a:r>
          </a:p>
          <a:p>
            <a:r>
              <a:rPr lang="en-US" sz="2000" dirty="0"/>
              <a:t>&lt;/script&gt; </a:t>
            </a:r>
          </a:p>
        </p:txBody>
      </p:sp>
    </p:spTree>
    <p:extLst>
      <p:ext uri="{BB962C8B-B14F-4D97-AF65-F5344CB8AC3E}">
        <p14:creationId xmlns:p14="http://schemas.microsoft.com/office/powerpoint/2010/main" val="37073938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0A739B2-CDCC-489B-8B50-0C1298783E02}"/>
              </a:ext>
            </a:extLst>
          </p:cNvPr>
          <p:cNvSpPr>
            <a:spLocks noGrp="1"/>
          </p:cNvSpPr>
          <p:nvPr>
            <p:ph type="subTitle" idx="1"/>
          </p:nvPr>
        </p:nvSpPr>
        <p:spPr>
          <a:xfrm>
            <a:off x="112542" y="112542"/>
            <a:ext cx="11971606" cy="6745458"/>
          </a:xfrm>
        </p:spPr>
        <p:txBody>
          <a:bodyPr>
            <a:normAutofit fontScale="92500" lnSpcReduction="20000"/>
          </a:bodyPr>
          <a:lstStyle/>
          <a:p>
            <a:pPr algn="l"/>
            <a:r>
              <a:rPr lang="en-US" sz="2000" dirty="0"/>
              <a:t>JavaScript hide elements</a:t>
            </a:r>
          </a:p>
          <a:p>
            <a:pPr algn="l"/>
            <a:r>
              <a:rPr lang="en-US" sz="2000" dirty="0"/>
              <a:t>In JavaScript, we can hide the elements using :</a:t>
            </a:r>
          </a:p>
          <a:p>
            <a:pPr marL="457200" indent="-457200" algn="l">
              <a:buFont typeface="+mj-lt"/>
              <a:buAutoNum type="arabicPeriod"/>
            </a:pPr>
            <a:r>
              <a:rPr lang="en-US" sz="2000" dirty="0" err="1"/>
              <a:t>style.display</a:t>
            </a:r>
            <a:r>
              <a:rPr lang="en-US" sz="2000" dirty="0"/>
              <a:t> or</a:t>
            </a:r>
          </a:p>
          <a:p>
            <a:pPr marL="457200" indent="-457200" algn="l">
              <a:buFont typeface="+mj-lt"/>
              <a:buAutoNum type="arabicPeriod"/>
            </a:pPr>
            <a:r>
              <a:rPr lang="en-US" sz="2000" dirty="0" err="1"/>
              <a:t>style.visibility</a:t>
            </a:r>
            <a:r>
              <a:rPr lang="en-US" sz="2000" dirty="0"/>
              <a:t>. </a:t>
            </a:r>
          </a:p>
          <a:p>
            <a:pPr marL="342900" indent="-342900" algn="l">
              <a:buFont typeface="Wingdings" panose="05000000000000000000" pitchFamily="2" charset="2"/>
              <a:buChar char="ü"/>
            </a:pPr>
            <a:r>
              <a:rPr lang="en-US" sz="2000" dirty="0"/>
              <a:t>The visibility property in JavaScript is also used to hide an element. </a:t>
            </a:r>
          </a:p>
          <a:p>
            <a:pPr marL="342900" indent="-342900" algn="l">
              <a:buFont typeface="Arial" panose="020B0604020202020204" pitchFamily="34" charset="0"/>
              <a:buChar char="•"/>
            </a:pPr>
            <a:r>
              <a:rPr lang="en-US" sz="2000" dirty="0"/>
              <a:t>The difference between the </a:t>
            </a:r>
            <a:r>
              <a:rPr lang="en-US" sz="2000" dirty="0" err="1"/>
              <a:t>style.display</a:t>
            </a:r>
            <a:r>
              <a:rPr lang="en-US" sz="2000" dirty="0"/>
              <a:t> and </a:t>
            </a:r>
            <a:r>
              <a:rPr lang="en-US" sz="2000" dirty="0" err="1"/>
              <a:t>style.visibility</a:t>
            </a:r>
            <a:r>
              <a:rPr lang="en-US" sz="2000" dirty="0"/>
              <a:t> is :</a:t>
            </a:r>
          </a:p>
          <a:p>
            <a:pPr marL="342900" indent="-342900" algn="l">
              <a:buFont typeface="Wingdings" panose="05000000000000000000" pitchFamily="2" charset="2"/>
              <a:buChar char="ü"/>
            </a:pPr>
            <a:r>
              <a:rPr lang="en-US" sz="2000" b="1" dirty="0"/>
              <a:t>Using visibility: hidden</a:t>
            </a:r>
            <a:r>
              <a:rPr lang="en-US" sz="2000" dirty="0"/>
              <a:t>, the tag is not visible, but space is allocated. </a:t>
            </a:r>
          </a:p>
          <a:p>
            <a:pPr marL="342900" indent="-342900" algn="l">
              <a:buFont typeface="Wingdings" panose="05000000000000000000" pitchFamily="2" charset="2"/>
              <a:buChar char="ü"/>
            </a:pPr>
            <a:r>
              <a:rPr lang="en-US" sz="2000" b="1" dirty="0"/>
              <a:t>Using display: none</a:t>
            </a:r>
            <a:r>
              <a:rPr lang="en-US" sz="2000" dirty="0"/>
              <a:t>, the tag is also not visible, but there is no space allocated on the page.</a:t>
            </a:r>
          </a:p>
          <a:p>
            <a:pPr algn="l"/>
            <a:r>
              <a:rPr lang="en-US" sz="2000" dirty="0"/>
              <a:t>Syntax :</a:t>
            </a:r>
          </a:p>
          <a:p>
            <a:pPr marL="342900" indent="-342900" algn="l">
              <a:buFont typeface="Arial" panose="020B0604020202020204" pitchFamily="34" charset="0"/>
              <a:buChar char="•"/>
            </a:pPr>
            <a:r>
              <a:rPr lang="en-US" sz="2000" dirty="0" err="1"/>
              <a:t>document.getElementById</a:t>
            </a:r>
            <a:r>
              <a:rPr lang="en-US" sz="2000" dirty="0"/>
              <a:t>("element").</a:t>
            </a:r>
            <a:r>
              <a:rPr lang="en-US" sz="2000" dirty="0" err="1"/>
              <a:t>style.display</a:t>
            </a:r>
            <a:r>
              <a:rPr lang="en-US" sz="2000" dirty="0"/>
              <a:t> = "none"; </a:t>
            </a:r>
          </a:p>
          <a:p>
            <a:pPr marL="342900" indent="-342900" algn="l">
              <a:buFont typeface="Arial" panose="020B0604020202020204" pitchFamily="34" charset="0"/>
              <a:buChar char="•"/>
            </a:pPr>
            <a:r>
              <a:rPr lang="en-US" sz="2000" dirty="0" err="1"/>
              <a:t>document.getElementById</a:t>
            </a:r>
            <a:r>
              <a:rPr lang="en-US" sz="2000" dirty="0"/>
              <a:t>("element").</a:t>
            </a:r>
            <a:r>
              <a:rPr lang="en-US" sz="2000" dirty="0" err="1"/>
              <a:t>style.visibility</a:t>
            </a:r>
            <a:r>
              <a:rPr lang="en-US" sz="2000" dirty="0"/>
              <a:t> = "none"; </a:t>
            </a:r>
          </a:p>
          <a:p>
            <a:pPr algn="l"/>
            <a:r>
              <a:rPr lang="en-US" sz="2000" dirty="0"/>
              <a:t>Ex :</a:t>
            </a:r>
          </a:p>
          <a:p>
            <a:pPr algn="l"/>
            <a:r>
              <a:rPr lang="en-US" sz="2000" dirty="0"/>
              <a:t>&lt;!DOCTYPE html&gt;  </a:t>
            </a:r>
          </a:p>
          <a:p>
            <a:pPr algn="l"/>
            <a:r>
              <a:rPr lang="en-US" sz="2000" dirty="0"/>
              <a:t>&lt;html&gt;  </a:t>
            </a:r>
          </a:p>
          <a:p>
            <a:pPr algn="l"/>
            <a:r>
              <a:rPr lang="en-US" sz="2000" dirty="0"/>
              <a:t>&lt;head&gt;  </a:t>
            </a:r>
          </a:p>
          <a:p>
            <a:pPr algn="l"/>
            <a:r>
              <a:rPr lang="en-US" sz="2000" dirty="0"/>
              <a:t>&lt;title&gt;  </a:t>
            </a:r>
          </a:p>
          <a:p>
            <a:pPr algn="l"/>
            <a:r>
              <a:rPr lang="en-US" sz="2000" dirty="0" err="1"/>
              <a:t>style.display</a:t>
            </a:r>
            <a:r>
              <a:rPr lang="en-US" sz="2000" dirty="0"/>
              <a:t>  </a:t>
            </a:r>
          </a:p>
          <a:p>
            <a:pPr algn="l"/>
            <a:r>
              <a:rPr lang="en-US" sz="2000" dirty="0"/>
              <a:t>&lt;/title&gt;  </a:t>
            </a:r>
          </a:p>
          <a:p>
            <a:pPr algn="l"/>
            <a:r>
              <a:rPr lang="en-US" sz="2000" dirty="0"/>
              <a:t>&lt;/head&gt;  </a:t>
            </a:r>
          </a:p>
          <a:p>
            <a:pPr algn="l"/>
            <a:r>
              <a:rPr lang="en-US" sz="2000" dirty="0"/>
              <a:t>&lt;body&gt; </a:t>
            </a:r>
          </a:p>
          <a:p>
            <a:pPr marL="342900" indent="-342900" algn="l">
              <a:buFont typeface="Arial" panose="020B0604020202020204" pitchFamily="34" charset="0"/>
              <a:buChar char="•"/>
            </a:pPr>
            <a:endParaRPr lang="en-US" sz="2000" dirty="0"/>
          </a:p>
          <a:p>
            <a:pPr algn="l"/>
            <a:endParaRPr lang="en-US" sz="2000" dirty="0"/>
          </a:p>
        </p:txBody>
      </p:sp>
    </p:spTree>
    <p:extLst>
      <p:ext uri="{BB962C8B-B14F-4D97-AF65-F5344CB8AC3E}">
        <p14:creationId xmlns:p14="http://schemas.microsoft.com/office/powerpoint/2010/main" val="33951042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1F7D78F-7A21-496E-B18E-995AAAC601B4}"/>
              </a:ext>
            </a:extLst>
          </p:cNvPr>
          <p:cNvSpPr>
            <a:spLocks noGrp="1"/>
          </p:cNvSpPr>
          <p:nvPr>
            <p:ph type="subTitle" idx="1"/>
          </p:nvPr>
        </p:nvSpPr>
        <p:spPr>
          <a:xfrm>
            <a:off x="126609" y="112541"/>
            <a:ext cx="11957539" cy="6625883"/>
          </a:xfrm>
        </p:spPr>
        <p:txBody>
          <a:bodyPr>
            <a:normAutofit lnSpcReduction="10000"/>
          </a:bodyPr>
          <a:lstStyle/>
          <a:p>
            <a:pPr algn="l"/>
            <a:r>
              <a:rPr lang="en-US" dirty="0"/>
              <a:t>&lt;h1&gt;  Welcome to User..&lt;/h1&gt;  </a:t>
            </a:r>
          </a:p>
          <a:p>
            <a:pPr algn="l"/>
            <a:r>
              <a:rPr lang="en-US" dirty="0"/>
              <a:t>&lt;h2&gt;Example of the JavaScript's </a:t>
            </a:r>
            <a:r>
              <a:rPr lang="en-US" dirty="0" err="1"/>
              <a:t>style.display</a:t>
            </a:r>
            <a:r>
              <a:rPr lang="en-US" dirty="0"/>
              <a:t> property  &lt;/h2&gt;   </a:t>
            </a:r>
          </a:p>
          <a:p>
            <a:pPr algn="l"/>
            <a:r>
              <a:rPr lang="en-US" dirty="0"/>
              <a:t>&lt;div id = "div" style = "background-color: yellow; font-size: 25px; color: red; border: 2px solid red;"&gt;  </a:t>
            </a:r>
          </a:p>
          <a:p>
            <a:pPr algn="l"/>
            <a:r>
              <a:rPr lang="en-US" dirty="0"/>
              <a:t>This is the div element. &lt;/div&gt;  </a:t>
            </a:r>
          </a:p>
          <a:p>
            <a:pPr algn="l"/>
            <a:r>
              <a:rPr lang="en-US" dirty="0"/>
              <a:t>&lt;p id = "p"&gt; This is a paragraph element. &lt;/p&gt;  </a:t>
            </a:r>
          </a:p>
          <a:p>
            <a:pPr algn="l"/>
            <a:r>
              <a:rPr lang="en-US" dirty="0"/>
              <a:t>&lt;button onclick = "fun()" id = "</a:t>
            </a:r>
            <a:r>
              <a:rPr lang="en-US" dirty="0" err="1"/>
              <a:t>btn</a:t>
            </a:r>
            <a:r>
              <a:rPr lang="en-US" dirty="0"/>
              <a:t>"&gt; Click me! &lt;/button&gt;  </a:t>
            </a:r>
          </a:p>
          <a:p>
            <a:pPr algn="l"/>
            <a:r>
              <a:rPr lang="en-US" dirty="0"/>
              <a:t> &lt;script&gt;  </a:t>
            </a:r>
          </a:p>
          <a:p>
            <a:pPr algn="l"/>
            <a:r>
              <a:rPr lang="en-US" dirty="0"/>
              <a:t>function fun() {  </a:t>
            </a:r>
          </a:p>
          <a:p>
            <a:pPr algn="l"/>
            <a:r>
              <a:rPr lang="en-US" dirty="0" err="1"/>
              <a:t>document.getElementById</a:t>
            </a:r>
            <a:r>
              <a:rPr lang="en-US" dirty="0"/>
              <a:t>("div").</a:t>
            </a:r>
            <a:r>
              <a:rPr lang="en-US" dirty="0" err="1"/>
              <a:t>style.display</a:t>
            </a:r>
            <a:r>
              <a:rPr lang="en-US" dirty="0"/>
              <a:t> = "none";  </a:t>
            </a:r>
          </a:p>
          <a:p>
            <a:pPr algn="l"/>
            <a:r>
              <a:rPr lang="en-US" dirty="0" err="1"/>
              <a:t>document.getElementById</a:t>
            </a:r>
            <a:r>
              <a:rPr lang="en-US" dirty="0"/>
              <a:t>("p").</a:t>
            </a:r>
            <a:r>
              <a:rPr lang="en-US" dirty="0" err="1"/>
              <a:t>style.visibility</a:t>
            </a:r>
            <a:r>
              <a:rPr lang="en-US" dirty="0"/>
              <a:t> = </a:t>
            </a:r>
            <a:r>
              <a:rPr lang="en-US"/>
              <a:t>“hidden";  </a:t>
            </a:r>
            <a:endParaRPr lang="en-US" dirty="0"/>
          </a:p>
          <a:p>
            <a:pPr algn="l"/>
            <a:r>
              <a:rPr lang="en-US" dirty="0"/>
              <a:t>}  </a:t>
            </a:r>
          </a:p>
          <a:p>
            <a:pPr algn="l"/>
            <a:r>
              <a:rPr lang="en-US" dirty="0"/>
              <a:t>&lt;/script&gt;  </a:t>
            </a:r>
          </a:p>
          <a:p>
            <a:pPr algn="l"/>
            <a:r>
              <a:rPr lang="en-US" dirty="0"/>
              <a:t>&lt;/body&gt;  </a:t>
            </a:r>
          </a:p>
          <a:p>
            <a:pPr algn="l"/>
            <a:r>
              <a:rPr lang="en-US" dirty="0"/>
              <a:t>&lt;/html&gt; </a:t>
            </a:r>
          </a:p>
        </p:txBody>
      </p:sp>
    </p:spTree>
    <p:extLst>
      <p:ext uri="{BB962C8B-B14F-4D97-AF65-F5344CB8AC3E}">
        <p14:creationId xmlns:p14="http://schemas.microsoft.com/office/powerpoint/2010/main" val="4162460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4F4F9F3-51D6-4267-82D1-A68C860118C9}"/>
              </a:ext>
            </a:extLst>
          </p:cNvPr>
          <p:cNvSpPr>
            <a:spLocks noGrp="1"/>
          </p:cNvSpPr>
          <p:nvPr>
            <p:ph type="subTitle" idx="1"/>
          </p:nvPr>
        </p:nvSpPr>
        <p:spPr>
          <a:xfrm>
            <a:off x="112542" y="140677"/>
            <a:ext cx="11957538" cy="6597748"/>
          </a:xfrm>
        </p:spPr>
        <p:txBody>
          <a:bodyPr>
            <a:normAutofit/>
          </a:bodyPr>
          <a:lstStyle/>
          <a:p>
            <a:pPr algn="l"/>
            <a:r>
              <a:rPr lang="en-US" sz="1900" b="1" dirty="0"/>
              <a:t>JS Variable :</a:t>
            </a:r>
          </a:p>
          <a:p>
            <a:pPr algn="l"/>
            <a:r>
              <a:rPr lang="en-US" sz="1900" dirty="0"/>
              <a:t>A variable is simply a name of storage location. </a:t>
            </a:r>
          </a:p>
          <a:p>
            <a:pPr marL="342900" indent="-342900" algn="l">
              <a:buFont typeface="Arial" panose="020B0604020202020204" pitchFamily="34" charset="0"/>
              <a:buChar char="•"/>
            </a:pPr>
            <a:r>
              <a:rPr lang="en-US" sz="1900" dirty="0"/>
              <a:t>local variable </a:t>
            </a:r>
          </a:p>
          <a:p>
            <a:pPr marL="342900" indent="-342900" algn="l">
              <a:buFont typeface="Arial" panose="020B0604020202020204" pitchFamily="34" charset="0"/>
              <a:buChar char="•"/>
            </a:pPr>
            <a:r>
              <a:rPr lang="en-US" sz="1900" dirty="0"/>
              <a:t>global variable.</a:t>
            </a:r>
          </a:p>
          <a:p>
            <a:pPr marL="342900" indent="-342900" algn="l">
              <a:buFont typeface="Arial" panose="020B0604020202020204" pitchFamily="34" charset="0"/>
              <a:buChar char="•"/>
            </a:pPr>
            <a:endParaRPr lang="en-US" sz="1900" dirty="0"/>
          </a:p>
          <a:p>
            <a:pPr algn="l"/>
            <a:r>
              <a:rPr lang="en-US" sz="1900" dirty="0"/>
              <a:t>Simple example with variables :</a:t>
            </a:r>
          </a:p>
          <a:p>
            <a:pPr algn="l"/>
            <a:r>
              <a:rPr lang="es-ES" sz="1900" b="1" dirty="0"/>
              <a:t>Global :</a:t>
            </a:r>
          </a:p>
          <a:p>
            <a:pPr algn="l"/>
            <a:r>
              <a:rPr lang="es-ES" sz="1900" dirty="0"/>
              <a:t>&lt;script&gt;  </a:t>
            </a:r>
          </a:p>
          <a:p>
            <a:pPr algn="l"/>
            <a:r>
              <a:rPr lang="es-ES" sz="1900" dirty="0" err="1"/>
              <a:t>var</a:t>
            </a:r>
            <a:r>
              <a:rPr lang="es-ES" sz="1900" dirty="0"/>
              <a:t> x = 10; </a:t>
            </a:r>
            <a:r>
              <a:rPr lang="es-ES" sz="1900" dirty="0" err="1"/>
              <a:t>var</a:t>
            </a:r>
            <a:r>
              <a:rPr lang="es-ES" sz="1900" dirty="0"/>
              <a:t> y = 20;  </a:t>
            </a:r>
          </a:p>
          <a:p>
            <a:pPr algn="l"/>
            <a:r>
              <a:rPr lang="es-ES" sz="1900" dirty="0" err="1"/>
              <a:t>var</a:t>
            </a:r>
            <a:r>
              <a:rPr lang="es-ES" sz="1900" dirty="0"/>
              <a:t> z=</a:t>
            </a:r>
            <a:r>
              <a:rPr lang="es-ES" sz="1900" dirty="0" err="1"/>
              <a:t>x+y</a:t>
            </a:r>
            <a:r>
              <a:rPr lang="es-ES" sz="1900" dirty="0"/>
              <a:t>;  </a:t>
            </a:r>
          </a:p>
          <a:p>
            <a:pPr algn="l"/>
            <a:r>
              <a:rPr lang="es-ES" sz="1900" dirty="0" err="1"/>
              <a:t>document.write</a:t>
            </a:r>
            <a:r>
              <a:rPr lang="es-ES" sz="1900" dirty="0"/>
              <a:t>(z);  </a:t>
            </a:r>
          </a:p>
          <a:p>
            <a:pPr algn="l"/>
            <a:r>
              <a:rPr lang="es-ES" sz="1900" dirty="0"/>
              <a:t>&lt;/script&gt; </a:t>
            </a:r>
            <a:endParaRPr lang="en-US" sz="1900" dirty="0"/>
          </a:p>
        </p:txBody>
      </p:sp>
      <p:cxnSp>
        <p:nvCxnSpPr>
          <p:cNvPr id="5" name="Straight Connector 4">
            <a:extLst>
              <a:ext uri="{FF2B5EF4-FFF2-40B4-BE49-F238E27FC236}">
                <a16:creationId xmlns:a16="http://schemas.microsoft.com/office/drawing/2014/main" id="{77BDA515-6E14-493B-9017-FE5BDA5DDA8D}"/>
              </a:ext>
            </a:extLst>
          </p:cNvPr>
          <p:cNvCxnSpPr/>
          <p:nvPr/>
        </p:nvCxnSpPr>
        <p:spPr>
          <a:xfrm>
            <a:off x="4909625" y="239151"/>
            <a:ext cx="0" cy="1237957"/>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6EFEAE5-32AD-4483-8D5B-5F52CD38E02A}"/>
              </a:ext>
            </a:extLst>
          </p:cNvPr>
          <p:cNvSpPr txBox="1"/>
          <p:nvPr/>
        </p:nvSpPr>
        <p:spPr>
          <a:xfrm>
            <a:off x="5106572" y="225082"/>
            <a:ext cx="6738425" cy="1200329"/>
          </a:xfrm>
          <a:prstGeom prst="rect">
            <a:avLst/>
          </a:prstGeom>
          <a:noFill/>
        </p:spPr>
        <p:txBody>
          <a:bodyPr wrap="square" rtlCol="0">
            <a:spAutoFit/>
          </a:bodyPr>
          <a:lstStyle/>
          <a:p>
            <a:r>
              <a:rPr lang="en-US" dirty="0"/>
              <a:t>Correct Variables :</a:t>
            </a:r>
          </a:p>
          <a:p>
            <a:r>
              <a:rPr lang="en-US" b="1" dirty="0">
                <a:solidFill>
                  <a:schemeClr val="accent6">
                    <a:lumMod val="75000"/>
                  </a:schemeClr>
                </a:solidFill>
              </a:rPr>
              <a:t>var x = 10;  </a:t>
            </a:r>
          </a:p>
          <a:p>
            <a:r>
              <a:rPr lang="en-US" b="1" dirty="0">
                <a:solidFill>
                  <a:schemeClr val="accent6">
                    <a:lumMod val="75000"/>
                  </a:schemeClr>
                </a:solidFill>
              </a:rPr>
              <a:t>var _value="</a:t>
            </a:r>
            <a:r>
              <a:rPr lang="en-US" b="1" dirty="0" err="1">
                <a:solidFill>
                  <a:schemeClr val="accent6">
                    <a:lumMod val="75000"/>
                  </a:schemeClr>
                </a:solidFill>
              </a:rPr>
              <a:t>sonoo</a:t>
            </a:r>
            <a:r>
              <a:rPr lang="en-US" b="1" dirty="0">
                <a:solidFill>
                  <a:schemeClr val="accent6">
                    <a:lumMod val="75000"/>
                  </a:schemeClr>
                </a:solidFill>
              </a:rPr>
              <a:t>"; </a:t>
            </a:r>
          </a:p>
          <a:p>
            <a:r>
              <a:rPr lang="en-US" b="1" dirty="0">
                <a:solidFill>
                  <a:schemeClr val="accent6">
                    <a:lumMod val="75000"/>
                  </a:schemeClr>
                </a:solidFill>
              </a:rPr>
              <a:t>Var LOC = “Hyderabad”;</a:t>
            </a:r>
          </a:p>
        </p:txBody>
      </p:sp>
      <p:cxnSp>
        <p:nvCxnSpPr>
          <p:cNvPr id="8" name="Straight Connector 7">
            <a:extLst>
              <a:ext uri="{FF2B5EF4-FFF2-40B4-BE49-F238E27FC236}">
                <a16:creationId xmlns:a16="http://schemas.microsoft.com/office/drawing/2014/main" id="{019D4EC8-1D82-4688-AEAF-FB526404973F}"/>
              </a:ext>
            </a:extLst>
          </p:cNvPr>
          <p:cNvCxnSpPr>
            <a:cxnSpLocks/>
          </p:cNvCxnSpPr>
          <p:nvPr/>
        </p:nvCxnSpPr>
        <p:spPr>
          <a:xfrm>
            <a:off x="8088923" y="248470"/>
            <a:ext cx="21102" cy="1059651"/>
          </a:xfrm>
          <a:prstGeom prst="line">
            <a:avLst/>
          </a:prstGeom>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AE70151E-D326-4C4C-A0E5-F80F09A97427}"/>
              </a:ext>
            </a:extLst>
          </p:cNvPr>
          <p:cNvSpPr txBox="1"/>
          <p:nvPr/>
        </p:nvSpPr>
        <p:spPr>
          <a:xfrm>
            <a:off x="8356209" y="281351"/>
            <a:ext cx="3144129" cy="1200329"/>
          </a:xfrm>
          <a:prstGeom prst="rect">
            <a:avLst/>
          </a:prstGeom>
          <a:noFill/>
        </p:spPr>
        <p:txBody>
          <a:bodyPr wrap="square" rtlCol="0">
            <a:spAutoFit/>
          </a:bodyPr>
          <a:lstStyle/>
          <a:p>
            <a:r>
              <a:rPr lang="en-US" dirty="0"/>
              <a:t>In correct variables :</a:t>
            </a:r>
          </a:p>
          <a:p>
            <a:r>
              <a:rPr lang="en-US" b="1" dirty="0">
                <a:solidFill>
                  <a:srgbClr val="FF0000"/>
                </a:solidFill>
              </a:rPr>
              <a:t>var  123=30;  </a:t>
            </a:r>
          </a:p>
          <a:p>
            <a:r>
              <a:rPr lang="en-US" b="1" dirty="0">
                <a:solidFill>
                  <a:srgbClr val="FF0000"/>
                </a:solidFill>
              </a:rPr>
              <a:t>var *aa=320; </a:t>
            </a:r>
          </a:p>
          <a:p>
            <a:r>
              <a:rPr lang="en-US" b="1" dirty="0">
                <a:solidFill>
                  <a:srgbClr val="FF0000"/>
                </a:solidFill>
              </a:rPr>
              <a:t>var  ** = 256;</a:t>
            </a:r>
          </a:p>
        </p:txBody>
      </p:sp>
      <p:cxnSp>
        <p:nvCxnSpPr>
          <p:cNvPr id="11" name="Straight Connector 10">
            <a:extLst>
              <a:ext uri="{FF2B5EF4-FFF2-40B4-BE49-F238E27FC236}">
                <a16:creationId xmlns:a16="http://schemas.microsoft.com/office/drawing/2014/main" id="{08591BCE-DEC7-4DD6-BDB5-0A6D5BB5238B}"/>
              </a:ext>
            </a:extLst>
          </p:cNvPr>
          <p:cNvCxnSpPr/>
          <p:nvPr/>
        </p:nvCxnSpPr>
        <p:spPr>
          <a:xfrm>
            <a:off x="2433711" y="2475912"/>
            <a:ext cx="0" cy="2138289"/>
          </a:xfrm>
          <a:prstGeom prst="line">
            <a:avLst/>
          </a:prstGeom>
        </p:spPr>
        <p:style>
          <a:lnRef idx="3">
            <a:schemeClr val="accent1"/>
          </a:lnRef>
          <a:fillRef idx="0">
            <a:schemeClr val="accent1"/>
          </a:fillRef>
          <a:effectRef idx="2">
            <a:schemeClr val="accent1"/>
          </a:effectRef>
          <a:fontRef idx="minor">
            <a:schemeClr val="tx1"/>
          </a:fontRef>
        </p:style>
      </p:cxnSp>
      <p:sp>
        <p:nvSpPr>
          <p:cNvPr id="12" name="TextBox 11">
            <a:extLst>
              <a:ext uri="{FF2B5EF4-FFF2-40B4-BE49-F238E27FC236}">
                <a16:creationId xmlns:a16="http://schemas.microsoft.com/office/drawing/2014/main" id="{365E5B7F-39AF-4366-82FD-F5B8EB916D05}"/>
              </a:ext>
            </a:extLst>
          </p:cNvPr>
          <p:cNvSpPr txBox="1"/>
          <p:nvPr/>
        </p:nvSpPr>
        <p:spPr>
          <a:xfrm>
            <a:off x="2658794" y="2405571"/>
            <a:ext cx="2250829" cy="2031325"/>
          </a:xfrm>
          <a:prstGeom prst="rect">
            <a:avLst/>
          </a:prstGeom>
          <a:noFill/>
        </p:spPr>
        <p:txBody>
          <a:bodyPr wrap="square" rtlCol="0">
            <a:spAutoFit/>
          </a:bodyPr>
          <a:lstStyle/>
          <a:p>
            <a:r>
              <a:rPr lang="en-US" b="1" dirty="0"/>
              <a:t>Local :</a:t>
            </a:r>
          </a:p>
          <a:p>
            <a:r>
              <a:rPr lang="en-US" dirty="0"/>
              <a:t>&lt;script&gt;  </a:t>
            </a:r>
          </a:p>
          <a:p>
            <a:r>
              <a:rPr lang="en-US" dirty="0"/>
              <a:t>function </a:t>
            </a:r>
            <a:r>
              <a:rPr lang="en-US" dirty="0" err="1"/>
              <a:t>abc</a:t>
            </a:r>
            <a:r>
              <a:rPr lang="en-US" dirty="0"/>
              <a:t>(){  </a:t>
            </a:r>
          </a:p>
          <a:p>
            <a:r>
              <a:rPr lang="en-US" dirty="0"/>
              <a:t>var x=10;//local variable  </a:t>
            </a:r>
          </a:p>
          <a:p>
            <a:r>
              <a:rPr lang="en-US" dirty="0"/>
              <a:t>}  </a:t>
            </a:r>
          </a:p>
          <a:p>
            <a:r>
              <a:rPr lang="en-US" dirty="0"/>
              <a:t>&lt;/script&gt; </a:t>
            </a:r>
          </a:p>
        </p:txBody>
      </p:sp>
      <p:sp>
        <p:nvSpPr>
          <p:cNvPr id="13" name="Rectangle: Rounded Corners 12">
            <a:extLst>
              <a:ext uri="{FF2B5EF4-FFF2-40B4-BE49-F238E27FC236}">
                <a16:creationId xmlns:a16="http://schemas.microsoft.com/office/drawing/2014/main" id="{D64C3B6D-243F-4964-AA86-1D202A45ADA2}"/>
              </a:ext>
            </a:extLst>
          </p:cNvPr>
          <p:cNvSpPr/>
          <p:nvPr/>
        </p:nvSpPr>
        <p:spPr>
          <a:xfrm>
            <a:off x="4318782" y="2025747"/>
            <a:ext cx="7719637" cy="455090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endParaRPr lang="en-US" dirty="0"/>
          </a:p>
        </p:txBody>
      </p:sp>
      <p:graphicFrame>
        <p:nvGraphicFramePr>
          <p:cNvPr id="14" name="Table 14">
            <a:extLst>
              <a:ext uri="{FF2B5EF4-FFF2-40B4-BE49-F238E27FC236}">
                <a16:creationId xmlns:a16="http://schemas.microsoft.com/office/drawing/2014/main" id="{4D61E203-93A1-4EAD-86B4-5DC2C7590686}"/>
              </a:ext>
            </a:extLst>
          </p:cNvPr>
          <p:cNvGraphicFramePr>
            <a:graphicFrameLocks noGrp="1"/>
          </p:cNvGraphicFramePr>
          <p:nvPr>
            <p:extLst>
              <p:ext uri="{D42A27DB-BD31-4B8C-83A1-F6EECF244321}">
                <p14:modId xmlns:p14="http://schemas.microsoft.com/office/powerpoint/2010/main" val="2826316525"/>
              </p:ext>
            </p:extLst>
          </p:nvPr>
        </p:nvGraphicFramePr>
        <p:xfrm>
          <a:off x="4491106" y="4159897"/>
          <a:ext cx="3706832" cy="2194560"/>
        </p:xfrm>
        <a:graphic>
          <a:graphicData uri="http://schemas.openxmlformats.org/drawingml/2006/table">
            <a:tbl>
              <a:tblPr firstRow="1" bandRow="1">
                <a:tableStyleId>{5C22544A-7EE6-4342-B048-85BDC9FD1C3A}</a:tableStyleId>
              </a:tblPr>
              <a:tblGrid>
                <a:gridCol w="1223540">
                  <a:extLst>
                    <a:ext uri="{9D8B030D-6E8A-4147-A177-3AD203B41FA5}">
                      <a16:colId xmlns:a16="http://schemas.microsoft.com/office/drawing/2014/main" val="361560332"/>
                    </a:ext>
                  </a:extLst>
                </a:gridCol>
                <a:gridCol w="2483292">
                  <a:extLst>
                    <a:ext uri="{9D8B030D-6E8A-4147-A177-3AD203B41FA5}">
                      <a16:colId xmlns:a16="http://schemas.microsoft.com/office/drawing/2014/main" val="2017707160"/>
                    </a:ext>
                  </a:extLst>
                </a:gridCol>
              </a:tblGrid>
              <a:tr h="362355">
                <a:tc>
                  <a:txBody>
                    <a:bodyPr/>
                    <a:lstStyle/>
                    <a:p>
                      <a:r>
                        <a:rPr lang="en-US" dirty="0"/>
                        <a:t>Type</a:t>
                      </a:r>
                    </a:p>
                  </a:txBody>
                  <a:tcPr/>
                </a:tc>
                <a:tc>
                  <a:txBody>
                    <a:bodyPr/>
                    <a:lstStyle/>
                    <a:p>
                      <a:r>
                        <a:rPr lang="en-US" dirty="0"/>
                        <a:t>Represents</a:t>
                      </a:r>
                    </a:p>
                  </a:txBody>
                  <a:tcPr/>
                </a:tc>
                <a:extLst>
                  <a:ext uri="{0D108BD9-81ED-4DB2-BD59-A6C34878D82A}">
                    <a16:rowId xmlns:a16="http://schemas.microsoft.com/office/drawing/2014/main" val="1034512139"/>
                  </a:ext>
                </a:extLst>
              </a:tr>
              <a:tr h="362355">
                <a:tc>
                  <a:txBody>
                    <a:bodyPr/>
                    <a:lstStyle/>
                    <a:p>
                      <a:r>
                        <a:rPr lang="en-US" dirty="0"/>
                        <a:t>String</a:t>
                      </a:r>
                    </a:p>
                  </a:txBody>
                  <a:tcPr/>
                </a:tc>
                <a:tc>
                  <a:txBody>
                    <a:bodyPr/>
                    <a:lstStyle/>
                    <a:p>
                      <a:r>
                        <a:rPr lang="en-US" dirty="0"/>
                        <a:t>seq of char’s e.g. "hello"</a:t>
                      </a:r>
                    </a:p>
                  </a:txBody>
                  <a:tcPr/>
                </a:tc>
                <a:extLst>
                  <a:ext uri="{0D108BD9-81ED-4DB2-BD59-A6C34878D82A}">
                    <a16:rowId xmlns:a16="http://schemas.microsoft.com/office/drawing/2014/main" val="3046558822"/>
                  </a:ext>
                </a:extLst>
              </a:tr>
              <a:tr h="362355">
                <a:tc>
                  <a:txBody>
                    <a:bodyPr/>
                    <a:lstStyle/>
                    <a:p>
                      <a:r>
                        <a:rPr lang="en-US" dirty="0"/>
                        <a:t>Boolean</a:t>
                      </a:r>
                    </a:p>
                  </a:txBody>
                  <a:tcPr/>
                </a:tc>
                <a:tc>
                  <a:txBody>
                    <a:bodyPr/>
                    <a:lstStyle/>
                    <a:p>
                      <a:r>
                        <a:rPr lang="en-US" dirty="0"/>
                        <a:t>True or false</a:t>
                      </a:r>
                    </a:p>
                  </a:txBody>
                  <a:tcPr/>
                </a:tc>
                <a:extLst>
                  <a:ext uri="{0D108BD9-81ED-4DB2-BD59-A6C34878D82A}">
                    <a16:rowId xmlns:a16="http://schemas.microsoft.com/office/drawing/2014/main" val="2030066793"/>
                  </a:ext>
                </a:extLst>
              </a:tr>
              <a:tr h="362355">
                <a:tc>
                  <a:txBody>
                    <a:bodyPr/>
                    <a:lstStyle/>
                    <a:p>
                      <a:r>
                        <a:rPr lang="en-US" dirty="0"/>
                        <a:t>Number</a:t>
                      </a:r>
                    </a:p>
                  </a:txBody>
                  <a:tcPr/>
                </a:tc>
                <a:tc>
                  <a:txBody>
                    <a:bodyPr/>
                    <a:lstStyle/>
                    <a:p>
                      <a:r>
                        <a:rPr lang="en-US" dirty="0"/>
                        <a:t>Numeric values</a:t>
                      </a:r>
                    </a:p>
                  </a:txBody>
                  <a:tcPr/>
                </a:tc>
                <a:extLst>
                  <a:ext uri="{0D108BD9-81ED-4DB2-BD59-A6C34878D82A}">
                    <a16:rowId xmlns:a16="http://schemas.microsoft.com/office/drawing/2014/main" val="423858761"/>
                  </a:ext>
                </a:extLst>
              </a:tr>
              <a:tr h="362355">
                <a:tc>
                  <a:txBody>
                    <a:bodyPr/>
                    <a:lstStyle/>
                    <a:p>
                      <a:r>
                        <a:rPr lang="en-US" dirty="0"/>
                        <a:t>Undefined</a:t>
                      </a:r>
                    </a:p>
                  </a:txBody>
                  <a:tcPr/>
                </a:tc>
                <a:tc>
                  <a:txBody>
                    <a:bodyPr/>
                    <a:lstStyle/>
                    <a:p>
                      <a:r>
                        <a:rPr lang="en-US" dirty="0"/>
                        <a:t>Undefined value</a:t>
                      </a:r>
                    </a:p>
                  </a:txBody>
                  <a:tcPr/>
                </a:tc>
                <a:extLst>
                  <a:ext uri="{0D108BD9-81ED-4DB2-BD59-A6C34878D82A}">
                    <a16:rowId xmlns:a16="http://schemas.microsoft.com/office/drawing/2014/main" val="4213252749"/>
                  </a:ext>
                </a:extLst>
              </a:tr>
              <a:tr h="362355">
                <a:tc>
                  <a:txBody>
                    <a:bodyPr/>
                    <a:lstStyle/>
                    <a:p>
                      <a:r>
                        <a:rPr lang="en-US" dirty="0"/>
                        <a:t>Null</a:t>
                      </a:r>
                    </a:p>
                  </a:txBody>
                  <a:tcPr/>
                </a:tc>
                <a:tc>
                  <a:txBody>
                    <a:bodyPr/>
                    <a:lstStyle/>
                    <a:p>
                      <a:r>
                        <a:rPr lang="en-US" dirty="0"/>
                        <a:t>No value at all</a:t>
                      </a:r>
                    </a:p>
                  </a:txBody>
                  <a:tcPr/>
                </a:tc>
                <a:extLst>
                  <a:ext uri="{0D108BD9-81ED-4DB2-BD59-A6C34878D82A}">
                    <a16:rowId xmlns:a16="http://schemas.microsoft.com/office/drawing/2014/main" val="3586573258"/>
                  </a:ext>
                </a:extLst>
              </a:tr>
            </a:tbl>
          </a:graphicData>
        </a:graphic>
      </p:graphicFrame>
      <p:sp>
        <p:nvSpPr>
          <p:cNvPr id="15" name="TextBox 14">
            <a:extLst>
              <a:ext uri="{FF2B5EF4-FFF2-40B4-BE49-F238E27FC236}">
                <a16:creationId xmlns:a16="http://schemas.microsoft.com/office/drawing/2014/main" id="{C9CD4683-A347-419A-80E6-274F4E32DF6F}"/>
              </a:ext>
            </a:extLst>
          </p:cNvPr>
          <p:cNvSpPr txBox="1"/>
          <p:nvPr/>
        </p:nvSpPr>
        <p:spPr>
          <a:xfrm>
            <a:off x="4491106" y="2302574"/>
            <a:ext cx="7512135" cy="1754326"/>
          </a:xfrm>
          <a:prstGeom prst="rect">
            <a:avLst/>
          </a:prstGeom>
          <a:noFill/>
        </p:spPr>
        <p:txBody>
          <a:bodyPr wrap="square" rtlCol="0">
            <a:spAutoFit/>
          </a:bodyPr>
          <a:lstStyle/>
          <a:p>
            <a:r>
              <a:rPr lang="en-US" b="1" dirty="0">
                <a:solidFill>
                  <a:srgbClr val="0070C0"/>
                </a:solidFill>
              </a:rPr>
              <a:t>Java Script Data Types :</a:t>
            </a:r>
          </a:p>
          <a:p>
            <a:r>
              <a:rPr lang="en-US" dirty="0"/>
              <a:t>JavaScript provides different data types to hold different types of values. There are two types of data types in JavaScript.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Primitive data type</a:t>
            </a:r>
          </a:p>
          <a:p>
            <a:pPr marL="285750" indent="-285750">
              <a:buFont typeface="Arial" panose="020B0604020202020204" pitchFamily="34" charset="0"/>
              <a:buChar char="•"/>
            </a:pPr>
            <a:r>
              <a:rPr lang="en-US" dirty="0"/>
              <a:t>Non-primitive (reference) data type</a:t>
            </a:r>
          </a:p>
        </p:txBody>
      </p:sp>
      <p:graphicFrame>
        <p:nvGraphicFramePr>
          <p:cNvPr id="16" name="Table 16">
            <a:extLst>
              <a:ext uri="{FF2B5EF4-FFF2-40B4-BE49-F238E27FC236}">
                <a16:creationId xmlns:a16="http://schemas.microsoft.com/office/drawing/2014/main" id="{57B504E8-B9D2-4410-A6C7-AB0151BB4679}"/>
              </a:ext>
            </a:extLst>
          </p:cNvPr>
          <p:cNvGraphicFramePr>
            <a:graphicFrameLocks noGrp="1"/>
          </p:cNvGraphicFramePr>
          <p:nvPr>
            <p:extLst>
              <p:ext uri="{D42A27DB-BD31-4B8C-83A1-F6EECF244321}">
                <p14:modId xmlns:p14="http://schemas.microsoft.com/office/powerpoint/2010/main" val="1003562679"/>
              </p:ext>
            </p:extLst>
          </p:nvPr>
        </p:nvGraphicFramePr>
        <p:xfrm>
          <a:off x="8375552" y="4159897"/>
          <a:ext cx="3502859" cy="1483360"/>
        </p:xfrm>
        <a:graphic>
          <a:graphicData uri="http://schemas.openxmlformats.org/drawingml/2006/table">
            <a:tbl>
              <a:tblPr firstRow="1" bandRow="1">
                <a:tableStyleId>{5C22544A-7EE6-4342-B048-85BDC9FD1C3A}</a:tableStyleId>
              </a:tblPr>
              <a:tblGrid>
                <a:gridCol w="925758">
                  <a:extLst>
                    <a:ext uri="{9D8B030D-6E8A-4147-A177-3AD203B41FA5}">
                      <a16:colId xmlns:a16="http://schemas.microsoft.com/office/drawing/2014/main" val="3209698321"/>
                    </a:ext>
                  </a:extLst>
                </a:gridCol>
                <a:gridCol w="2577101">
                  <a:extLst>
                    <a:ext uri="{9D8B030D-6E8A-4147-A177-3AD203B41FA5}">
                      <a16:colId xmlns:a16="http://schemas.microsoft.com/office/drawing/2014/main" val="1542554428"/>
                    </a:ext>
                  </a:extLst>
                </a:gridCol>
              </a:tblGrid>
              <a:tr h="370840">
                <a:tc>
                  <a:txBody>
                    <a:bodyPr/>
                    <a:lstStyle/>
                    <a:p>
                      <a:r>
                        <a:rPr lang="en-US" dirty="0"/>
                        <a:t>Type</a:t>
                      </a:r>
                    </a:p>
                  </a:txBody>
                  <a:tcPr/>
                </a:tc>
                <a:tc>
                  <a:txBody>
                    <a:bodyPr/>
                    <a:lstStyle/>
                    <a:p>
                      <a:r>
                        <a:rPr lang="en-US" dirty="0"/>
                        <a:t>Represents</a:t>
                      </a:r>
                    </a:p>
                  </a:txBody>
                  <a:tcPr/>
                </a:tc>
                <a:extLst>
                  <a:ext uri="{0D108BD9-81ED-4DB2-BD59-A6C34878D82A}">
                    <a16:rowId xmlns:a16="http://schemas.microsoft.com/office/drawing/2014/main" val="4205631104"/>
                  </a:ext>
                </a:extLst>
              </a:tr>
              <a:tr h="370840">
                <a:tc>
                  <a:txBody>
                    <a:bodyPr/>
                    <a:lstStyle/>
                    <a:p>
                      <a:r>
                        <a:rPr lang="en-US" dirty="0"/>
                        <a:t>Object</a:t>
                      </a:r>
                    </a:p>
                  </a:txBody>
                  <a:tcPr/>
                </a:tc>
                <a:tc>
                  <a:txBody>
                    <a:bodyPr/>
                    <a:lstStyle/>
                    <a:p>
                      <a:r>
                        <a:rPr lang="en-US" dirty="0"/>
                        <a:t>we can access members</a:t>
                      </a:r>
                    </a:p>
                  </a:txBody>
                  <a:tcPr/>
                </a:tc>
                <a:extLst>
                  <a:ext uri="{0D108BD9-81ED-4DB2-BD59-A6C34878D82A}">
                    <a16:rowId xmlns:a16="http://schemas.microsoft.com/office/drawing/2014/main" val="3536983587"/>
                  </a:ext>
                </a:extLst>
              </a:tr>
              <a:tr h="370840">
                <a:tc>
                  <a:txBody>
                    <a:bodyPr/>
                    <a:lstStyle/>
                    <a:p>
                      <a:r>
                        <a:rPr lang="en-US" dirty="0"/>
                        <a:t>Array</a:t>
                      </a:r>
                    </a:p>
                  </a:txBody>
                  <a:tcPr/>
                </a:tc>
                <a:tc>
                  <a:txBody>
                    <a:bodyPr/>
                    <a:lstStyle/>
                    <a:p>
                      <a:r>
                        <a:rPr lang="en-US" sz="1800" b="0" i="0" kern="1200" dirty="0">
                          <a:solidFill>
                            <a:schemeClr val="dk1"/>
                          </a:solidFill>
                          <a:effectLst/>
                          <a:latin typeface="+mn-lt"/>
                          <a:ea typeface="+mn-ea"/>
                          <a:cs typeface="+mn-cs"/>
                        </a:rPr>
                        <a:t>group of similar values</a:t>
                      </a:r>
                      <a:endParaRPr lang="en-US" dirty="0"/>
                    </a:p>
                  </a:txBody>
                  <a:tcPr/>
                </a:tc>
                <a:extLst>
                  <a:ext uri="{0D108BD9-81ED-4DB2-BD59-A6C34878D82A}">
                    <a16:rowId xmlns:a16="http://schemas.microsoft.com/office/drawing/2014/main" val="926203395"/>
                  </a:ext>
                </a:extLst>
              </a:tr>
              <a:tr h="370840">
                <a:tc>
                  <a:txBody>
                    <a:bodyPr/>
                    <a:lstStyle/>
                    <a:p>
                      <a:r>
                        <a:rPr lang="en-US" dirty="0" err="1"/>
                        <a:t>RegExp</a:t>
                      </a:r>
                      <a:endParaRPr lang="en-US" dirty="0"/>
                    </a:p>
                  </a:txBody>
                  <a:tcPr/>
                </a:tc>
                <a:tc>
                  <a:txBody>
                    <a:bodyPr/>
                    <a:lstStyle/>
                    <a:p>
                      <a:r>
                        <a:rPr lang="en-US" sz="1800" b="0" i="0" kern="1200" dirty="0">
                          <a:solidFill>
                            <a:schemeClr val="dk1"/>
                          </a:solidFill>
                          <a:effectLst/>
                          <a:latin typeface="+mn-lt"/>
                          <a:ea typeface="+mn-ea"/>
                          <a:cs typeface="+mn-cs"/>
                        </a:rPr>
                        <a:t>regular expression</a:t>
                      </a:r>
                      <a:endParaRPr lang="en-US" dirty="0"/>
                    </a:p>
                  </a:txBody>
                  <a:tcPr/>
                </a:tc>
                <a:extLst>
                  <a:ext uri="{0D108BD9-81ED-4DB2-BD59-A6C34878D82A}">
                    <a16:rowId xmlns:a16="http://schemas.microsoft.com/office/drawing/2014/main" val="515233451"/>
                  </a:ext>
                </a:extLst>
              </a:tr>
            </a:tbl>
          </a:graphicData>
        </a:graphic>
      </p:graphicFrame>
    </p:spTree>
    <p:extLst>
      <p:ext uri="{BB962C8B-B14F-4D97-AF65-F5344CB8AC3E}">
        <p14:creationId xmlns:p14="http://schemas.microsoft.com/office/powerpoint/2010/main" val="1203148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1104266-FBCB-4DA1-B29D-47B152A2F56E}"/>
              </a:ext>
            </a:extLst>
          </p:cNvPr>
          <p:cNvSpPr>
            <a:spLocks noGrp="1"/>
          </p:cNvSpPr>
          <p:nvPr>
            <p:ph type="subTitle" idx="1"/>
          </p:nvPr>
        </p:nvSpPr>
        <p:spPr>
          <a:xfrm>
            <a:off x="0" y="0"/>
            <a:ext cx="12192000" cy="6858000"/>
          </a:xfrm>
        </p:spPr>
        <p:txBody>
          <a:bodyPr>
            <a:normAutofit/>
          </a:bodyPr>
          <a:lstStyle/>
          <a:p>
            <a:pPr algn="l"/>
            <a:r>
              <a:rPr lang="en-US" sz="2000" dirty="0"/>
              <a:t>JavaScript String split()</a:t>
            </a:r>
          </a:p>
          <a:p>
            <a:pPr algn="l"/>
            <a:r>
              <a:rPr lang="en-US" sz="2000" dirty="0"/>
              <a:t>As the name implies, the split() method in JavaScript splits the string into the array of substrings, puts these substrings into an array, and returns the new array. It does not change the original string.</a:t>
            </a:r>
          </a:p>
          <a:p>
            <a:pPr algn="l"/>
            <a:endParaRPr lang="en-US" sz="2000" dirty="0"/>
          </a:p>
        </p:txBody>
      </p:sp>
      <p:sp>
        <p:nvSpPr>
          <p:cNvPr id="4" name="Rectangle: Rounded Corners 3">
            <a:extLst>
              <a:ext uri="{FF2B5EF4-FFF2-40B4-BE49-F238E27FC236}">
                <a16:creationId xmlns:a16="http://schemas.microsoft.com/office/drawing/2014/main" id="{B4962E87-2A81-4418-8A4C-02B169598383}"/>
              </a:ext>
            </a:extLst>
          </p:cNvPr>
          <p:cNvSpPr/>
          <p:nvPr/>
        </p:nvSpPr>
        <p:spPr>
          <a:xfrm>
            <a:off x="182880" y="1153551"/>
            <a:ext cx="3854548" cy="3615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&lt;!DOCTYPE html&gt;  </a:t>
            </a:r>
          </a:p>
          <a:p>
            <a:r>
              <a:rPr lang="en-US" dirty="0"/>
              <a:t>&lt;html&gt;  </a:t>
            </a:r>
          </a:p>
          <a:p>
            <a:r>
              <a:rPr lang="en-US" dirty="0"/>
              <a:t>&lt;head&gt;  </a:t>
            </a:r>
          </a:p>
          <a:p>
            <a:r>
              <a:rPr lang="en-US" dirty="0"/>
              <a:t>&lt;script&gt;  </a:t>
            </a:r>
          </a:p>
          <a:p>
            <a:r>
              <a:rPr lang="en-US" dirty="0"/>
              <a:t>var str = 'Welcome to the User.com'  </a:t>
            </a:r>
          </a:p>
          <a:p>
            <a:r>
              <a:rPr lang="en-US" dirty="0"/>
              <a:t>var </a:t>
            </a:r>
            <a:r>
              <a:rPr lang="en-US" dirty="0" err="1"/>
              <a:t>arr</a:t>
            </a:r>
            <a:r>
              <a:rPr lang="en-US" dirty="0"/>
              <a:t> = </a:t>
            </a:r>
            <a:r>
              <a:rPr lang="en-US" dirty="0" err="1"/>
              <a:t>str.split</a:t>
            </a:r>
            <a:r>
              <a:rPr lang="en-US" dirty="0"/>
              <a:t>(" ", 3);  </a:t>
            </a:r>
          </a:p>
          <a:p>
            <a:r>
              <a:rPr lang="en-US" dirty="0" err="1"/>
              <a:t>document.write</a:t>
            </a:r>
            <a:r>
              <a:rPr lang="en-US" dirty="0"/>
              <a:t>(</a:t>
            </a:r>
            <a:r>
              <a:rPr lang="en-US" dirty="0" err="1"/>
              <a:t>arr</a:t>
            </a:r>
            <a:r>
              <a:rPr lang="en-US" dirty="0"/>
              <a:t>);  </a:t>
            </a:r>
          </a:p>
          <a:p>
            <a:r>
              <a:rPr lang="en-US" dirty="0"/>
              <a:t>&lt;/script&gt;  </a:t>
            </a:r>
          </a:p>
          <a:p>
            <a:r>
              <a:rPr lang="en-US" dirty="0"/>
              <a:t>&lt;/head&gt;  </a:t>
            </a:r>
          </a:p>
          <a:p>
            <a:r>
              <a:rPr lang="en-US" dirty="0"/>
              <a:t>&lt;body&gt;   </a:t>
            </a:r>
          </a:p>
          <a:p>
            <a:r>
              <a:rPr lang="en-US" dirty="0"/>
              <a:t>&lt;/body&gt;  </a:t>
            </a:r>
          </a:p>
          <a:p>
            <a:r>
              <a:rPr lang="en-US" dirty="0"/>
              <a:t>&lt;/html&gt; </a:t>
            </a:r>
          </a:p>
        </p:txBody>
      </p:sp>
      <p:sp>
        <p:nvSpPr>
          <p:cNvPr id="5" name="Rectangle: Rounded Corners 4">
            <a:extLst>
              <a:ext uri="{FF2B5EF4-FFF2-40B4-BE49-F238E27FC236}">
                <a16:creationId xmlns:a16="http://schemas.microsoft.com/office/drawing/2014/main" id="{E01411F3-664F-4D53-8D6B-2B8B3B3C3DC3}"/>
              </a:ext>
            </a:extLst>
          </p:cNvPr>
          <p:cNvSpPr/>
          <p:nvPr/>
        </p:nvSpPr>
        <p:spPr>
          <a:xfrm>
            <a:off x="4220308" y="1195754"/>
            <a:ext cx="3685735" cy="35731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&lt;!DOCTYPE html&gt;  </a:t>
            </a:r>
          </a:p>
          <a:p>
            <a:r>
              <a:rPr lang="en-US" dirty="0"/>
              <a:t>&lt;html&gt;  </a:t>
            </a:r>
          </a:p>
          <a:p>
            <a:r>
              <a:rPr lang="en-US" dirty="0"/>
              <a:t>&lt;head&gt;  </a:t>
            </a:r>
          </a:p>
          <a:p>
            <a:r>
              <a:rPr lang="en-US" dirty="0"/>
              <a:t>&lt;script&gt;  </a:t>
            </a:r>
          </a:p>
          <a:p>
            <a:r>
              <a:rPr lang="en-US" dirty="0"/>
              <a:t>var str = 'Welcome to the user.com'  </a:t>
            </a:r>
          </a:p>
          <a:p>
            <a:r>
              <a:rPr lang="en-US" dirty="0"/>
              <a:t>var </a:t>
            </a:r>
            <a:r>
              <a:rPr lang="en-US" dirty="0" err="1"/>
              <a:t>arr</a:t>
            </a:r>
            <a:r>
              <a:rPr lang="en-US" dirty="0"/>
              <a:t> = </a:t>
            </a:r>
            <a:r>
              <a:rPr lang="en-US" dirty="0" err="1"/>
              <a:t>str.split</a:t>
            </a:r>
            <a:r>
              <a:rPr lang="en-US" dirty="0"/>
              <a:t>("u");  </a:t>
            </a:r>
          </a:p>
          <a:p>
            <a:r>
              <a:rPr lang="en-US" dirty="0" err="1"/>
              <a:t>document.write</a:t>
            </a:r>
            <a:r>
              <a:rPr lang="en-US" dirty="0"/>
              <a:t>(</a:t>
            </a:r>
            <a:r>
              <a:rPr lang="en-US" dirty="0" err="1"/>
              <a:t>arr</a:t>
            </a:r>
            <a:r>
              <a:rPr lang="en-US" dirty="0"/>
              <a:t>);  </a:t>
            </a:r>
          </a:p>
          <a:p>
            <a:r>
              <a:rPr lang="en-US" dirty="0"/>
              <a:t>&lt;/script&gt;  </a:t>
            </a:r>
          </a:p>
          <a:p>
            <a:r>
              <a:rPr lang="en-US" dirty="0"/>
              <a:t>&lt;/head&gt;  </a:t>
            </a:r>
          </a:p>
          <a:p>
            <a:r>
              <a:rPr lang="en-US" dirty="0"/>
              <a:t>&lt;body&gt;  &lt;/body&gt;  </a:t>
            </a:r>
          </a:p>
          <a:p>
            <a:r>
              <a:rPr lang="en-US" dirty="0"/>
              <a:t>&lt;/html&gt; </a:t>
            </a:r>
          </a:p>
        </p:txBody>
      </p:sp>
      <p:sp>
        <p:nvSpPr>
          <p:cNvPr id="6" name="Rectangle: Rounded Corners 5">
            <a:extLst>
              <a:ext uri="{FF2B5EF4-FFF2-40B4-BE49-F238E27FC236}">
                <a16:creationId xmlns:a16="http://schemas.microsoft.com/office/drawing/2014/main" id="{2C95941B-2A2B-421A-A33B-AEC61D9B696E}"/>
              </a:ext>
            </a:extLst>
          </p:cNvPr>
          <p:cNvSpPr/>
          <p:nvPr/>
        </p:nvSpPr>
        <p:spPr>
          <a:xfrm>
            <a:off x="8299938" y="1195754"/>
            <a:ext cx="3892062" cy="35731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&lt;!DOCTYPE html&gt;  </a:t>
            </a:r>
          </a:p>
          <a:p>
            <a:r>
              <a:rPr lang="en-US" dirty="0"/>
              <a:t>&lt;html&gt;  </a:t>
            </a:r>
          </a:p>
          <a:p>
            <a:r>
              <a:rPr lang="en-US" dirty="0"/>
              <a:t>&lt;head&gt;  </a:t>
            </a:r>
          </a:p>
          <a:p>
            <a:r>
              <a:rPr lang="en-US" dirty="0"/>
              <a:t>&lt;script&gt;  </a:t>
            </a:r>
          </a:p>
          <a:p>
            <a:r>
              <a:rPr lang="en-US" dirty="0"/>
              <a:t>var str = 'Welcome to the user.com'  </a:t>
            </a:r>
          </a:p>
          <a:p>
            <a:r>
              <a:rPr lang="en-US" dirty="0"/>
              <a:t>var </a:t>
            </a:r>
            <a:r>
              <a:rPr lang="en-US" dirty="0" err="1"/>
              <a:t>arr</a:t>
            </a:r>
            <a:r>
              <a:rPr lang="en-US" dirty="0"/>
              <a:t> = </a:t>
            </a:r>
            <a:r>
              <a:rPr lang="en-US" dirty="0" err="1"/>
              <a:t>str.split</a:t>
            </a:r>
            <a:r>
              <a:rPr lang="en-US" dirty="0"/>
              <a:t>();  </a:t>
            </a:r>
          </a:p>
          <a:p>
            <a:r>
              <a:rPr lang="en-US" dirty="0" err="1"/>
              <a:t>document.write</a:t>
            </a:r>
            <a:r>
              <a:rPr lang="en-US" dirty="0"/>
              <a:t>(</a:t>
            </a:r>
            <a:r>
              <a:rPr lang="en-US" dirty="0" err="1"/>
              <a:t>arr</a:t>
            </a:r>
            <a:r>
              <a:rPr lang="en-US" dirty="0"/>
              <a:t>);  </a:t>
            </a:r>
          </a:p>
          <a:p>
            <a:r>
              <a:rPr lang="en-US" dirty="0"/>
              <a:t>&lt;/script&gt;  </a:t>
            </a:r>
          </a:p>
          <a:p>
            <a:r>
              <a:rPr lang="en-US" dirty="0"/>
              <a:t>&lt;/head&gt;  </a:t>
            </a:r>
          </a:p>
          <a:p>
            <a:r>
              <a:rPr lang="en-US" dirty="0"/>
              <a:t>&lt;body&gt;    </a:t>
            </a:r>
          </a:p>
          <a:p>
            <a:r>
              <a:rPr lang="en-US" dirty="0"/>
              <a:t>&lt;/body&gt;  </a:t>
            </a:r>
          </a:p>
          <a:p>
            <a:r>
              <a:rPr lang="en-US" dirty="0"/>
              <a:t>&lt;/html&gt; </a:t>
            </a:r>
          </a:p>
        </p:txBody>
      </p:sp>
    </p:spTree>
    <p:extLst>
      <p:ext uri="{BB962C8B-B14F-4D97-AF65-F5344CB8AC3E}">
        <p14:creationId xmlns:p14="http://schemas.microsoft.com/office/powerpoint/2010/main" val="40264710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41FE9A2-16A8-4D3A-AA3E-40458A6A8DFA}"/>
              </a:ext>
            </a:extLst>
          </p:cNvPr>
          <p:cNvSpPr>
            <a:spLocks noGrp="1"/>
          </p:cNvSpPr>
          <p:nvPr>
            <p:ph type="subTitle" idx="1"/>
          </p:nvPr>
        </p:nvSpPr>
        <p:spPr>
          <a:xfrm>
            <a:off x="225083" y="281353"/>
            <a:ext cx="11816862" cy="6428935"/>
          </a:xfrm>
        </p:spPr>
        <p:txBody>
          <a:bodyPr/>
          <a:lstStyle/>
          <a:p>
            <a:r>
              <a:rPr lang="en-US" dirty="0"/>
              <a:t>Remove elements from array in JavaScript</a:t>
            </a:r>
          </a:p>
          <a:p>
            <a:r>
              <a:rPr lang="en-US" dirty="0"/>
              <a:t>These JavaScript array methods are as follows:</a:t>
            </a:r>
          </a:p>
          <a:p>
            <a:endParaRPr lang="en-US" dirty="0"/>
          </a:p>
        </p:txBody>
      </p:sp>
      <p:graphicFrame>
        <p:nvGraphicFramePr>
          <p:cNvPr id="4" name="Table 3">
            <a:extLst>
              <a:ext uri="{FF2B5EF4-FFF2-40B4-BE49-F238E27FC236}">
                <a16:creationId xmlns:a16="http://schemas.microsoft.com/office/drawing/2014/main" id="{C70F720D-6420-40AC-B6E7-3062AA5078AD}"/>
              </a:ext>
            </a:extLst>
          </p:cNvPr>
          <p:cNvGraphicFramePr>
            <a:graphicFrameLocks noGrp="1"/>
          </p:cNvGraphicFramePr>
          <p:nvPr>
            <p:extLst>
              <p:ext uri="{D42A27DB-BD31-4B8C-83A1-F6EECF244321}">
                <p14:modId xmlns:p14="http://schemas.microsoft.com/office/powerpoint/2010/main" val="1530140820"/>
              </p:ext>
            </p:extLst>
          </p:nvPr>
        </p:nvGraphicFramePr>
        <p:xfrm>
          <a:off x="541606" y="1286020"/>
          <a:ext cx="11183816" cy="2209800"/>
        </p:xfrm>
        <a:graphic>
          <a:graphicData uri="http://schemas.openxmlformats.org/drawingml/2006/table">
            <a:tbl>
              <a:tblPr/>
              <a:tblGrid>
                <a:gridCol w="2419643">
                  <a:extLst>
                    <a:ext uri="{9D8B030D-6E8A-4147-A177-3AD203B41FA5}">
                      <a16:colId xmlns:a16="http://schemas.microsoft.com/office/drawing/2014/main" val="382246175"/>
                    </a:ext>
                  </a:extLst>
                </a:gridCol>
                <a:gridCol w="8764173">
                  <a:extLst>
                    <a:ext uri="{9D8B030D-6E8A-4147-A177-3AD203B41FA5}">
                      <a16:colId xmlns:a16="http://schemas.microsoft.com/office/drawing/2014/main" val="2021960494"/>
                    </a:ext>
                  </a:extLst>
                </a:gridCol>
              </a:tblGrid>
              <a:tr h="0">
                <a:tc>
                  <a:txBody>
                    <a:bodyPr/>
                    <a:lstStyle/>
                    <a:p>
                      <a:pPr algn="l" fontAlgn="t"/>
                      <a:r>
                        <a:rPr lang="en-US">
                          <a:solidFill>
                            <a:srgbClr val="000000"/>
                          </a:solidFill>
                          <a:effectLst/>
                          <a:latin typeface="times new roman" panose="02020603050405020304" pitchFamily="18" charset="0"/>
                        </a:rPr>
                        <a:t>Method</a:t>
                      </a:r>
                    </a:p>
                  </a:txBody>
                  <a:tcPr marL="114300" marR="114300" marT="114300" marB="114300">
                    <a:lnL w="9525" cap="flat" cmpd="sng" algn="ctr">
                      <a:solidFill>
                        <a:srgbClr val="C0F192"/>
                      </a:solidFill>
                      <a:prstDash val="solid"/>
                      <a:round/>
                      <a:headEnd type="none" w="med" len="med"/>
                      <a:tailEnd type="none" w="med" len="med"/>
                    </a:lnL>
                    <a:lnR w="9525" cap="flat" cmpd="sng" algn="ctr">
                      <a:solidFill>
                        <a:srgbClr val="C0F192"/>
                      </a:solidFill>
                      <a:prstDash val="solid"/>
                      <a:round/>
                      <a:headEnd type="none" w="med" len="med"/>
                      <a:tailEnd type="none" w="med" len="med"/>
                    </a:lnR>
                    <a:lnT w="9525" cap="flat" cmpd="sng" algn="ctr">
                      <a:solidFill>
                        <a:srgbClr val="C0F19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Description</a:t>
                      </a:r>
                    </a:p>
                  </a:txBody>
                  <a:tcPr marL="114300" marR="114300" marT="114300" marB="114300">
                    <a:lnL w="9525" cap="flat" cmpd="sng" algn="ctr">
                      <a:solidFill>
                        <a:srgbClr val="C0F192"/>
                      </a:solidFill>
                      <a:prstDash val="solid"/>
                      <a:round/>
                      <a:headEnd type="none" w="med" len="med"/>
                      <a:tailEnd type="none" w="med" len="med"/>
                    </a:lnL>
                    <a:lnR w="9525" cap="flat" cmpd="sng" algn="ctr">
                      <a:solidFill>
                        <a:srgbClr val="C0F192"/>
                      </a:solidFill>
                      <a:prstDash val="solid"/>
                      <a:round/>
                      <a:headEnd type="none" w="med" len="med"/>
                      <a:tailEnd type="none" w="med" len="med"/>
                    </a:lnR>
                    <a:lnT w="9525" cap="flat" cmpd="sng" algn="ctr">
                      <a:solidFill>
                        <a:srgbClr val="C0F19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007596120"/>
                  </a:ext>
                </a:extLst>
              </a:tr>
              <a:tr h="0">
                <a:tc>
                  <a:txBody>
                    <a:bodyPr/>
                    <a:lstStyle/>
                    <a:p>
                      <a:pPr algn="just" fontAlgn="t"/>
                      <a:r>
                        <a:rPr lang="en-US" b="1">
                          <a:solidFill>
                            <a:srgbClr val="333333"/>
                          </a:solidFill>
                          <a:effectLst/>
                          <a:latin typeface="inter-bold"/>
                        </a:rPr>
                        <a:t>pop()</a:t>
                      </a:r>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This method removes the elements from the end of the array.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8805133"/>
                  </a:ext>
                </a:extLst>
              </a:tr>
              <a:tr h="0">
                <a:tc>
                  <a:txBody>
                    <a:bodyPr/>
                    <a:lstStyle/>
                    <a:p>
                      <a:pPr algn="just" fontAlgn="t"/>
                      <a:r>
                        <a:rPr lang="en-US" b="1">
                          <a:solidFill>
                            <a:srgbClr val="333333"/>
                          </a:solidFill>
                          <a:effectLst/>
                          <a:latin typeface="inter-bold"/>
                        </a:rPr>
                        <a:t>shift()</a:t>
                      </a:r>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Like the pop() method, it also removes the elements but from the start of the array.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28166942"/>
                  </a:ext>
                </a:extLst>
              </a:tr>
              <a:tr h="0">
                <a:tc>
                  <a:txBody>
                    <a:bodyPr/>
                    <a:lstStyle/>
                    <a:p>
                      <a:pPr algn="just" fontAlgn="t"/>
                      <a:r>
                        <a:rPr lang="en-US" b="1">
                          <a:solidFill>
                            <a:srgbClr val="333333"/>
                          </a:solidFill>
                          <a:effectLst/>
                          <a:latin typeface="inter-bold"/>
                        </a:rPr>
                        <a:t>filter()</a:t>
                      </a:r>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The filter() method removes the elements from an array in a programmatically way.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48007389"/>
                  </a:ext>
                </a:extLst>
              </a:tr>
              <a:tr h="0">
                <a:tc>
                  <a:txBody>
                    <a:bodyPr/>
                    <a:lstStyle/>
                    <a:p>
                      <a:pPr algn="just" fontAlgn="t"/>
                      <a:r>
                        <a:rPr lang="en-US" b="1">
                          <a:solidFill>
                            <a:srgbClr val="333333"/>
                          </a:solidFill>
                          <a:effectLst/>
                          <a:latin typeface="inter-bold"/>
                        </a:rPr>
                        <a:t>splice()</a:t>
                      </a:r>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This method removes the elements from a specific index.</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46353049"/>
                  </a:ext>
                </a:extLst>
              </a:tr>
            </a:tbl>
          </a:graphicData>
        </a:graphic>
      </p:graphicFrame>
      <p:sp>
        <p:nvSpPr>
          <p:cNvPr id="5" name="Rectangle: Rounded Corners 4">
            <a:extLst>
              <a:ext uri="{FF2B5EF4-FFF2-40B4-BE49-F238E27FC236}">
                <a16:creationId xmlns:a16="http://schemas.microsoft.com/office/drawing/2014/main" id="{B5F48DF5-3B58-4B7E-8D7D-33D63B6A4477}"/>
              </a:ext>
            </a:extLst>
          </p:cNvPr>
          <p:cNvSpPr/>
          <p:nvPr/>
        </p:nvSpPr>
        <p:spPr>
          <a:xfrm>
            <a:off x="1041009" y="4065563"/>
            <a:ext cx="9256542" cy="2039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Note : use the other pre defined function instead of pop() in the below example.</a:t>
            </a:r>
          </a:p>
        </p:txBody>
      </p:sp>
    </p:spTree>
    <p:extLst>
      <p:ext uri="{BB962C8B-B14F-4D97-AF65-F5344CB8AC3E}">
        <p14:creationId xmlns:p14="http://schemas.microsoft.com/office/powerpoint/2010/main" val="11405808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22FC885-BB8D-4789-B439-623027260AB5}"/>
              </a:ext>
            </a:extLst>
          </p:cNvPr>
          <p:cNvSpPr>
            <a:spLocks noGrp="1"/>
          </p:cNvSpPr>
          <p:nvPr>
            <p:ph type="subTitle" idx="1"/>
          </p:nvPr>
        </p:nvSpPr>
        <p:spPr>
          <a:xfrm>
            <a:off x="140677" y="112542"/>
            <a:ext cx="11915335" cy="6583680"/>
          </a:xfrm>
        </p:spPr>
        <p:txBody>
          <a:bodyPr>
            <a:normAutofit fontScale="92500" lnSpcReduction="10000"/>
          </a:bodyPr>
          <a:lstStyle/>
          <a:p>
            <a:pPr algn="l"/>
            <a:r>
              <a:rPr lang="en-US" dirty="0"/>
              <a:t>&lt;html&gt;  </a:t>
            </a:r>
          </a:p>
          <a:p>
            <a:pPr algn="l"/>
            <a:r>
              <a:rPr lang="en-US" dirty="0"/>
              <a:t>&lt;body&gt;  </a:t>
            </a:r>
          </a:p>
          <a:p>
            <a:pPr algn="l"/>
            <a:r>
              <a:rPr lang="en-US" dirty="0"/>
              <a:t>&lt;script&gt; </a:t>
            </a:r>
          </a:p>
          <a:p>
            <a:pPr algn="l"/>
            <a:r>
              <a:rPr lang="en-US" dirty="0"/>
              <a:t>function </a:t>
            </a:r>
            <a:r>
              <a:rPr lang="en-US" dirty="0" err="1"/>
              <a:t>removeLastElement</a:t>
            </a:r>
            <a:r>
              <a:rPr lang="en-US" dirty="0"/>
              <a:t>() {    </a:t>
            </a:r>
          </a:p>
          <a:p>
            <a:pPr algn="l"/>
            <a:r>
              <a:rPr lang="en-US" dirty="0"/>
              <a:t>    var </a:t>
            </a:r>
            <a:r>
              <a:rPr lang="en-US" dirty="0" err="1"/>
              <a:t>shoeBrand</a:t>
            </a:r>
            <a:r>
              <a:rPr lang="en-US" dirty="0"/>
              <a:t> = ["Nike", " Adidas", " Sparks", " </a:t>
            </a:r>
            <a:r>
              <a:rPr lang="en-US" dirty="0" err="1"/>
              <a:t>RedTape</a:t>
            </a:r>
            <a:r>
              <a:rPr lang="en-US" dirty="0"/>
              <a:t>"];</a:t>
            </a:r>
          </a:p>
          <a:p>
            <a:pPr algn="l"/>
            <a:r>
              <a:rPr lang="en-US" dirty="0"/>
              <a:t>    </a:t>
            </a:r>
            <a:r>
              <a:rPr lang="en-US" dirty="0" err="1"/>
              <a:t>document.write</a:t>
            </a:r>
            <a:r>
              <a:rPr lang="en-US" dirty="0"/>
              <a:t>("Elements in array before removing: &lt;</a:t>
            </a:r>
            <a:r>
              <a:rPr lang="en-US" dirty="0" err="1"/>
              <a:t>br</a:t>
            </a:r>
            <a:r>
              <a:rPr lang="en-US" dirty="0"/>
              <a:t>&gt;" + </a:t>
            </a:r>
            <a:r>
              <a:rPr lang="en-US" dirty="0" err="1"/>
              <a:t>shoeBrand</a:t>
            </a:r>
            <a:r>
              <a:rPr lang="en-US" dirty="0"/>
              <a:t> + "&lt;</a:t>
            </a:r>
            <a:r>
              <a:rPr lang="en-US" dirty="0" err="1"/>
              <a:t>br</a:t>
            </a:r>
            <a:r>
              <a:rPr lang="en-US" dirty="0"/>
              <a:t>&gt; &lt;</a:t>
            </a:r>
            <a:r>
              <a:rPr lang="en-US" dirty="0" err="1"/>
              <a:t>br</a:t>
            </a:r>
            <a:r>
              <a:rPr lang="en-US" dirty="0"/>
              <a:t>&gt;");  </a:t>
            </a:r>
          </a:p>
          <a:p>
            <a:pPr algn="l"/>
            <a:r>
              <a:rPr lang="en-US" dirty="0"/>
              <a:t>     // Removing last element from the array    </a:t>
            </a:r>
          </a:p>
          <a:p>
            <a:pPr algn="l"/>
            <a:r>
              <a:rPr lang="en-US" dirty="0"/>
              <a:t>    var </a:t>
            </a:r>
            <a:r>
              <a:rPr lang="en-US" dirty="0" err="1"/>
              <a:t>poppedElement</a:t>
            </a:r>
            <a:r>
              <a:rPr lang="en-US" dirty="0"/>
              <a:t> = </a:t>
            </a:r>
            <a:r>
              <a:rPr lang="en-US" dirty="0" err="1"/>
              <a:t>shoeBrand.pop</a:t>
            </a:r>
            <a:r>
              <a:rPr lang="en-US" dirty="0"/>
              <a:t>();    </a:t>
            </a:r>
          </a:p>
          <a:p>
            <a:pPr algn="l"/>
            <a:r>
              <a:rPr lang="en-US" dirty="0"/>
              <a:t>    </a:t>
            </a:r>
            <a:r>
              <a:rPr lang="en-US" dirty="0" err="1"/>
              <a:t>document.write</a:t>
            </a:r>
            <a:r>
              <a:rPr lang="en-US" dirty="0"/>
              <a:t>("Removed element from array: " + </a:t>
            </a:r>
            <a:r>
              <a:rPr lang="en-US" dirty="0" err="1"/>
              <a:t>poppedElement</a:t>
            </a:r>
            <a:r>
              <a:rPr lang="en-US" dirty="0"/>
              <a:t> + "&lt;</a:t>
            </a:r>
            <a:r>
              <a:rPr lang="en-US" dirty="0" err="1"/>
              <a:t>br</a:t>
            </a:r>
            <a:r>
              <a:rPr lang="en-US" dirty="0"/>
              <a:t>&gt; &lt;</a:t>
            </a:r>
            <a:r>
              <a:rPr lang="en-US" dirty="0" err="1"/>
              <a:t>br</a:t>
            </a:r>
            <a:r>
              <a:rPr lang="en-US" dirty="0"/>
              <a:t>&gt;");    </a:t>
            </a:r>
          </a:p>
          <a:p>
            <a:pPr algn="l"/>
            <a:r>
              <a:rPr lang="en-US" dirty="0"/>
              <a:t>   //display remaining elements present in array after removing  </a:t>
            </a:r>
          </a:p>
          <a:p>
            <a:pPr algn="l"/>
            <a:r>
              <a:rPr lang="en-US" dirty="0"/>
              <a:t>    </a:t>
            </a:r>
            <a:r>
              <a:rPr lang="en-US" dirty="0" err="1"/>
              <a:t>document.write</a:t>
            </a:r>
            <a:r>
              <a:rPr lang="en-US" dirty="0"/>
              <a:t>("Elements present in array: &lt;</a:t>
            </a:r>
            <a:r>
              <a:rPr lang="en-US" dirty="0" err="1"/>
              <a:t>br</a:t>
            </a:r>
            <a:r>
              <a:rPr lang="en-US" dirty="0"/>
              <a:t>&gt;" + </a:t>
            </a:r>
            <a:r>
              <a:rPr lang="en-US" dirty="0" err="1"/>
              <a:t>shoeBrand</a:t>
            </a:r>
            <a:r>
              <a:rPr lang="en-US" dirty="0"/>
              <a:t>);    </a:t>
            </a:r>
          </a:p>
          <a:p>
            <a:pPr algn="l"/>
            <a:r>
              <a:rPr lang="en-US" dirty="0"/>
              <a:t>}    </a:t>
            </a:r>
          </a:p>
          <a:p>
            <a:pPr algn="l"/>
            <a:r>
              <a:rPr lang="en-US" dirty="0" err="1"/>
              <a:t>removeLastElement</a:t>
            </a:r>
            <a:r>
              <a:rPr lang="en-US" dirty="0"/>
              <a:t>();    </a:t>
            </a:r>
          </a:p>
          <a:p>
            <a:pPr algn="l"/>
            <a:r>
              <a:rPr lang="en-US" dirty="0"/>
              <a:t>&lt;/script&gt;    </a:t>
            </a:r>
          </a:p>
          <a:p>
            <a:pPr algn="l"/>
            <a:r>
              <a:rPr lang="en-US" dirty="0"/>
              <a:t>&lt;/body&gt;  </a:t>
            </a:r>
          </a:p>
          <a:p>
            <a:pPr algn="l"/>
            <a:r>
              <a:rPr lang="en-US" dirty="0"/>
              <a:t>&lt;/html&gt; </a:t>
            </a:r>
          </a:p>
        </p:txBody>
      </p:sp>
    </p:spTree>
    <p:extLst>
      <p:ext uri="{BB962C8B-B14F-4D97-AF65-F5344CB8AC3E}">
        <p14:creationId xmlns:p14="http://schemas.microsoft.com/office/powerpoint/2010/main" val="21603287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BB6FCB6-536A-44B6-9E8A-509D62CE30D4}"/>
              </a:ext>
            </a:extLst>
          </p:cNvPr>
          <p:cNvSpPr>
            <a:spLocks noGrp="1"/>
          </p:cNvSpPr>
          <p:nvPr>
            <p:ph type="subTitle" idx="1"/>
          </p:nvPr>
        </p:nvSpPr>
        <p:spPr>
          <a:xfrm>
            <a:off x="196948" y="168812"/>
            <a:ext cx="11859064" cy="6583680"/>
          </a:xfrm>
        </p:spPr>
        <p:txBody>
          <a:bodyPr>
            <a:normAutofit/>
          </a:bodyPr>
          <a:lstStyle/>
          <a:p>
            <a:pPr algn="l"/>
            <a:r>
              <a:rPr lang="en-US" dirty="0"/>
              <a:t>Confirm password validation in JavaScript</a:t>
            </a:r>
          </a:p>
          <a:p>
            <a:pPr algn="l"/>
            <a:r>
              <a:rPr lang="en-US" dirty="0"/>
              <a:t>password validation using JavaScript. We need to validate a password every time whenever a user creates an account on any website or app</a:t>
            </a:r>
          </a:p>
          <a:p>
            <a:pPr marL="342900" indent="-342900" algn="l">
              <a:buFont typeface="Arial" panose="020B0604020202020204" pitchFamily="34" charset="0"/>
              <a:buChar char="•"/>
            </a:pPr>
            <a:r>
              <a:rPr lang="en-US" dirty="0"/>
              <a:t>A password should be alphanumeric.</a:t>
            </a:r>
          </a:p>
          <a:p>
            <a:pPr marL="342900" indent="-342900" algn="l">
              <a:buFont typeface="Arial" panose="020B0604020202020204" pitchFamily="34" charset="0"/>
              <a:buChar char="•"/>
            </a:pPr>
            <a:r>
              <a:rPr lang="en-US" dirty="0"/>
              <a:t>First letter of the password should be capital.</a:t>
            </a:r>
          </a:p>
          <a:p>
            <a:pPr marL="342900" indent="-342900" algn="l">
              <a:buFont typeface="Arial" panose="020B0604020202020204" pitchFamily="34" charset="0"/>
              <a:buChar char="•"/>
            </a:pPr>
            <a:r>
              <a:rPr lang="en-US" dirty="0"/>
              <a:t>Password must contain a special character (@, $, !, &amp;, </a:t>
            </a:r>
            <a:r>
              <a:rPr lang="en-US" dirty="0" err="1"/>
              <a:t>etc</a:t>
            </a:r>
            <a:r>
              <a:rPr lang="en-US" dirty="0"/>
              <a:t>).</a:t>
            </a:r>
          </a:p>
          <a:p>
            <a:pPr marL="342900" indent="-342900" algn="l">
              <a:buFont typeface="Arial" panose="020B0604020202020204" pitchFamily="34" charset="0"/>
              <a:buChar char="•"/>
            </a:pPr>
            <a:r>
              <a:rPr lang="en-US" dirty="0"/>
              <a:t>Password length must be greater than 8 characters.</a:t>
            </a:r>
          </a:p>
          <a:p>
            <a:pPr marL="342900" indent="-342900" algn="l">
              <a:buFont typeface="Arial" panose="020B0604020202020204" pitchFamily="34" charset="0"/>
              <a:buChar char="•"/>
            </a:pPr>
            <a:r>
              <a:rPr lang="en-US" dirty="0"/>
              <a:t>One of the most important that the password fields should not be empty.</a:t>
            </a:r>
          </a:p>
        </p:txBody>
      </p:sp>
    </p:spTree>
    <p:extLst>
      <p:ext uri="{BB962C8B-B14F-4D97-AF65-F5344CB8AC3E}">
        <p14:creationId xmlns:p14="http://schemas.microsoft.com/office/powerpoint/2010/main" val="10573863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FE8DE8-DF72-468E-8CEB-ECB9D9F10D4A}"/>
              </a:ext>
            </a:extLst>
          </p:cNvPr>
          <p:cNvSpPr>
            <a:spLocks noGrp="1"/>
          </p:cNvSpPr>
          <p:nvPr>
            <p:ph type="subTitle" idx="1"/>
          </p:nvPr>
        </p:nvSpPr>
        <p:spPr>
          <a:xfrm>
            <a:off x="281354" y="154744"/>
            <a:ext cx="11676184" cy="6597747"/>
          </a:xfrm>
        </p:spPr>
        <p:txBody>
          <a:bodyPr>
            <a:noAutofit/>
          </a:bodyPr>
          <a:lstStyle/>
          <a:p>
            <a:pPr algn="l"/>
            <a:r>
              <a:rPr lang="en-US" sz="1500" dirty="0"/>
              <a:t>&lt;html&gt;  &lt;head&gt;  &lt;title&gt; Validate the Password &lt;/title&gt;  &lt;/head&gt;  </a:t>
            </a:r>
          </a:p>
          <a:p>
            <a:pPr algn="l"/>
            <a:r>
              <a:rPr lang="en-US" sz="1500" dirty="0"/>
              <a:t>&lt;script&gt;  </a:t>
            </a:r>
          </a:p>
          <a:p>
            <a:pPr algn="l"/>
            <a:r>
              <a:rPr lang="en-US" sz="1500" dirty="0"/>
              <a:t>function </a:t>
            </a:r>
            <a:r>
              <a:rPr lang="en-US" sz="1500" dirty="0" err="1"/>
              <a:t>validateForm</a:t>
            </a:r>
            <a:r>
              <a:rPr lang="en-US" sz="1500" dirty="0"/>
              <a:t>() {  </a:t>
            </a:r>
          </a:p>
          <a:p>
            <a:pPr algn="l"/>
            <a:r>
              <a:rPr lang="en-US" sz="1500" dirty="0"/>
              <a:t>    //collect form data in JavaScript variables  </a:t>
            </a:r>
          </a:p>
          <a:p>
            <a:pPr algn="l"/>
            <a:r>
              <a:rPr lang="en-US" sz="1500" dirty="0"/>
              <a:t>    var pw1 = </a:t>
            </a:r>
            <a:r>
              <a:rPr lang="en-US" sz="1500" dirty="0" err="1"/>
              <a:t>document.getElementById</a:t>
            </a:r>
            <a:r>
              <a:rPr lang="en-US" sz="1500" dirty="0"/>
              <a:t>("pswd1").value;  </a:t>
            </a:r>
          </a:p>
          <a:p>
            <a:pPr algn="l"/>
            <a:r>
              <a:rPr lang="en-US" sz="1500" dirty="0"/>
              <a:t>    var pw2 = </a:t>
            </a:r>
            <a:r>
              <a:rPr lang="en-US" sz="1500" dirty="0" err="1"/>
              <a:t>document.getElementById</a:t>
            </a:r>
            <a:r>
              <a:rPr lang="en-US" sz="1500" dirty="0"/>
              <a:t>("pswd2").value;  </a:t>
            </a:r>
          </a:p>
          <a:p>
            <a:pPr algn="l"/>
            <a:r>
              <a:rPr lang="en-US" sz="1500" dirty="0"/>
              <a:t>    var name1 = </a:t>
            </a:r>
            <a:r>
              <a:rPr lang="en-US" sz="1500" dirty="0" err="1"/>
              <a:t>document.getElementById</a:t>
            </a:r>
            <a:r>
              <a:rPr lang="en-US" sz="1500" dirty="0"/>
              <a:t>("</a:t>
            </a:r>
            <a:r>
              <a:rPr lang="en-US" sz="1500" dirty="0" err="1"/>
              <a:t>fname</a:t>
            </a:r>
            <a:r>
              <a:rPr lang="en-US" sz="1500" dirty="0"/>
              <a:t>").value;  </a:t>
            </a:r>
          </a:p>
          <a:p>
            <a:pPr algn="l"/>
            <a:r>
              <a:rPr lang="en-US" sz="1500" dirty="0"/>
              <a:t>    var name2 = </a:t>
            </a:r>
            <a:r>
              <a:rPr lang="en-US" sz="1500" dirty="0" err="1"/>
              <a:t>document.getElementById</a:t>
            </a:r>
            <a:r>
              <a:rPr lang="en-US" sz="1500" dirty="0"/>
              <a:t>("</a:t>
            </a:r>
            <a:r>
              <a:rPr lang="en-US" sz="1500" dirty="0" err="1"/>
              <a:t>lname</a:t>
            </a:r>
            <a:r>
              <a:rPr lang="en-US" sz="1500" dirty="0"/>
              <a:t>").value;        </a:t>
            </a:r>
          </a:p>
          <a:p>
            <a:pPr algn="l"/>
            <a:r>
              <a:rPr lang="en-US" sz="1500" dirty="0"/>
              <a:t>    //check empty first name field  </a:t>
            </a:r>
          </a:p>
          <a:p>
            <a:pPr algn="l"/>
            <a:r>
              <a:rPr lang="en-US" sz="1500" dirty="0"/>
              <a:t>    if(name1 == "") {  </a:t>
            </a:r>
          </a:p>
          <a:p>
            <a:pPr algn="l"/>
            <a:r>
              <a:rPr lang="en-US" sz="1500" dirty="0"/>
              <a:t>      </a:t>
            </a:r>
            <a:r>
              <a:rPr lang="en-US" sz="1500" dirty="0" err="1"/>
              <a:t>document.getElementById</a:t>
            </a:r>
            <a:r>
              <a:rPr lang="en-US" sz="1500" dirty="0"/>
              <a:t>("</a:t>
            </a:r>
            <a:r>
              <a:rPr lang="en-US" sz="1500" dirty="0" err="1"/>
              <a:t>blankMsg</a:t>
            </a:r>
            <a:r>
              <a:rPr lang="en-US" sz="1500" dirty="0"/>
              <a:t>").</a:t>
            </a:r>
            <a:r>
              <a:rPr lang="en-US" sz="1500" dirty="0" err="1"/>
              <a:t>innerHTML</a:t>
            </a:r>
            <a:r>
              <a:rPr lang="en-US" sz="1500" dirty="0"/>
              <a:t> = "**Fill the first name";  </a:t>
            </a:r>
          </a:p>
          <a:p>
            <a:pPr algn="l"/>
            <a:r>
              <a:rPr lang="en-US" sz="1500" dirty="0"/>
              <a:t>      return false;  </a:t>
            </a:r>
          </a:p>
          <a:p>
            <a:pPr algn="l"/>
            <a:r>
              <a:rPr lang="en-US" sz="1500" dirty="0"/>
              <a:t>    }        </a:t>
            </a:r>
          </a:p>
          <a:p>
            <a:pPr algn="l"/>
            <a:r>
              <a:rPr lang="en-US" sz="1500" dirty="0"/>
              <a:t>    //character data validation  </a:t>
            </a:r>
          </a:p>
          <a:p>
            <a:pPr algn="l"/>
            <a:r>
              <a:rPr lang="en-US" sz="1500" dirty="0"/>
              <a:t>    if(!</a:t>
            </a:r>
            <a:r>
              <a:rPr lang="en-US" sz="1500" dirty="0" err="1"/>
              <a:t>isNaN</a:t>
            </a:r>
            <a:r>
              <a:rPr lang="en-US" sz="1500" dirty="0"/>
              <a:t>(name1)){  </a:t>
            </a:r>
          </a:p>
          <a:p>
            <a:pPr algn="l"/>
            <a:r>
              <a:rPr lang="en-US" sz="1500" dirty="0"/>
              <a:t>      </a:t>
            </a:r>
            <a:r>
              <a:rPr lang="en-US" sz="1500" dirty="0" err="1"/>
              <a:t>document.getElementById</a:t>
            </a:r>
            <a:r>
              <a:rPr lang="en-US" sz="1500" dirty="0"/>
              <a:t>("</a:t>
            </a:r>
            <a:r>
              <a:rPr lang="en-US" sz="1500" dirty="0" err="1"/>
              <a:t>blankMsg</a:t>
            </a:r>
            <a:r>
              <a:rPr lang="en-US" sz="1500" dirty="0"/>
              <a:t>").</a:t>
            </a:r>
            <a:r>
              <a:rPr lang="en-US" sz="1500" dirty="0" err="1"/>
              <a:t>innerHTML</a:t>
            </a:r>
            <a:r>
              <a:rPr lang="en-US" sz="1500" dirty="0"/>
              <a:t> = "**Only characters are allowed";  </a:t>
            </a:r>
          </a:p>
          <a:p>
            <a:pPr algn="l"/>
            <a:r>
              <a:rPr lang="en-US" sz="1500" dirty="0"/>
              <a:t>      return false;  </a:t>
            </a:r>
          </a:p>
          <a:p>
            <a:pPr algn="l"/>
            <a:r>
              <a:rPr lang="en-US" sz="1500" dirty="0"/>
              <a:t>    } </a:t>
            </a:r>
          </a:p>
        </p:txBody>
      </p:sp>
    </p:spTree>
    <p:extLst>
      <p:ext uri="{BB962C8B-B14F-4D97-AF65-F5344CB8AC3E}">
        <p14:creationId xmlns:p14="http://schemas.microsoft.com/office/powerpoint/2010/main" val="36762847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18B72DA-08E9-40EE-A724-ABCE8FE5E4B7}"/>
              </a:ext>
            </a:extLst>
          </p:cNvPr>
          <p:cNvSpPr>
            <a:spLocks noGrp="1"/>
          </p:cNvSpPr>
          <p:nvPr>
            <p:ph type="subTitle" idx="1"/>
          </p:nvPr>
        </p:nvSpPr>
        <p:spPr>
          <a:xfrm>
            <a:off x="239151" y="112542"/>
            <a:ext cx="11802794" cy="6639950"/>
          </a:xfrm>
        </p:spPr>
        <p:txBody>
          <a:bodyPr>
            <a:normAutofit fontScale="70000" lnSpcReduction="20000"/>
          </a:bodyPr>
          <a:lstStyle/>
          <a:p>
            <a:pPr algn="l"/>
            <a:endParaRPr lang="en-US" sz="2400" dirty="0"/>
          </a:p>
          <a:p>
            <a:pPr algn="l"/>
            <a:r>
              <a:rPr lang="en-US" sz="2400" dirty="0"/>
              <a:t>   //character data validation  </a:t>
            </a:r>
          </a:p>
          <a:p>
            <a:pPr algn="l"/>
            <a:r>
              <a:rPr lang="en-US" sz="2400" dirty="0"/>
              <a:t>    if(!</a:t>
            </a:r>
            <a:r>
              <a:rPr lang="en-US" sz="2400" dirty="0" err="1"/>
              <a:t>isNaN</a:t>
            </a:r>
            <a:r>
              <a:rPr lang="en-US" sz="2400" dirty="0"/>
              <a:t>(name2)){  </a:t>
            </a:r>
          </a:p>
          <a:p>
            <a:pPr algn="l"/>
            <a:r>
              <a:rPr lang="en-US" sz="2400" dirty="0"/>
              <a:t>      </a:t>
            </a:r>
            <a:r>
              <a:rPr lang="en-US" sz="2400" dirty="0" err="1"/>
              <a:t>document.getElementById</a:t>
            </a:r>
            <a:r>
              <a:rPr lang="en-US" sz="2400" dirty="0"/>
              <a:t>("</a:t>
            </a:r>
            <a:r>
              <a:rPr lang="en-US" sz="2400" dirty="0" err="1"/>
              <a:t>charMsg</a:t>
            </a:r>
            <a:r>
              <a:rPr lang="en-US" sz="2400" dirty="0"/>
              <a:t>").</a:t>
            </a:r>
            <a:r>
              <a:rPr lang="en-US" sz="2400" dirty="0" err="1"/>
              <a:t>innerHTML</a:t>
            </a:r>
            <a:r>
              <a:rPr lang="en-US" sz="2400" dirty="0"/>
              <a:t> = "**Only characters are allowed";  </a:t>
            </a:r>
          </a:p>
          <a:p>
            <a:pPr algn="l"/>
            <a:r>
              <a:rPr lang="en-US" sz="2400" dirty="0"/>
              <a:t>      return false;  </a:t>
            </a:r>
          </a:p>
          <a:p>
            <a:pPr algn="l"/>
            <a:r>
              <a:rPr lang="en-US" sz="2400" dirty="0"/>
              <a:t>    } //check empty password field  </a:t>
            </a:r>
          </a:p>
          <a:p>
            <a:pPr algn="l"/>
            <a:r>
              <a:rPr lang="en-US" sz="2400" dirty="0"/>
              <a:t>    if(pw1 == "") {  </a:t>
            </a:r>
          </a:p>
          <a:p>
            <a:pPr algn="l"/>
            <a:r>
              <a:rPr lang="en-US" sz="2400" dirty="0"/>
              <a:t>      </a:t>
            </a:r>
            <a:r>
              <a:rPr lang="en-US" sz="2400" dirty="0" err="1"/>
              <a:t>document.getElementById</a:t>
            </a:r>
            <a:r>
              <a:rPr lang="en-US" sz="2400" dirty="0"/>
              <a:t>("message1").</a:t>
            </a:r>
            <a:r>
              <a:rPr lang="en-US" sz="2400" dirty="0" err="1"/>
              <a:t>innerHTML</a:t>
            </a:r>
            <a:r>
              <a:rPr lang="en-US" sz="2400" dirty="0"/>
              <a:t> = "**Fill the password please!";  </a:t>
            </a:r>
          </a:p>
          <a:p>
            <a:pPr algn="l"/>
            <a:r>
              <a:rPr lang="en-US" sz="2400" dirty="0"/>
              <a:t>      return false;  </a:t>
            </a:r>
          </a:p>
          <a:p>
            <a:pPr algn="l"/>
            <a:r>
              <a:rPr lang="en-US" sz="2400" dirty="0"/>
              <a:t>    } </a:t>
            </a:r>
          </a:p>
          <a:p>
            <a:pPr algn="l"/>
            <a:r>
              <a:rPr lang="en-US" dirty="0"/>
              <a:t>//check empty confirm password field  </a:t>
            </a:r>
          </a:p>
          <a:p>
            <a:pPr algn="l"/>
            <a:r>
              <a:rPr lang="en-US" dirty="0"/>
              <a:t>    if(pw2 == "") {  </a:t>
            </a:r>
          </a:p>
          <a:p>
            <a:pPr algn="l"/>
            <a:r>
              <a:rPr lang="en-US" dirty="0"/>
              <a:t>      </a:t>
            </a:r>
            <a:r>
              <a:rPr lang="en-US" dirty="0" err="1"/>
              <a:t>document.getElementById</a:t>
            </a:r>
            <a:r>
              <a:rPr lang="en-US" dirty="0"/>
              <a:t>("message2").</a:t>
            </a:r>
            <a:r>
              <a:rPr lang="en-US" dirty="0" err="1"/>
              <a:t>innerHTML</a:t>
            </a:r>
            <a:r>
              <a:rPr lang="en-US" dirty="0"/>
              <a:t> = "**Enter the password please!";  </a:t>
            </a:r>
          </a:p>
          <a:p>
            <a:pPr algn="l"/>
            <a:r>
              <a:rPr lang="en-US" dirty="0"/>
              <a:t>      return false;  </a:t>
            </a:r>
          </a:p>
          <a:p>
            <a:pPr algn="l"/>
            <a:r>
              <a:rPr lang="en-US" dirty="0"/>
              <a:t>    }        </a:t>
            </a:r>
          </a:p>
          <a:p>
            <a:pPr algn="l"/>
            <a:r>
              <a:rPr lang="en-US" dirty="0"/>
              <a:t>    //minimum password length validation  </a:t>
            </a:r>
          </a:p>
          <a:p>
            <a:pPr algn="l"/>
            <a:r>
              <a:rPr lang="en-US" dirty="0"/>
              <a:t>    if(pw1.length &lt; 8) {  </a:t>
            </a:r>
          </a:p>
          <a:p>
            <a:pPr algn="l"/>
            <a:r>
              <a:rPr lang="en-US" dirty="0"/>
              <a:t>      </a:t>
            </a:r>
            <a:r>
              <a:rPr lang="en-US" dirty="0" err="1"/>
              <a:t>document.getElementById</a:t>
            </a:r>
            <a:r>
              <a:rPr lang="en-US" dirty="0"/>
              <a:t>("message1").</a:t>
            </a:r>
            <a:r>
              <a:rPr lang="en-US" dirty="0" err="1"/>
              <a:t>innerHTML</a:t>
            </a:r>
            <a:r>
              <a:rPr lang="en-US" dirty="0"/>
              <a:t> = "**Password length must be </a:t>
            </a:r>
            <a:r>
              <a:rPr lang="en-US" dirty="0" err="1"/>
              <a:t>atleast</a:t>
            </a:r>
            <a:r>
              <a:rPr lang="en-US" dirty="0"/>
              <a:t> 8 characters";  </a:t>
            </a:r>
          </a:p>
          <a:p>
            <a:pPr algn="l"/>
            <a:r>
              <a:rPr lang="en-US" dirty="0"/>
              <a:t>      return false;  </a:t>
            </a:r>
          </a:p>
          <a:p>
            <a:pPr algn="l"/>
            <a:r>
              <a:rPr lang="en-US" dirty="0"/>
              <a:t>    }    </a:t>
            </a:r>
          </a:p>
          <a:p>
            <a:pPr algn="l"/>
            <a:r>
              <a:rPr lang="en-US" dirty="0"/>
              <a:t>  </a:t>
            </a:r>
          </a:p>
        </p:txBody>
      </p:sp>
    </p:spTree>
    <p:extLst>
      <p:ext uri="{BB962C8B-B14F-4D97-AF65-F5344CB8AC3E}">
        <p14:creationId xmlns:p14="http://schemas.microsoft.com/office/powerpoint/2010/main" val="40049582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CF2D931-95B7-4DAA-BA60-7BD0B1F71F6F}"/>
              </a:ext>
            </a:extLst>
          </p:cNvPr>
          <p:cNvSpPr>
            <a:spLocks noGrp="1"/>
          </p:cNvSpPr>
          <p:nvPr>
            <p:ph type="subTitle" idx="1"/>
          </p:nvPr>
        </p:nvSpPr>
        <p:spPr>
          <a:xfrm>
            <a:off x="182880" y="140678"/>
            <a:ext cx="11816862" cy="6541476"/>
          </a:xfrm>
        </p:spPr>
        <p:txBody>
          <a:bodyPr>
            <a:normAutofit fontScale="85000" lnSpcReduction="20000"/>
          </a:bodyPr>
          <a:lstStyle/>
          <a:p>
            <a:pPr algn="l"/>
            <a:r>
              <a:rPr lang="en-US" dirty="0"/>
              <a:t> //maximum length of password validation  </a:t>
            </a:r>
          </a:p>
          <a:p>
            <a:pPr algn="l"/>
            <a:r>
              <a:rPr lang="en-US" dirty="0"/>
              <a:t>    if(pw1.length &gt; 15) {  </a:t>
            </a:r>
          </a:p>
          <a:p>
            <a:pPr algn="l"/>
            <a:r>
              <a:rPr lang="en-US" dirty="0"/>
              <a:t>      </a:t>
            </a:r>
            <a:r>
              <a:rPr lang="en-US" dirty="0" err="1"/>
              <a:t>document.getElementById</a:t>
            </a:r>
            <a:r>
              <a:rPr lang="en-US" dirty="0"/>
              <a:t>("message1").</a:t>
            </a:r>
            <a:r>
              <a:rPr lang="en-US" dirty="0" err="1"/>
              <a:t>innerHTML</a:t>
            </a:r>
            <a:r>
              <a:rPr lang="en-US" dirty="0"/>
              <a:t> = "**Password length must not exceed 15 characters";  </a:t>
            </a:r>
          </a:p>
          <a:p>
            <a:pPr algn="l"/>
            <a:r>
              <a:rPr lang="en-US" dirty="0"/>
              <a:t>      return false;  </a:t>
            </a:r>
          </a:p>
          <a:p>
            <a:pPr algn="l"/>
            <a:r>
              <a:rPr lang="en-US" dirty="0"/>
              <a:t>    }      </a:t>
            </a:r>
          </a:p>
          <a:p>
            <a:pPr algn="l"/>
            <a:r>
              <a:rPr lang="en-US" dirty="0"/>
              <a:t>    if(pw1 != pw2) {  </a:t>
            </a:r>
          </a:p>
          <a:p>
            <a:pPr algn="l"/>
            <a:r>
              <a:rPr lang="en-US" dirty="0"/>
              <a:t>      </a:t>
            </a:r>
            <a:r>
              <a:rPr lang="en-US" dirty="0" err="1"/>
              <a:t>document.getElementById</a:t>
            </a:r>
            <a:r>
              <a:rPr lang="en-US" dirty="0"/>
              <a:t>("message2").</a:t>
            </a:r>
            <a:r>
              <a:rPr lang="en-US" dirty="0" err="1"/>
              <a:t>innerHTML</a:t>
            </a:r>
            <a:r>
              <a:rPr lang="en-US" dirty="0"/>
              <a:t> = "**Passwords are not same";  </a:t>
            </a:r>
          </a:p>
          <a:p>
            <a:pPr algn="l"/>
            <a:r>
              <a:rPr lang="en-US" dirty="0"/>
              <a:t>      return false;  </a:t>
            </a:r>
          </a:p>
          <a:p>
            <a:pPr algn="l"/>
            <a:r>
              <a:rPr lang="en-US" dirty="0"/>
              <a:t>    } else {  </a:t>
            </a:r>
          </a:p>
          <a:p>
            <a:pPr algn="l"/>
            <a:r>
              <a:rPr lang="en-US" dirty="0"/>
              <a:t>      alert ("Your password created successfully");  </a:t>
            </a:r>
          </a:p>
          <a:p>
            <a:pPr algn="l"/>
            <a:r>
              <a:rPr lang="en-US" dirty="0"/>
              <a:t>      </a:t>
            </a:r>
            <a:r>
              <a:rPr lang="en-US" dirty="0" err="1"/>
              <a:t>document.write</a:t>
            </a:r>
            <a:r>
              <a:rPr lang="en-US" dirty="0"/>
              <a:t>("JavaScript form has been submitted successfully");  </a:t>
            </a:r>
          </a:p>
          <a:p>
            <a:pPr algn="l"/>
            <a:r>
              <a:rPr lang="en-US" dirty="0"/>
              <a:t>    }  </a:t>
            </a:r>
          </a:p>
          <a:p>
            <a:pPr algn="l"/>
            <a:r>
              <a:rPr lang="en-US" dirty="0"/>
              <a:t> }  </a:t>
            </a:r>
          </a:p>
          <a:p>
            <a:pPr algn="l"/>
            <a:r>
              <a:rPr lang="en-US" dirty="0"/>
              <a:t>&lt;/script&gt;  </a:t>
            </a:r>
          </a:p>
          <a:p>
            <a:pPr algn="l"/>
            <a:r>
              <a:rPr lang="en-US" dirty="0"/>
              <a:t>&lt;body&gt;  </a:t>
            </a:r>
          </a:p>
          <a:p>
            <a:pPr algn="l"/>
            <a:r>
              <a:rPr lang="en-US" dirty="0"/>
              <a:t>&lt;h1 style="</a:t>
            </a:r>
            <a:r>
              <a:rPr lang="en-US" dirty="0" err="1"/>
              <a:t>color:green</a:t>
            </a:r>
            <a:r>
              <a:rPr lang="en-US" dirty="0"/>
              <a:t>"&gt;User..&lt;/h1&gt;  </a:t>
            </a:r>
          </a:p>
          <a:p>
            <a:pPr algn="l"/>
            <a:r>
              <a:rPr lang="en-US" dirty="0"/>
              <a:t>&lt;h3&gt; Verify valid password Example &lt;/h3&gt;  </a:t>
            </a:r>
          </a:p>
          <a:p>
            <a:pPr algn="l"/>
            <a:r>
              <a:rPr lang="en-US" dirty="0"/>
              <a:t>&lt;form </a:t>
            </a:r>
            <a:r>
              <a:rPr lang="en-US" dirty="0" err="1"/>
              <a:t>onsubmit</a:t>
            </a:r>
            <a:r>
              <a:rPr lang="en-US" dirty="0"/>
              <a:t> ="return </a:t>
            </a:r>
            <a:r>
              <a:rPr lang="en-US" dirty="0" err="1"/>
              <a:t>validateForm</a:t>
            </a:r>
            <a:r>
              <a:rPr lang="en-US" dirty="0"/>
              <a:t>()"&gt;  </a:t>
            </a:r>
          </a:p>
          <a:p>
            <a:pPr algn="l"/>
            <a:r>
              <a:rPr lang="en-US" dirty="0"/>
              <a:t>  </a:t>
            </a:r>
          </a:p>
          <a:p>
            <a:endParaRPr lang="en-US" dirty="0"/>
          </a:p>
        </p:txBody>
      </p:sp>
    </p:spTree>
    <p:extLst>
      <p:ext uri="{BB962C8B-B14F-4D97-AF65-F5344CB8AC3E}">
        <p14:creationId xmlns:p14="http://schemas.microsoft.com/office/powerpoint/2010/main" val="19006609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A4F3238-FEFB-45A4-B4FD-FFCE23D93459}"/>
              </a:ext>
            </a:extLst>
          </p:cNvPr>
          <p:cNvSpPr>
            <a:spLocks noGrp="1"/>
          </p:cNvSpPr>
          <p:nvPr>
            <p:ph type="subTitle" idx="1"/>
          </p:nvPr>
        </p:nvSpPr>
        <p:spPr>
          <a:xfrm>
            <a:off x="182880" y="98474"/>
            <a:ext cx="11873132" cy="6759526"/>
          </a:xfrm>
        </p:spPr>
        <p:txBody>
          <a:bodyPr>
            <a:normAutofit fontScale="77500" lnSpcReduction="20000"/>
          </a:bodyPr>
          <a:lstStyle/>
          <a:p>
            <a:pPr algn="l"/>
            <a:r>
              <a:rPr lang="en-US" dirty="0"/>
              <a:t>&lt;!-- Enter first name --&gt;  </a:t>
            </a:r>
          </a:p>
          <a:p>
            <a:pPr algn="l"/>
            <a:r>
              <a:rPr lang="en-US" dirty="0"/>
              <a:t>&lt;td&gt; Full Name* &lt;/td&gt;  </a:t>
            </a:r>
          </a:p>
          <a:p>
            <a:pPr algn="l"/>
            <a:r>
              <a:rPr lang="en-US" dirty="0"/>
              <a:t>&lt;input type = "text" id = "</a:t>
            </a:r>
            <a:r>
              <a:rPr lang="en-US" dirty="0" err="1"/>
              <a:t>fname</a:t>
            </a:r>
            <a:r>
              <a:rPr lang="en-US" dirty="0"/>
              <a:t>" value = ""&gt;   </a:t>
            </a:r>
          </a:p>
          <a:p>
            <a:pPr algn="l"/>
            <a:r>
              <a:rPr lang="en-US" dirty="0"/>
              <a:t>&lt;span id = "</a:t>
            </a:r>
            <a:r>
              <a:rPr lang="en-US" dirty="0" err="1"/>
              <a:t>blankMsg</a:t>
            </a:r>
            <a:r>
              <a:rPr lang="en-US" dirty="0"/>
              <a:t>" style="</a:t>
            </a:r>
            <a:r>
              <a:rPr lang="en-US" dirty="0" err="1"/>
              <a:t>color:red</a:t>
            </a:r>
            <a:r>
              <a:rPr lang="en-US" dirty="0"/>
              <a:t>"&gt; &lt;/span&gt; &lt;</a:t>
            </a:r>
            <a:r>
              <a:rPr lang="en-US" dirty="0" err="1"/>
              <a:t>br</a:t>
            </a:r>
            <a:r>
              <a:rPr lang="en-US" dirty="0"/>
              <a:t>&gt;&lt;</a:t>
            </a:r>
            <a:r>
              <a:rPr lang="en-US" dirty="0" err="1"/>
              <a:t>br</a:t>
            </a:r>
            <a:r>
              <a:rPr lang="en-US" dirty="0"/>
              <a:t>&gt;  </a:t>
            </a:r>
          </a:p>
          <a:p>
            <a:pPr algn="l"/>
            <a:r>
              <a:rPr lang="en-US" dirty="0"/>
              <a:t>&lt;!-- Enter last name --&gt;  </a:t>
            </a:r>
          </a:p>
          <a:p>
            <a:pPr algn="l"/>
            <a:r>
              <a:rPr lang="en-US" dirty="0"/>
              <a:t>&lt;td&gt; Last Name &lt;/td&gt;  </a:t>
            </a:r>
          </a:p>
          <a:p>
            <a:pPr algn="l"/>
            <a:r>
              <a:rPr lang="en-US" dirty="0"/>
              <a:t>&lt;input type = "text" id = "</a:t>
            </a:r>
            <a:r>
              <a:rPr lang="en-US" dirty="0" err="1"/>
              <a:t>lname</a:t>
            </a:r>
            <a:r>
              <a:rPr lang="en-US" dirty="0"/>
              <a:t>" value = ""&gt;   </a:t>
            </a:r>
          </a:p>
          <a:p>
            <a:pPr algn="l"/>
            <a:r>
              <a:rPr lang="en-US" dirty="0"/>
              <a:t>&lt;span id = "</a:t>
            </a:r>
            <a:r>
              <a:rPr lang="en-US" dirty="0" err="1"/>
              <a:t>charMsg</a:t>
            </a:r>
            <a:r>
              <a:rPr lang="en-US" dirty="0"/>
              <a:t>" style="</a:t>
            </a:r>
            <a:r>
              <a:rPr lang="en-US" dirty="0" err="1"/>
              <a:t>color:red</a:t>
            </a:r>
            <a:r>
              <a:rPr lang="en-US" dirty="0"/>
              <a:t>"&gt; &lt;/span&gt; &lt;</a:t>
            </a:r>
            <a:r>
              <a:rPr lang="en-US" dirty="0" err="1"/>
              <a:t>br</a:t>
            </a:r>
            <a:r>
              <a:rPr lang="en-US" dirty="0"/>
              <a:t>&gt;&lt;</a:t>
            </a:r>
            <a:r>
              <a:rPr lang="en-US" dirty="0" err="1"/>
              <a:t>br</a:t>
            </a:r>
            <a:r>
              <a:rPr lang="en-US" dirty="0"/>
              <a:t>&gt; </a:t>
            </a:r>
          </a:p>
          <a:p>
            <a:pPr algn="l"/>
            <a:r>
              <a:rPr lang="en-US" dirty="0"/>
              <a:t>&lt;!-- Create a new password --&gt;  </a:t>
            </a:r>
          </a:p>
          <a:p>
            <a:pPr algn="l"/>
            <a:r>
              <a:rPr lang="en-US" dirty="0"/>
              <a:t>&lt;td&gt; Create Password* &lt;/td&gt;  </a:t>
            </a:r>
          </a:p>
          <a:p>
            <a:pPr algn="l"/>
            <a:r>
              <a:rPr lang="en-US" dirty="0"/>
              <a:t>&lt;input type = "password" id = "pswd1" value = ""&gt;   </a:t>
            </a:r>
          </a:p>
          <a:p>
            <a:pPr algn="l"/>
            <a:r>
              <a:rPr lang="en-US" dirty="0"/>
              <a:t>&lt;span id = "message1" style="</a:t>
            </a:r>
            <a:r>
              <a:rPr lang="en-US" dirty="0" err="1"/>
              <a:t>color:red</a:t>
            </a:r>
            <a:r>
              <a:rPr lang="en-US" dirty="0"/>
              <a:t>"&gt; &lt;/span&gt; &lt;</a:t>
            </a:r>
            <a:r>
              <a:rPr lang="en-US" dirty="0" err="1"/>
              <a:t>br</a:t>
            </a:r>
            <a:r>
              <a:rPr lang="en-US" dirty="0"/>
              <a:t>&gt;&lt;</a:t>
            </a:r>
            <a:r>
              <a:rPr lang="en-US" dirty="0" err="1"/>
              <a:t>br</a:t>
            </a:r>
            <a:r>
              <a:rPr lang="en-US" dirty="0"/>
              <a:t>&gt;  &lt;!?Enter confirm password --&gt;  </a:t>
            </a:r>
          </a:p>
          <a:p>
            <a:pPr algn="l"/>
            <a:r>
              <a:rPr lang="en-US" dirty="0"/>
              <a:t>&lt;td&gt; Confirm Password* &lt;/td&gt;  </a:t>
            </a:r>
          </a:p>
          <a:p>
            <a:pPr algn="l"/>
            <a:r>
              <a:rPr lang="en-US" dirty="0"/>
              <a:t>&lt;input type = "password" id = "pswd2" value = ""&gt;   </a:t>
            </a:r>
          </a:p>
          <a:p>
            <a:pPr algn="l"/>
            <a:r>
              <a:rPr lang="en-US" dirty="0"/>
              <a:t>&lt;span id = "message2" style="</a:t>
            </a:r>
            <a:r>
              <a:rPr lang="en-US" dirty="0" err="1"/>
              <a:t>color:red</a:t>
            </a:r>
            <a:r>
              <a:rPr lang="en-US" dirty="0"/>
              <a:t>"&gt; &lt;/span&gt; &lt;</a:t>
            </a:r>
            <a:r>
              <a:rPr lang="en-US" dirty="0" err="1"/>
              <a:t>br</a:t>
            </a:r>
            <a:r>
              <a:rPr lang="en-US" dirty="0"/>
              <a:t>&gt;&lt;</a:t>
            </a:r>
            <a:r>
              <a:rPr lang="en-US" dirty="0" err="1"/>
              <a:t>br</a:t>
            </a:r>
            <a:r>
              <a:rPr lang="en-US" dirty="0"/>
              <a:t>&gt;  &lt;!-- Click to verify valid password --&gt;  </a:t>
            </a:r>
          </a:p>
          <a:p>
            <a:pPr algn="l"/>
            <a:r>
              <a:rPr lang="en-US" dirty="0"/>
              <a:t>&lt;input type = "submit" value = "Submit"&gt;  &lt;!-- Click to reset fields --&gt;  </a:t>
            </a:r>
          </a:p>
          <a:p>
            <a:pPr algn="l"/>
            <a:r>
              <a:rPr lang="en-US" dirty="0"/>
              <a:t>&lt;button type = "reset" value = "Reset" &gt;Reset&lt;/button&gt;  </a:t>
            </a:r>
          </a:p>
          <a:p>
            <a:pPr algn="l"/>
            <a:r>
              <a:rPr lang="en-US" dirty="0"/>
              <a:t>&lt;/form&gt;  </a:t>
            </a:r>
          </a:p>
          <a:p>
            <a:pPr algn="l"/>
            <a:r>
              <a:rPr lang="en-US" dirty="0"/>
              <a:t>&lt;/body&gt;  </a:t>
            </a:r>
          </a:p>
          <a:p>
            <a:pPr algn="l"/>
            <a:r>
              <a:rPr lang="en-US" dirty="0"/>
              <a:t>&lt;/html&gt;</a:t>
            </a:r>
          </a:p>
          <a:p>
            <a:endParaRPr lang="en-US" dirty="0"/>
          </a:p>
        </p:txBody>
      </p:sp>
    </p:spTree>
    <p:extLst>
      <p:ext uri="{BB962C8B-B14F-4D97-AF65-F5344CB8AC3E}">
        <p14:creationId xmlns:p14="http://schemas.microsoft.com/office/powerpoint/2010/main" val="6836295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BB071F9-3DFA-4B80-9451-DB0FE0331C2A}"/>
              </a:ext>
            </a:extLst>
          </p:cNvPr>
          <p:cNvSpPr>
            <a:spLocks noGrp="1"/>
          </p:cNvSpPr>
          <p:nvPr>
            <p:ph type="subTitle" idx="1"/>
          </p:nvPr>
        </p:nvSpPr>
        <p:spPr>
          <a:xfrm>
            <a:off x="168811" y="112542"/>
            <a:ext cx="11859065" cy="6745458"/>
          </a:xfrm>
        </p:spPr>
        <p:txBody>
          <a:bodyPr>
            <a:normAutofit fontScale="62500" lnSpcReduction="20000"/>
          </a:bodyPr>
          <a:lstStyle/>
          <a:p>
            <a:pPr algn="l"/>
            <a:r>
              <a:rPr lang="en-US" dirty="0"/>
              <a:t>Age calculation Example :</a:t>
            </a:r>
          </a:p>
          <a:p>
            <a:pPr algn="l"/>
            <a:r>
              <a:rPr lang="en-US" dirty="0"/>
              <a:t>&lt;html&gt;&lt;head&gt;</a:t>
            </a:r>
          </a:p>
          <a:p>
            <a:pPr algn="l"/>
            <a:r>
              <a:rPr lang="en-US" dirty="0"/>
              <a:t>&lt;script&gt;  </a:t>
            </a:r>
          </a:p>
          <a:p>
            <a:pPr algn="l"/>
            <a:r>
              <a:rPr lang="en-US" dirty="0"/>
              <a:t>function </a:t>
            </a:r>
            <a:r>
              <a:rPr lang="en-US" dirty="0" err="1"/>
              <a:t>ageCalculator</a:t>
            </a:r>
            <a:r>
              <a:rPr lang="en-US" dirty="0"/>
              <a:t>() {  </a:t>
            </a:r>
          </a:p>
          <a:p>
            <a:pPr algn="l"/>
            <a:r>
              <a:rPr lang="en-US" dirty="0"/>
              <a:t>    var </a:t>
            </a:r>
            <a:r>
              <a:rPr lang="en-US" dirty="0" err="1"/>
              <a:t>userinput</a:t>
            </a:r>
            <a:r>
              <a:rPr lang="en-US" dirty="0"/>
              <a:t> = </a:t>
            </a:r>
            <a:r>
              <a:rPr lang="en-US" dirty="0" err="1"/>
              <a:t>document.getElementById</a:t>
            </a:r>
            <a:r>
              <a:rPr lang="en-US" dirty="0"/>
              <a:t>("DOB").value;  </a:t>
            </a:r>
          </a:p>
          <a:p>
            <a:pPr algn="l"/>
            <a:r>
              <a:rPr lang="en-US" dirty="0"/>
              <a:t>    var dob = new Date(</a:t>
            </a:r>
            <a:r>
              <a:rPr lang="en-US" dirty="0" err="1"/>
              <a:t>userinput</a:t>
            </a:r>
            <a:r>
              <a:rPr lang="en-US" dirty="0"/>
              <a:t>);  </a:t>
            </a:r>
          </a:p>
          <a:p>
            <a:pPr algn="l"/>
            <a:r>
              <a:rPr lang="en-US" dirty="0"/>
              <a:t>    if(</a:t>
            </a:r>
            <a:r>
              <a:rPr lang="en-US" dirty="0" err="1"/>
              <a:t>userinput</a:t>
            </a:r>
            <a:r>
              <a:rPr lang="en-US" dirty="0"/>
              <a:t>==null || </a:t>
            </a:r>
            <a:r>
              <a:rPr lang="en-US" dirty="0" err="1"/>
              <a:t>userinput</a:t>
            </a:r>
            <a:r>
              <a:rPr lang="en-US" dirty="0"/>
              <a:t>=='') {  </a:t>
            </a:r>
          </a:p>
          <a:p>
            <a:pPr algn="l"/>
            <a:r>
              <a:rPr lang="en-US" dirty="0"/>
              <a:t>      </a:t>
            </a:r>
            <a:r>
              <a:rPr lang="en-US" dirty="0" err="1"/>
              <a:t>document.getElementById</a:t>
            </a:r>
            <a:r>
              <a:rPr lang="en-US" dirty="0"/>
              <a:t>("message").</a:t>
            </a:r>
            <a:r>
              <a:rPr lang="en-US" dirty="0" err="1"/>
              <a:t>innerHTML</a:t>
            </a:r>
            <a:r>
              <a:rPr lang="en-US" dirty="0"/>
              <a:t> = "**Choose a date please!";    </a:t>
            </a:r>
          </a:p>
          <a:p>
            <a:pPr algn="l"/>
            <a:r>
              <a:rPr lang="en-US" dirty="0"/>
              <a:t>      return false;   </a:t>
            </a:r>
          </a:p>
          <a:p>
            <a:pPr algn="l"/>
            <a:r>
              <a:rPr lang="en-US" dirty="0"/>
              <a:t>    } else {  </a:t>
            </a:r>
          </a:p>
          <a:p>
            <a:pPr algn="l"/>
            <a:r>
              <a:rPr lang="en-US" dirty="0"/>
              <a:t>    //calculate month difference from current date in time  </a:t>
            </a:r>
          </a:p>
          <a:p>
            <a:pPr algn="l"/>
            <a:r>
              <a:rPr lang="en-US" dirty="0"/>
              <a:t>    var </a:t>
            </a:r>
            <a:r>
              <a:rPr lang="en-US" dirty="0" err="1"/>
              <a:t>month_diff</a:t>
            </a:r>
            <a:r>
              <a:rPr lang="en-US" dirty="0"/>
              <a:t> = </a:t>
            </a:r>
            <a:r>
              <a:rPr lang="en-US" dirty="0" err="1"/>
              <a:t>Date.now</a:t>
            </a:r>
            <a:r>
              <a:rPr lang="en-US" dirty="0"/>
              <a:t>() - </a:t>
            </a:r>
            <a:r>
              <a:rPr lang="en-US" dirty="0" err="1"/>
              <a:t>dob.getTime</a:t>
            </a:r>
            <a:r>
              <a:rPr lang="en-US" dirty="0"/>
              <a:t>();  </a:t>
            </a:r>
          </a:p>
          <a:p>
            <a:pPr algn="l"/>
            <a:r>
              <a:rPr lang="en-US" dirty="0"/>
              <a:t>    //convert the calculated difference in date format  </a:t>
            </a:r>
          </a:p>
          <a:p>
            <a:pPr algn="l"/>
            <a:r>
              <a:rPr lang="en-US" dirty="0"/>
              <a:t>    var </a:t>
            </a:r>
            <a:r>
              <a:rPr lang="en-US" dirty="0" err="1"/>
              <a:t>age_dt</a:t>
            </a:r>
            <a:r>
              <a:rPr lang="en-US" dirty="0"/>
              <a:t> = new Date(</a:t>
            </a:r>
            <a:r>
              <a:rPr lang="en-US" dirty="0" err="1"/>
              <a:t>month_diff</a:t>
            </a:r>
            <a:r>
              <a:rPr lang="en-US" dirty="0"/>
              <a:t>);   </a:t>
            </a:r>
          </a:p>
          <a:p>
            <a:pPr algn="l"/>
            <a:r>
              <a:rPr lang="en-US" dirty="0"/>
              <a:t>    //extract year from date      </a:t>
            </a:r>
          </a:p>
          <a:p>
            <a:pPr algn="l"/>
            <a:r>
              <a:rPr lang="en-US" dirty="0"/>
              <a:t>    var year = </a:t>
            </a:r>
            <a:r>
              <a:rPr lang="en-US" dirty="0" err="1"/>
              <a:t>age_dt.getUTCFullYear</a:t>
            </a:r>
            <a:r>
              <a:rPr lang="en-US" dirty="0"/>
              <a:t>();  </a:t>
            </a:r>
          </a:p>
          <a:p>
            <a:pPr algn="l"/>
            <a:r>
              <a:rPr lang="en-US" dirty="0"/>
              <a:t>    //now calculate the age of the user  </a:t>
            </a:r>
          </a:p>
          <a:p>
            <a:pPr algn="l"/>
            <a:r>
              <a:rPr lang="en-US" dirty="0"/>
              <a:t>    var age = </a:t>
            </a:r>
            <a:r>
              <a:rPr lang="en-US" dirty="0" err="1"/>
              <a:t>Math.abs</a:t>
            </a:r>
            <a:r>
              <a:rPr lang="en-US" dirty="0"/>
              <a:t>(year - 1970);  </a:t>
            </a:r>
          </a:p>
          <a:p>
            <a:pPr algn="l"/>
            <a:r>
              <a:rPr lang="en-US" dirty="0"/>
              <a:t>    //display the calculated age  </a:t>
            </a:r>
          </a:p>
          <a:p>
            <a:pPr algn="l"/>
            <a:r>
              <a:rPr lang="en-US" dirty="0"/>
              <a:t>    return </a:t>
            </a:r>
            <a:r>
              <a:rPr lang="en-US" dirty="0" err="1"/>
              <a:t>document.getElementById</a:t>
            </a:r>
            <a:r>
              <a:rPr lang="en-US" dirty="0"/>
              <a:t>("result").</a:t>
            </a:r>
            <a:r>
              <a:rPr lang="en-US" dirty="0" err="1"/>
              <a:t>innerHTML</a:t>
            </a:r>
            <a:r>
              <a:rPr lang="en-US" dirty="0"/>
              <a:t> =    </a:t>
            </a:r>
          </a:p>
          <a:p>
            <a:pPr algn="l"/>
            <a:r>
              <a:rPr lang="en-US" dirty="0"/>
              <a:t>             "Age is: " + age + " years. ";  </a:t>
            </a:r>
          </a:p>
          <a:p>
            <a:pPr algn="l"/>
            <a:r>
              <a:rPr lang="en-US" dirty="0"/>
              <a:t>    }  </a:t>
            </a:r>
          </a:p>
          <a:p>
            <a:pPr algn="l"/>
            <a:r>
              <a:rPr lang="en-US" dirty="0"/>
              <a:t>}  </a:t>
            </a:r>
          </a:p>
          <a:p>
            <a:pPr algn="l"/>
            <a:endParaRPr lang="en-US" dirty="0"/>
          </a:p>
        </p:txBody>
      </p:sp>
    </p:spTree>
    <p:extLst>
      <p:ext uri="{BB962C8B-B14F-4D97-AF65-F5344CB8AC3E}">
        <p14:creationId xmlns:p14="http://schemas.microsoft.com/office/powerpoint/2010/main" val="8430724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DC8085-5C23-452D-9B6F-334C4A5BE9D9}"/>
              </a:ext>
            </a:extLst>
          </p:cNvPr>
          <p:cNvSpPr>
            <a:spLocks noGrp="1"/>
          </p:cNvSpPr>
          <p:nvPr>
            <p:ph type="subTitle" idx="1"/>
          </p:nvPr>
        </p:nvSpPr>
        <p:spPr>
          <a:xfrm>
            <a:off x="182880" y="225083"/>
            <a:ext cx="11788726" cy="6443003"/>
          </a:xfrm>
        </p:spPr>
        <p:txBody>
          <a:bodyPr>
            <a:normAutofit/>
          </a:bodyPr>
          <a:lstStyle/>
          <a:p>
            <a:pPr algn="l"/>
            <a:r>
              <a:rPr lang="en-US" sz="1900" dirty="0"/>
              <a:t>&lt;/script&gt;&lt;/head&gt;  </a:t>
            </a:r>
          </a:p>
          <a:p>
            <a:pPr algn="l"/>
            <a:r>
              <a:rPr lang="en-US" sz="1900" dirty="0"/>
              <a:t>&lt;body&gt;  &lt;center&gt;  </a:t>
            </a:r>
          </a:p>
          <a:p>
            <a:pPr algn="l"/>
            <a:r>
              <a:rPr lang="en-US" sz="1900" dirty="0"/>
              <a:t>&lt;h2 style="color: 32A80F" align="center"&gt; Calculate Age from Date of Birth &lt;</a:t>
            </a:r>
            <a:r>
              <a:rPr lang="en-US" sz="1900" dirty="0" err="1"/>
              <a:t>br</a:t>
            </a:r>
            <a:r>
              <a:rPr lang="en-US" sz="1900" dirty="0"/>
              <a:t>&gt; &lt;</a:t>
            </a:r>
            <a:r>
              <a:rPr lang="en-US" sz="1900" dirty="0" err="1"/>
              <a:t>br</a:t>
            </a:r>
            <a:r>
              <a:rPr lang="en-US" sz="1900" dirty="0"/>
              <a:t>&gt; &lt;/h2&gt;   </a:t>
            </a:r>
          </a:p>
          <a:p>
            <a:pPr algn="l"/>
            <a:r>
              <a:rPr lang="en-US" sz="1900" dirty="0"/>
              <a:t>&lt;!-- Choose a date and enter in input field --&gt;  </a:t>
            </a:r>
          </a:p>
          <a:p>
            <a:pPr algn="l"/>
            <a:r>
              <a:rPr lang="en-US" sz="1900" dirty="0"/>
              <a:t>&lt;b&gt; Enter Date of Birth: &lt;input type=date id = DOB&gt; &lt;/b&gt;  </a:t>
            </a:r>
          </a:p>
          <a:p>
            <a:pPr algn="l"/>
            <a:r>
              <a:rPr lang="en-US" sz="1900" dirty="0"/>
              <a:t>&lt;span id = "message" style="</a:t>
            </a:r>
            <a:r>
              <a:rPr lang="en-US" sz="1900" dirty="0" err="1"/>
              <a:t>color:red</a:t>
            </a:r>
            <a:r>
              <a:rPr lang="en-US" sz="1900" dirty="0"/>
              <a:t>"&gt; &lt;/span&gt; &lt;</a:t>
            </a:r>
            <a:r>
              <a:rPr lang="en-US" sz="1900" dirty="0" err="1"/>
              <a:t>br</a:t>
            </a:r>
            <a:r>
              <a:rPr lang="en-US" sz="1900" dirty="0"/>
              <a:t>&gt;&lt;</a:t>
            </a:r>
            <a:r>
              <a:rPr lang="en-US" sz="1900" dirty="0" err="1"/>
              <a:t>br</a:t>
            </a:r>
            <a:r>
              <a:rPr lang="en-US" sz="1900" dirty="0"/>
              <a:t>&gt;    </a:t>
            </a:r>
          </a:p>
          <a:p>
            <a:pPr algn="l"/>
            <a:r>
              <a:rPr lang="en-US" sz="1900" dirty="0"/>
              <a:t>&lt;!-- Choose a date and enter in input field --&gt;  </a:t>
            </a:r>
          </a:p>
          <a:p>
            <a:pPr algn="l"/>
            <a:r>
              <a:rPr lang="en-US" sz="1900" dirty="0"/>
              <a:t>&lt;button type="submit" onclick = "</a:t>
            </a:r>
            <a:r>
              <a:rPr lang="en-US" sz="1900" dirty="0" err="1"/>
              <a:t>ageCalculator</a:t>
            </a:r>
            <a:r>
              <a:rPr lang="en-US" sz="1900" dirty="0"/>
              <a:t>()"&gt; Calculate age &lt;/button&gt; &lt;</a:t>
            </a:r>
            <a:r>
              <a:rPr lang="en-US" sz="1900" dirty="0" err="1"/>
              <a:t>br</a:t>
            </a:r>
            <a:r>
              <a:rPr lang="en-US" sz="1900" dirty="0"/>
              <a:t>&gt;&lt;</a:t>
            </a:r>
            <a:r>
              <a:rPr lang="en-US" sz="1900" dirty="0" err="1"/>
              <a:t>br</a:t>
            </a:r>
            <a:r>
              <a:rPr lang="en-US" sz="1900" dirty="0"/>
              <a:t>&gt;  </a:t>
            </a:r>
          </a:p>
          <a:p>
            <a:pPr algn="l"/>
            <a:r>
              <a:rPr lang="en-US" sz="1900" dirty="0"/>
              <a:t>&lt;h3 style="color:32A80F" id="result" align="center"&gt;&lt;/h3&gt;   </a:t>
            </a:r>
          </a:p>
          <a:p>
            <a:pPr algn="l"/>
            <a:r>
              <a:rPr lang="en-US" sz="1900" dirty="0"/>
              <a:t>&lt;/center&gt;&lt;/body&gt;&lt;/html&gt; </a:t>
            </a:r>
          </a:p>
          <a:p>
            <a:pPr algn="l"/>
            <a:r>
              <a:rPr lang="en-US" sz="2000" b="1" u="sng" dirty="0"/>
              <a:t>O/P:</a:t>
            </a:r>
          </a:p>
          <a:p>
            <a:pPr algn="l"/>
            <a:endParaRPr lang="en-US" sz="2000" dirty="0"/>
          </a:p>
          <a:p>
            <a:endParaRPr lang="en-US" sz="2000" dirty="0"/>
          </a:p>
        </p:txBody>
      </p:sp>
      <p:pic>
        <p:nvPicPr>
          <p:cNvPr id="5" name="Picture 4">
            <a:extLst>
              <a:ext uri="{FF2B5EF4-FFF2-40B4-BE49-F238E27FC236}">
                <a16:creationId xmlns:a16="http://schemas.microsoft.com/office/drawing/2014/main" id="{167D4EA1-467A-4CCE-A058-2F04C3672AFC}"/>
              </a:ext>
            </a:extLst>
          </p:cNvPr>
          <p:cNvPicPr>
            <a:picLocks noChangeAspect="1"/>
          </p:cNvPicPr>
          <p:nvPr/>
        </p:nvPicPr>
        <p:blipFill>
          <a:blip r:embed="rId2"/>
          <a:stretch>
            <a:fillRect/>
          </a:stretch>
        </p:blipFill>
        <p:spPr>
          <a:xfrm>
            <a:off x="1434391" y="4382086"/>
            <a:ext cx="3724275" cy="2286000"/>
          </a:xfrm>
          <a:prstGeom prst="rect">
            <a:avLst/>
          </a:prstGeom>
          <a:solidFill>
            <a:schemeClr val="accent4"/>
          </a:solidFill>
          <a:ln>
            <a:solidFill>
              <a:schemeClr val="accent2"/>
            </a:solidFill>
          </a:ln>
        </p:spPr>
      </p:pic>
    </p:spTree>
    <p:extLst>
      <p:ext uri="{BB962C8B-B14F-4D97-AF65-F5344CB8AC3E}">
        <p14:creationId xmlns:p14="http://schemas.microsoft.com/office/powerpoint/2010/main" val="1419260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DCFF777-F797-45E2-BD5C-97188A125711}"/>
              </a:ext>
            </a:extLst>
          </p:cNvPr>
          <p:cNvSpPr>
            <a:spLocks noGrp="1"/>
          </p:cNvSpPr>
          <p:nvPr>
            <p:ph type="subTitle" idx="1"/>
          </p:nvPr>
        </p:nvSpPr>
        <p:spPr>
          <a:xfrm>
            <a:off x="140676" y="155454"/>
            <a:ext cx="11915335" cy="6540768"/>
          </a:xfrm>
        </p:spPr>
        <p:txBody>
          <a:bodyPr>
            <a:normAutofit/>
          </a:bodyPr>
          <a:lstStyle/>
          <a:p>
            <a:pPr algn="l"/>
            <a:r>
              <a:rPr lang="en-US" sz="1900" dirty="0"/>
              <a:t>Operators :</a:t>
            </a:r>
          </a:p>
          <a:p>
            <a:pPr algn="l"/>
            <a:endParaRPr lang="en-US" sz="1900" dirty="0"/>
          </a:p>
        </p:txBody>
      </p:sp>
      <p:graphicFrame>
        <p:nvGraphicFramePr>
          <p:cNvPr id="6" name="Table 5">
            <a:extLst>
              <a:ext uri="{FF2B5EF4-FFF2-40B4-BE49-F238E27FC236}">
                <a16:creationId xmlns:a16="http://schemas.microsoft.com/office/drawing/2014/main" id="{BE233F01-8C0B-4EFA-9DDD-4E9FD46911A6}"/>
              </a:ext>
            </a:extLst>
          </p:cNvPr>
          <p:cNvGraphicFramePr>
            <a:graphicFrameLocks noGrp="1"/>
          </p:cNvGraphicFramePr>
          <p:nvPr>
            <p:extLst>
              <p:ext uri="{D42A27DB-BD31-4B8C-83A1-F6EECF244321}">
                <p14:modId xmlns:p14="http://schemas.microsoft.com/office/powerpoint/2010/main" val="3212390345"/>
              </p:ext>
            </p:extLst>
          </p:nvPr>
        </p:nvGraphicFramePr>
        <p:xfrm>
          <a:off x="291905" y="546002"/>
          <a:ext cx="3773658" cy="1905003"/>
        </p:xfrm>
        <a:graphic>
          <a:graphicData uri="http://schemas.openxmlformats.org/drawingml/2006/table">
            <a:tbl>
              <a:tblPr>
                <a:tableStyleId>{5C22544A-7EE6-4342-B048-85BDC9FD1C3A}</a:tableStyleId>
              </a:tblPr>
              <a:tblGrid>
                <a:gridCol w="646034">
                  <a:extLst>
                    <a:ext uri="{9D8B030D-6E8A-4147-A177-3AD203B41FA5}">
                      <a16:colId xmlns:a16="http://schemas.microsoft.com/office/drawing/2014/main" val="3998628243"/>
                    </a:ext>
                  </a:extLst>
                </a:gridCol>
                <a:gridCol w="1476649">
                  <a:extLst>
                    <a:ext uri="{9D8B030D-6E8A-4147-A177-3AD203B41FA5}">
                      <a16:colId xmlns:a16="http://schemas.microsoft.com/office/drawing/2014/main" val="3477024861"/>
                    </a:ext>
                  </a:extLst>
                </a:gridCol>
                <a:gridCol w="1650975">
                  <a:extLst>
                    <a:ext uri="{9D8B030D-6E8A-4147-A177-3AD203B41FA5}">
                      <a16:colId xmlns:a16="http://schemas.microsoft.com/office/drawing/2014/main" val="3037358273"/>
                    </a:ext>
                  </a:extLst>
                </a:gridCol>
              </a:tblGrid>
              <a:tr h="211667">
                <a:tc gridSpan="3">
                  <a:txBody>
                    <a:bodyPr/>
                    <a:lstStyle/>
                    <a:p>
                      <a:pPr algn="ctr" fontAlgn="b"/>
                      <a:r>
                        <a:rPr lang="en-US" sz="1100" u="none" strike="noStrike">
                          <a:effectLst/>
                        </a:rPr>
                        <a:t>Arthematic Operators</a:t>
                      </a:r>
                      <a:endParaRPr lang="en-US" sz="11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54016159"/>
                  </a:ext>
                </a:extLst>
              </a:tr>
              <a:tr h="211667">
                <a:tc>
                  <a:txBody>
                    <a:bodyPr/>
                    <a:lstStyle/>
                    <a:p>
                      <a:pPr algn="l" fontAlgn="b"/>
                      <a:r>
                        <a:rPr lang="en-US" sz="1100" u="none" strike="noStrike">
                          <a:effectLst/>
                        </a:rPr>
                        <a:t>Operator</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Description</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Example</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95647388"/>
                  </a:ext>
                </a:extLst>
              </a:tr>
              <a:tr h="211667">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Addition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10+20 = 30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74501574"/>
                  </a:ext>
                </a:extLst>
              </a:tr>
              <a:tr h="211667">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Subtraction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20-10 = 10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45794959"/>
                  </a:ext>
                </a:extLst>
              </a:tr>
              <a:tr h="211667">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Multiplication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10*20 = 200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33504413"/>
                  </a:ext>
                </a:extLst>
              </a:tr>
              <a:tr h="211667">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Division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20/10 = 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6895394"/>
                  </a:ext>
                </a:extLst>
              </a:tr>
              <a:tr h="211667">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Modulus (Remainder)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20%10 = 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70711976"/>
                  </a:ext>
                </a:extLst>
              </a:tr>
              <a:tr h="211667">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Increment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var a=10; a++; Now a = 11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05319160"/>
                  </a:ext>
                </a:extLst>
              </a:tr>
              <a:tr h="211667">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Decrement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var a=10; a--; Now a = 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43523369"/>
                  </a:ext>
                </a:extLst>
              </a:tr>
            </a:tbl>
          </a:graphicData>
        </a:graphic>
      </p:graphicFrame>
      <p:graphicFrame>
        <p:nvGraphicFramePr>
          <p:cNvPr id="7" name="Table 6">
            <a:extLst>
              <a:ext uri="{FF2B5EF4-FFF2-40B4-BE49-F238E27FC236}">
                <a16:creationId xmlns:a16="http://schemas.microsoft.com/office/drawing/2014/main" id="{FCB4AB2A-39BA-4278-8B27-2F2D42AC1AAD}"/>
              </a:ext>
            </a:extLst>
          </p:cNvPr>
          <p:cNvGraphicFramePr>
            <a:graphicFrameLocks noGrp="1"/>
          </p:cNvGraphicFramePr>
          <p:nvPr>
            <p:extLst>
              <p:ext uri="{D42A27DB-BD31-4B8C-83A1-F6EECF244321}">
                <p14:modId xmlns:p14="http://schemas.microsoft.com/office/powerpoint/2010/main" val="3202578564"/>
              </p:ext>
            </p:extLst>
          </p:nvPr>
        </p:nvGraphicFramePr>
        <p:xfrm>
          <a:off x="291906" y="2747921"/>
          <a:ext cx="3924299" cy="1933660"/>
        </p:xfrm>
        <a:graphic>
          <a:graphicData uri="http://schemas.openxmlformats.org/drawingml/2006/table">
            <a:tbl>
              <a:tblPr>
                <a:tableStyleId>{5C22544A-7EE6-4342-B048-85BDC9FD1C3A}</a:tableStyleId>
              </a:tblPr>
              <a:tblGrid>
                <a:gridCol w="643830">
                  <a:extLst>
                    <a:ext uri="{9D8B030D-6E8A-4147-A177-3AD203B41FA5}">
                      <a16:colId xmlns:a16="http://schemas.microsoft.com/office/drawing/2014/main" val="920984373"/>
                    </a:ext>
                  </a:extLst>
                </a:gridCol>
                <a:gridCol w="2278955">
                  <a:extLst>
                    <a:ext uri="{9D8B030D-6E8A-4147-A177-3AD203B41FA5}">
                      <a16:colId xmlns:a16="http://schemas.microsoft.com/office/drawing/2014/main" val="2584994097"/>
                    </a:ext>
                  </a:extLst>
                </a:gridCol>
                <a:gridCol w="1001514">
                  <a:extLst>
                    <a:ext uri="{9D8B030D-6E8A-4147-A177-3AD203B41FA5}">
                      <a16:colId xmlns:a16="http://schemas.microsoft.com/office/drawing/2014/main" val="3089106253"/>
                    </a:ext>
                  </a:extLst>
                </a:gridCol>
              </a:tblGrid>
              <a:tr h="193366">
                <a:tc gridSpan="3">
                  <a:txBody>
                    <a:bodyPr/>
                    <a:lstStyle/>
                    <a:p>
                      <a:pPr algn="ctr" fontAlgn="b"/>
                      <a:r>
                        <a:rPr lang="en-US" sz="1100" u="none" strike="noStrike">
                          <a:effectLst/>
                        </a:rPr>
                        <a:t>Comparision operators </a:t>
                      </a:r>
                      <a:endParaRPr lang="en-US" sz="11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5653603"/>
                  </a:ext>
                </a:extLst>
              </a:tr>
              <a:tr h="193366">
                <a:tc>
                  <a:txBody>
                    <a:bodyPr/>
                    <a:lstStyle/>
                    <a:p>
                      <a:pPr algn="l" fontAlgn="b"/>
                      <a:r>
                        <a:rPr lang="en-US" sz="1100" u="none" strike="noStrike">
                          <a:effectLst/>
                        </a:rPr>
                        <a:t>Operator</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Description</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Example</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22739886"/>
                  </a:ext>
                </a:extLst>
              </a:tr>
              <a:tr h="193366">
                <a:tc>
                  <a:txBody>
                    <a:bodyPr/>
                    <a:lstStyle/>
                    <a:p>
                      <a:pPr algn="l"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Is equal to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10==20 = false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5956081"/>
                  </a:ext>
                </a:extLst>
              </a:tr>
              <a:tr h="193366">
                <a:tc>
                  <a:txBody>
                    <a:bodyPr/>
                    <a:lstStyle/>
                    <a:p>
                      <a:pPr algn="l"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Identical (equal and of same type)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10==20 = false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65123498"/>
                  </a:ext>
                </a:extLst>
              </a:tr>
              <a:tr h="193366">
                <a:tc>
                  <a:txBody>
                    <a:bodyPr/>
                    <a:lstStyle/>
                    <a:p>
                      <a:pPr algn="l"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Not equal to</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10!=20 = true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10864616"/>
                  </a:ext>
                </a:extLst>
              </a:tr>
              <a:tr h="193366">
                <a:tc>
                  <a:txBody>
                    <a:bodyPr/>
                    <a:lstStyle/>
                    <a:p>
                      <a:pPr algn="l"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Not Identical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20!==20 = false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33975887"/>
                  </a:ext>
                </a:extLst>
              </a:tr>
              <a:tr h="193366">
                <a:tc>
                  <a:txBody>
                    <a:bodyPr/>
                    <a:lstStyle/>
                    <a:p>
                      <a:pPr algn="l" fontAlgn="b"/>
                      <a:r>
                        <a:rPr lang="en-US" sz="1100" u="none" strike="noStrike">
                          <a:effectLst/>
                        </a:rPr>
                        <a:t>&gt;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Greater than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20&gt;10 = true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92980762"/>
                  </a:ext>
                </a:extLst>
              </a:tr>
              <a:tr h="193366">
                <a:tc>
                  <a:txBody>
                    <a:bodyPr/>
                    <a:lstStyle/>
                    <a:p>
                      <a:pPr algn="l" fontAlgn="b"/>
                      <a:r>
                        <a:rPr lang="en-US" sz="1100" u="none" strike="noStrike">
                          <a:effectLst/>
                        </a:rPr>
                        <a:t>&gt;=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Greater than or equal to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20&gt;=10 = true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93640141"/>
                  </a:ext>
                </a:extLst>
              </a:tr>
              <a:tr h="193366">
                <a:tc>
                  <a:txBody>
                    <a:bodyPr/>
                    <a:lstStyle/>
                    <a:p>
                      <a:pPr algn="l" fontAlgn="b"/>
                      <a:r>
                        <a:rPr lang="en-US" sz="1100" u="none" strike="noStrike">
                          <a:effectLst/>
                        </a:rPr>
                        <a:t>&lt;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Less than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20&lt;10 = false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351481"/>
                  </a:ext>
                </a:extLst>
              </a:tr>
              <a:tr h="193366">
                <a:tc>
                  <a:txBody>
                    <a:bodyPr/>
                    <a:lstStyle/>
                    <a:p>
                      <a:pPr algn="l" fontAlgn="b"/>
                      <a:r>
                        <a:rPr lang="en-US" sz="1100" u="none" strike="noStrike">
                          <a:effectLst/>
                        </a:rPr>
                        <a:t>&lt;=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Less than or equal to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20&lt;=10 = false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1806540"/>
                  </a:ext>
                </a:extLst>
              </a:tr>
            </a:tbl>
          </a:graphicData>
        </a:graphic>
      </p:graphicFrame>
      <p:graphicFrame>
        <p:nvGraphicFramePr>
          <p:cNvPr id="8" name="Table 7">
            <a:extLst>
              <a:ext uri="{FF2B5EF4-FFF2-40B4-BE49-F238E27FC236}">
                <a16:creationId xmlns:a16="http://schemas.microsoft.com/office/drawing/2014/main" id="{F43784A6-C1AA-48E5-99C3-DEB6C7C7BEAC}"/>
              </a:ext>
            </a:extLst>
          </p:cNvPr>
          <p:cNvGraphicFramePr>
            <a:graphicFrameLocks noGrp="1"/>
          </p:cNvGraphicFramePr>
          <p:nvPr>
            <p:extLst>
              <p:ext uri="{D42A27DB-BD31-4B8C-83A1-F6EECF244321}">
                <p14:modId xmlns:p14="http://schemas.microsoft.com/office/powerpoint/2010/main" val="2223125403"/>
              </p:ext>
            </p:extLst>
          </p:nvPr>
        </p:nvGraphicFramePr>
        <p:xfrm>
          <a:off x="291905" y="4978498"/>
          <a:ext cx="3924300" cy="1714500"/>
        </p:xfrm>
        <a:graphic>
          <a:graphicData uri="http://schemas.openxmlformats.org/drawingml/2006/table">
            <a:tbl>
              <a:tblPr>
                <a:tableStyleId>{5C22544A-7EE6-4342-B048-85BDC9FD1C3A}</a:tableStyleId>
              </a:tblPr>
              <a:tblGrid>
                <a:gridCol w="600075">
                  <a:extLst>
                    <a:ext uri="{9D8B030D-6E8A-4147-A177-3AD203B41FA5}">
                      <a16:colId xmlns:a16="http://schemas.microsoft.com/office/drawing/2014/main" val="15408757"/>
                    </a:ext>
                  </a:extLst>
                </a:gridCol>
                <a:gridCol w="1771650">
                  <a:extLst>
                    <a:ext uri="{9D8B030D-6E8A-4147-A177-3AD203B41FA5}">
                      <a16:colId xmlns:a16="http://schemas.microsoft.com/office/drawing/2014/main" val="775211671"/>
                    </a:ext>
                  </a:extLst>
                </a:gridCol>
                <a:gridCol w="1552575">
                  <a:extLst>
                    <a:ext uri="{9D8B030D-6E8A-4147-A177-3AD203B41FA5}">
                      <a16:colId xmlns:a16="http://schemas.microsoft.com/office/drawing/2014/main" val="1193332863"/>
                    </a:ext>
                  </a:extLst>
                </a:gridCol>
              </a:tblGrid>
              <a:tr h="190500">
                <a:tc gridSpan="3">
                  <a:txBody>
                    <a:bodyPr/>
                    <a:lstStyle/>
                    <a:p>
                      <a:pPr algn="ctr" fontAlgn="b"/>
                      <a:r>
                        <a:rPr lang="en-US" sz="1100" u="none" strike="noStrike">
                          <a:effectLst/>
                        </a:rPr>
                        <a:t>BitWise  opeators</a:t>
                      </a:r>
                      <a:endParaRPr lang="en-US" sz="11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41000992"/>
                  </a:ext>
                </a:extLst>
              </a:tr>
              <a:tr h="190500">
                <a:tc>
                  <a:txBody>
                    <a:bodyPr/>
                    <a:lstStyle/>
                    <a:p>
                      <a:pPr algn="l" fontAlgn="b"/>
                      <a:r>
                        <a:rPr lang="en-US" sz="1100" u="none" strike="noStrike">
                          <a:effectLst/>
                        </a:rPr>
                        <a:t>Operator</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Description</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Example</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6777989"/>
                  </a:ext>
                </a:extLst>
              </a:tr>
              <a:tr h="190500">
                <a:tc>
                  <a:txBody>
                    <a:bodyPr/>
                    <a:lstStyle/>
                    <a:p>
                      <a:pPr algn="l" fontAlgn="b"/>
                      <a:r>
                        <a:rPr lang="en-US" sz="1100" u="none" strike="noStrike">
                          <a:effectLst/>
                        </a:rPr>
                        <a:t>&amp;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Bitwise AND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da-DK" sz="1100" u="none" strike="noStrike">
                          <a:effectLst/>
                        </a:rPr>
                        <a:t>(10==20 &amp; 20==33) = false</a:t>
                      </a:r>
                      <a:endParaRPr lang="da-DK"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57288610"/>
                  </a:ext>
                </a:extLst>
              </a:tr>
              <a:tr h="190500">
                <a:tc>
                  <a:txBody>
                    <a:bodyPr/>
                    <a:lstStyle/>
                    <a:p>
                      <a:pPr algn="l"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Bitwise OR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da-DK" sz="1100" u="none" strike="noStrike">
                          <a:effectLst/>
                        </a:rPr>
                        <a:t>(10==20 | 20==33) = false</a:t>
                      </a:r>
                      <a:endParaRPr lang="da-DK"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43667872"/>
                  </a:ext>
                </a:extLst>
              </a:tr>
              <a:tr h="190500">
                <a:tc>
                  <a:txBody>
                    <a:bodyPr/>
                    <a:lstStyle/>
                    <a:p>
                      <a:pPr algn="l"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Bitwise XOR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da-DK" sz="1100" u="none" strike="noStrike">
                          <a:effectLst/>
                        </a:rPr>
                        <a:t>(10==20 ^ 20==33) = false</a:t>
                      </a:r>
                      <a:endParaRPr lang="da-DK"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6688410"/>
                  </a:ext>
                </a:extLst>
              </a:tr>
              <a:tr h="190500">
                <a:tc>
                  <a:txBody>
                    <a:bodyPr/>
                    <a:lstStyle/>
                    <a:p>
                      <a:pPr algn="l"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Bitwise NOT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(~10) = -10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95827256"/>
                  </a:ext>
                </a:extLst>
              </a:tr>
              <a:tr h="190500">
                <a:tc>
                  <a:txBody>
                    <a:bodyPr/>
                    <a:lstStyle/>
                    <a:p>
                      <a:pPr algn="l" fontAlgn="b"/>
                      <a:r>
                        <a:rPr lang="en-US" sz="1100" u="none" strike="noStrike">
                          <a:effectLst/>
                        </a:rPr>
                        <a:t>&lt;&lt;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Bitwise Left Shift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(10&lt;&lt;2) = 40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6813146"/>
                  </a:ext>
                </a:extLst>
              </a:tr>
              <a:tr h="190500">
                <a:tc>
                  <a:txBody>
                    <a:bodyPr/>
                    <a:lstStyle/>
                    <a:p>
                      <a:pPr algn="l" fontAlgn="b"/>
                      <a:r>
                        <a:rPr lang="en-US" sz="1100" u="none" strike="noStrike">
                          <a:effectLst/>
                        </a:rPr>
                        <a:t>&gt;&gt;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Bitwise Right Shift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(10&gt;&gt;2) = 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66513629"/>
                  </a:ext>
                </a:extLst>
              </a:tr>
              <a:tr h="190500">
                <a:tc>
                  <a:txBody>
                    <a:bodyPr/>
                    <a:lstStyle/>
                    <a:p>
                      <a:pPr algn="l" fontAlgn="b"/>
                      <a:r>
                        <a:rPr lang="en-US" sz="1100" u="none" strike="noStrike">
                          <a:effectLst/>
                        </a:rPr>
                        <a:t>&gt;&gt;&gt;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Bitwise Right Shift with Zero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(10&gt;&gt;&gt;2) = 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03626775"/>
                  </a:ext>
                </a:extLst>
              </a:tr>
            </a:tbl>
          </a:graphicData>
        </a:graphic>
      </p:graphicFrame>
      <p:graphicFrame>
        <p:nvGraphicFramePr>
          <p:cNvPr id="9" name="Table 8">
            <a:extLst>
              <a:ext uri="{FF2B5EF4-FFF2-40B4-BE49-F238E27FC236}">
                <a16:creationId xmlns:a16="http://schemas.microsoft.com/office/drawing/2014/main" id="{A8E38942-C8AA-4D9B-BCEB-8B6957E64704}"/>
              </a:ext>
            </a:extLst>
          </p:cNvPr>
          <p:cNvGraphicFramePr>
            <a:graphicFrameLocks noGrp="1"/>
          </p:cNvGraphicFramePr>
          <p:nvPr>
            <p:extLst>
              <p:ext uri="{D42A27DB-BD31-4B8C-83A1-F6EECF244321}">
                <p14:modId xmlns:p14="http://schemas.microsoft.com/office/powerpoint/2010/main" val="974942371"/>
              </p:ext>
            </p:extLst>
          </p:nvPr>
        </p:nvGraphicFramePr>
        <p:xfrm>
          <a:off x="4591049" y="546001"/>
          <a:ext cx="3651447" cy="1325000"/>
        </p:xfrm>
        <a:graphic>
          <a:graphicData uri="http://schemas.openxmlformats.org/drawingml/2006/table">
            <a:tbl>
              <a:tblPr>
                <a:tableStyleId>{5C22544A-7EE6-4342-B048-85BDC9FD1C3A}</a:tableStyleId>
              </a:tblPr>
              <a:tblGrid>
                <a:gridCol w="727978">
                  <a:extLst>
                    <a:ext uri="{9D8B030D-6E8A-4147-A177-3AD203B41FA5}">
                      <a16:colId xmlns:a16="http://schemas.microsoft.com/office/drawing/2014/main" val="231922713"/>
                    </a:ext>
                  </a:extLst>
                </a:gridCol>
                <a:gridCol w="924417">
                  <a:extLst>
                    <a:ext uri="{9D8B030D-6E8A-4147-A177-3AD203B41FA5}">
                      <a16:colId xmlns:a16="http://schemas.microsoft.com/office/drawing/2014/main" val="4189036439"/>
                    </a:ext>
                  </a:extLst>
                </a:gridCol>
                <a:gridCol w="1999052">
                  <a:extLst>
                    <a:ext uri="{9D8B030D-6E8A-4147-A177-3AD203B41FA5}">
                      <a16:colId xmlns:a16="http://schemas.microsoft.com/office/drawing/2014/main" val="2827321401"/>
                    </a:ext>
                  </a:extLst>
                </a:gridCol>
              </a:tblGrid>
              <a:tr h="265000">
                <a:tc gridSpan="3">
                  <a:txBody>
                    <a:bodyPr/>
                    <a:lstStyle/>
                    <a:p>
                      <a:pPr algn="ctr" fontAlgn="b"/>
                      <a:r>
                        <a:rPr lang="en-US" sz="1100" u="none" strike="noStrike">
                          <a:effectLst/>
                        </a:rPr>
                        <a:t>Logical Operators</a:t>
                      </a:r>
                      <a:endParaRPr lang="en-US" sz="11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38642581"/>
                  </a:ext>
                </a:extLst>
              </a:tr>
              <a:tr h="265000">
                <a:tc>
                  <a:txBody>
                    <a:bodyPr/>
                    <a:lstStyle/>
                    <a:p>
                      <a:pPr algn="l" fontAlgn="b"/>
                      <a:r>
                        <a:rPr lang="en-US" sz="1100" u="none" strike="noStrike">
                          <a:effectLst/>
                        </a:rPr>
                        <a:t>Operator</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Description</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Example</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09618634"/>
                  </a:ext>
                </a:extLst>
              </a:tr>
              <a:tr h="265000">
                <a:tc>
                  <a:txBody>
                    <a:bodyPr/>
                    <a:lstStyle/>
                    <a:p>
                      <a:pPr algn="l" fontAlgn="b"/>
                      <a:r>
                        <a:rPr lang="en-US" sz="1100" u="none" strike="noStrike">
                          <a:effectLst/>
                        </a:rPr>
                        <a:t>&amp;&amp;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Logical AND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da-DK" sz="1100" u="none" strike="noStrike">
                          <a:effectLst/>
                        </a:rPr>
                        <a:t>(10==20 &amp;&amp; 20==33) = false</a:t>
                      </a:r>
                      <a:endParaRPr lang="da-DK"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05662375"/>
                  </a:ext>
                </a:extLst>
              </a:tr>
              <a:tr h="265000">
                <a:tc>
                  <a:txBody>
                    <a:bodyPr/>
                    <a:lstStyle/>
                    <a:p>
                      <a:pPr algn="l"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Logical OR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da-DK" sz="1100" u="none" strike="noStrike">
                          <a:effectLst/>
                        </a:rPr>
                        <a:t>(10==20 || 20==33) = false</a:t>
                      </a:r>
                      <a:endParaRPr lang="da-DK"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8015176"/>
                  </a:ext>
                </a:extLst>
              </a:tr>
              <a:tr h="265000">
                <a:tc>
                  <a:txBody>
                    <a:bodyPr/>
                    <a:lstStyle/>
                    <a:p>
                      <a:pPr algn="l"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Logical Not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!(10==20) = true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53224177"/>
                  </a:ext>
                </a:extLst>
              </a:tr>
            </a:tbl>
          </a:graphicData>
        </a:graphic>
      </p:graphicFrame>
      <p:graphicFrame>
        <p:nvGraphicFramePr>
          <p:cNvPr id="10" name="Table 9">
            <a:extLst>
              <a:ext uri="{FF2B5EF4-FFF2-40B4-BE49-F238E27FC236}">
                <a16:creationId xmlns:a16="http://schemas.microsoft.com/office/drawing/2014/main" id="{169AC95B-29EF-449D-902C-C6E2E62A5929}"/>
              </a:ext>
            </a:extLst>
          </p:cNvPr>
          <p:cNvGraphicFramePr>
            <a:graphicFrameLocks noGrp="1"/>
          </p:cNvGraphicFramePr>
          <p:nvPr>
            <p:extLst>
              <p:ext uri="{D42A27DB-BD31-4B8C-83A1-F6EECF244321}">
                <p14:modId xmlns:p14="http://schemas.microsoft.com/office/powerpoint/2010/main" val="4219821255"/>
              </p:ext>
            </p:extLst>
          </p:nvPr>
        </p:nvGraphicFramePr>
        <p:xfrm>
          <a:off x="4661096" y="2459270"/>
          <a:ext cx="3924300" cy="1634432"/>
        </p:xfrm>
        <a:graphic>
          <a:graphicData uri="http://schemas.openxmlformats.org/drawingml/2006/table">
            <a:tbl>
              <a:tblPr>
                <a:tableStyleId>{5C22544A-7EE6-4342-B048-85BDC9FD1C3A}</a:tableStyleId>
              </a:tblPr>
              <a:tblGrid>
                <a:gridCol w="657529">
                  <a:extLst>
                    <a:ext uri="{9D8B030D-6E8A-4147-A177-3AD203B41FA5}">
                      <a16:colId xmlns:a16="http://schemas.microsoft.com/office/drawing/2014/main" val="432171567"/>
                    </a:ext>
                  </a:extLst>
                </a:gridCol>
                <a:gridCol w="1356806">
                  <a:extLst>
                    <a:ext uri="{9D8B030D-6E8A-4147-A177-3AD203B41FA5}">
                      <a16:colId xmlns:a16="http://schemas.microsoft.com/office/drawing/2014/main" val="2601526093"/>
                    </a:ext>
                  </a:extLst>
                </a:gridCol>
                <a:gridCol w="1909965">
                  <a:extLst>
                    <a:ext uri="{9D8B030D-6E8A-4147-A177-3AD203B41FA5}">
                      <a16:colId xmlns:a16="http://schemas.microsoft.com/office/drawing/2014/main" val="4004526584"/>
                    </a:ext>
                  </a:extLst>
                </a:gridCol>
              </a:tblGrid>
              <a:tr h="204304">
                <a:tc gridSpan="3">
                  <a:txBody>
                    <a:bodyPr/>
                    <a:lstStyle/>
                    <a:p>
                      <a:pPr algn="ctr" fontAlgn="b"/>
                      <a:r>
                        <a:rPr lang="en-US" sz="1100" u="none" strike="noStrike">
                          <a:effectLst/>
                        </a:rPr>
                        <a:t>Assignment Opeators</a:t>
                      </a:r>
                      <a:endParaRPr lang="en-US" sz="11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19704173"/>
                  </a:ext>
                </a:extLst>
              </a:tr>
              <a:tr h="204304">
                <a:tc>
                  <a:txBody>
                    <a:bodyPr/>
                    <a:lstStyle/>
                    <a:p>
                      <a:pPr algn="l" fontAlgn="b"/>
                      <a:r>
                        <a:rPr lang="en-US" sz="1100" u="none" strike="noStrike">
                          <a:effectLst/>
                        </a:rPr>
                        <a:t>Operator</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Description</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Example</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7070415"/>
                  </a:ext>
                </a:extLst>
              </a:tr>
              <a:tr h="204304">
                <a:tc>
                  <a:txBody>
                    <a:bodyPr/>
                    <a:lstStyle/>
                    <a:p>
                      <a:pPr algn="l"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Assign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10+10 = 20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22293641"/>
                  </a:ext>
                </a:extLst>
              </a:tr>
              <a:tr h="204304">
                <a:tc>
                  <a:txBody>
                    <a:bodyPr/>
                    <a:lstStyle/>
                    <a:p>
                      <a:pPr algn="l"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Add and assign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var a=10; a+=20; Now a = 30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14370832"/>
                  </a:ext>
                </a:extLst>
              </a:tr>
              <a:tr h="204304">
                <a:tc>
                  <a:txBody>
                    <a:bodyPr/>
                    <a:lstStyle/>
                    <a:p>
                      <a:pPr algn="l"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Subtract and assign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var a=20; a-=10; Now a = 10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32240685"/>
                  </a:ext>
                </a:extLst>
              </a:tr>
              <a:tr h="204304">
                <a:tc>
                  <a:txBody>
                    <a:bodyPr/>
                    <a:lstStyle/>
                    <a:p>
                      <a:pPr algn="l"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Multiply and assign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var a=10; a*=20; Now a = 200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0970080"/>
                  </a:ext>
                </a:extLst>
              </a:tr>
              <a:tr h="204304">
                <a:tc>
                  <a:txBody>
                    <a:bodyPr/>
                    <a:lstStyle/>
                    <a:p>
                      <a:pPr algn="l"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Divide and assign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var a=10; a/=2; Now a = 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2796041"/>
                  </a:ext>
                </a:extLst>
              </a:tr>
              <a:tr h="204304">
                <a:tc>
                  <a:txBody>
                    <a:bodyPr/>
                    <a:lstStyle/>
                    <a:p>
                      <a:pPr algn="l"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Modulus and assign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var a=10; a%=2; Now a = 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13095656"/>
                  </a:ext>
                </a:extLst>
              </a:tr>
            </a:tbl>
          </a:graphicData>
        </a:graphic>
      </p:graphicFrame>
      <p:graphicFrame>
        <p:nvGraphicFramePr>
          <p:cNvPr id="11" name="Table 10">
            <a:extLst>
              <a:ext uri="{FF2B5EF4-FFF2-40B4-BE49-F238E27FC236}">
                <a16:creationId xmlns:a16="http://schemas.microsoft.com/office/drawing/2014/main" id="{6850A7EE-56C4-4FB0-A8EE-93C7D6C9A501}"/>
              </a:ext>
            </a:extLst>
          </p:cNvPr>
          <p:cNvGraphicFramePr>
            <a:graphicFrameLocks noGrp="1"/>
          </p:cNvGraphicFramePr>
          <p:nvPr>
            <p:extLst>
              <p:ext uri="{D42A27DB-BD31-4B8C-83A1-F6EECF244321}">
                <p14:modId xmlns:p14="http://schemas.microsoft.com/office/powerpoint/2010/main" val="486192716"/>
              </p:ext>
            </p:extLst>
          </p:nvPr>
        </p:nvGraphicFramePr>
        <p:xfrm>
          <a:off x="4680147" y="4406998"/>
          <a:ext cx="6223000" cy="2095500"/>
        </p:xfrm>
        <a:graphic>
          <a:graphicData uri="http://schemas.openxmlformats.org/drawingml/2006/table">
            <a:tbl>
              <a:tblPr>
                <a:tableStyleId>{5C22544A-7EE6-4342-B048-85BDC9FD1C3A}</a:tableStyleId>
              </a:tblPr>
              <a:tblGrid>
                <a:gridCol w="1153113">
                  <a:extLst>
                    <a:ext uri="{9D8B030D-6E8A-4147-A177-3AD203B41FA5}">
                      <a16:colId xmlns:a16="http://schemas.microsoft.com/office/drawing/2014/main" val="1931941758"/>
                    </a:ext>
                  </a:extLst>
                </a:gridCol>
                <a:gridCol w="5069887">
                  <a:extLst>
                    <a:ext uri="{9D8B030D-6E8A-4147-A177-3AD203B41FA5}">
                      <a16:colId xmlns:a16="http://schemas.microsoft.com/office/drawing/2014/main" val="969309519"/>
                    </a:ext>
                  </a:extLst>
                </a:gridCol>
              </a:tblGrid>
              <a:tr h="190500">
                <a:tc gridSpan="2">
                  <a:txBody>
                    <a:bodyPr/>
                    <a:lstStyle/>
                    <a:p>
                      <a:pPr algn="ctr" fontAlgn="b"/>
                      <a:r>
                        <a:rPr lang="en-US" sz="1100" u="none" strike="noStrike">
                          <a:effectLst/>
                        </a:rPr>
                        <a:t>Special Operators </a:t>
                      </a:r>
                      <a:endParaRPr lang="en-US" sz="11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2370782968"/>
                  </a:ext>
                </a:extLst>
              </a:tr>
              <a:tr h="190500">
                <a:tc>
                  <a:txBody>
                    <a:bodyPr/>
                    <a:lstStyle/>
                    <a:p>
                      <a:pPr algn="l" fontAlgn="b"/>
                      <a:r>
                        <a:rPr lang="en-US" sz="1100" u="none" strike="noStrike">
                          <a:effectLst/>
                        </a:rPr>
                        <a:t>Operator</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Description</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94291772"/>
                  </a:ext>
                </a:extLst>
              </a:tr>
              <a:tr h="190500">
                <a:tc>
                  <a:txBody>
                    <a:bodyPr/>
                    <a:lstStyle/>
                    <a:p>
                      <a:pPr algn="l"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Conditional Operator returns value based on the condition. It is like if-else.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0743396"/>
                  </a:ext>
                </a:extLst>
              </a:tr>
              <a:tr h="190500">
                <a:tc>
                  <a:txBody>
                    <a:bodyPr/>
                    <a:lstStyle/>
                    <a:p>
                      <a:pPr algn="l"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Comma Operator allows multiple expressions to be evaluated as single statement.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38463850"/>
                  </a:ext>
                </a:extLst>
              </a:tr>
              <a:tr h="190500">
                <a:tc>
                  <a:txBody>
                    <a:bodyPr/>
                    <a:lstStyle/>
                    <a:p>
                      <a:pPr algn="l" fontAlgn="b"/>
                      <a:r>
                        <a:rPr lang="en-US" sz="1100" u="none" strike="noStrike">
                          <a:effectLst/>
                        </a:rPr>
                        <a:t>delete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Delete Operator deletes a property from the object.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62989337"/>
                  </a:ext>
                </a:extLst>
              </a:tr>
              <a:tr h="190500">
                <a:tc>
                  <a:txBody>
                    <a:bodyPr/>
                    <a:lstStyle/>
                    <a:p>
                      <a:pPr algn="l" fontAlgn="b"/>
                      <a:r>
                        <a:rPr lang="en-US" sz="1100" u="none" strike="noStrike">
                          <a:effectLst/>
                        </a:rPr>
                        <a:t>in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In Operator checks if object has the given property</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6621502"/>
                  </a:ext>
                </a:extLst>
              </a:tr>
              <a:tr h="190500">
                <a:tc>
                  <a:txBody>
                    <a:bodyPr/>
                    <a:lstStyle/>
                    <a:p>
                      <a:pPr algn="l" fontAlgn="b"/>
                      <a:r>
                        <a:rPr lang="en-US" sz="1100" u="none" strike="noStrike">
                          <a:effectLst/>
                        </a:rPr>
                        <a:t>instanceof</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checks if the object is an instance of given type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38101156"/>
                  </a:ext>
                </a:extLst>
              </a:tr>
              <a:tr h="190500">
                <a:tc>
                  <a:txBody>
                    <a:bodyPr/>
                    <a:lstStyle/>
                    <a:p>
                      <a:pPr algn="l" fontAlgn="b"/>
                      <a:r>
                        <a:rPr lang="en-US" sz="1100" u="none" strike="noStrike">
                          <a:effectLst/>
                        </a:rPr>
                        <a:t>new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creates an instance (object)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8315170"/>
                  </a:ext>
                </a:extLst>
              </a:tr>
              <a:tr h="190500">
                <a:tc>
                  <a:txBody>
                    <a:bodyPr/>
                    <a:lstStyle/>
                    <a:p>
                      <a:pPr algn="l" fontAlgn="b"/>
                      <a:r>
                        <a:rPr lang="en-US" sz="1100" u="none" strike="noStrike">
                          <a:effectLst/>
                        </a:rPr>
                        <a:t>typeof</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checks the type of object.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08278378"/>
                  </a:ext>
                </a:extLst>
              </a:tr>
              <a:tr h="190500">
                <a:tc>
                  <a:txBody>
                    <a:bodyPr/>
                    <a:lstStyle/>
                    <a:p>
                      <a:pPr algn="l" fontAlgn="b"/>
                      <a:r>
                        <a:rPr lang="en-US" sz="1100" u="none" strike="noStrike">
                          <a:effectLst/>
                        </a:rPr>
                        <a:t>void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it discards the expression's return value.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546171"/>
                  </a:ext>
                </a:extLst>
              </a:tr>
              <a:tr h="190500">
                <a:tc>
                  <a:txBody>
                    <a:bodyPr/>
                    <a:lstStyle/>
                    <a:p>
                      <a:pPr algn="l" fontAlgn="b"/>
                      <a:r>
                        <a:rPr lang="en-US" sz="1100" u="none" strike="noStrike">
                          <a:effectLst/>
                        </a:rPr>
                        <a:t>yield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checks what is returned in a generator by the generator's iterator.</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61569214"/>
                  </a:ext>
                </a:extLst>
              </a:tr>
            </a:tbl>
          </a:graphicData>
        </a:graphic>
      </p:graphicFrame>
    </p:spTree>
    <p:extLst>
      <p:ext uri="{BB962C8B-B14F-4D97-AF65-F5344CB8AC3E}">
        <p14:creationId xmlns:p14="http://schemas.microsoft.com/office/powerpoint/2010/main" val="11770445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7AD5879-26BE-480C-B824-E2293C3A61B8}"/>
              </a:ext>
            </a:extLst>
          </p:cNvPr>
          <p:cNvSpPr>
            <a:spLocks noGrp="1"/>
          </p:cNvSpPr>
          <p:nvPr>
            <p:ph type="subTitle" idx="1"/>
          </p:nvPr>
        </p:nvSpPr>
        <p:spPr>
          <a:xfrm>
            <a:off x="196947" y="140677"/>
            <a:ext cx="11867673" cy="6597748"/>
          </a:xfrm>
        </p:spPr>
        <p:txBody>
          <a:bodyPr>
            <a:normAutofit/>
          </a:bodyPr>
          <a:lstStyle/>
          <a:p>
            <a:pPr algn="l"/>
            <a:r>
              <a:rPr lang="en-US" sz="2000" b="1" dirty="0"/>
              <a:t>Check if the value exists in Array in </a:t>
            </a:r>
            <a:r>
              <a:rPr lang="en-US" sz="2000" b="1" dirty="0" err="1"/>
              <a:t>Javascript</a:t>
            </a:r>
            <a:r>
              <a:rPr lang="en-US" sz="2000" b="1" dirty="0"/>
              <a:t> :</a:t>
            </a:r>
          </a:p>
          <a:p>
            <a:pPr algn="l"/>
            <a:endParaRPr lang="en-US" sz="2000" dirty="0"/>
          </a:p>
        </p:txBody>
      </p:sp>
      <p:sp>
        <p:nvSpPr>
          <p:cNvPr id="4" name="Rectangle: Rounded Corners 3">
            <a:extLst>
              <a:ext uri="{FF2B5EF4-FFF2-40B4-BE49-F238E27FC236}">
                <a16:creationId xmlns:a16="http://schemas.microsoft.com/office/drawing/2014/main" id="{C81D511B-1488-46E8-9129-F520828CB007}"/>
              </a:ext>
            </a:extLst>
          </p:cNvPr>
          <p:cNvSpPr/>
          <p:nvPr/>
        </p:nvSpPr>
        <p:spPr>
          <a:xfrm>
            <a:off x="196947" y="573206"/>
            <a:ext cx="5698885" cy="57457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800" b="1" dirty="0"/>
          </a:p>
          <a:p>
            <a:pPr algn="l"/>
            <a:r>
              <a:rPr lang="en-US" sz="1800" b="1" dirty="0" err="1"/>
              <a:t>indexof</a:t>
            </a:r>
            <a:r>
              <a:rPr lang="en-US" sz="1800" b="1" dirty="0"/>
              <a:t>() method :</a:t>
            </a:r>
          </a:p>
          <a:p>
            <a:pPr algn="l"/>
            <a:r>
              <a:rPr lang="en-US" sz="1800" dirty="0"/>
              <a:t>&lt;html&gt;</a:t>
            </a:r>
          </a:p>
          <a:p>
            <a:pPr algn="l"/>
            <a:r>
              <a:rPr lang="en-US" dirty="0"/>
              <a:t>&lt;head&gt;</a:t>
            </a:r>
          </a:p>
          <a:p>
            <a:pPr algn="l"/>
            <a:r>
              <a:rPr lang="en-US" sz="1800" dirty="0"/>
              <a:t>&lt;script&gt;  </a:t>
            </a:r>
          </a:p>
          <a:p>
            <a:pPr algn="l"/>
            <a:r>
              <a:rPr lang="en-US" dirty="0"/>
              <a:t>Function </a:t>
            </a:r>
            <a:r>
              <a:rPr lang="en-US" dirty="0" err="1"/>
              <a:t>show_hide</a:t>
            </a:r>
            <a:r>
              <a:rPr lang="en-US" dirty="0"/>
              <a:t>(){</a:t>
            </a:r>
            <a:r>
              <a:rPr lang="en-US" sz="1800" dirty="0"/>
              <a:t>    </a:t>
            </a:r>
          </a:p>
          <a:p>
            <a:pPr algn="l"/>
            <a:r>
              <a:rPr lang="en-US" sz="1800" dirty="0"/>
              <a:t>    var army=[“Chenna", “Sanju", “Ravi", “Kish"]; </a:t>
            </a:r>
          </a:p>
          <a:p>
            <a:pPr algn="l"/>
            <a:r>
              <a:rPr lang="en-US" sz="1800" dirty="0"/>
              <a:t>if(</a:t>
            </a:r>
            <a:r>
              <a:rPr lang="en-US" sz="1800" dirty="0" err="1"/>
              <a:t>army.indexOf</a:t>
            </a:r>
            <a:r>
              <a:rPr lang="en-US" sz="1800" dirty="0"/>
              <a:t>(“Chenna") !== -1)  </a:t>
            </a:r>
          </a:p>
          <a:p>
            <a:pPr algn="l"/>
            <a:r>
              <a:rPr lang="en-US" sz="1800" dirty="0"/>
              <a:t>{   alert("Yes, the value exists!")  </a:t>
            </a:r>
          </a:p>
          <a:p>
            <a:pPr algn="l"/>
            <a:r>
              <a:rPr lang="en-US" sz="1800" dirty="0"/>
              <a:t>} else {  </a:t>
            </a:r>
          </a:p>
          <a:p>
            <a:pPr algn="l"/>
            <a:r>
              <a:rPr lang="en-US" sz="1800" dirty="0"/>
              <a:t>        alert("No, the value is absent.")  </a:t>
            </a:r>
          </a:p>
          <a:p>
            <a:pPr algn="l"/>
            <a:r>
              <a:rPr lang="en-US" sz="1800" dirty="0"/>
              <a:t>} </a:t>
            </a:r>
          </a:p>
          <a:p>
            <a:pPr algn="l"/>
            <a:r>
              <a:rPr lang="en-US" dirty="0"/>
              <a:t>}</a:t>
            </a:r>
            <a:endParaRPr lang="en-US" sz="1800" dirty="0"/>
          </a:p>
          <a:p>
            <a:pPr algn="l"/>
            <a:r>
              <a:rPr lang="en-US" sz="1800" dirty="0"/>
              <a:t>&lt;/script&gt;</a:t>
            </a:r>
          </a:p>
          <a:p>
            <a:pPr algn="l"/>
            <a:r>
              <a:rPr lang="en-US" dirty="0"/>
              <a:t>&lt;body&gt;</a:t>
            </a:r>
            <a:r>
              <a:rPr lang="en-US" sz="1800" dirty="0"/>
              <a:t> </a:t>
            </a:r>
          </a:p>
          <a:p>
            <a:pPr algn="l"/>
            <a:r>
              <a:rPr lang="en-US" sz="1800" dirty="0"/>
              <a:t>&lt;input type = "button" value = "click" onclick= "</a:t>
            </a:r>
            <a:r>
              <a:rPr lang="en-US" sz="1800" dirty="0" err="1"/>
              <a:t>show_hide</a:t>
            </a:r>
            <a:r>
              <a:rPr lang="en-US" sz="1800" dirty="0"/>
              <a:t>()"&gt;</a:t>
            </a:r>
          </a:p>
          <a:p>
            <a:pPr algn="l"/>
            <a:r>
              <a:rPr lang="en-US" sz="1800" dirty="0"/>
              <a:t>&lt;/body&gt;  </a:t>
            </a:r>
          </a:p>
          <a:p>
            <a:pPr algn="l"/>
            <a:r>
              <a:rPr lang="en-US" sz="1800" dirty="0"/>
              <a:t>&lt;/html&gt; </a:t>
            </a:r>
          </a:p>
          <a:p>
            <a:pPr algn="l"/>
            <a:endParaRPr lang="en-US" sz="1800" dirty="0"/>
          </a:p>
          <a:p>
            <a:pPr algn="ctr"/>
            <a:endParaRPr lang="en-US" dirty="0"/>
          </a:p>
        </p:txBody>
      </p:sp>
      <p:sp>
        <p:nvSpPr>
          <p:cNvPr id="5" name="Rectangle: Rounded Corners 4">
            <a:extLst>
              <a:ext uri="{FF2B5EF4-FFF2-40B4-BE49-F238E27FC236}">
                <a16:creationId xmlns:a16="http://schemas.microsoft.com/office/drawing/2014/main" id="{4D851B35-65FC-4EF3-9D00-80066904435E}"/>
              </a:ext>
            </a:extLst>
          </p:cNvPr>
          <p:cNvSpPr/>
          <p:nvPr/>
        </p:nvSpPr>
        <p:spPr>
          <a:xfrm>
            <a:off x="6168790" y="687899"/>
            <a:ext cx="5895830" cy="54822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Includes() method :</a:t>
            </a:r>
          </a:p>
          <a:p>
            <a:r>
              <a:rPr lang="en-US" dirty="0"/>
              <a:t>&lt;html&gt;  </a:t>
            </a:r>
          </a:p>
          <a:p>
            <a:r>
              <a:rPr lang="en-US" dirty="0"/>
              <a:t>&lt;head&gt;  </a:t>
            </a:r>
          </a:p>
          <a:p>
            <a:r>
              <a:rPr lang="en-US" dirty="0"/>
              <a:t>&lt;title&gt;Array Value Checks&lt;/title&gt;  </a:t>
            </a:r>
          </a:p>
          <a:p>
            <a:r>
              <a:rPr lang="en-US" dirty="0"/>
              <a:t>&lt;/head&gt;  </a:t>
            </a:r>
          </a:p>
          <a:p>
            <a:r>
              <a:rPr lang="en-US" dirty="0"/>
              <a:t>&lt;script&gt;  </a:t>
            </a:r>
          </a:p>
          <a:p>
            <a:r>
              <a:rPr lang="en-US" dirty="0"/>
              <a:t>function </a:t>
            </a:r>
            <a:r>
              <a:rPr lang="en-US" dirty="0" err="1"/>
              <a:t>show_hide</a:t>
            </a:r>
            <a:r>
              <a:rPr lang="en-US" dirty="0"/>
              <a:t>() {</a:t>
            </a:r>
          </a:p>
          <a:p>
            <a:r>
              <a:rPr lang="en-US" dirty="0"/>
              <a:t>var </a:t>
            </a:r>
            <a:r>
              <a:rPr lang="en-US" dirty="0" err="1"/>
              <a:t>specialForces</a:t>
            </a:r>
            <a:r>
              <a:rPr lang="en-US" dirty="0"/>
              <a:t>=["</a:t>
            </a:r>
            <a:r>
              <a:rPr lang="en-US" dirty="0" err="1"/>
              <a:t>Chenna","Sanjay","Ravi","Sri</a:t>
            </a:r>
            <a:r>
              <a:rPr lang="en-US" dirty="0"/>
              <a:t>"];  </a:t>
            </a:r>
          </a:p>
          <a:p>
            <a:r>
              <a:rPr lang="en-US" dirty="0"/>
              <a:t>var name = </a:t>
            </a:r>
            <a:r>
              <a:rPr lang="en-US" dirty="0" err="1"/>
              <a:t>specialForces.includes</a:t>
            </a:r>
            <a:r>
              <a:rPr lang="en-US" dirty="0"/>
              <a:t>("Ravi");  </a:t>
            </a:r>
          </a:p>
          <a:p>
            <a:r>
              <a:rPr lang="en-US" dirty="0"/>
              <a:t>alert(name);   </a:t>
            </a:r>
          </a:p>
          <a:p>
            <a:r>
              <a:rPr lang="en-US" dirty="0"/>
              <a:t>var actors = ["Hrithik", "SRK", "Salman", "Vidyut"];  </a:t>
            </a:r>
          </a:p>
          <a:p>
            <a:r>
              <a:rPr lang="en-US" dirty="0"/>
              <a:t>var names = </a:t>
            </a:r>
            <a:r>
              <a:rPr lang="en-US" dirty="0" err="1"/>
              <a:t>actors.includes</a:t>
            </a:r>
            <a:r>
              <a:rPr lang="en-US" dirty="0"/>
              <a:t>("SRK", 3);</a:t>
            </a:r>
          </a:p>
          <a:p>
            <a:r>
              <a:rPr lang="en-US" dirty="0"/>
              <a:t>alert(names);</a:t>
            </a:r>
          </a:p>
          <a:p>
            <a:r>
              <a:rPr lang="en-US" dirty="0"/>
              <a:t>}&lt;/script&gt;  </a:t>
            </a:r>
          </a:p>
          <a:p>
            <a:r>
              <a:rPr lang="en-US" dirty="0"/>
              <a:t>&lt;body&gt;  </a:t>
            </a:r>
          </a:p>
          <a:p>
            <a:r>
              <a:rPr lang="en-US" dirty="0"/>
              <a:t>&lt;input type = "button" value = "click" onclick= "</a:t>
            </a:r>
            <a:r>
              <a:rPr lang="en-US" dirty="0" err="1"/>
              <a:t>show_hide</a:t>
            </a:r>
            <a:r>
              <a:rPr lang="en-US" dirty="0"/>
              <a:t>()"&gt;</a:t>
            </a:r>
          </a:p>
          <a:p>
            <a:r>
              <a:rPr lang="en-US" dirty="0"/>
              <a:t>&lt;/body&gt;  </a:t>
            </a:r>
          </a:p>
          <a:p>
            <a:r>
              <a:rPr lang="en-US" dirty="0"/>
              <a:t>&lt;/html&gt; </a:t>
            </a:r>
          </a:p>
        </p:txBody>
      </p:sp>
    </p:spTree>
    <p:extLst>
      <p:ext uri="{BB962C8B-B14F-4D97-AF65-F5344CB8AC3E}">
        <p14:creationId xmlns:p14="http://schemas.microsoft.com/office/powerpoint/2010/main" val="3843787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D4A5A32-EF21-4AD0-B84B-658657EBECF5}"/>
              </a:ext>
            </a:extLst>
          </p:cNvPr>
          <p:cNvSpPr>
            <a:spLocks noGrp="1"/>
          </p:cNvSpPr>
          <p:nvPr>
            <p:ph type="subTitle" idx="1"/>
          </p:nvPr>
        </p:nvSpPr>
        <p:spPr>
          <a:xfrm>
            <a:off x="1524000" y="232011"/>
            <a:ext cx="9144000" cy="6482687"/>
          </a:xfrm>
        </p:spPr>
        <p:txBody>
          <a:bodyPr/>
          <a:lstStyle/>
          <a:p>
            <a:endParaRPr lang="en-US" dirty="0"/>
          </a:p>
        </p:txBody>
      </p:sp>
      <p:sp>
        <p:nvSpPr>
          <p:cNvPr id="4" name="Rectangle: Rounded Corners 3">
            <a:extLst>
              <a:ext uri="{FF2B5EF4-FFF2-40B4-BE49-F238E27FC236}">
                <a16:creationId xmlns:a16="http://schemas.microsoft.com/office/drawing/2014/main" id="{FA84FB25-5B79-4A3A-8581-26F63AD4D4D0}"/>
              </a:ext>
            </a:extLst>
          </p:cNvPr>
          <p:cNvSpPr/>
          <p:nvPr/>
        </p:nvSpPr>
        <p:spPr>
          <a:xfrm>
            <a:off x="2129052" y="272955"/>
            <a:ext cx="8270542" cy="63530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Using for loop :</a:t>
            </a:r>
          </a:p>
          <a:p>
            <a:r>
              <a:rPr lang="en-US" dirty="0"/>
              <a:t>&lt;html&gt;</a:t>
            </a:r>
          </a:p>
          <a:p>
            <a:r>
              <a:rPr lang="en-US" dirty="0"/>
              <a:t>&lt;script&gt;</a:t>
            </a:r>
          </a:p>
          <a:p>
            <a:r>
              <a:rPr lang="en-US" dirty="0"/>
              <a:t>function </a:t>
            </a:r>
            <a:r>
              <a:rPr lang="en-US" dirty="0" err="1"/>
              <a:t>show_hide</a:t>
            </a:r>
            <a:r>
              <a:rPr lang="en-US" dirty="0"/>
              <a:t>(value)  </a:t>
            </a:r>
          </a:p>
          <a:p>
            <a:r>
              <a:rPr lang="en-US" dirty="0"/>
              <a:t>{</a:t>
            </a:r>
          </a:p>
          <a:p>
            <a:r>
              <a:rPr lang="en-US" dirty="0"/>
              <a:t>var </a:t>
            </a:r>
            <a:r>
              <a:rPr lang="en-US" dirty="0" err="1"/>
              <a:t>example_array</a:t>
            </a:r>
            <a:r>
              <a:rPr lang="en-US" dirty="0"/>
              <a:t> = ['Rahul','Rajesh','</a:t>
            </a:r>
            <a:r>
              <a:rPr lang="en-US" dirty="0" err="1"/>
              <a:t>Sonu</a:t>
            </a:r>
            <a:r>
              <a:rPr lang="en-US" dirty="0"/>
              <a:t>','</a:t>
            </a:r>
            <a:r>
              <a:rPr lang="en-US" dirty="0" err="1"/>
              <a:t>Siddhi','George</a:t>
            </a:r>
            <a:r>
              <a:rPr lang="en-US" dirty="0"/>
              <a:t>'];   </a:t>
            </a:r>
          </a:p>
          <a:p>
            <a:r>
              <a:rPr lang="en-US" dirty="0"/>
              <a:t>  var status = 'Absent';</a:t>
            </a:r>
          </a:p>
          <a:p>
            <a:r>
              <a:rPr lang="en-US" dirty="0"/>
              <a:t>  for(var </a:t>
            </a:r>
            <a:r>
              <a:rPr lang="en-US" dirty="0" err="1"/>
              <a:t>i</a:t>
            </a:r>
            <a:r>
              <a:rPr lang="en-US" dirty="0"/>
              <a:t>=0; </a:t>
            </a:r>
            <a:r>
              <a:rPr lang="en-US" dirty="0" err="1"/>
              <a:t>i</a:t>
            </a:r>
            <a:r>
              <a:rPr lang="en-US" dirty="0"/>
              <a:t>&lt;</a:t>
            </a:r>
            <a:r>
              <a:rPr lang="en-US" dirty="0" err="1"/>
              <a:t>example_array.length</a:t>
            </a:r>
            <a:r>
              <a:rPr lang="en-US" dirty="0"/>
              <a:t>; </a:t>
            </a:r>
            <a:r>
              <a:rPr lang="en-US" dirty="0" err="1"/>
              <a:t>i</a:t>
            </a:r>
            <a:r>
              <a:rPr lang="en-US" dirty="0"/>
              <a:t>++)  </a:t>
            </a:r>
          </a:p>
          <a:p>
            <a:r>
              <a:rPr lang="en-US" dirty="0"/>
              <a:t>{  </a:t>
            </a:r>
          </a:p>
          <a:p>
            <a:r>
              <a:rPr lang="en-US" dirty="0"/>
              <a:t>    var name = </a:t>
            </a:r>
            <a:r>
              <a:rPr lang="en-US" dirty="0" err="1"/>
              <a:t>example_array</a:t>
            </a:r>
            <a:r>
              <a:rPr lang="en-US" dirty="0"/>
              <a:t>[</a:t>
            </a:r>
            <a:r>
              <a:rPr lang="en-US" dirty="0" err="1"/>
              <a:t>i</a:t>
            </a:r>
            <a:r>
              <a:rPr lang="en-US" dirty="0"/>
              <a:t>];  </a:t>
            </a:r>
          </a:p>
          <a:p>
            <a:r>
              <a:rPr lang="en-US" dirty="0"/>
              <a:t>    if(name == value){  </a:t>
            </a:r>
          </a:p>
          <a:p>
            <a:r>
              <a:rPr lang="en-US" dirty="0"/>
              <a:t>      status = 'Present';  </a:t>
            </a:r>
          </a:p>
          <a:p>
            <a:r>
              <a:rPr lang="en-US" dirty="0"/>
              <a:t>      break;  </a:t>
            </a:r>
          </a:p>
          <a:p>
            <a:r>
              <a:rPr lang="en-US" dirty="0"/>
              <a:t>    }  </a:t>
            </a:r>
          </a:p>
          <a:p>
            <a:r>
              <a:rPr lang="en-US" dirty="0"/>
              <a:t>  }  </a:t>
            </a:r>
          </a:p>
          <a:p>
            <a:r>
              <a:rPr lang="en-US" dirty="0"/>
              <a:t>  alert(status);  </a:t>
            </a:r>
          </a:p>
          <a:p>
            <a:r>
              <a:rPr lang="en-US" dirty="0"/>
              <a:t>} </a:t>
            </a:r>
          </a:p>
          <a:p>
            <a:r>
              <a:rPr lang="en-US" dirty="0"/>
              <a:t>&lt;/script&gt;&lt;body&gt;  </a:t>
            </a:r>
          </a:p>
          <a:p>
            <a:r>
              <a:rPr lang="en-US" dirty="0"/>
              <a:t>&lt;input type = "button" value = "click" onclick= "</a:t>
            </a:r>
            <a:r>
              <a:rPr lang="en-US" dirty="0" err="1"/>
              <a:t>show_hide</a:t>
            </a:r>
            <a:r>
              <a:rPr lang="en-US" dirty="0"/>
              <a:t>('Chenna')"&gt;</a:t>
            </a:r>
          </a:p>
          <a:p>
            <a:r>
              <a:rPr lang="en-US" dirty="0"/>
              <a:t>&lt;/body&gt;&lt;/html&gt; </a:t>
            </a:r>
          </a:p>
        </p:txBody>
      </p:sp>
    </p:spTree>
    <p:extLst>
      <p:ext uri="{BB962C8B-B14F-4D97-AF65-F5344CB8AC3E}">
        <p14:creationId xmlns:p14="http://schemas.microsoft.com/office/powerpoint/2010/main" val="26359682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CB5A793-1EA8-4D93-8964-556EB2C86F4F}"/>
              </a:ext>
            </a:extLst>
          </p:cNvPr>
          <p:cNvSpPr>
            <a:spLocks noGrp="1"/>
          </p:cNvSpPr>
          <p:nvPr>
            <p:ph type="subTitle" idx="1"/>
          </p:nvPr>
        </p:nvSpPr>
        <p:spPr>
          <a:xfrm>
            <a:off x="0" y="0"/>
            <a:ext cx="12192000" cy="6858000"/>
          </a:xfrm>
        </p:spPr>
        <p:txBody>
          <a:bodyPr>
            <a:normAutofit fontScale="70000" lnSpcReduction="20000"/>
          </a:bodyPr>
          <a:lstStyle/>
          <a:p>
            <a:pPr algn="l"/>
            <a:r>
              <a:rPr lang="en-US" dirty="0"/>
              <a:t>Make all checkboxes checked using JS :</a:t>
            </a:r>
          </a:p>
          <a:p>
            <a:pPr algn="l"/>
            <a:r>
              <a:rPr lang="en-US" dirty="0"/>
              <a:t>&lt;html&gt;&lt;head&gt;  </a:t>
            </a:r>
          </a:p>
          <a:p>
            <a:pPr algn="l"/>
            <a:r>
              <a:rPr lang="en-US" dirty="0"/>
              <a:t>&lt;script type="text/</a:t>
            </a:r>
            <a:r>
              <a:rPr lang="en-US" dirty="0" err="1"/>
              <a:t>javascript</a:t>
            </a:r>
            <a:r>
              <a:rPr lang="en-US" dirty="0"/>
              <a:t>"&gt;  </a:t>
            </a:r>
          </a:p>
          <a:p>
            <a:pPr algn="l"/>
            <a:r>
              <a:rPr lang="en-US" dirty="0"/>
              <a:t> function selects(){  </a:t>
            </a:r>
          </a:p>
          <a:p>
            <a:pPr algn="l"/>
            <a:r>
              <a:rPr lang="en-US" dirty="0"/>
              <a:t>var </a:t>
            </a:r>
            <a:r>
              <a:rPr lang="en-US" dirty="0" err="1"/>
              <a:t>ele</a:t>
            </a:r>
            <a:r>
              <a:rPr lang="en-US" dirty="0"/>
              <a:t>=</a:t>
            </a:r>
            <a:r>
              <a:rPr lang="en-US" dirty="0" err="1"/>
              <a:t>document.getElementsByName</a:t>
            </a:r>
            <a:r>
              <a:rPr lang="en-US" dirty="0"/>
              <a:t>('</a:t>
            </a:r>
            <a:r>
              <a:rPr lang="en-US" dirty="0" err="1"/>
              <a:t>chk</a:t>
            </a:r>
            <a:r>
              <a:rPr lang="en-US" dirty="0"/>
              <a:t>');  </a:t>
            </a:r>
          </a:p>
          <a:p>
            <a:pPr algn="l"/>
            <a:r>
              <a:rPr lang="en-US" dirty="0"/>
              <a:t>for(var </a:t>
            </a:r>
            <a:r>
              <a:rPr lang="en-US" dirty="0" err="1"/>
              <a:t>i</a:t>
            </a:r>
            <a:r>
              <a:rPr lang="en-US" dirty="0"/>
              <a:t>=0; </a:t>
            </a:r>
            <a:r>
              <a:rPr lang="en-US" dirty="0" err="1"/>
              <a:t>i</a:t>
            </a:r>
            <a:r>
              <a:rPr lang="en-US" dirty="0"/>
              <a:t>&lt;</a:t>
            </a:r>
            <a:r>
              <a:rPr lang="en-US" dirty="0" err="1"/>
              <a:t>ele.length</a:t>
            </a:r>
            <a:r>
              <a:rPr lang="en-US" dirty="0"/>
              <a:t>; </a:t>
            </a:r>
            <a:r>
              <a:rPr lang="en-US" dirty="0" err="1"/>
              <a:t>i</a:t>
            </a:r>
            <a:r>
              <a:rPr lang="en-US" dirty="0"/>
              <a:t>++){  </a:t>
            </a:r>
          </a:p>
          <a:p>
            <a:pPr algn="l"/>
            <a:r>
              <a:rPr lang="en-US" dirty="0"/>
              <a:t>if(</a:t>
            </a:r>
            <a:r>
              <a:rPr lang="en-US" dirty="0" err="1"/>
              <a:t>ele</a:t>
            </a:r>
            <a:r>
              <a:rPr lang="en-US" dirty="0"/>
              <a:t>[</a:t>
            </a:r>
            <a:r>
              <a:rPr lang="en-US" dirty="0" err="1"/>
              <a:t>i</a:t>
            </a:r>
            <a:r>
              <a:rPr lang="en-US" dirty="0"/>
              <a:t>].type=='checkbox')  </a:t>
            </a:r>
          </a:p>
          <a:p>
            <a:pPr algn="l"/>
            <a:r>
              <a:rPr lang="en-US" dirty="0" err="1"/>
              <a:t>ele</a:t>
            </a:r>
            <a:r>
              <a:rPr lang="en-US" dirty="0"/>
              <a:t>[</a:t>
            </a:r>
            <a:r>
              <a:rPr lang="en-US" dirty="0" err="1"/>
              <a:t>i</a:t>
            </a:r>
            <a:r>
              <a:rPr lang="en-US" dirty="0"/>
              <a:t>].checked=true;  </a:t>
            </a:r>
          </a:p>
          <a:p>
            <a:pPr algn="l"/>
            <a:r>
              <a:rPr lang="en-US" dirty="0"/>
              <a:t>}}  </a:t>
            </a:r>
          </a:p>
          <a:p>
            <a:pPr algn="l"/>
            <a:r>
              <a:rPr lang="en-US" dirty="0"/>
              <a:t>function </a:t>
            </a:r>
            <a:r>
              <a:rPr lang="en-US" dirty="0" err="1"/>
              <a:t>deSelect</a:t>
            </a:r>
            <a:r>
              <a:rPr lang="en-US" dirty="0"/>
              <a:t>(){  </a:t>
            </a:r>
          </a:p>
          <a:p>
            <a:pPr algn="l"/>
            <a:r>
              <a:rPr lang="en-US" dirty="0"/>
              <a:t>var </a:t>
            </a:r>
            <a:r>
              <a:rPr lang="en-US" dirty="0" err="1"/>
              <a:t>ele</a:t>
            </a:r>
            <a:r>
              <a:rPr lang="en-US" dirty="0"/>
              <a:t>=</a:t>
            </a:r>
            <a:r>
              <a:rPr lang="en-US" dirty="0" err="1"/>
              <a:t>document.getElementsByName</a:t>
            </a:r>
            <a:r>
              <a:rPr lang="en-US" dirty="0"/>
              <a:t>('</a:t>
            </a:r>
            <a:r>
              <a:rPr lang="en-US" dirty="0" err="1"/>
              <a:t>chk</a:t>
            </a:r>
            <a:r>
              <a:rPr lang="en-US" dirty="0"/>
              <a:t>');  </a:t>
            </a:r>
          </a:p>
          <a:p>
            <a:pPr algn="l"/>
            <a:r>
              <a:rPr lang="en-US" dirty="0"/>
              <a:t>for(var </a:t>
            </a:r>
            <a:r>
              <a:rPr lang="en-US" dirty="0" err="1"/>
              <a:t>i</a:t>
            </a:r>
            <a:r>
              <a:rPr lang="en-US" dirty="0"/>
              <a:t>=0; </a:t>
            </a:r>
            <a:r>
              <a:rPr lang="en-US" dirty="0" err="1"/>
              <a:t>i</a:t>
            </a:r>
            <a:r>
              <a:rPr lang="en-US" dirty="0"/>
              <a:t>&lt;</a:t>
            </a:r>
            <a:r>
              <a:rPr lang="en-US" dirty="0" err="1"/>
              <a:t>ele.length</a:t>
            </a:r>
            <a:r>
              <a:rPr lang="en-US" dirty="0"/>
              <a:t>; </a:t>
            </a:r>
            <a:r>
              <a:rPr lang="en-US" dirty="0" err="1"/>
              <a:t>i</a:t>
            </a:r>
            <a:r>
              <a:rPr lang="en-US" dirty="0"/>
              <a:t>++){  </a:t>
            </a:r>
          </a:p>
          <a:p>
            <a:pPr algn="l"/>
            <a:r>
              <a:rPr lang="en-US" dirty="0"/>
              <a:t>if(</a:t>
            </a:r>
            <a:r>
              <a:rPr lang="en-US" dirty="0" err="1"/>
              <a:t>ele</a:t>
            </a:r>
            <a:r>
              <a:rPr lang="en-US" dirty="0"/>
              <a:t>[</a:t>
            </a:r>
            <a:r>
              <a:rPr lang="en-US" dirty="0" err="1"/>
              <a:t>i</a:t>
            </a:r>
            <a:r>
              <a:rPr lang="en-US" dirty="0"/>
              <a:t>].type=='checkbox')  </a:t>
            </a:r>
          </a:p>
          <a:p>
            <a:pPr algn="l"/>
            <a:r>
              <a:rPr lang="en-US" dirty="0" err="1"/>
              <a:t>ele</a:t>
            </a:r>
            <a:r>
              <a:rPr lang="en-US" dirty="0"/>
              <a:t>[</a:t>
            </a:r>
            <a:r>
              <a:rPr lang="en-US" dirty="0" err="1"/>
              <a:t>i</a:t>
            </a:r>
            <a:r>
              <a:rPr lang="en-US" dirty="0"/>
              <a:t>].checked=false;  </a:t>
            </a:r>
          </a:p>
          <a:p>
            <a:pPr algn="l"/>
            <a:r>
              <a:rPr lang="en-US" dirty="0"/>
              <a:t>}} &lt;/script&gt;  &lt;/head&gt;  </a:t>
            </a:r>
          </a:p>
          <a:p>
            <a:pPr algn="l"/>
            <a:r>
              <a:rPr lang="en-US" dirty="0"/>
              <a:t>&lt;body&gt;  </a:t>
            </a:r>
          </a:p>
          <a:p>
            <a:pPr algn="l"/>
            <a:r>
              <a:rPr lang="en-US" dirty="0"/>
              <a:t>    &lt;h3&gt;Select or Deselect all or some checkboxes as per your mood:&lt;/h3&gt;  </a:t>
            </a:r>
          </a:p>
          <a:p>
            <a:pPr algn="l"/>
            <a:r>
              <a:rPr lang="en-US" dirty="0"/>
              <a:t>    &lt;input type="checkbox" name="</a:t>
            </a:r>
            <a:r>
              <a:rPr lang="en-US" dirty="0" err="1"/>
              <a:t>chk</a:t>
            </a:r>
            <a:r>
              <a:rPr lang="en-US" dirty="0"/>
              <a:t>" value="Smile"&gt;Smile&lt;</a:t>
            </a:r>
            <a:r>
              <a:rPr lang="en-US" dirty="0" err="1"/>
              <a:t>br</a:t>
            </a:r>
            <a:r>
              <a:rPr lang="en-US" dirty="0"/>
              <a:t>&gt; &lt;input type="checkbox" name="</a:t>
            </a:r>
            <a:r>
              <a:rPr lang="en-US" dirty="0" err="1"/>
              <a:t>chk</a:t>
            </a:r>
            <a:r>
              <a:rPr lang="en-US" dirty="0"/>
              <a:t>" value="Cry"&gt;Cry&lt;</a:t>
            </a:r>
            <a:r>
              <a:rPr lang="en-US" dirty="0" err="1"/>
              <a:t>br</a:t>
            </a:r>
            <a:r>
              <a:rPr lang="en-US" dirty="0"/>
              <a:t>&gt;  </a:t>
            </a:r>
          </a:p>
          <a:p>
            <a:pPr algn="l"/>
            <a:r>
              <a:rPr lang="en-US" dirty="0"/>
              <a:t>    &lt;input type="checkbox" name="</a:t>
            </a:r>
            <a:r>
              <a:rPr lang="en-US" dirty="0" err="1"/>
              <a:t>chk</a:t>
            </a:r>
            <a:r>
              <a:rPr lang="en-US" dirty="0"/>
              <a:t>" value="Laugh"&gt;Laugh&lt;</a:t>
            </a:r>
            <a:r>
              <a:rPr lang="en-US" dirty="0" err="1"/>
              <a:t>br</a:t>
            </a:r>
            <a:r>
              <a:rPr lang="en-US" dirty="0"/>
              <a:t>&gt; &lt;input type="checkbox" name="</a:t>
            </a:r>
            <a:r>
              <a:rPr lang="en-US" dirty="0" err="1"/>
              <a:t>chk</a:t>
            </a:r>
            <a:r>
              <a:rPr lang="en-US" dirty="0"/>
              <a:t>" value="Angry"&gt;Angry&lt;</a:t>
            </a:r>
            <a:r>
              <a:rPr lang="en-US" dirty="0" err="1"/>
              <a:t>br</a:t>
            </a:r>
            <a:r>
              <a:rPr lang="en-US" dirty="0"/>
              <a:t>&gt;  </a:t>
            </a:r>
          </a:p>
          <a:p>
            <a:pPr algn="l"/>
            <a:r>
              <a:rPr lang="en-US" dirty="0"/>
              <a:t>     &lt;</a:t>
            </a:r>
            <a:r>
              <a:rPr lang="en-US" dirty="0" err="1"/>
              <a:t>br</a:t>
            </a:r>
            <a:r>
              <a:rPr lang="en-US" dirty="0"/>
              <a:t>&gt;  </a:t>
            </a:r>
          </a:p>
          <a:p>
            <a:pPr algn="l"/>
            <a:r>
              <a:rPr lang="en-US" dirty="0"/>
              <a:t>        &lt;input type="button" onclick='selects()' value="Select All"/&gt; &lt;input type="button" onclick='</a:t>
            </a:r>
            <a:r>
              <a:rPr lang="en-US" dirty="0" err="1"/>
              <a:t>deSelect</a:t>
            </a:r>
            <a:r>
              <a:rPr lang="en-US" dirty="0"/>
              <a:t>()' value="Deselect All"/&gt;  </a:t>
            </a:r>
          </a:p>
          <a:p>
            <a:pPr algn="l"/>
            <a:r>
              <a:rPr lang="en-US" dirty="0"/>
              <a:t>&lt;/body&gt;&lt;/html&gt;</a:t>
            </a:r>
          </a:p>
        </p:txBody>
      </p:sp>
    </p:spTree>
    <p:extLst>
      <p:ext uri="{BB962C8B-B14F-4D97-AF65-F5344CB8AC3E}">
        <p14:creationId xmlns:p14="http://schemas.microsoft.com/office/powerpoint/2010/main" val="1008039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B47267-F52E-440D-AC00-2D5CE4635EE9}"/>
              </a:ext>
            </a:extLst>
          </p:cNvPr>
          <p:cNvSpPr>
            <a:spLocks noGrp="1"/>
          </p:cNvSpPr>
          <p:nvPr>
            <p:ph type="subTitle" idx="1"/>
          </p:nvPr>
        </p:nvSpPr>
        <p:spPr>
          <a:xfrm>
            <a:off x="154745" y="225083"/>
            <a:ext cx="11929403" cy="6499274"/>
          </a:xfrm>
        </p:spPr>
        <p:txBody>
          <a:bodyPr>
            <a:normAutofit/>
          </a:bodyPr>
          <a:lstStyle/>
          <a:p>
            <a:pPr algn="l"/>
            <a:r>
              <a:rPr lang="en-US" sz="1900" dirty="0"/>
              <a:t>Java script Objects :</a:t>
            </a:r>
          </a:p>
          <a:p>
            <a:pPr algn="l"/>
            <a:r>
              <a:rPr lang="en-US" sz="1900" dirty="0"/>
              <a:t>A </a:t>
            </a:r>
            <a:r>
              <a:rPr lang="en-US" sz="1900" dirty="0" err="1"/>
              <a:t>javaScript</a:t>
            </a:r>
            <a:r>
              <a:rPr lang="en-US" sz="1900" dirty="0"/>
              <a:t> object is an entity having state and behavior (properties and method). For example: car, pen, bike, chair, glass, keyboard, monitor etc.</a:t>
            </a:r>
          </a:p>
          <a:p>
            <a:pPr algn="l"/>
            <a:r>
              <a:rPr lang="en-US" sz="1900" dirty="0"/>
              <a:t>**JavaScript is an object-based language. Everything is an object in JavaScript.**</a:t>
            </a:r>
          </a:p>
          <a:p>
            <a:pPr algn="l"/>
            <a:r>
              <a:rPr lang="en-US" sz="1900" dirty="0"/>
              <a:t>There are 3 ways to create objects.</a:t>
            </a:r>
          </a:p>
          <a:p>
            <a:pPr marL="342900" indent="-342900" algn="l">
              <a:buFont typeface="Arial" panose="020B0604020202020204" pitchFamily="34" charset="0"/>
              <a:buChar char="•"/>
            </a:pPr>
            <a:r>
              <a:rPr lang="en-US" sz="1900" dirty="0"/>
              <a:t>By object literal</a:t>
            </a:r>
          </a:p>
          <a:p>
            <a:pPr marL="342900" indent="-342900" algn="l">
              <a:buFont typeface="Arial" panose="020B0604020202020204" pitchFamily="34" charset="0"/>
              <a:buChar char="•"/>
            </a:pPr>
            <a:r>
              <a:rPr lang="en-US" sz="1900" dirty="0"/>
              <a:t>By creating instance of Object directly (using new keyword)</a:t>
            </a:r>
          </a:p>
          <a:p>
            <a:pPr marL="342900" indent="-342900" algn="l">
              <a:buFont typeface="Arial" panose="020B0604020202020204" pitchFamily="34" charset="0"/>
              <a:buChar char="•"/>
            </a:pPr>
            <a:r>
              <a:rPr lang="en-US" sz="1900" dirty="0"/>
              <a:t>By using an object constructor (using new keyword)</a:t>
            </a:r>
          </a:p>
          <a:p>
            <a:pPr algn="l"/>
            <a:endParaRPr lang="en-US" sz="1900" dirty="0"/>
          </a:p>
          <a:p>
            <a:pPr algn="l"/>
            <a:r>
              <a:rPr lang="en-US" sz="1900" b="1" dirty="0"/>
              <a:t>Literal :</a:t>
            </a:r>
          </a:p>
          <a:p>
            <a:pPr algn="l"/>
            <a:r>
              <a:rPr lang="en-US" sz="1900" dirty="0"/>
              <a:t>&lt;script&gt;  </a:t>
            </a:r>
          </a:p>
          <a:p>
            <a:pPr algn="l"/>
            <a:r>
              <a:rPr lang="en-US" sz="1900" dirty="0"/>
              <a:t>emp={id:102,name:"Shyam Kumar",salary:40000}  </a:t>
            </a:r>
          </a:p>
          <a:p>
            <a:pPr algn="l"/>
            <a:r>
              <a:rPr lang="en-US" sz="1900" dirty="0" err="1"/>
              <a:t>document.write</a:t>
            </a:r>
            <a:r>
              <a:rPr lang="en-US" sz="1900" dirty="0"/>
              <a:t>(emp.id+" "+emp.name+" "+</a:t>
            </a:r>
            <a:r>
              <a:rPr lang="en-US" sz="1900" dirty="0" err="1"/>
              <a:t>emp.salary</a:t>
            </a:r>
            <a:r>
              <a:rPr lang="en-US" sz="1900" dirty="0"/>
              <a:t>);  </a:t>
            </a:r>
          </a:p>
          <a:p>
            <a:pPr algn="l"/>
            <a:r>
              <a:rPr lang="en-US" sz="1900" dirty="0"/>
              <a:t>&lt;/script&gt; </a:t>
            </a:r>
          </a:p>
        </p:txBody>
      </p:sp>
      <p:cxnSp>
        <p:nvCxnSpPr>
          <p:cNvPr id="5" name="Straight Connector 4">
            <a:extLst>
              <a:ext uri="{FF2B5EF4-FFF2-40B4-BE49-F238E27FC236}">
                <a16:creationId xmlns:a16="http://schemas.microsoft.com/office/drawing/2014/main" id="{B17A9E0D-CF43-4E83-B62E-79BECC59118C}"/>
              </a:ext>
            </a:extLst>
          </p:cNvPr>
          <p:cNvCxnSpPr>
            <a:cxnSpLocks/>
          </p:cNvCxnSpPr>
          <p:nvPr/>
        </p:nvCxnSpPr>
        <p:spPr>
          <a:xfrm>
            <a:off x="6114757" y="3179298"/>
            <a:ext cx="0" cy="2700997"/>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E07ADCC-6E19-48B7-BC56-35265300EDA9}"/>
              </a:ext>
            </a:extLst>
          </p:cNvPr>
          <p:cNvSpPr txBox="1"/>
          <p:nvPr/>
        </p:nvSpPr>
        <p:spPr>
          <a:xfrm>
            <a:off x="6386732" y="3179298"/>
            <a:ext cx="5500468" cy="2585323"/>
          </a:xfrm>
          <a:prstGeom prst="rect">
            <a:avLst/>
          </a:prstGeom>
          <a:noFill/>
        </p:spPr>
        <p:txBody>
          <a:bodyPr wrap="square" rtlCol="0">
            <a:spAutoFit/>
          </a:bodyPr>
          <a:lstStyle/>
          <a:p>
            <a:pPr algn="l"/>
            <a:endParaRPr lang="en-US" sz="1800" dirty="0"/>
          </a:p>
          <a:p>
            <a:pPr algn="l"/>
            <a:r>
              <a:rPr lang="en-US" sz="1800" b="1" dirty="0"/>
              <a:t>Instance of Object:</a:t>
            </a:r>
          </a:p>
          <a:p>
            <a:pPr algn="l"/>
            <a:r>
              <a:rPr lang="en-US" sz="1800" dirty="0"/>
              <a:t>&lt;script&gt;  </a:t>
            </a:r>
          </a:p>
          <a:p>
            <a:pPr algn="l"/>
            <a:r>
              <a:rPr lang="en-US" sz="1800" dirty="0"/>
              <a:t>var emp=new Object();  </a:t>
            </a:r>
          </a:p>
          <a:p>
            <a:pPr algn="l"/>
            <a:r>
              <a:rPr lang="en-US" sz="1800" dirty="0"/>
              <a:t>emp.id=101;  </a:t>
            </a:r>
          </a:p>
          <a:p>
            <a:pPr algn="l"/>
            <a:r>
              <a:rPr lang="en-US" sz="1800" dirty="0"/>
              <a:t>emp.name="Ravi Malik";  </a:t>
            </a:r>
          </a:p>
          <a:p>
            <a:pPr algn="l"/>
            <a:r>
              <a:rPr lang="en-US" sz="1800" dirty="0" err="1"/>
              <a:t>emp.salary</a:t>
            </a:r>
            <a:r>
              <a:rPr lang="en-US" sz="1800" dirty="0"/>
              <a:t>=50000;  </a:t>
            </a:r>
          </a:p>
          <a:p>
            <a:pPr algn="l"/>
            <a:r>
              <a:rPr lang="en-US" sz="1800" dirty="0" err="1"/>
              <a:t>document.write</a:t>
            </a:r>
            <a:r>
              <a:rPr lang="en-US" sz="1800" dirty="0"/>
              <a:t>(emp.id+" "+emp.name+" "+</a:t>
            </a:r>
            <a:r>
              <a:rPr lang="en-US" sz="1800" dirty="0" err="1"/>
              <a:t>emp.salary</a:t>
            </a:r>
            <a:r>
              <a:rPr lang="en-US" sz="1800" dirty="0"/>
              <a:t>);  </a:t>
            </a:r>
          </a:p>
          <a:p>
            <a:pPr algn="l"/>
            <a:r>
              <a:rPr lang="en-US" sz="1800" dirty="0"/>
              <a:t>&lt;/script&gt; </a:t>
            </a:r>
          </a:p>
        </p:txBody>
      </p:sp>
      <p:cxnSp>
        <p:nvCxnSpPr>
          <p:cNvPr id="9" name="Straight Connector 8">
            <a:extLst>
              <a:ext uri="{FF2B5EF4-FFF2-40B4-BE49-F238E27FC236}">
                <a16:creationId xmlns:a16="http://schemas.microsoft.com/office/drawing/2014/main" id="{54F2B891-8E69-4A33-ADF0-200FE0AE7DEE}"/>
              </a:ext>
            </a:extLst>
          </p:cNvPr>
          <p:cNvCxnSpPr>
            <a:cxnSpLocks/>
          </p:cNvCxnSpPr>
          <p:nvPr/>
        </p:nvCxnSpPr>
        <p:spPr>
          <a:xfrm>
            <a:off x="154745" y="5487622"/>
            <a:ext cx="59412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F26D86-C6B8-4790-B0E9-079B4C80EDE9}"/>
              </a:ext>
            </a:extLst>
          </p:cNvPr>
          <p:cNvCxnSpPr/>
          <p:nvPr/>
        </p:nvCxnSpPr>
        <p:spPr>
          <a:xfrm>
            <a:off x="6114757" y="5233182"/>
            <a:ext cx="0" cy="254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3B5A103-84A4-4D96-8BA1-387B7A0C5CAE}"/>
              </a:ext>
            </a:extLst>
          </p:cNvPr>
          <p:cNvCxnSpPr/>
          <p:nvPr/>
        </p:nvCxnSpPr>
        <p:spPr>
          <a:xfrm>
            <a:off x="6114757" y="5895585"/>
            <a:ext cx="587091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065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E3CA837-8B11-45E7-8F80-9CD275FE4676}"/>
              </a:ext>
            </a:extLst>
          </p:cNvPr>
          <p:cNvSpPr>
            <a:spLocks noGrp="1"/>
          </p:cNvSpPr>
          <p:nvPr>
            <p:ph type="subTitle" idx="1"/>
          </p:nvPr>
        </p:nvSpPr>
        <p:spPr>
          <a:xfrm>
            <a:off x="154745" y="196948"/>
            <a:ext cx="11887200" cy="6386732"/>
          </a:xfrm>
        </p:spPr>
        <p:txBody>
          <a:bodyPr>
            <a:normAutofit/>
          </a:bodyPr>
          <a:lstStyle/>
          <a:p>
            <a:pPr algn="l"/>
            <a:r>
              <a:rPr lang="en-US" sz="1900" b="1" dirty="0"/>
              <a:t>Constructors :</a:t>
            </a:r>
          </a:p>
          <a:p>
            <a:pPr algn="l"/>
            <a:r>
              <a:rPr lang="en-US" sz="1900" dirty="0"/>
              <a:t>&lt;script&gt;  </a:t>
            </a:r>
          </a:p>
          <a:p>
            <a:pPr algn="l"/>
            <a:r>
              <a:rPr lang="en-US" sz="1900" dirty="0"/>
              <a:t>function emp(</a:t>
            </a:r>
            <a:r>
              <a:rPr lang="en-US" sz="1900" dirty="0" err="1"/>
              <a:t>id,name,salary</a:t>
            </a:r>
            <a:r>
              <a:rPr lang="en-US" sz="1900" dirty="0"/>
              <a:t>){  </a:t>
            </a:r>
          </a:p>
          <a:p>
            <a:pPr algn="l"/>
            <a:r>
              <a:rPr lang="en-US" sz="1900" dirty="0"/>
              <a:t>this.id=id;  </a:t>
            </a:r>
          </a:p>
          <a:p>
            <a:pPr algn="l"/>
            <a:r>
              <a:rPr lang="en-US" sz="1900" dirty="0"/>
              <a:t>this.name=name;  </a:t>
            </a:r>
          </a:p>
          <a:p>
            <a:pPr algn="l"/>
            <a:r>
              <a:rPr lang="en-US" sz="1900" dirty="0" err="1"/>
              <a:t>this.salary</a:t>
            </a:r>
            <a:r>
              <a:rPr lang="en-US" sz="1900" dirty="0"/>
              <a:t>=salary;  </a:t>
            </a:r>
          </a:p>
          <a:p>
            <a:pPr algn="l"/>
            <a:r>
              <a:rPr lang="en-US" sz="1900" dirty="0"/>
              <a:t>} </a:t>
            </a:r>
          </a:p>
          <a:p>
            <a:pPr algn="l"/>
            <a:r>
              <a:rPr lang="en-US" sz="1900" dirty="0"/>
              <a:t>e=new emp(103,"Vimal Jaiswal",30000);    </a:t>
            </a:r>
          </a:p>
          <a:p>
            <a:pPr algn="l"/>
            <a:r>
              <a:rPr lang="en-US" sz="1900" dirty="0" err="1"/>
              <a:t>document.write</a:t>
            </a:r>
            <a:r>
              <a:rPr lang="en-US" sz="1900" dirty="0"/>
              <a:t>(e.id+" "+e.name+" "+</a:t>
            </a:r>
            <a:r>
              <a:rPr lang="en-US" sz="1900" dirty="0" err="1"/>
              <a:t>e.salary</a:t>
            </a:r>
            <a:r>
              <a:rPr lang="en-US" sz="1900" dirty="0"/>
              <a:t>);  </a:t>
            </a:r>
          </a:p>
          <a:p>
            <a:pPr algn="l"/>
            <a:r>
              <a:rPr lang="en-US" sz="1900" dirty="0"/>
              <a:t>&lt;/script&gt; </a:t>
            </a:r>
          </a:p>
          <a:p>
            <a:pPr algn="l"/>
            <a:endParaRPr lang="en-US" sz="1900" dirty="0"/>
          </a:p>
          <a:p>
            <a:pPr algn="l"/>
            <a:r>
              <a:rPr lang="en-US" sz="1900" b="1" dirty="0"/>
              <a:t>JavaScript String :</a:t>
            </a:r>
          </a:p>
          <a:p>
            <a:pPr algn="l"/>
            <a:r>
              <a:rPr lang="en-US" sz="1900" dirty="0"/>
              <a:t>The JavaScript string is an object that represents a sequence of characters. There are 2 ways to create string in JavaScript</a:t>
            </a:r>
          </a:p>
          <a:p>
            <a:pPr marL="342900" indent="-342900" algn="l">
              <a:buFont typeface="Arial" panose="020B0604020202020204" pitchFamily="34" charset="0"/>
              <a:buChar char="•"/>
            </a:pPr>
            <a:r>
              <a:rPr lang="en-US" sz="1900" dirty="0"/>
              <a:t>By string literal</a:t>
            </a:r>
          </a:p>
          <a:p>
            <a:pPr marL="342900" indent="-342900" algn="l">
              <a:buFont typeface="Arial" panose="020B0604020202020204" pitchFamily="34" charset="0"/>
              <a:buChar char="•"/>
            </a:pPr>
            <a:r>
              <a:rPr lang="en-US" sz="1900" dirty="0"/>
              <a:t>By using new keyword</a:t>
            </a:r>
          </a:p>
          <a:p>
            <a:pPr algn="l"/>
            <a:endParaRPr lang="en-US" sz="1900" dirty="0"/>
          </a:p>
        </p:txBody>
      </p:sp>
      <p:cxnSp>
        <p:nvCxnSpPr>
          <p:cNvPr id="5" name="Straight Connector 4">
            <a:extLst>
              <a:ext uri="{FF2B5EF4-FFF2-40B4-BE49-F238E27FC236}">
                <a16:creationId xmlns:a16="http://schemas.microsoft.com/office/drawing/2014/main" id="{D0CF6D91-ACA6-4B6E-978B-64E4F3751067}"/>
              </a:ext>
            </a:extLst>
          </p:cNvPr>
          <p:cNvCxnSpPr/>
          <p:nvPr/>
        </p:nvCxnSpPr>
        <p:spPr>
          <a:xfrm>
            <a:off x="3707495" y="5390865"/>
            <a:ext cx="0" cy="1187355"/>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5ABF7D-85A5-4FF8-86C4-168268D14DDD}"/>
              </a:ext>
            </a:extLst>
          </p:cNvPr>
          <p:cNvSpPr txBox="1"/>
          <p:nvPr/>
        </p:nvSpPr>
        <p:spPr>
          <a:xfrm>
            <a:off x="3930554" y="5390865"/>
            <a:ext cx="3084393" cy="1200329"/>
          </a:xfrm>
          <a:prstGeom prst="rect">
            <a:avLst/>
          </a:prstGeom>
          <a:noFill/>
        </p:spPr>
        <p:txBody>
          <a:bodyPr wrap="square" rtlCol="0">
            <a:spAutoFit/>
          </a:bodyPr>
          <a:lstStyle/>
          <a:p>
            <a:r>
              <a:rPr lang="en-US" b="0" i="0" dirty="0">
                <a:solidFill>
                  <a:srgbClr val="000000"/>
                </a:solidFill>
                <a:effectLst/>
                <a:latin typeface="inter-regular"/>
              </a:rPr>
              <a:t>&lt;script&gt;  </a:t>
            </a:r>
          </a:p>
          <a:p>
            <a:r>
              <a:rPr lang="en-US" b="0" i="0" dirty="0">
                <a:solidFill>
                  <a:srgbClr val="000000"/>
                </a:solidFill>
                <a:effectLst/>
                <a:latin typeface="inter-regular"/>
              </a:rPr>
              <a:t>var str="This is string literal";  </a:t>
            </a:r>
          </a:p>
          <a:p>
            <a:r>
              <a:rPr lang="en-US" b="0" i="0" dirty="0" err="1">
                <a:solidFill>
                  <a:srgbClr val="000000"/>
                </a:solidFill>
                <a:effectLst/>
                <a:latin typeface="inter-regular"/>
              </a:rPr>
              <a:t>document.write</a:t>
            </a:r>
            <a:r>
              <a:rPr lang="en-US" b="0" i="0" dirty="0">
                <a:solidFill>
                  <a:srgbClr val="000000"/>
                </a:solidFill>
                <a:effectLst/>
                <a:latin typeface="inter-regular"/>
              </a:rPr>
              <a:t>(str);  </a:t>
            </a:r>
          </a:p>
          <a:p>
            <a:r>
              <a:rPr lang="en-US" b="0" i="0" dirty="0">
                <a:solidFill>
                  <a:srgbClr val="000000"/>
                </a:solidFill>
                <a:effectLst/>
                <a:latin typeface="inter-regular"/>
              </a:rPr>
              <a:t>&lt;/script&gt; </a:t>
            </a:r>
            <a:endParaRPr lang="en-US" dirty="0"/>
          </a:p>
        </p:txBody>
      </p:sp>
      <p:cxnSp>
        <p:nvCxnSpPr>
          <p:cNvPr id="8" name="Straight Connector 7">
            <a:extLst>
              <a:ext uri="{FF2B5EF4-FFF2-40B4-BE49-F238E27FC236}">
                <a16:creationId xmlns:a16="http://schemas.microsoft.com/office/drawing/2014/main" id="{654F4F3E-0E0E-4D0B-BD97-8900E5E473EB}"/>
              </a:ext>
            </a:extLst>
          </p:cNvPr>
          <p:cNvCxnSpPr/>
          <p:nvPr/>
        </p:nvCxnSpPr>
        <p:spPr>
          <a:xfrm>
            <a:off x="6919412" y="5396325"/>
            <a:ext cx="0" cy="1187355"/>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CE8BF39-F1AD-4150-99BC-93F07EA8872C}"/>
              </a:ext>
            </a:extLst>
          </p:cNvPr>
          <p:cNvSpPr txBox="1"/>
          <p:nvPr/>
        </p:nvSpPr>
        <p:spPr>
          <a:xfrm>
            <a:off x="6919414" y="5404513"/>
            <a:ext cx="5117839" cy="1200329"/>
          </a:xfrm>
          <a:prstGeom prst="rect">
            <a:avLst/>
          </a:prstGeom>
          <a:noFill/>
        </p:spPr>
        <p:txBody>
          <a:bodyPr wrap="square" rtlCol="0">
            <a:spAutoFit/>
          </a:bodyPr>
          <a:lstStyle/>
          <a:p>
            <a:pPr algn="just"/>
            <a:r>
              <a:rPr lang="en-US" i="0" dirty="0">
                <a:effectLst/>
                <a:latin typeface="inter-regular"/>
              </a:rPr>
              <a:t>&lt;script&gt;  </a:t>
            </a:r>
          </a:p>
          <a:p>
            <a:pPr algn="just"/>
            <a:r>
              <a:rPr lang="en-US" i="0" dirty="0">
                <a:effectLst/>
                <a:latin typeface="inter-regular"/>
              </a:rPr>
              <a:t>Var </a:t>
            </a:r>
            <a:r>
              <a:rPr lang="en-US" i="0" dirty="0" err="1">
                <a:effectLst/>
                <a:latin typeface="inter-regular"/>
              </a:rPr>
              <a:t>stringname</a:t>
            </a:r>
            <a:r>
              <a:rPr lang="en-US" i="0" dirty="0">
                <a:effectLst/>
                <a:latin typeface="inter-regular"/>
              </a:rPr>
              <a:t>=new String("hello </a:t>
            </a:r>
            <a:r>
              <a:rPr lang="en-US" i="0" dirty="0" err="1">
                <a:effectLst/>
                <a:latin typeface="inter-regular"/>
              </a:rPr>
              <a:t>javascript</a:t>
            </a:r>
            <a:r>
              <a:rPr lang="en-US" i="0" dirty="0">
                <a:effectLst/>
                <a:latin typeface="inter-regular"/>
              </a:rPr>
              <a:t> string");  </a:t>
            </a:r>
            <a:r>
              <a:rPr lang="en-US" i="0" dirty="0" err="1">
                <a:effectLst/>
                <a:latin typeface="inter-regular"/>
              </a:rPr>
              <a:t>document.write</a:t>
            </a:r>
            <a:r>
              <a:rPr lang="en-US" i="0" dirty="0">
                <a:effectLst/>
                <a:latin typeface="inter-regular"/>
              </a:rPr>
              <a:t>(</a:t>
            </a:r>
            <a:r>
              <a:rPr lang="en-US" i="0" dirty="0" err="1">
                <a:effectLst/>
                <a:latin typeface="inter-regular"/>
              </a:rPr>
              <a:t>stringname</a:t>
            </a:r>
            <a:r>
              <a:rPr lang="en-US" i="0" dirty="0">
                <a:effectLst/>
                <a:latin typeface="inter-regular"/>
              </a:rPr>
              <a:t>);  </a:t>
            </a:r>
          </a:p>
          <a:p>
            <a:pPr algn="just"/>
            <a:r>
              <a:rPr lang="en-US" i="0" dirty="0">
                <a:effectLst/>
                <a:latin typeface="inter-regular"/>
              </a:rPr>
              <a:t>&lt;/script&gt; </a:t>
            </a:r>
          </a:p>
        </p:txBody>
      </p:sp>
      <p:sp>
        <p:nvSpPr>
          <p:cNvPr id="10" name="Arrow: Right 9">
            <a:extLst>
              <a:ext uri="{FF2B5EF4-FFF2-40B4-BE49-F238E27FC236}">
                <a16:creationId xmlns:a16="http://schemas.microsoft.com/office/drawing/2014/main" id="{F7BA0FAE-47A6-4BDA-9D80-47AB1DF74C1F}"/>
              </a:ext>
            </a:extLst>
          </p:cNvPr>
          <p:cNvSpPr/>
          <p:nvPr/>
        </p:nvSpPr>
        <p:spPr>
          <a:xfrm>
            <a:off x="2797793" y="5595582"/>
            <a:ext cx="882407" cy="3957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1249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E5740A6-B24A-4EC1-A50D-3AE2DAB35562}"/>
              </a:ext>
            </a:extLst>
          </p:cNvPr>
          <p:cNvSpPr>
            <a:spLocks noGrp="1"/>
          </p:cNvSpPr>
          <p:nvPr>
            <p:ph type="subTitle" idx="1"/>
          </p:nvPr>
        </p:nvSpPr>
        <p:spPr>
          <a:xfrm>
            <a:off x="240631" y="160421"/>
            <a:ext cx="11796693" cy="6499686"/>
          </a:xfrm>
        </p:spPr>
        <p:txBody>
          <a:bodyPr>
            <a:normAutofit/>
          </a:bodyPr>
          <a:lstStyle/>
          <a:p>
            <a:pPr algn="l"/>
            <a:r>
              <a:rPr lang="en-US" sz="1800" dirty="0"/>
              <a:t>Java Script Arrays :</a:t>
            </a:r>
          </a:p>
          <a:p>
            <a:pPr algn="l"/>
            <a:r>
              <a:rPr lang="en-US" sz="1800" dirty="0"/>
              <a:t>JavaScript array is an object that represents a collection of similar type of elements.</a:t>
            </a:r>
          </a:p>
          <a:p>
            <a:pPr algn="l"/>
            <a:r>
              <a:rPr lang="en-US" sz="1800" dirty="0"/>
              <a:t>There are 3 ways to construct array in JavaScript</a:t>
            </a:r>
          </a:p>
          <a:p>
            <a:pPr marL="285750" indent="-285750" algn="l">
              <a:buFont typeface="Wingdings" panose="05000000000000000000" pitchFamily="2" charset="2"/>
              <a:buChar char="ü"/>
            </a:pPr>
            <a:r>
              <a:rPr lang="en-US" sz="1800" dirty="0"/>
              <a:t>By array literal</a:t>
            </a:r>
          </a:p>
          <a:p>
            <a:pPr marL="285750" indent="-285750" algn="l">
              <a:buFont typeface="Wingdings" panose="05000000000000000000" pitchFamily="2" charset="2"/>
              <a:buChar char="ü"/>
            </a:pPr>
            <a:r>
              <a:rPr lang="en-US" sz="1800" dirty="0"/>
              <a:t>By creating instance of Array directly (using new keyword)</a:t>
            </a:r>
          </a:p>
          <a:p>
            <a:pPr marL="285750" indent="-285750" algn="l">
              <a:buFont typeface="Wingdings" panose="05000000000000000000" pitchFamily="2" charset="2"/>
              <a:buChar char="ü"/>
            </a:pPr>
            <a:r>
              <a:rPr lang="en-US" sz="1800" dirty="0"/>
              <a:t>By using an Array constructor (using new keyword)</a:t>
            </a:r>
          </a:p>
        </p:txBody>
      </p:sp>
      <p:sp>
        <p:nvSpPr>
          <p:cNvPr id="4" name="Rectangle 3">
            <a:extLst>
              <a:ext uri="{FF2B5EF4-FFF2-40B4-BE49-F238E27FC236}">
                <a16:creationId xmlns:a16="http://schemas.microsoft.com/office/drawing/2014/main" id="{70B3253E-C83E-4F4C-A7CD-346268140411}"/>
              </a:ext>
            </a:extLst>
          </p:cNvPr>
          <p:cNvSpPr/>
          <p:nvPr/>
        </p:nvSpPr>
        <p:spPr>
          <a:xfrm>
            <a:off x="240632" y="2680265"/>
            <a:ext cx="11469148" cy="40943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br>
              <a:rPr lang="en-US" b="0" i="0">
                <a:solidFill>
                  <a:srgbClr val="333333"/>
                </a:solidFill>
                <a:effectLst/>
                <a:latin typeface="inter-regular"/>
              </a:rPr>
            </a:br>
            <a:endParaRPr lang="en-US" dirty="0"/>
          </a:p>
        </p:txBody>
      </p:sp>
      <p:sp>
        <p:nvSpPr>
          <p:cNvPr id="5" name="TextBox 4">
            <a:extLst>
              <a:ext uri="{FF2B5EF4-FFF2-40B4-BE49-F238E27FC236}">
                <a16:creationId xmlns:a16="http://schemas.microsoft.com/office/drawing/2014/main" id="{37946423-3665-4FAB-BBE1-C24530D1686C}"/>
              </a:ext>
            </a:extLst>
          </p:cNvPr>
          <p:cNvSpPr txBox="1"/>
          <p:nvPr/>
        </p:nvSpPr>
        <p:spPr>
          <a:xfrm>
            <a:off x="341193" y="2533101"/>
            <a:ext cx="3698543" cy="2308324"/>
          </a:xfrm>
          <a:prstGeom prst="rect">
            <a:avLst/>
          </a:prstGeom>
          <a:noFill/>
        </p:spPr>
        <p:txBody>
          <a:bodyPr wrap="square" rtlCol="0">
            <a:spAutoFit/>
          </a:bodyPr>
          <a:lstStyle/>
          <a:p>
            <a:endParaRPr lang="en-US" dirty="0"/>
          </a:p>
          <a:p>
            <a:r>
              <a:rPr lang="en-US" b="1" dirty="0"/>
              <a:t>Literal :</a:t>
            </a:r>
          </a:p>
          <a:p>
            <a:r>
              <a:rPr lang="en-US" dirty="0"/>
              <a:t>&lt;script&gt;  </a:t>
            </a:r>
          </a:p>
          <a:p>
            <a:r>
              <a:rPr lang="en-US" dirty="0"/>
              <a:t>var emp=["</a:t>
            </a:r>
            <a:r>
              <a:rPr lang="en-US" dirty="0" err="1"/>
              <a:t>Sonoo</a:t>
            </a:r>
            <a:r>
              <a:rPr lang="en-US" dirty="0"/>
              <a:t>","</a:t>
            </a:r>
            <a:r>
              <a:rPr lang="en-US" dirty="0" err="1"/>
              <a:t>Vimal","Ratan</a:t>
            </a:r>
            <a:r>
              <a:rPr lang="en-US" dirty="0"/>
              <a:t>"];  </a:t>
            </a:r>
          </a:p>
          <a:p>
            <a:r>
              <a:rPr lang="en-US" dirty="0"/>
              <a:t>for (</a:t>
            </a:r>
            <a:r>
              <a:rPr lang="en-US" dirty="0" err="1"/>
              <a:t>i</a:t>
            </a:r>
            <a:r>
              <a:rPr lang="en-US" dirty="0"/>
              <a:t>=0;i&lt;</a:t>
            </a:r>
            <a:r>
              <a:rPr lang="en-US" dirty="0" err="1"/>
              <a:t>emp.length;i</a:t>
            </a:r>
            <a:r>
              <a:rPr lang="en-US" dirty="0"/>
              <a:t>++){  </a:t>
            </a:r>
          </a:p>
          <a:p>
            <a:r>
              <a:rPr lang="en-US" dirty="0" err="1"/>
              <a:t>document.write</a:t>
            </a:r>
            <a:r>
              <a:rPr lang="en-US" dirty="0"/>
              <a:t>(emp[</a:t>
            </a:r>
            <a:r>
              <a:rPr lang="en-US" dirty="0" err="1"/>
              <a:t>i</a:t>
            </a:r>
            <a:r>
              <a:rPr lang="en-US" dirty="0"/>
              <a:t>] + "&lt;</a:t>
            </a:r>
            <a:r>
              <a:rPr lang="en-US" dirty="0" err="1"/>
              <a:t>br</a:t>
            </a:r>
            <a:r>
              <a:rPr lang="en-US" dirty="0"/>
              <a:t>/&gt;");  </a:t>
            </a:r>
          </a:p>
          <a:p>
            <a:r>
              <a:rPr lang="en-US" dirty="0"/>
              <a:t>}  </a:t>
            </a:r>
          </a:p>
          <a:p>
            <a:r>
              <a:rPr lang="en-US" dirty="0"/>
              <a:t>&lt;/script&gt; </a:t>
            </a:r>
          </a:p>
        </p:txBody>
      </p:sp>
      <p:cxnSp>
        <p:nvCxnSpPr>
          <p:cNvPr id="7" name="Straight Connector 6">
            <a:extLst>
              <a:ext uri="{FF2B5EF4-FFF2-40B4-BE49-F238E27FC236}">
                <a16:creationId xmlns:a16="http://schemas.microsoft.com/office/drawing/2014/main" id="{87240368-F2AC-46AF-BAAF-447A0921E1DA}"/>
              </a:ext>
            </a:extLst>
          </p:cNvPr>
          <p:cNvCxnSpPr/>
          <p:nvPr/>
        </p:nvCxnSpPr>
        <p:spPr>
          <a:xfrm>
            <a:off x="4067030" y="2680265"/>
            <a:ext cx="0" cy="4094328"/>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F8DEE03-BF95-4E86-946C-A60677F960F9}"/>
              </a:ext>
            </a:extLst>
          </p:cNvPr>
          <p:cNvSpPr txBox="1"/>
          <p:nvPr/>
        </p:nvSpPr>
        <p:spPr>
          <a:xfrm>
            <a:off x="4339988" y="2533101"/>
            <a:ext cx="3179924" cy="3970318"/>
          </a:xfrm>
          <a:prstGeom prst="rect">
            <a:avLst/>
          </a:prstGeom>
          <a:noFill/>
        </p:spPr>
        <p:txBody>
          <a:bodyPr wrap="square" rtlCol="0">
            <a:spAutoFit/>
          </a:bodyPr>
          <a:lstStyle/>
          <a:p>
            <a:endParaRPr lang="en-US" dirty="0"/>
          </a:p>
          <a:p>
            <a:r>
              <a:rPr lang="en-US" b="1" dirty="0"/>
              <a:t>Instance of array : </a:t>
            </a:r>
          </a:p>
          <a:p>
            <a:r>
              <a:rPr lang="en-US" dirty="0"/>
              <a:t>&lt;script&gt;  </a:t>
            </a:r>
          </a:p>
          <a:p>
            <a:r>
              <a:rPr lang="en-US" dirty="0"/>
              <a:t>var </a:t>
            </a:r>
            <a:r>
              <a:rPr lang="en-US" dirty="0" err="1"/>
              <a:t>i</a:t>
            </a:r>
            <a:r>
              <a:rPr lang="en-US" dirty="0"/>
              <a:t>;  </a:t>
            </a:r>
          </a:p>
          <a:p>
            <a:r>
              <a:rPr lang="en-US" dirty="0"/>
              <a:t>var emp = new Array();  </a:t>
            </a:r>
          </a:p>
          <a:p>
            <a:r>
              <a:rPr lang="en-US" dirty="0"/>
              <a:t>emp[0] = "Arun";  </a:t>
            </a:r>
          </a:p>
          <a:p>
            <a:r>
              <a:rPr lang="en-US" dirty="0"/>
              <a:t>emp[1] = "Varun";  </a:t>
            </a:r>
          </a:p>
          <a:p>
            <a:r>
              <a:rPr lang="en-US" dirty="0"/>
              <a:t>emp[2] = "John";  </a:t>
            </a:r>
          </a:p>
          <a:p>
            <a:r>
              <a:rPr lang="en-US" dirty="0"/>
              <a:t>  </a:t>
            </a:r>
          </a:p>
          <a:p>
            <a:r>
              <a:rPr lang="en-US" dirty="0"/>
              <a:t>for (</a:t>
            </a:r>
            <a:r>
              <a:rPr lang="en-US" dirty="0" err="1"/>
              <a:t>i</a:t>
            </a:r>
            <a:r>
              <a:rPr lang="en-US" dirty="0"/>
              <a:t>=0;i&lt;</a:t>
            </a:r>
            <a:r>
              <a:rPr lang="en-US" dirty="0" err="1"/>
              <a:t>emp.length;i</a:t>
            </a:r>
            <a:r>
              <a:rPr lang="en-US" dirty="0"/>
              <a:t>++){  </a:t>
            </a:r>
          </a:p>
          <a:p>
            <a:r>
              <a:rPr lang="en-US" dirty="0" err="1"/>
              <a:t>document.write</a:t>
            </a:r>
            <a:r>
              <a:rPr lang="en-US" dirty="0"/>
              <a:t>(emp[</a:t>
            </a:r>
            <a:r>
              <a:rPr lang="en-US" dirty="0" err="1"/>
              <a:t>i</a:t>
            </a:r>
            <a:r>
              <a:rPr lang="en-US" dirty="0"/>
              <a:t>] + "&lt;</a:t>
            </a:r>
            <a:r>
              <a:rPr lang="en-US" dirty="0" err="1"/>
              <a:t>br</a:t>
            </a:r>
            <a:r>
              <a:rPr lang="en-US" dirty="0"/>
              <a:t>&gt;");  </a:t>
            </a:r>
          </a:p>
          <a:p>
            <a:r>
              <a:rPr lang="en-US" dirty="0"/>
              <a:t>}  </a:t>
            </a:r>
          </a:p>
          <a:p>
            <a:r>
              <a:rPr lang="en-US" dirty="0"/>
              <a:t>&lt;/script&gt; </a:t>
            </a:r>
          </a:p>
        </p:txBody>
      </p:sp>
      <p:cxnSp>
        <p:nvCxnSpPr>
          <p:cNvPr id="10" name="Straight Connector 9">
            <a:extLst>
              <a:ext uri="{FF2B5EF4-FFF2-40B4-BE49-F238E27FC236}">
                <a16:creationId xmlns:a16="http://schemas.microsoft.com/office/drawing/2014/main" id="{79650ABE-5E99-4834-B60A-A1CFB5963912}"/>
              </a:ext>
            </a:extLst>
          </p:cNvPr>
          <p:cNvCxnSpPr/>
          <p:nvPr/>
        </p:nvCxnSpPr>
        <p:spPr>
          <a:xfrm>
            <a:off x="7356149" y="2680265"/>
            <a:ext cx="0" cy="4094328"/>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1D608CA-D34E-4816-9809-D3C10D05BBC7}"/>
              </a:ext>
            </a:extLst>
          </p:cNvPr>
          <p:cNvSpPr txBox="1"/>
          <p:nvPr/>
        </p:nvSpPr>
        <p:spPr>
          <a:xfrm>
            <a:off x="7369796" y="2533101"/>
            <a:ext cx="4339984" cy="2308324"/>
          </a:xfrm>
          <a:prstGeom prst="rect">
            <a:avLst/>
          </a:prstGeom>
          <a:noFill/>
        </p:spPr>
        <p:txBody>
          <a:bodyPr wrap="square" rtlCol="0">
            <a:spAutoFit/>
          </a:bodyPr>
          <a:lstStyle/>
          <a:p>
            <a:endParaRPr lang="en-US" dirty="0"/>
          </a:p>
          <a:p>
            <a:r>
              <a:rPr lang="en-US" b="1" dirty="0"/>
              <a:t>Constructors :</a:t>
            </a:r>
          </a:p>
          <a:p>
            <a:r>
              <a:rPr lang="en-US" dirty="0"/>
              <a:t>&lt;script&gt;  </a:t>
            </a:r>
          </a:p>
          <a:p>
            <a:r>
              <a:rPr lang="en-US" dirty="0"/>
              <a:t>var emp=new Array("</a:t>
            </a:r>
            <a:r>
              <a:rPr lang="en-US" dirty="0" err="1"/>
              <a:t>Jai","Vijay","Smith</a:t>
            </a:r>
            <a:r>
              <a:rPr lang="en-US" dirty="0"/>
              <a:t>");  </a:t>
            </a:r>
          </a:p>
          <a:p>
            <a:r>
              <a:rPr lang="en-US" dirty="0"/>
              <a:t>for (</a:t>
            </a:r>
            <a:r>
              <a:rPr lang="en-US" dirty="0" err="1"/>
              <a:t>i</a:t>
            </a:r>
            <a:r>
              <a:rPr lang="en-US" dirty="0"/>
              <a:t>=0;i&lt;</a:t>
            </a:r>
            <a:r>
              <a:rPr lang="en-US" dirty="0" err="1"/>
              <a:t>emp.length;i</a:t>
            </a:r>
            <a:r>
              <a:rPr lang="en-US" dirty="0"/>
              <a:t>++){  </a:t>
            </a:r>
          </a:p>
          <a:p>
            <a:r>
              <a:rPr lang="en-US" dirty="0"/>
              <a:t>	</a:t>
            </a:r>
            <a:r>
              <a:rPr lang="en-US" dirty="0" err="1"/>
              <a:t>document.write</a:t>
            </a:r>
            <a:r>
              <a:rPr lang="en-US" dirty="0"/>
              <a:t>(emp[</a:t>
            </a:r>
            <a:r>
              <a:rPr lang="en-US" dirty="0" err="1"/>
              <a:t>i</a:t>
            </a:r>
            <a:r>
              <a:rPr lang="en-US" dirty="0"/>
              <a:t>] + "&lt;</a:t>
            </a:r>
            <a:r>
              <a:rPr lang="en-US" dirty="0" err="1"/>
              <a:t>br</a:t>
            </a:r>
            <a:r>
              <a:rPr lang="en-US" dirty="0"/>
              <a:t>&gt;");  </a:t>
            </a:r>
          </a:p>
          <a:p>
            <a:r>
              <a:rPr lang="en-US" dirty="0"/>
              <a:t>}  </a:t>
            </a:r>
          </a:p>
          <a:p>
            <a:r>
              <a:rPr lang="en-US" dirty="0"/>
              <a:t>&lt;/script&gt; </a:t>
            </a:r>
          </a:p>
        </p:txBody>
      </p:sp>
    </p:spTree>
    <p:extLst>
      <p:ext uri="{BB962C8B-B14F-4D97-AF65-F5344CB8AC3E}">
        <p14:creationId xmlns:p14="http://schemas.microsoft.com/office/powerpoint/2010/main" val="3951325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49CA32B-CB61-4823-AFBE-19BE2DD29A0C}"/>
              </a:ext>
            </a:extLst>
          </p:cNvPr>
          <p:cNvSpPr>
            <a:spLocks noGrp="1"/>
          </p:cNvSpPr>
          <p:nvPr>
            <p:ph type="subTitle" idx="1"/>
          </p:nvPr>
        </p:nvSpPr>
        <p:spPr>
          <a:xfrm>
            <a:off x="136478" y="109182"/>
            <a:ext cx="11941791" cy="6605517"/>
          </a:xfrm>
        </p:spPr>
        <p:txBody>
          <a:bodyPr>
            <a:normAutofit/>
          </a:bodyPr>
          <a:lstStyle/>
          <a:p>
            <a:pPr algn="l"/>
            <a:r>
              <a:rPr lang="en-US" sz="2000" b="1" dirty="0"/>
              <a:t>Pre-Defined methods of array :</a:t>
            </a:r>
          </a:p>
        </p:txBody>
      </p:sp>
      <p:graphicFrame>
        <p:nvGraphicFramePr>
          <p:cNvPr id="4" name="Table 3">
            <a:extLst>
              <a:ext uri="{FF2B5EF4-FFF2-40B4-BE49-F238E27FC236}">
                <a16:creationId xmlns:a16="http://schemas.microsoft.com/office/drawing/2014/main" id="{6C6F770D-A9B5-47FF-AC37-0134C9F5F352}"/>
              </a:ext>
            </a:extLst>
          </p:cNvPr>
          <p:cNvGraphicFramePr>
            <a:graphicFrameLocks noGrp="1"/>
          </p:cNvGraphicFramePr>
          <p:nvPr>
            <p:extLst>
              <p:ext uri="{D42A27DB-BD31-4B8C-83A1-F6EECF244321}">
                <p14:modId xmlns:p14="http://schemas.microsoft.com/office/powerpoint/2010/main" val="2549532420"/>
              </p:ext>
            </p:extLst>
          </p:nvPr>
        </p:nvGraphicFramePr>
        <p:xfrm>
          <a:off x="354842" y="580029"/>
          <a:ext cx="4913193" cy="5957259"/>
        </p:xfrm>
        <a:graphic>
          <a:graphicData uri="http://schemas.openxmlformats.org/drawingml/2006/table">
            <a:tbl>
              <a:tblPr>
                <a:tableStyleId>{5C22544A-7EE6-4342-B048-85BDC9FD1C3A}</a:tableStyleId>
              </a:tblPr>
              <a:tblGrid>
                <a:gridCol w="953784">
                  <a:extLst>
                    <a:ext uri="{9D8B030D-6E8A-4147-A177-3AD203B41FA5}">
                      <a16:colId xmlns:a16="http://schemas.microsoft.com/office/drawing/2014/main" val="3786996206"/>
                    </a:ext>
                  </a:extLst>
                </a:gridCol>
                <a:gridCol w="3959409">
                  <a:extLst>
                    <a:ext uri="{9D8B030D-6E8A-4147-A177-3AD203B41FA5}">
                      <a16:colId xmlns:a16="http://schemas.microsoft.com/office/drawing/2014/main" val="1469428758"/>
                    </a:ext>
                  </a:extLst>
                </a:gridCol>
              </a:tblGrid>
              <a:tr h="170993">
                <a:tc>
                  <a:txBody>
                    <a:bodyPr/>
                    <a:lstStyle/>
                    <a:p>
                      <a:pPr algn="l" fontAlgn="b"/>
                      <a:r>
                        <a:rPr lang="en-US" sz="700" u="none" strike="noStrike">
                          <a:effectLst/>
                        </a:rPr>
                        <a:t>Methods</a:t>
                      </a:r>
                      <a:endParaRPr lang="en-US" sz="700" b="1" i="0" u="none" strike="noStrike">
                        <a:solidFill>
                          <a:srgbClr val="000000"/>
                        </a:solidFill>
                        <a:effectLst/>
                        <a:latin typeface="Calibri" panose="020F0502020204030204" pitchFamily="34" charset="0"/>
                      </a:endParaRPr>
                    </a:p>
                  </a:txBody>
                  <a:tcPr marL="6216" marR="6216" marT="6216" marB="0" anchor="b"/>
                </a:tc>
                <a:tc>
                  <a:txBody>
                    <a:bodyPr/>
                    <a:lstStyle/>
                    <a:p>
                      <a:pPr algn="l" fontAlgn="b"/>
                      <a:r>
                        <a:rPr lang="en-US" sz="700" u="none" strike="noStrike">
                          <a:effectLst/>
                        </a:rPr>
                        <a:t>Description</a:t>
                      </a:r>
                      <a:endParaRPr lang="en-US" sz="700" b="1" i="0" u="none" strike="noStrike">
                        <a:solidFill>
                          <a:srgbClr val="000000"/>
                        </a:solidFill>
                        <a:effectLst/>
                        <a:latin typeface="Calibri" panose="020F0502020204030204" pitchFamily="34" charset="0"/>
                      </a:endParaRPr>
                    </a:p>
                  </a:txBody>
                  <a:tcPr marL="6216" marR="6216" marT="6216" marB="0" anchor="b"/>
                </a:tc>
                <a:extLst>
                  <a:ext uri="{0D108BD9-81ED-4DB2-BD59-A6C34878D82A}">
                    <a16:rowId xmlns:a16="http://schemas.microsoft.com/office/drawing/2014/main" val="3461527106"/>
                  </a:ext>
                </a:extLst>
              </a:tr>
              <a:tr h="170993">
                <a:tc>
                  <a:txBody>
                    <a:bodyPr/>
                    <a:lstStyle/>
                    <a:p>
                      <a:pPr algn="l" fontAlgn="b"/>
                      <a:r>
                        <a:rPr lang="en-US" sz="700" u="none" strike="noStrike">
                          <a:effectLst/>
                        </a:rPr>
                        <a:t>concat()</a:t>
                      </a:r>
                      <a:endParaRPr lang="en-US" sz="700" b="0" i="0" u="none" strike="noStrike">
                        <a:solidFill>
                          <a:srgbClr val="000000"/>
                        </a:solidFill>
                        <a:effectLst/>
                        <a:latin typeface="Calibri" panose="020F0502020204030204" pitchFamily="34" charset="0"/>
                      </a:endParaRPr>
                    </a:p>
                  </a:txBody>
                  <a:tcPr marL="6216" marR="6216" marT="6216" marB="0" anchor="b"/>
                </a:tc>
                <a:tc>
                  <a:txBody>
                    <a:bodyPr/>
                    <a:lstStyle/>
                    <a:p>
                      <a:pPr algn="l" fontAlgn="b"/>
                      <a:r>
                        <a:rPr lang="en-US" sz="700" u="none" strike="noStrike">
                          <a:effectLst/>
                        </a:rPr>
                        <a:t>It returns a new array object that contains two or more merged arrays.</a:t>
                      </a:r>
                      <a:endParaRPr lang="en-US" sz="700" b="0" i="0" u="none" strike="noStrike">
                        <a:solidFill>
                          <a:srgbClr val="000000"/>
                        </a:solidFill>
                        <a:effectLst/>
                        <a:latin typeface="Calibri" panose="020F0502020204030204" pitchFamily="34" charset="0"/>
                      </a:endParaRPr>
                    </a:p>
                  </a:txBody>
                  <a:tcPr marL="6216" marR="6216" marT="6216" marB="0" anchor="b"/>
                </a:tc>
                <a:extLst>
                  <a:ext uri="{0D108BD9-81ED-4DB2-BD59-A6C34878D82A}">
                    <a16:rowId xmlns:a16="http://schemas.microsoft.com/office/drawing/2014/main" val="2815207195"/>
                  </a:ext>
                </a:extLst>
              </a:tr>
              <a:tr h="170993">
                <a:tc>
                  <a:txBody>
                    <a:bodyPr/>
                    <a:lstStyle/>
                    <a:p>
                      <a:pPr algn="l" fontAlgn="b"/>
                      <a:r>
                        <a:rPr lang="en-US" sz="700" u="none" strike="noStrike">
                          <a:effectLst/>
                        </a:rPr>
                        <a:t>copywithin()</a:t>
                      </a:r>
                      <a:endParaRPr lang="en-US" sz="700" b="0" i="0" u="none" strike="noStrike">
                        <a:solidFill>
                          <a:srgbClr val="000000"/>
                        </a:solidFill>
                        <a:effectLst/>
                        <a:latin typeface="Calibri" panose="020F0502020204030204" pitchFamily="34" charset="0"/>
                      </a:endParaRPr>
                    </a:p>
                  </a:txBody>
                  <a:tcPr marL="6216" marR="6216" marT="6216" marB="0" anchor="b"/>
                </a:tc>
                <a:tc>
                  <a:txBody>
                    <a:bodyPr/>
                    <a:lstStyle/>
                    <a:p>
                      <a:pPr algn="l" fontAlgn="b"/>
                      <a:r>
                        <a:rPr lang="en-US" sz="700" u="none" strike="noStrike">
                          <a:effectLst/>
                        </a:rPr>
                        <a:t>It copies the part of the given array with its own elements and returns the modified array.</a:t>
                      </a:r>
                      <a:endParaRPr lang="en-US" sz="700" b="0" i="0" u="none" strike="noStrike">
                        <a:solidFill>
                          <a:srgbClr val="000000"/>
                        </a:solidFill>
                        <a:effectLst/>
                        <a:latin typeface="Calibri" panose="020F0502020204030204" pitchFamily="34" charset="0"/>
                      </a:endParaRPr>
                    </a:p>
                  </a:txBody>
                  <a:tcPr marL="6216" marR="6216" marT="6216" marB="0" anchor="b"/>
                </a:tc>
                <a:extLst>
                  <a:ext uri="{0D108BD9-81ED-4DB2-BD59-A6C34878D82A}">
                    <a16:rowId xmlns:a16="http://schemas.microsoft.com/office/drawing/2014/main" val="4213027680"/>
                  </a:ext>
                </a:extLst>
              </a:tr>
              <a:tr h="170993">
                <a:tc>
                  <a:txBody>
                    <a:bodyPr/>
                    <a:lstStyle/>
                    <a:p>
                      <a:pPr algn="l" fontAlgn="b"/>
                      <a:r>
                        <a:rPr lang="en-US" sz="700" u="none" strike="noStrike">
                          <a:effectLst/>
                        </a:rPr>
                        <a:t>entries()</a:t>
                      </a:r>
                      <a:endParaRPr lang="en-US" sz="700" b="0" i="0" u="none" strike="noStrike">
                        <a:solidFill>
                          <a:srgbClr val="000000"/>
                        </a:solidFill>
                        <a:effectLst/>
                        <a:latin typeface="Calibri" panose="020F0502020204030204" pitchFamily="34" charset="0"/>
                      </a:endParaRPr>
                    </a:p>
                  </a:txBody>
                  <a:tcPr marL="6216" marR="6216" marT="6216" marB="0" anchor="b"/>
                </a:tc>
                <a:tc>
                  <a:txBody>
                    <a:bodyPr/>
                    <a:lstStyle/>
                    <a:p>
                      <a:pPr algn="l" fontAlgn="b"/>
                      <a:r>
                        <a:rPr lang="en-US" sz="700" u="none" strike="noStrike">
                          <a:effectLst/>
                        </a:rPr>
                        <a:t>It creates an iterator object and a loop that iterates over each key/value pair.</a:t>
                      </a:r>
                      <a:endParaRPr lang="en-US" sz="700" b="0" i="0" u="none" strike="noStrike">
                        <a:solidFill>
                          <a:srgbClr val="000000"/>
                        </a:solidFill>
                        <a:effectLst/>
                        <a:latin typeface="Calibri" panose="020F0502020204030204" pitchFamily="34" charset="0"/>
                      </a:endParaRPr>
                    </a:p>
                  </a:txBody>
                  <a:tcPr marL="6216" marR="6216" marT="6216" marB="0" anchor="b"/>
                </a:tc>
                <a:extLst>
                  <a:ext uri="{0D108BD9-81ED-4DB2-BD59-A6C34878D82A}">
                    <a16:rowId xmlns:a16="http://schemas.microsoft.com/office/drawing/2014/main" val="1630673166"/>
                  </a:ext>
                </a:extLst>
              </a:tr>
              <a:tr h="170993">
                <a:tc>
                  <a:txBody>
                    <a:bodyPr/>
                    <a:lstStyle/>
                    <a:p>
                      <a:pPr algn="l" fontAlgn="b"/>
                      <a:r>
                        <a:rPr lang="en-US" sz="700" u="none" strike="noStrike">
                          <a:effectLst/>
                        </a:rPr>
                        <a:t>every()</a:t>
                      </a:r>
                      <a:endParaRPr lang="en-US" sz="700" b="0" i="0" u="none" strike="noStrike">
                        <a:solidFill>
                          <a:srgbClr val="000000"/>
                        </a:solidFill>
                        <a:effectLst/>
                        <a:latin typeface="Calibri" panose="020F0502020204030204" pitchFamily="34" charset="0"/>
                      </a:endParaRPr>
                    </a:p>
                  </a:txBody>
                  <a:tcPr marL="6216" marR="6216" marT="6216" marB="0" anchor="b"/>
                </a:tc>
                <a:tc>
                  <a:txBody>
                    <a:bodyPr/>
                    <a:lstStyle/>
                    <a:p>
                      <a:pPr algn="l" fontAlgn="b"/>
                      <a:r>
                        <a:rPr lang="en-US" sz="700" u="none" strike="noStrike">
                          <a:effectLst/>
                        </a:rPr>
                        <a:t>It determines whether all the elements of an array are satisfying the provided function conditions.</a:t>
                      </a:r>
                      <a:endParaRPr lang="en-US" sz="700" b="0" i="0" u="none" strike="noStrike">
                        <a:solidFill>
                          <a:srgbClr val="000000"/>
                        </a:solidFill>
                        <a:effectLst/>
                        <a:latin typeface="Calibri" panose="020F0502020204030204" pitchFamily="34" charset="0"/>
                      </a:endParaRPr>
                    </a:p>
                  </a:txBody>
                  <a:tcPr marL="6216" marR="6216" marT="6216" marB="0" anchor="b"/>
                </a:tc>
                <a:extLst>
                  <a:ext uri="{0D108BD9-81ED-4DB2-BD59-A6C34878D82A}">
                    <a16:rowId xmlns:a16="http://schemas.microsoft.com/office/drawing/2014/main" val="1795945360"/>
                  </a:ext>
                </a:extLst>
              </a:tr>
              <a:tr h="170993">
                <a:tc>
                  <a:txBody>
                    <a:bodyPr/>
                    <a:lstStyle/>
                    <a:p>
                      <a:pPr algn="l" fontAlgn="b"/>
                      <a:r>
                        <a:rPr lang="en-US" sz="700" u="none" strike="noStrike">
                          <a:effectLst/>
                        </a:rPr>
                        <a:t>flat()</a:t>
                      </a:r>
                      <a:endParaRPr lang="en-US" sz="700" b="0" i="0" u="none" strike="noStrike">
                        <a:solidFill>
                          <a:srgbClr val="000000"/>
                        </a:solidFill>
                        <a:effectLst/>
                        <a:latin typeface="Calibri" panose="020F0502020204030204" pitchFamily="34" charset="0"/>
                      </a:endParaRPr>
                    </a:p>
                  </a:txBody>
                  <a:tcPr marL="6216" marR="6216" marT="6216" marB="0" anchor="b"/>
                </a:tc>
                <a:tc>
                  <a:txBody>
                    <a:bodyPr/>
                    <a:lstStyle/>
                    <a:p>
                      <a:pPr algn="l" fontAlgn="b"/>
                      <a:r>
                        <a:rPr lang="en-US" sz="700" u="none" strike="noStrike">
                          <a:effectLst/>
                        </a:rPr>
                        <a:t>It creates a new array carrying sub-array elements concatenated recursively till the specified depth.</a:t>
                      </a:r>
                      <a:endParaRPr lang="en-US" sz="700" b="0" i="0" u="none" strike="noStrike">
                        <a:solidFill>
                          <a:srgbClr val="000000"/>
                        </a:solidFill>
                        <a:effectLst/>
                        <a:latin typeface="Calibri" panose="020F0502020204030204" pitchFamily="34" charset="0"/>
                      </a:endParaRPr>
                    </a:p>
                  </a:txBody>
                  <a:tcPr marL="6216" marR="6216" marT="6216" marB="0" anchor="b"/>
                </a:tc>
                <a:extLst>
                  <a:ext uri="{0D108BD9-81ED-4DB2-BD59-A6C34878D82A}">
                    <a16:rowId xmlns:a16="http://schemas.microsoft.com/office/drawing/2014/main" val="3840700175"/>
                  </a:ext>
                </a:extLst>
              </a:tr>
              <a:tr h="170993">
                <a:tc>
                  <a:txBody>
                    <a:bodyPr/>
                    <a:lstStyle/>
                    <a:p>
                      <a:pPr algn="l" fontAlgn="b"/>
                      <a:r>
                        <a:rPr lang="en-US" sz="700" u="none" strike="noStrike">
                          <a:effectLst/>
                        </a:rPr>
                        <a:t>flatMap()</a:t>
                      </a:r>
                      <a:endParaRPr lang="en-US" sz="700" b="0" i="0" u="none" strike="noStrike">
                        <a:solidFill>
                          <a:srgbClr val="000000"/>
                        </a:solidFill>
                        <a:effectLst/>
                        <a:latin typeface="Calibri" panose="020F0502020204030204" pitchFamily="34" charset="0"/>
                      </a:endParaRPr>
                    </a:p>
                  </a:txBody>
                  <a:tcPr marL="6216" marR="6216" marT="6216" marB="0" anchor="b"/>
                </a:tc>
                <a:tc>
                  <a:txBody>
                    <a:bodyPr/>
                    <a:lstStyle/>
                    <a:p>
                      <a:pPr algn="l" fontAlgn="b"/>
                      <a:r>
                        <a:rPr lang="en-US" sz="700" u="none" strike="noStrike">
                          <a:effectLst/>
                        </a:rPr>
                        <a:t>It maps all array elements via mapping function, then flattens the result into a new array.</a:t>
                      </a:r>
                      <a:endParaRPr lang="en-US" sz="700" b="0" i="0" u="none" strike="noStrike">
                        <a:solidFill>
                          <a:srgbClr val="000000"/>
                        </a:solidFill>
                        <a:effectLst/>
                        <a:latin typeface="Calibri" panose="020F0502020204030204" pitchFamily="34" charset="0"/>
                      </a:endParaRPr>
                    </a:p>
                  </a:txBody>
                  <a:tcPr marL="6216" marR="6216" marT="6216" marB="0" anchor="b"/>
                </a:tc>
                <a:extLst>
                  <a:ext uri="{0D108BD9-81ED-4DB2-BD59-A6C34878D82A}">
                    <a16:rowId xmlns:a16="http://schemas.microsoft.com/office/drawing/2014/main" val="1938897487"/>
                  </a:ext>
                </a:extLst>
              </a:tr>
              <a:tr h="170993">
                <a:tc>
                  <a:txBody>
                    <a:bodyPr/>
                    <a:lstStyle/>
                    <a:p>
                      <a:pPr algn="l" fontAlgn="b"/>
                      <a:r>
                        <a:rPr lang="en-US" sz="700" u="none" strike="noStrike">
                          <a:effectLst/>
                        </a:rPr>
                        <a:t>fill()</a:t>
                      </a:r>
                      <a:endParaRPr lang="en-US" sz="700" b="0" i="0" u="none" strike="noStrike">
                        <a:solidFill>
                          <a:srgbClr val="000000"/>
                        </a:solidFill>
                        <a:effectLst/>
                        <a:latin typeface="Calibri" panose="020F0502020204030204" pitchFamily="34" charset="0"/>
                      </a:endParaRPr>
                    </a:p>
                  </a:txBody>
                  <a:tcPr marL="6216" marR="6216" marT="6216" marB="0" anchor="b"/>
                </a:tc>
                <a:tc>
                  <a:txBody>
                    <a:bodyPr/>
                    <a:lstStyle/>
                    <a:p>
                      <a:pPr algn="l" fontAlgn="b"/>
                      <a:r>
                        <a:rPr lang="en-US" sz="700" u="none" strike="noStrike">
                          <a:effectLst/>
                        </a:rPr>
                        <a:t>It fills elements into an array with static values.</a:t>
                      </a:r>
                      <a:endParaRPr lang="en-US" sz="700" b="0" i="0" u="none" strike="noStrike">
                        <a:solidFill>
                          <a:srgbClr val="000000"/>
                        </a:solidFill>
                        <a:effectLst/>
                        <a:latin typeface="Calibri" panose="020F0502020204030204" pitchFamily="34" charset="0"/>
                      </a:endParaRPr>
                    </a:p>
                  </a:txBody>
                  <a:tcPr marL="6216" marR="6216" marT="6216" marB="0" anchor="b"/>
                </a:tc>
                <a:extLst>
                  <a:ext uri="{0D108BD9-81ED-4DB2-BD59-A6C34878D82A}">
                    <a16:rowId xmlns:a16="http://schemas.microsoft.com/office/drawing/2014/main" val="946285191"/>
                  </a:ext>
                </a:extLst>
              </a:tr>
              <a:tr h="170993">
                <a:tc>
                  <a:txBody>
                    <a:bodyPr/>
                    <a:lstStyle/>
                    <a:p>
                      <a:pPr algn="l" fontAlgn="b"/>
                      <a:r>
                        <a:rPr lang="en-US" sz="700" u="none" strike="noStrike">
                          <a:effectLst/>
                        </a:rPr>
                        <a:t>from()</a:t>
                      </a:r>
                      <a:endParaRPr lang="en-US" sz="700" b="0" i="0" u="none" strike="noStrike">
                        <a:solidFill>
                          <a:srgbClr val="000000"/>
                        </a:solidFill>
                        <a:effectLst/>
                        <a:latin typeface="Calibri" panose="020F0502020204030204" pitchFamily="34" charset="0"/>
                      </a:endParaRPr>
                    </a:p>
                  </a:txBody>
                  <a:tcPr marL="6216" marR="6216" marT="6216" marB="0" anchor="b"/>
                </a:tc>
                <a:tc>
                  <a:txBody>
                    <a:bodyPr/>
                    <a:lstStyle/>
                    <a:p>
                      <a:pPr algn="l" fontAlgn="b"/>
                      <a:r>
                        <a:rPr lang="en-US" sz="700" u="none" strike="noStrike" dirty="0">
                          <a:effectLst/>
                        </a:rPr>
                        <a:t>It creates a new array carrying the exact copy of another array element.</a:t>
                      </a:r>
                      <a:endParaRPr lang="en-US" sz="700" b="0" i="0" u="none" strike="noStrike" dirty="0">
                        <a:solidFill>
                          <a:srgbClr val="000000"/>
                        </a:solidFill>
                        <a:effectLst/>
                        <a:latin typeface="Calibri" panose="020F0502020204030204" pitchFamily="34" charset="0"/>
                      </a:endParaRPr>
                    </a:p>
                  </a:txBody>
                  <a:tcPr marL="6216" marR="6216" marT="6216" marB="0" anchor="b"/>
                </a:tc>
                <a:extLst>
                  <a:ext uri="{0D108BD9-81ED-4DB2-BD59-A6C34878D82A}">
                    <a16:rowId xmlns:a16="http://schemas.microsoft.com/office/drawing/2014/main" val="287995055"/>
                  </a:ext>
                </a:extLst>
              </a:tr>
              <a:tr h="170993">
                <a:tc>
                  <a:txBody>
                    <a:bodyPr/>
                    <a:lstStyle/>
                    <a:p>
                      <a:pPr algn="l" fontAlgn="b"/>
                      <a:r>
                        <a:rPr lang="en-US" sz="700" u="none" strike="noStrike">
                          <a:effectLst/>
                        </a:rPr>
                        <a:t>filter()</a:t>
                      </a:r>
                      <a:endParaRPr lang="en-US" sz="700" b="0" i="0" u="none" strike="noStrike">
                        <a:solidFill>
                          <a:srgbClr val="000000"/>
                        </a:solidFill>
                        <a:effectLst/>
                        <a:latin typeface="Calibri" panose="020F0502020204030204" pitchFamily="34" charset="0"/>
                      </a:endParaRPr>
                    </a:p>
                  </a:txBody>
                  <a:tcPr marL="6216" marR="6216" marT="6216" marB="0" anchor="b"/>
                </a:tc>
                <a:tc>
                  <a:txBody>
                    <a:bodyPr/>
                    <a:lstStyle/>
                    <a:p>
                      <a:pPr algn="l" fontAlgn="b"/>
                      <a:r>
                        <a:rPr lang="en-US" sz="700" u="none" strike="noStrike">
                          <a:effectLst/>
                        </a:rPr>
                        <a:t>It returns the new array containing the elements that pass the provided function conditions.</a:t>
                      </a:r>
                      <a:endParaRPr lang="en-US" sz="700" b="0" i="0" u="none" strike="noStrike">
                        <a:solidFill>
                          <a:srgbClr val="000000"/>
                        </a:solidFill>
                        <a:effectLst/>
                        <a:latin typeface="Calibri" panose="020F0502020204030204" pitchFamily="34" charset="0"/>
                      </a:endParaRPr>
                    </a:p>
                  </a:txBody>
                  <a:tcPr marL="6216" marR="6216" marT="6216" marB="0" anchor="b"/>
                </a:tc>
                <a:extLst>
                  <a:ext uri="{0D108BD9-81ED-4DB2-BD59-A6C34878D82A}">
                    <a16:rowId xmlns:a16="http://schemas.microsoft.com/office/drawing/2014/main" val="3468052193"/>
                  </a:ext>
                </a:extLst>
              </a:tr>
              <a:tr h="170993">
                <a:tc>
                  <a:txBody>
                    <a:bodyPr/>
                    <a:lstStyle/>
                    <a:p>
                      <a:pPr algn="l" fontAlgn="b"/>
                      <a:r>
                        <a:rPr lang="en-US" sz="700" u="none" strike="noStrike">
                          <a:effectLst/>
                        </a:rPr>
                        <a:t>find()</a:t>
                      </a:r>
                      <a:endParaRPr lang="en-US" sz="700" b="0" i="0" u="none" strike="noStrike">
                        <a:solidFill>
                          <a:srgbClr val="000000"/>
                        </a:solidFill>
                        <a:effectLst/>
                        <a:latin typeface="Calibri" panose="020F0502020204030204" pitchFamily="34" charset="0"/>
                      </a:endParaRPr>
                    </a:p>
                  </a:txBody>
                  <a:tcPr marL="6216" marR="6216" marT="6216" marB="0" anchor="b"/>
                </a:tc>
                <a:tc>
                  <a:txBody>
                    <a:bodyPr/>
                    <a:lstStyle/>
                    <a:p>
                      <a:pPr algn="l" fontAlgn="b"/>
                      <a:r>
                        <a:rPr lang="en-US" sz="700" u="none" strike="noStrike">
                          <a:effectLst/>
                        </a:rPr>
                        <a:t>It returns the value of the first element in the given array that satisfies the specified condition.</a:t>
                      </a:r>
                      <a:endParaRPr lang="en-US" sz="700" b="0" i="0" u="none" strike="noStrike">
                        <a:solidFill>
                          <a:srgbClr val="000000"/>
                        </a:solidFill>
                        <a:effectLst/>
                        <a:latin typeface="Calibri" panose="020F0502020204030204" pitchFamily="34" charset="0"/>
                      </a:endParaRPr>
                    </a:p>
                  </a:txBody>
                  <a:tcPr marL="6216" marR="6216" marT="6216" marB="0" anchor="b"/>
                </a:tc>
                <a:extLst>
                  <a:ext uri="{0D108BD9-81ED-4DB2-BD59-A6C34878D82A}">
                    <a16:rowId xmlns:a16="http://schemas.microsoft.com/office/drawing/2014/main" val="60092921"/>
                  </a:ext>
                </a:extLst>
              </a:tr>
              <a:tr h="143497">
                <a:tc>
                  <a:txBody>
                    <a:bodyPr/>
                    <a:lstStyle/>
                    <a:p>
                      <a:pPr algn="l" fontAlgn="b"/>
                      <a:r>
                        <a:rPr lang="en-US" sz="700" u="none" strike="noStrike">
                          <a:effectLst/>
                        </a:rPr>
                        <a:t>findIndex()</a:t>
                      </a:r>
                      <a:endParaRPr lang="en-US" sz="700" b="0" i="0" u="none" strike="noStrike">
                        <a:solidFill>
                          <a:srgbClr val="000000"/>
                        </a:solidFill>
                        <a:effectLst/>
                        <a:latin typeface="Calibri" panose="020F0502020204030204" pitchFamily="34" charset="0"/>
                      </a:endParaRPr>
                    </a:p>
                  </a:txBody>
                  <a:tcPr marL="6216" marR="6216" marT="6216" marB="0" anchor="b"/>
                </a:tc>
                <a:tc>
                  <a:txBody>
                    <a:bodyPr/>
                    <a:lstStyle/>
                    <a:p>
                      <a:pPr algn="l" fontAlgn="b"/>
                      <a:r>
                        <a:rPr lang="en-US" sz="700" u="none" strike="noStrike">
                          <a:effectLst/>
                        </a:rPr>
                        <a:t>It returns the index value of the first element in the given array that satisfies the specified condition.</a:t>
                      </a:r>
                      <a:endParaRPr lang="en-US" sz="700" b="0" i="0" u="none" strike="noStrike">
                        <a:solidFill>
                          <a:srgbClr val="000000"/>
                        </a:solidFill>
                        <a:effectLst/>
                        <a:latin typeface="Calibri" panose="020F0502020204030204" pitchFamily="34" charset="0"/>
                      </a:endParaRPr>
                    </a:p>
                  </a:txBody>
                  <a:tcPr marL="6216" marR="6216" marT="6216" marB="0" anchor="b"/>
                </a:tc>
                <a:extLst>
                  <a:ext uri="{0D108BD9-81ED-4DB2-BD59-A6C34878D82A}">
                    <a16:rowId xmlns:a16="http://schemas.microsoft.com/office/drawing/2014/main" val="1361245010"/>
                  </a:ext>
                </a:extLst>
              </a:tr>
              <a:tr h="170993">
                <a:tc>
                  <a:txBody>
                    <a:bodyPr/>
                    <a:lstStyle/>
                    <a:p>
                      <a:pPr algn="l" fontAlgn="b"/>
                      <a:r>
                        <a:rPr lang="en-US" sz="700" u="none" strike="noStrike">
                          <a:effectLst/>
                        </a:rPr>
                        <a:t>forEach()</a:t>
                      </a:r>
                      <a:endParaRPr lang="en-US" sz="700" b="0" i="0" u="none" strike="noStrike">
                        <a:solidFill>
                          <a:srgbClr val="000000"/>
                        </a:solidFill>
                        <a:effectLst/>
                        <a:latin typeface="Calibri" panose="020F0502020204030204" pitchFamily="34" charset="0"/>
                      </a:endParaRPr>
                    </a:p>
                  </a:txBody>
                  <a:tcPr marL="6216" marR="6216" marT="6216" marB="0" anchor="b"/>
                </a:tc>
                <a:tc>
                  <a:txBody>
                    <a:bodyPr/>
                    <a:lstStyle/>
                    <a:p>
                      <a:pPr algn="l" fontAlgn="b"/>
                      <a:r>
                        <a:rPr lang="en-US" sz="700" u="none" strike="noStrike">
                          <a:effectLst/>
                        </a:rPr>
                        <a:t>It invokes the provided function once for each element of an array.</a:t>
                      </a:r>
                      <a:endParaRPr lang="en-US" sz="700" b="0" i="0" u="none" strike="noStrike">
                        <a:solidFill>
                          <a:srgbClr val="000000"/>
                        </a:solidFill>
                        <a:effectLst/>
                        <a:latin typeface="Calibri" panose="020F0502020204030204" pitchFamily="34" charset="0"/>
                      </a:endParaRPr>
                    </a:p>
                  </a:txBody>
                  <a:tcPr marL="6216" marR="6216" marT="6216" marB="0" anchor="b"/>
                </a:tc>
                <a:extLst>
                  <a:ext uri="{0D108BD9-81ED-4DB2-BD59-A6C34878D82A}">
                    <a16:rowId xmlns:a16="http://schemas.microsoft.com/office/drawing/2014/main" val="1527268098"/>
                  </a:ext>
                </a:extLst>
              </a:tr>
              <a:tr h="170993">
                <a:tc>
                  <a:txBody>
                    <a:bodyPr/>
                    <a:lstStyle/>
                    <a:p>
                      <a:pPr algn="l" fontAlgn="b"/>
                      <a:r>
                        <a:rPr lang="en-US" sz="700" u="none" strike="noStrike">
                          <a:effectLst/>
                        </a:rPr>
                        <a:t>includes()</a:t>
                      </a:r>
                      <a:endParaRPr lang="en-US" sz="700" b="0" i="0" u="none" strike="noStrike">
                        <a:solidFill>
                          <a:srgbClr val="000000"/>
                        </a:solidFill>
                        <a:effectLst/>
                        <a:latin typeface="Calibri" panose="020F0502020204030204" pitchFamily="34" charset="0"/>
                      </a:endParaRPr>
                    </a:p>
                  </a:txBody>
                  <a:tcPr marL="6216" marR="6216" marT="6216" marB="0" anchor="b"/>
                </a:tc>
                <a:tc>
                  <a:txBody>
                    <a:bodyPr/>
                    <a:lstStyle/>
                    <a:p>
                      <a:pPr algn="l" fontAlgn="b"/>
                      <a:r>
                        <a:rPr lang="en-US" sz="700" u="none" strike="noStrike">
                          <a:effectLst/>
                        </a:rPr>
                        <a:t>It checks whether the given array contains the specified element.</a:t>
                      </a:r>
                      <a:endParaRPr lang="en-US" sz="700" b="0" i="0" u="none" strike="noStrike">
                        <a:solidFill>
                          <a:srgbClr val="000000"/>
                        </a:solidFill>
                        <a:effectLst/>
                        <a:latin typeface="Calibri" panose="020F0502020204030204" pitchFamily="34" charset="0"/>
                      </a:endParaRPr>
                    </a:p>
                  </a:txBody>
                  <a:tcPr marL="6216" marR="6216" marT="6216" marB="0" anchor="b"/>
                </a:tc>
                <a:extLst>
                  <a:ext uri="{0D108BD9-81ED-4DB2-BD59-A6C34878D82A}">
                    <a16:rowId xmlns:a16="http://schemas.microsoft.com/office/drawing/2014/main" val="361992382"/>
                  </a:ext>
                </a:extLst>
              </a:tr>
              <a:tr h="170993">
                <a:tc>
                  <a:txBody>
                    <a:bodyPr/>
                    <a:lstStyle/>
                    <a:p>
                      <a:pPr algn="l" fontAlgn="b"/>
                      <a:r>
                        <a:rPr lang="en-US" sz="700" u="none" strike="noStrike">
                          <a:effectLst/>
                        </a:rPr>
                        <a:t>indexOf()</a:t>
                      </a:r>
                      <a:endParaRPr lang="en-US" sz="700" b="0" i="0" u="none" strike="noStrike">
                        <a:solidFill>
                          <a:srgbClr val="000000"/>
                        </a:solidFill>
                        <a:effectLst/>
                        <a:latin typeface="Calibri" panose="020F0502020204030204" pitchFamily="34" charset="0"/>
                      </a:endParaRPr>
                    </a:p>
                  </a:txBody>
                  <a:tcPr marL="6216" marR="6216" marT="6216" marB="0" anchor="b"/>
                </a:tc>
                <a:tc>
                  <a:txBody>
                    <a:bodyPr/>
                    <a:lstStyle/>
                    <a:p>
                      <a:pPr algn="l" fontAlgn="b"/>
                      <a:r>
                        <a:rPr lang="en-US" sz="700" u="none" strike="noStrike">
                          <a:effectLst/>
                        </a:rPr>
                        <a:t>It searches the specified element in the given array and returns the index of the first match.</a:t>
                      </a:r>
                      <a:endParaRPr lang="en-US" sz="700" b="0" i="0" u="none" strike="noStrike">
                        <a:solidFill>
                          <a:srgbClr val="000000"/>
                        </a:solidFill>
                        <a:effectLst/>
                        <a:latin typeface="Calibri" panose="020F0502020204030204" pitchFamily="34" charset="0"/>
                      </a:endParaRPr>
                    </a:p>
                  </a:txBody>
                  <a:tcPr marL="6216" marR="6216" marT="6216" marB="0" anchor="b"/>
                </a:tc>
                <a:extLst>
                  <a:ext uri="{0D108BD9-81ED-4DB2-BD59-A6C34878D82A}">
                    <a16:rowId xmlns:a16="http://schemas.microsoft.com/office/drawing/2014/main" val="2753627701"/>
                  </a:ext>
                </a:extLst>
              </a:tr>
              <a:tr h="170993">
                <a:tc>
                  <a:txBody>
                    <a:bodyPr/>
                    <a:lstStyle/>
                    <a:p>
                      <a:pPr algn="l" fontAlgn="b"/>
                      <a:r>
                        <a:rPr lang="en-US" sz="700" u="none" strike="noStrike">
                          <a:effectLst/>
                        </a:rPr>
                        <a:t>isArray()</a:t>
                      </a:r>
                      <a:endParaRPr lang="en-US" sz="700" b="0" i="0" u="none" strike="noStrike">
                        <a:solidFill>
                          <a:srgbClr val="000000"/>
                        </a:solidFill>
                        <a:effectLst/>
                        <a:latin typeface="Calibri" panose="020F0502020204030204" pitchFamily="34" charset="0"/>
                      </a:endParaRPr>
                    </a:p>
                  </a:txBody>
                  <a:tcPr marL="6216" marR="6216" marT="6216" marB="0" anchor="b"/>
                </a:tc>
                <a:tc>
                  <a:txBody>
                    <a:bodyPr/>
                    <a:lstStyle/>
                    <a:p>
                      <a:pPr algn="l" fontAlgn="b"/>
                      <a:r>
                        <a:rPr lang="en-US" sz="700" u="none" strike="noStrike" dirty="0">
                          <a:effectLst/>
                        </a:rPr>
                        <a:t>It tests if the passed value </a:t>
                      </a:r>
                      <a:r>
                        <a:rPr lang="en-US" sz="700" u="none" strike="noStrike" dirty="0" err="1">
                          <a:effectLst/>
                        </a:rPr>
                        <a:t>ia</a:t>
                      </a:r>
                      <a:r>
                        <a:rPr lang="en-US" sz="700" u="none" strike="noStrike" dirty="0">
                          <a:effectLst/>
                        </a:rPr>
                        <a:t> an array.</a:t>
                      </a:r>
                      <a:endParaRPr lang="en-US" sz="700" b="0" i="0" u="none" strike="noStrike" dirty="0">
                        <a:solidFill>
                          <a:srgbClr val="000000"/>
                        </a:solidFill>
                        <a:effectLst/>
                        <a:latin typeface="Calibri" panose="020F0502020204030204" pitchFamily="34" charset="0"/>
                      </a:endParaRPr>
                    </a:p>
                  </a:txBody>
                  <a:tcPr marL="6216" marR="6216" marT="6216" marB="0" anchor="b"/>
                </a:tc>
                <a:extLst>
                  <a:ext uri="{0D108BD9-81ED-4DB2-BD59-A6C34878D82A}">
                    <a16:rowId xmlns:a16="http://schemas.microsoft.com/office/drawing/2014/main" val="3687766689"/>
                  </a:ext>
                </a:extLst>
              </a:tr>
              <a:tr h="170993">
                <a:tc>
                  <a:txBody>
                    <a:bodyPr/>
                    <a:lstStyle/>
                    <a:p>
                      <a:pPr algn="l" fontAlgn="b"/>
                      <a:r>
                        <a:rPr lang="en-US" sz="700" u="none" strike="noStrike">
                          <a:effectLst/>
                        </a:rPr>
                        <a:t>join()</a:t>
                      </a:r>
                      <a:endParaRPr lang="en-US" sz="700" b="0" i="0" u="none" strike="noStrike">
                        <a:solidFill>
                          <a:srgbClr val="000000"/>
                        </a:solidFill>
                        <a:effectLst/>
                        <a:latin typeface="Calibri" panose="020F0502020204030204" pitchFamily="34" charset="0"/>
                      </a:endParaRPr>
                    </a:p>
                  </a:txBody>
                  <a:tcPr marL="6216" marR="6216" marT="6216" marB="0" anchor="b"/>
                </a:tc>
                <a:tc>
                  <a:txBody>
                    <a:bodyPr/>
                    <a:lstStyle/>
                    <a:p>
                      <a:pPr algn="l" fontAlgn="b"/>
                      <a:r>
                        <a:rPr lang="en-US" sz="700" u="none" strike="noStrike">
                          <a:effectLst/>
                        </a:rPr>
                        <a:t>It joins the elements of an array as a string.</a:t>
                      </a:r>
                      <a:endParaRPr lang="en-US" sz="700" b="0" i="0" u="none" strike="noStrike">
                        <a:solidFill>
                          <a:srgbClr val="000000"/>
                        </a:solidFill>
                        <a:effectLst/>
                        <a:latin typeface="Calibri" panose="020F0502020204030204" pitchFamily="34" charset="0"/>
                      </a:endParaRPr>
                    </a:p>
                  </a:txBody>
                  <a:tcPr marL="6216" marR="6216" marT="6216" marB="0" anchor="b"/>
                </a:tc>
                <a:extLst>
                  <a:ext uri="{0D108BD9-81ED-4DB2-BD59-A6C34878D82A}">
                    <a16:rowId xmlns:a16="http://schemas.microsoft.com/office/drawing/2014/main" val="1374367945"/>
                  </a:ext>
                </a:extLst>
              </a:tr>
              <a:tr h="170993">
                <a:tc>
                  <a:txBody>
                    <a:bodyPr/>
                    <a:lstStyle/>
                    <a:p>
                      <a:pPr algn="l" fontAlgn="b"/>
                      <a:r>
                        <a:rPr lang="en-US" sz="700" u="none" strike="noStrike">
                          <a:effectLst/>
                        </a:rPr>
                        <a:t>keys()</a:t>
                      </a:r>
                      <a:endParaRPr lang="en-US" sz="700" b="0" i="0" u="none" strike="noStrike">
                        <a:solidFill>
                          <a:srgbClr val="000000"/>
                        </a:solidFill>
                        <a:effectLst/>
                        <a:latin typeface="Calibri" panose="020F0502020204030204" pitchFamily="34" charset="0"/>
                      </a:endParaRPr>
                    </a:p>
                  </a:txBody>
                  <a:tcPr marL="6216" marR="6216" marT="6216" marB="0" anchor="b"/>
                </a:tc>
                <a:tc>
                  <a:txBody>
                    <a:bodyPr/>
                    <a:lstStyle/>
                    <a:p>
                      <a:pPr algn="l" fontAlgn="b"/>
                      <a:r>
                        <a:rPr lang="en-US" sz="700" u="none" strike="noStrike">
                          <a:effectLst/>
                        </a:rPr>
                        <a:t>It creates an iterator object that contains only the keys of the array, then loops through these keys.</a:t>
                      </a:r>
                      <a:endParaRPr lang="en-US" sz="700" b="0" i="0" u="none" strike="noStrike">
                        <a:solidFill>
                          <a:srgbClr val="000000"/>
                        </a:solidFill>
                        <a:effectLst/>
                        <a:latin typeface="Calibri" panose="020F0502020204030204" pitchFamily="34" charset="0"/>
                      </a:endParaRPr>
                    </a:p>
                  </a:txBody>
                  <a:tcPr marL="6216" marR="6216" marT="6216" marB="0" anchor="b"/>
                </a:tc>
                <a:extLst>
                  <a:ext uri="{0D108BD9-81ED-4DB2-BD59-A6C34878D82A}">
                    <a16:rowId xmlns:a16="http://schemas.microsoft.com/office/drawing/2014/main" val="2495464078"/>
                  </a:ext>
                </a:extLst>
              </a:tr>
              <a:tr h="170993">
                <a:tc>
                  <a:txBody>
                    <a:bodyPr/>
                    <a:lstStyle/>
                    <a:p>
                      <a:pPr algn="l" fontAlgn="b"/>
                      <a:r>
                        <a:rPr lang="en-US" sz="700" u="none" strike="noStrike">
                          <a:effectLst/>
                        </a:rPr>
                        <a:t>lastIndexOf()</a:t>
                      </a:r>
                      <a:endParaRPr lang="en-US" sz="700" b="0" i="0" u="none" strike="noStrike">
                        <a:solidFill>
                          <a:srgbClr val="000000"/>
                        </a:solidFill>
                        <a:effectLst/>
                        <a:latin typeface="Calibri" panose="020F0502020204030204" pitchFamily="34" charset="0"/>
                      </a:endParaRPr>
                    </a:p>
                  </a:txBody>
                  <a:tcPr marL="6216" marR="6216" marT="6216" marB="0" anchor="b"/>
                </a:tc>
                <a:tc>
                  <a:txBody>
                    <a:bodyPr/>
                    <a:lstStyle/>
                    <a:p>
                      <a:pPr algn="l" fontAlgn="b"/>
                      <a:r>
                        <a:rPr lang="en-US" sz="700" u="none" strike="noStrike">
                          <a:effectLst/>
                        </a:rPr>
                        <a:t>It searches the specified element in the given array and returns the index of the last match.</a:t>
                      </a:r>
                      <a:endParaRPr lang="en-US" sz="700" b="0" i="0" u="none" strike="noStrike">
                        <a:solidFill>
                          <a:srgbClr val="000000"/>
                        </a:solidFill>
                        <a:effectLst/>
                        <a:latin typeface="Calibri" panose="020F0502020204030204" pitchFamily="34" charset="0"/>
                      </a:endParaRPr>
                    </a:p>
                  </a:txBody>
                  <a:tcPr marL="6216" marR="6216" marT="6216" marB="0" anchor="b"/>
                </a:tc>
                <a:extLst>
                  <a:ext uri="{0D108BD9-81ED-4DB2-BD59-A6C34878D82A}">
                    <a16:rowId xmlns:a16="http://schemas.microsoft.com/office/drawing/2014/main" val="518998388"/>
                  </a:ext>
                </a:extLst>
              </a:tr>
              <a:tr h="170993">
                <a:tc>
                  <a:txBody>
                    <a:bodyPr/>
                    <a:lstStyle/>
                    <a:p>
                      <a:pPr algn="l" fontAlgn="b"/>
                      <a:r>
                        <a:rPr lang="en-US" sz="700" u="none" strike="noStrike">
                          <a:effectLst/>
                        </a:rPr>
                        <a:t>map()</a:t>
                      </a:r>
                      <a:endParaRPr lang="en-US" sz="700" b="0" i="0" u="none" strike="noStrike">
                        <a:solidFill>
                          <a:srgbClr val="000000"/>
                        </a:solidFill>
                        <a:effectLst/>
                        <a:latin typeface="Calibri" panose="020F0502020204030204" pitchFamily="34" charset="0"/>
                      </a:endParaRPr>
                    </a:p>
                  </a:txBody>
                  <a:tcPr marL="6216" marR="6216" marT="6216" marB="0" anchor="b"/>
                </a:tc>
                <a:tc>
                  <a:txBody>
                    <a:bodyPr/>
                    <a:lstStyle/>
                    <a:p>
                      <a:pPr algn="l" fontAlgn="b"/>
                      <a:r>
                        <a:rPr lang="en-US" sz="700" u="none" strike="noStrike">
                          <a:effectLst/>
                        </a:rPr>
                        <a:t>It calls the specified function for every array element and returns the new array</a:t>
                      </a:r>
                      <a:endParaRPr lang="en-US" sz="700" b="0" i="0" u="none" strike="noStrike">
                        <a:solidFill>
                          <a:srgbClr val="000000"/>
                        </a:solidFill>
                        <a:effectLst/>
                        <a:latin typeface="Calibri" panose="020F0502020204030204" pitchFamily="34" charset="0"/>
                      </a:endParaRPr>
                    </a:p>
                  </a:txBody>
                  <a:tcPr marL="6216" marR="6216" marT="6216" marB="0" anchor="b"/>
                </a:tc>
                <a:extLst>
                  <a:ext uri="{0D108BD9-81ED-4DB2-BD59-A6C34878D82A}">
                    <a16:rowId xmlns:a16="http://schemas.microsoft.com/office/drawing/2014/main" val="1617037274"/>
                  </a:ext>
                </a:extLst>
              </a:tr>
              <a:tr h="170993">
                <a:tc>
                  <a:txBody>
                    <a:bodyPr/>
                    <a:lstStyle/>
                    <a:p>
                      <a:pPr algn="l" fontAlgn="b"/>
                      <a:r>
                        <a:rPr lang="en-US" sz="700" u="none" strike="noStrike">
                          <a:effectLst/>
                        </a:rPr>
                        <a:t>of()</a:t>
                      </a:r>
                      <a:endParaRPr lang="en-US" sz="700" b="0" i="0" u="none" strike="noStrike">
                        <a:solidFill>
                          <a:srgbClr val="000000"/>
                        </a:solidFill>
                        <a:effectLst/>
                        <a:latin typeface="Calibri" panose="020F0502020204030204" pitchFamily="34" charset="0"/>
                      </a:endParaRPr>
                    </a:p>
                  </a:txBody>
                  <a:tcPr marL="6216" marR="6216" marT="6216" marB="0" anchor="b"/>
                </a:tc>
                <a:tc>
                  <a:txBody>
                    <a:bodyPr/>
                    <a:lstStyle/>
                    <a:p>
                      <a:pPr algn="l" fontAlgn="b"/>
                      <a:r>
                        <a:rPr lang="en-US" sz="700" u="none" strike="noStrike">
                          <a:effectLst/>
                        </a:rPr>
                        <a:t>It creates a new array from a variable number of arguments, holding any type of argument.</a:t>
                      </a:r>
                      <a:endParaRPr lang="en-US" sz="700" b="0" i="0" u="none" strike="noStrike">
                        <a:solidFill>
                          <a:srgbClr val="000000"/>
                        </a:solidFill>
                        <a:effectLst/>
                        <a:latin typeface="Calibri" panose="020F0502020204030204" pitchFamily="34" charset="0"/>
                      </a:endParaRPr>
                    </a:p>
                  </a:txBody>
                  <a:tcPr marL="6216" marR="6216" marT="6216" marB="0" anchor="b"/>
                </a:tc>
                <a:extLst>
                  <a:ext uri="{0D108BD9-81ED-4DB2-BD59-A6C34878D82A}">
                    <a16:rowId xmlns:a16="http://schemas.microsoft.com/office/drawing/2014/main" val="1561742017"/>
                  </a:ext>
                </a:extLst>
              </a:tr>
              <a:tr h="170993">
                <a:tc>
                  <a:txBody>
                    <a:bodyPr/>
                    <a:lstStyle/>
                    <a:p>
                      <a:pPr algn="l" fontAlgn="b"/>
                      <a:r>
                        <a:rPr lang="en-US" sz="700" u="none" strike="noStrike">
                          <a:effectLst/>
                        </a:rPr>
                        <a:t>pop()</a:t>
                      </a:r>
                      <a:endParaRPr lang="en-US" sz="700" b="0" i="0" u="none" strike="noStrike">
                        <a:solidFill>
                          <a:srgbClr val="000000"/>
                        </a:solidFill>
                        <a:effectLst/>
                        <a:latin typeface="Calibri" panose="020F0502020204030204" pitchFamily="34" charset="0"/>
                      </a:endParaRPr>
                    </a:p>
                  </a:txBody>
                  <a:tcPr marL="6216" marR="6216" marT="6216" marB="0" anchor="b"/>
                </a:tc>
                <a:tc>
                  <a:txBody>
                    <a:bodyPr/>
                    <a:lstStyle/>
                    <a:p>
                      <a:pPr algn="l" fontAlgn="b"/>
                      <a:r>
                        <a:rPr lang="en-US" sz="700" u="none" strike="noStrike">
                          <a:effectLst/>
                        </a:rPr>
                        <a:t>It removes and returns the last element of an array.</a:t>
                      </a:r>
                      <a:endParaRPr lang="en-US" sz="700" b="0" i="0" u="none" strike="noStrike">
                        <a:solidFill>
                          <a:srgbClr val="000000"/>
                        </a:solidFill>
                        <a:effectLst/>
                        <a:latin typeface="Calibri" panose="020F0502020204030204" pitchFamily="34" charset="0"/>
                      </a:endParaRPr>
                    </a:p>
                  </a:txBody>
                  <a:tcPr marL="6216" marR="6216" marT="6216" marB="0" anchor="b"/>
                </a:tc>
                <a:extLst>
                  <a:ext uri="{0D108BD9-81ED-4DB2-BD59-A6C34878D82A}">
                    <a16:rowId xmlns:a16="http://schemas.microsoft.com/office/drawing/2014/main" val="3828181342"/>
                  </a:ext>
                </a:extLst>
              </a:tr>
              <a:tr h="170993">
                <a:tc>
                  <a:txBody>
                    <a:bodyPr/>
                    <a:lstStyle/>
                    <a:p>
                      <a:pPr algn="l" fontAlgn="b"/>
                      <a:r>
                        <a:rPr lang="en-US" sz="700" u="none" strike="noStrike">
                          <a:effectLst/>
                        </a:rPr>
                        <a:t>push()</a:t>
                      </a:r>
                      <a:endParaRPr lang="en-US" sz="700" b="0" i="0" u="none" strike="noStrike">
                        <a:solidFill>
                          <a:srgbClr val="000000"/>
                        </a:solidFill>
                        <a:effectLst/>
                        <a:latin typeface="Calibri" panose="020F0502020204030204" pitchFamily="34" charset="0"/>
                      </a:endParaRPr>
                    </a:p>
                  </a:txBody>
                  <a:tcPr marL="6216" marR="6216" marT="6216" marB="0" anchor="b"/>
                </a:tc>
                <a:tc>
                  <a:txBody>
                    <a:bodyPr/>
                    <a:lstStyle/>
                    <a:p>
                      <a:pPr algn="l" fontAlgn="b"/>
                      <a:r>
                        <a:rPr lang="en-US" sz="700" u="none" strike="noStrike">
                          <a:effectLst/>
                        </a:rPr>
                        <a:t>It adds one or more elements to the end of an array.</a:t>
                      </a:r>
                      <a:endParaRPr lang="en-US" sz="700" b="0" i="0" u="none" strike="noStrike">
                        <a:solidFill>
                          <a:srgbClr val="000000"/>
                        </a:solidFill>
                        <a:effectLst/>
                        <a:latin typeface="Calibri" panose="020F0502020204030204" pitchFamily="34" charset="0"/>
                      </a:endParaRPr>
                    </a:p>
                  </a:txBody>
                  <a:tcPr marL="6216" marR="6216" marT="6216" marB="0" anchor="b"/>
                </a:tc>
                <a:extLst>
                  <a:ext uri="{0D108BD9-81ED-4DB2-BD59-A6C34878D82A}">
                    <a16:rowId xmlns:a16="http://schemas.microsoft.com/office/drawing/2014/main" val="1299359646"/>
                  </a:ext>
                </a:extLst>
              </a:tr>
              <a:tr h="170993">
                <a:tc>
                  <a:txBody>
                    <a:bodyPr/>
                    <a:lstStyle/>
                    <a:p>
                      <a:pPr algn="l" fontAlgn="b"/>
                      <a:r>
                        <a:rPr lang="en-US" sz="700" u="none" strike="noStrike">
                          <a:effectLst/>
                        </a:rPr>
                        <a:t>reverse()</a:t>
                      </a:r>
                      <a:endParaRPr lang="en-US" sz="700" b="0" i="0" u="none" strike="noStrike">
                        <a:solidFill>
                          <a:srgbClr val="000000"/>
                        </a:solidFill>
                        <a:effectLst/>
                        <a:latin typeface="Calibri" panose="020F0502020204030204" pitchFamily="34" charset="0"/>
                      </a:endParaRPr>
                    </a:p>
                  </a:txBody>
                  <a:tcPr marL="6216" marR="6216" marT="6216" marB="0" anchor="b"/>
                </a:tc>
                <a:tc>
                  <a:txBody>
                    <a:bodyPr/>
                    <a:lstStyle/>
                    <a:p>
                      <a:pPr algn="l" fontAlgn="b"/>
                      <a:r>
                        <a:rPr lang="en-US" sz="700" u="none" strike="noStrike">
                          <a:effectLst/>
                        </a:rPr>
                        <a:t>It reverses the elements of given array.</a:t>
                      </a:r>
                      <a:endParaRPr lang="en-US" sz="700" b="0" i="0" u="none" strike="noStrike">
                        <a:solidFill>
                          <a:srgbClr val="000000"/>
                        </a:solidFill>
                        <a:effectLst/>
                        <a:latin typeface="Calibri" panose="020F0502020204030204" pitchFamily="34" charset="0"/>
                      </a:endParaRPr>
                    </a:p>
                  </a:txBody>
                  <a:tcPr marL="6216" marR="6216" marT="6216" marB="0" anchor="b"/>
                </a:tc>
                <a:extLst>
                  <a:ext uri="{0D108BD9-81ED-4DB2-BD59-A6C34878D82A}">
                    <a16:rowId xmlns:a16="http://schemas.microsoft.com/office/drawing/2014/main" val="4045523729"/>
                  </a:ext>
                </a:extLst>
              </a:tr>
              <a:tr h="170993">
                <a:tc>
                  <a:txBody>
                    <a:bodyPr/>
                    <a:lstStyle/>
                    <a:p>
                      <a:pPr algn="l" fontAlgn="b"/>
                      <a:r>
                        <a:rPr lang="en-US" sz="700" u="none" strike="noStrike">
                          <a:effectLst/>
                        </a:rPr>
                        <a:t>reduce(function, initial)</a:t>
                      </a:r>
                      <a:endParaRPr lang="en-US" sz="700" b="0" i="0" u="none" strike="noStrike">
                        <a:solidFill>
                          <a:srgbClr val="000000"/>
                        </a:solidFill>
                        <a:effectLst/>
                        <a:latin typeface="Calibri" panose="020F0502020204030204" pitchFamily="34" charset="0"/>
                      </a:endParaRPr>
                    </a:p>
                  </a:txBody>
                  <a:tcPr marL="6216" marR="6216" marT="6216" marB="0" anchor="b"/>
                </a:tc>
                <a:tc>
                  <a:txBody>
                    <a:bodyPr/>
                    <a:lstStyle/>
                    <a:p>
                      <a:pPr algn="l" fontAlgn="b"/>
                      <a:r>
                        <a:rPr lang="en-US" sz="700" u="none" strike="noStrike">
                          <a:effectLst/>
                        </a:rPr>
                        <a:t>It executes a provided function for each value from left to right and reduces the array to a single value.</a:t>
                      </a:r>
                      <a:endParaRPr lang="en-US" sz="700" b="0" i="0" u="none" strike="noStrike">
                        <a:solidFill>
                          <a:srgbClr val="000000"/>
                        </a:solidFill>
                        <a:effectLst/>
                        <a:latin typeface="Calibri" panose="020F0502020204030204" pitchFamily="34" charset="0"/>
                      </a:endParaRPr>
                    </a:p>
                  </a:txBody>
                  <a:tcPr marL="6216" marR="6216" marT="6216" marB="0" anchor="b"/>
                </a:tc>
                <a:extLst>
                  <a:ext uri="{0D108BD9-81ED-4DB2-BD59-A6C34878D82A}">
                    <a16:rowId xmlns:a16="http://schemas.microsoft.com/office/drawing/2014/main" val="628830027"/>
                  </a:ext>
                </a:extLst>
              </a:tr>
              <a:tr h="170993">
                <a:tc>
                  <a:txBody>
                    <a:bodyPr/>
                    <a:lstStyle/>
                    <a:p>
                      <a:pPr algn="l" fontAlgn="b"/>
                      <a:r>
                        <a:rPr lang="en-US" sz="700" u="none" strike="noStrike">
                          <a:effectLst/>
                        </a:rPr>
                        <a:t>reduceRight()</a:t>
                      </a:r>
                      <a:endParaRPr lang="en-US" sz="700" b="0" i="0" u="none" strike="noStrike">
                        <a:solidFill>
                          <a:srgbClr val="000000"/>
                        </a:solidFill>
                        <a:effectLst/>
                        <a:latin typeface="Calibri" panose="020F0502020204030204" pitchFamily="34" charset="0"/>
                      </a:endParaRPr>
                    </a:p>
                  </a:txBody>
                  <a:tcPr marL="6216" marR="6216" marT="6216" marB="0" anchor="b"/>
                </a:tc>
                <a:tc>
                  <a:txBody>
                    <a:bodyPr/>
                    <a:lstStyle/>
                    <a:p>
                      <a:pPr algn="l" fontAlgn="b"/>
                      <a:r>
                        <a:rPr lang="en-US" sz="700" u="none" strike="noStrike">
                          <a:effectLst/>
                        </a:rPr>
                        <a:t>It executes a provided function for each value from right to left and reduces the array to a single value.</a:t>
                      </a:r>
                      <a:endParaRPr lang="en-US" sz="700" b="0" i="0" u="none" strike="noStrike">
                        <a:solidFill>
                          <a:srgbClr val="000000"/>
                        </a:solidFill>
                        <a:effectLst/>
                        <a:latin typeface="Calibri" panose="020F0502020204030204" pitchFamily="34" charset="0"/>
                      </a:endParaRPr>
                    </a:p>
                  </a:txBody>
                  <a:tcPr marL="6216" marR="6216" marT="6216" marB="0" anchor="b"/>
                </a:tc>
                <a:extLst>
                  <a:ext uri="{0D108BD9-81ED-4DB2-BD59-A6C34878D82A}">
                    <a16:rowId xmlns:a16="http://schemas.microsoft.com/office/drawing/2014/main" val="3885274957"/>
                  </a:ext>
                </a:extLst>
              </a:tr>
              <a:tr h="170993">
                <a:tc>
                  <a:txBody>
                    <a:bodyPr/>
                    <a:lstStyle/>
                    <a:p>
                      <a:pPr algn="l" fontAlgn="b"/>
                      <a:r>
                        <a:rPr lang="en-US" sz="700" u="none" strike="noStrike">
                          <a:effectLst/>
                        </a:rPr>
                        <a:t>some()</a:t>
                      </a:r>
                      <a:endParaRPr lang="en-US" sz="700" b="0" i="0" u="none" strike="noStrike">
                        <a:solidFill>
                          <a:srgbClr val="000000"/>
                        </a:solidFill>
                        <a:effectLst/>
                        <a:latin typeface="Calibri" panose="020F0502020204030204" pitchFamily="34" charset="0"/>
                      </a:endParaRPr>
                    </a:p>
                  </a:txBody>
                  <a:tcPr marL="6216" marR="6216" marT="6216" marB="0" anchor="b"/>
                </a:tc>
                <a:tc>
                  <a:txBody>
                    <a:bodyPr/>
                    <a:lstStyle/>
                    <a:p>
                      <a:pPr algn="l" fontAlgn="b"/>
                      <a:r>
                        <a:rPr lang="en-US" sz="700" u="none" strike="noStrike">
                          <a:effectLst/>
                        </a:rPr>
                        <a:t>It determines if any element of the array passes the test of the implemented function.</a:t>
                      </a:r>
                      <a:endParaRPr lang="en-US" sz="700" b="0" i="0" u="none" strike="noStrike">
                        <a:solidFill>
                          <a:srgbClr val="000000"/>
                        </a:solidFill>
                        <a:effectLst/>
                        <a:latin typeface="Calibri" panose="020F0502020204030204" pitchFamily="34" charset="0"/>
                      </a:endParaRPr>
                    </a:p>
                  </a:txBody>
                  <a:tcPr marL="6216" marR="6216" marT="6216" marB="0" anchor="b"/>
                </a:tc>
                <a:extLst>
                  <a:ext uri="{0D108BD9-81ED-4DB2-BD59-A6C34878D82A}">
                    <a16:rowId xmlns:a16="http://schemas.microsoft.com/office/drawing/2014/main" val="1967705459"/>
                  </a:ext>
                </a:extLst>
              </a:tr>
              <a:tr h="170993">
                <a:tc>
                  <a:txBody>
                    <a:bodyPr/>
                    <a:lstStyle/>
                    <a:p>
                      <a:pPr algn="l" fontAlgn="b"/>
                      <a:r>
                        <a:rPr lang="en-US" sz="700" u="none" strike="noStrike">
                          <a:effectLst/>
                        </a:rPr>
                        <a:t>shift()</a:t>
                      </a:r>
                      <a:endParaRPr lang="en-US" sz="700" b="0" i="0" u="none" strike="noStrike">
                        <a:solidFill>
                          <a:srgbClr val="000000"/>
                        </a:solidFill>
                        <a:effectLst/>
                        <a:latin typeface="Calibri" panose="020F0502020204030204" pitchFamily="34" charset="0"/>
                      </a:endParaRPr>
                    </a:p>
                  </a:txBody>
                  <a:tcPr marL="6216" marR="6216" marT="6216" marB="0" anchor="b"/>
                </a:tc>
                <a:tc>
                  <a:txBody>
                    <a:bodyPr/>
                    <a:lstStyle/>
                    <a:p>
                      <a:pPr algn="l" fontAlgn="b"/>
                      <a:r>
                        <a:rPr lang="en-US" sz="700" u="none" strike="noStrike">
                          <a:effectLst/>
                        </a:rPr>
                        <a:t>It removes and returns the first element of an array.</a:t>
                      </a:r>
                      <a:endParaRPr lang="en-US" sz="700" b="0" i="0" u="none" strike="noStrike">
                        <a:solidFill>
                          <a:srgbClr val="000000"/>
                        </a:solidFill>
                        <a:effectLst/>
                        <a:latin typeface="Calibri" panose="020F0502020204030204" pitchFamily="34" charset="0"/>
                      </a:endParaRPr>
                    </a:p>
                  </a:txBody>
                  <a:tcPr marL="6216" marR="6216" marT="6216" marB="0" anchor="b"/>
                </a:tc>
                <a:extLst>
                  <a:ext uri="{0D108BD9-81ED-4DB2-BD59-A6C34878D82A}">
                    <a16:rowId xmlns:a16="http://schemas.microsoft.com/office/drawing/2014/main" val="909313059"/>
                  </a:ext>
                </a:extLst>
              </a:tr>
              <a:tr h="170993">
                <a:tc>
                  <a:txBody>
                    <a:bodyPr/>
                    <a:lstStyle/>
                    <a:p>
                      <a:pPr algn="l" fontAlgn="b"/>
                      <a:r>
                        <a:rPr lang="en-US" sz="700" u="none" strike="noStrike">
                          <a:effectLst/>
                        </a:rPr>
                        <a:t>slice()</a:t>
                      </a:r>
                      <a:endParaRPr lang="en-US" sz="700" b="0" i="0" u="none" strike="noStrike">
                        <a:solidFill>
                          <a:srgbClr val="000000"/>
                        </a:solidFill>
                        <a:effectLst/>
                        <a:latin typeface="Calibri" panose="020F0502020204030204" pitchFamily="34" charset="0"/>
                      </a:endParaRPr>
                    </a:p>
                  </a:txBody>
                  <a:tcPr marL="6216" marR="6216" marT="6216" marB="0" anchor="b"/>
                </a:tc>
                <a:tc>
                  <a:txBody>
                    <a:bodyPr/>
                    <a:lstStyle/>
                    <a:p>
                      <a:pPr algn="l" fontAlgn="b"/>
                      <a:r>
                        <a:rPr lang="en-US" sz="700" u="none" strike="noStrike">
                          <a:effectLst/>
                        </a:rPr>
                        <a:t>It returns a new array containing the copy of the part of the given array.</a:t>
                      </a:r>
                      <a:endParaRPr lang="en-US" sz="700" b="0" i="0" u="none" strike="noStrike">
                        <a:solidFill>
                          <a:srgbClr val="000000"/>
                        </a:solidFill>
                        <a:effectLst/>
                        <a:latin typeface="Calibri" panose="020F0502020204030204" pitchFamily="34" charset="0"/>
                      </a:endParaRPr>
                    </a:p>
                  </a:txBody>
                  <a:tcPr marL="6216" marR="6216" marT="6216" marB="0" anchor="b"/>
                </a:tc>
                <a:extLst>
                  <a:ext uri="{0D108BD9-81ED-4DB2-BD59-A6C34878D82A}">
                    <a16:rowId xmlns:a16="http://schemas.microsoft.com/office/drawing/2014/main" val="3083558794"/>
                  </a:ext>
                </a:extLst>
              </a:tr>
              <a:tr h="170993">
                <a:tc>
                  <a:txBody>
                    <a:bodyPr/>
                    <a:lstStyle/>
                    <a:p>
                      <a:pPr algn="l" fontAlgn="b"/>
                      <a:r>
                        <a:rPr lang="en-US" sz="700" u="none" strike="noStrike">
                          <a:effectLst/>
                        </a:rPr>
                        <a:t>sort()</a:t>
                      </a:r>
                      <a:endParaRPr lang="en-US" sz="700" b="0" i="0" u="none" strike="noStrike">
                        <a:solidFill>
                          <a:srgbClr val="000000"/>
                        </a:solidFill>
                        <a:effectLst/>
                        <a:latin typeface="Calibri" panose="020F0502020204030204" pitchFamily="34" charset="0"/>
                      </a:endParaRPr>
                    </a:p>
                  </a:txBody>
                  <a:tcPr marL="6216" marR="6216" marT="6216" marB="0" anchor="b"/>
                </a:tc>
                <a:tc>
                  <a:txBody>
                    <a:bodyPr/>
                    <a:lstStyle/>
                    <a:p>
                      <a:pPr algn="l" fontAlgn="b"/>
                      <a:r>
                        <a:rPr lang="en-US" sz="700" u="none" strike="noStrike">
                          <a:effectLst/>
                        </a:rPr>
                        <a:t>It returns the element of the given array in a sorted order.</a:t>
                      </a:r>
                      <a:endParaRPr lang="en-US" sz="700" b="0" i="0" u="none" strike="noStrike">
                        <a:solidFill>
                          <a:srgbClr val="000000"/>
                        </a:solidFill>
                        <a:effectLst/>
                        <a:latin typeface="Calibri" panose="020F0502020204030204" pitchFamily="34" charset="0"/>
                      </a:endParaRPr>
                    </a:p>
                  </a:txBody>
                  <a:tcPr marL="6216" marR="6216" marT="6216" marB="0" anchor="b"/>
                </a:tc>
                <a:extLst>
                  <a:ext uri="{0D108BD9-81ED-4DB2-BD59-A6C34878D82A}">
                    <a16:rowId xmlns:a16="http://schemas.microsoft.com/office/drawing/2014/main" val="3821631983"/>
                  </a:ext>
                </a:extLst>
              </a:tr>
              <a:tr h="170993">
                <a:tc>
                  <a:txBody>
                    <a:bodyPr/>
                    <a:lstStyle/>
                    <a:p>
                      <a:pPr algn="l" fontAlgn="b"/>
                      <a:r>
                        <a:rPr lang="en-US" sz="700" u="none" strike="noStrike">
                          <a:effectLst/>
                        </a:rPr>
                        <a:t>splice()</a:t>
                      </a:r>
                      <a:endParaRPr lang="en-US" sz="700" b="0" i="0" u="none" strike="noStrike">
                        <a:solidFill>
                          <a:srgbClr val="000000"/>
                        </a:solidFill>
                        <a:effectLst/>
                        <a:latin typeface="Calibri" panose="020F0502020204030204" pitchFamily="34" charset="0"/>
                      </a:endParaRPr>
                    </a:p>
                  </a:txBody>
                  <a:tcPr marL="6216" marR="6216" marT="6216" marB="0" anchor="b"/>
                </a:tc>
                <a:tc>
                  <a:txBody>
                    <a:bodyPr/>
                    <a:lstStyle/>
                    <a:p>
                      <a:pPr algn="l" fontAlgn="b"/>
                      <a:r>
                        <a:rPr lang="en-US" sz="700" u="none" strike="noStrike">
                          <a:effectLst/>
                        </a:rPr>
                        <a:t>It add/remove elements to/from the given array.</a:t>
                      </a:r>
                      <a:endParaRPr lang="en-US" sz="700" b="0" i="0" u="none" strike="noStrike">
                        <a:solidFill>
                          <a:srgbClr val="000000"/>
                        </a:solidFill>
                        <a:effectLst/>
                        <a:latin typeface="Calibri" panose="020F0502020204030204" pitchFamily="34" charset="0"/>
                      </a:endParaRPr>
                    </a:p>
                  </a:txBody>
                  <a:tcPr marL="6216" marR="6216" marT="6216" marB="0" anchor="b"/>
                </a:tc>
                <a:extLst>
                  <a:ext uri="{0D108BD9-81ED-4DB2-BD59-A6C34878D82A}">
                    <a16:rowId xmlns:a16="http://schemas.microsoft.com/office/drawing/2014/main" val="2783224677"/>
                  </a:ext>
                </a:extLst>
              </a:tr>
              <a:tr h="170993">
                <a:tc>
                  <a:txBody>
                    <a:bodyPr/>
                    <a:lstStyle/>
                    <a:p>
                      <a:pPr algn="l" fontAlgn="b"/>
                      <a:r>
                        <a:rPr lang="en-US" sz="700" u="none" strike="noStrike">
                          <a:effectLst/>
                        </a:rPr>
                        <a:t>toLocaleString()</a:t>
                      </a:r>
                      <a:endParaRPr lang="en-US" sz="700" b="0" i="0" u="none" strike="noStrike">
                        <a:solidFill>
                          <a:srgbClr val="000000"/>
                        </a:solidFill>
                        <a:effectLst/>
                        <a:latin typeface="Calibri" panose="020F0502020204030204" pitchFamily="34" charset="0"/>
                      </a:endParaRPr>
                    </a:p>
                  </a:txBody>
                  <a:tcPr marL="6216" marR="6216" marT="6216" marB="0" anchor="b"/>
                </a:tc>
                <a:tc>
                  <a:txBody>
                    <a:bodyPr/>
                    <a:lstStyle/>
                    <a:p>
                      <a:pPr algn="l" fontAlgn="b"/>
                      <a:r>
                        <a:rPr lang="en-US" sz="700" u="none" strike="noStrike">
                          <a:effectLst/>
                        </a:rPr>
                        <a:t>It returns a string containing all the elements of a specified array.</a:t>
                      </a:r>
                      <a:endParaRPr lang="en-US" sz="700" b="0" i="0" u="none" strike="noStrike">
                        <a:solidFill>
                          <a:srgbClr val="000000"/>
                        </a:solidFill>
                        <a:effectLst/>
                        <a:latin typeface="Calibri" panose="020F0502020204030204" pitchFamily="34" charset="0"/>
                      </a:endParaRPr>
                    </a:p>
                  </a:txBody>
                  <a:tcPr marL="6216" marR="6216" marT="6216" marB="0" anchor="b"/>
                </a:tc>
                <a:extLst>
                  <a:ext uri="{0D108BD9-81ED-4DB2-BD59-A6C34878D82A}">
                    <a16:rowId xmlns:a16="http://schemas.microsoft.com/office/drawing/2014/main" val="2437982251"/>
                  </a:ext>
                </a:extLst>
              </a:tr>
              <a:tr h="170993">
                <a:tc>
                  <a:txBody>
                    <a:bodyPr/>
                    <a:lstStyle/>
                    <a:p>
                      <a:pPr algn="l" fontAlgn="b"/>
                      <a:r>
                        <a:rPr lang="en-US" sz="700" u="none" strike="noStrike">
                          <a:effectLst/>
                        </a:rPr>
                        <a:t>toString()</a:t>
                      </a:r>
                      <a:endParaRPr lang="en-US" sz="700" b="0" i="0" u="none" strike="noStrike">
                        <a:solidFill>
                          <a:srgbClr val="000000"/>
                        </a:solidFill>
                        <a:effectLst/>
                        <a:latin typeface="Calibri" panose="020F0502020204030204" pitchFamily="34" charset="0"/>
                      </a:endParaRPr>
                    </a:p>
                  </a:txBody>
                  <a:tcPr marL="6216" marR="6216" marT="6216" marB="0" anchor="b"/>
                </a:tc>
                <a:tc>
                  <a:txBody>
                    <a:bodyPr/>
                    <a:lstStyle/>
                    <a:p>
                      <a:pPr algn="l" fontAlgn="b"/>
                      <a:r>
                        <a:rPr lang="en-US" sz="700" u="none" strike="noStrike">
                          <a:effectLst/>
                        </a:rPr>
                        <a:t>It converts the elements of a specified array into string form, without affecting the original array.</a:t>
                      </a:r>
                      <a:endParaRPr lang="en-US" sz="700" b="0" i="0" u="none" strike="noStrike">
                        <a:solidFill>
                          <a:srgbClr val="000000"/>
                        </a:solidFill>
                        <a:effectLst/>
                        <a:latin typeface="Calibri" panose="020F0502020204030204" pitchFamily="34" charset="0"/>
                      </a:endParaRPr>
                    </a:p>
                  </a:txBody>
                  <a:tcPr marL="6216" marR="6216" marT="6216" marB="0" anchor="b"/>
                </a:tc>
                <a:extLst>
                  <a:ext uri="{0D108BD9-81ED-4DB2-BD59-A6C34878D82A}">
                    <a16:rowId xmlns:a16="http://schemas.microsoft.com/office/drawing/2014/main" val="2939539173"/>
                  </a:ext>
                </a:extLst>
              </a:tr>
              <a:tr h="170993">
                <a:tc>
                  <a:txBody>
                    <a:bodyPr/>
                    <a:lstStyle/>
                    <a:p>
                      <a:pPr algn="l" fontAlgn="b"/>
                      <a:r>
                        <a:rPr lang="en-US" sz="700" u="none" strike="noStrike">
                          <a:effectLst/>
                        </a:rPr>
                        <a:t>unshift()</a:t>
                      </a:r>
                      <a:endParaRPr lang="en-US" sz="700" b="0" i="0" u="none" strike="noStrike">
                        <a:solidFill>
                          <a:srgbClr val="000000"/>
                        </a:solidFill>
                        <a:effectLst/>
                        <a:latin typeface="Calibri" panose="020F0502020204030204" pitchFamily="34" charset="0"/>
                      </a:endParaRPr>
                    </a:p>
                  </a:txBody>
                  <a:tcPr marL="6216" marR="6216" marT="6216" marB="0" anchor="b"/>
                </a:tc>
                <a:tc>
                  <a:txBody>
                    <a:bodyPr/>
                    <a:lstStyle/>
                    <a:p>
                      <a:pPr algn="l" fontAlgn="b"/>
                      <a:r>
                        <a:rPr lang="en-US" sz="700" u="none" strike="noStrike">
                          <a:effectLst/>
                        </a:rPr>
                        <a:t>It adds one or more elements in the beginning of the given array.</a:t>
                      </a:r>
                      <a:endParaRPr lang="en-US" sz="700" b="0" i="0" u="none" strike="noStrike">
                        <a:solidFill>
                          <a:srgbClr val="000000"/>
                        </a:solidFill>
                        <a:effectLst/>
                        <a:latin typeface="Calibri" panose="020F0502020204030204" pitchFamily="34" charset="0"/>
                      </a:endParaRPr>
                    </a:p>
                  </a:txBody>
                  <a:tcPr marL="6216" marR="6216" marT="6216" marB="0" anchor="b"/>
                </a:tc>
                <a:extLst>
                  <a:ext uri="{0D108BD9-81ED-4DB2-BD59-A6C34878D82A}">
                    <a16:rowId xmlns:a16="http://schemas.microsoft.com/office/drawing/2014/main" val="1935282746"/>
                  </a:ext>
                </a:extLst>
              </a:tr>
              <a:tr h="170993">
                <a:tc>
                  <a:txBody>
                    <a:bodyPr/>
                    <a:lstStyle/>
                    <a:p>
                      <a:pPr algn="l" fontAlgn="b"/>
                      <a:r>
                        <a:rPr lang="en-US" sz="700" u="none" strike="noStrike">
                          <a:effectLst/>
                        </a:rPr>
                        <a:t>values()</a:t>
                      </a:r>
                      <a:endParaRPr lang="en-US" sz="700" b="0" i="0" u="none" strike="noStrike">
                        <a:solidFill>
                          <a:srgbClr val="000000"/>
                        </a:solidFill>
                        <a:effectLst/>
                        <a:latin typeface="Calibri" panose="020F0502020204030204" pitchFamily="34" charset="0"/>
                      </a:endParaRPr>
                    </a:p>
                  </a:txBody>
                  <a:tcPr marL="6216" marR="6216" marT="6216" marB="0" anchor="b"/>
                </a:tc>
                <a:tc>
                  <a:txBody>
                    <a:bodyPr/>
                    <a:lstStyle/>
                    <a:p>
                      <a:pPr algn="l" fontAlgn="b"/>
                      <a:r>
                        <a:rPr lang="en-US" sz="700" u="none" strike="noStrike" dirty="0">
                          <a:effectLst/>
                        </a:rPr>
                        <a:t>It creates a new iterator object carrying values for each index in the array.</a:t>
                      </a:r>
                      <a:endParaRPr lang="en-US" sz="700" b="0" i="0" u="none" strike="noStrike" dirty="0">
                        <a:solidFill>
                          <a:srgbClr val="000000"/>
                        </a:solidFill>
                        <a:effectLst/>
                        <a:latin typeface="Calibri" panose="020F0502020204030204" pitchFamily="34" charset="0"/>
                      </a:endParaRPr>
                    </a:p>
                  </a:txBody>
                  <a:tcPr marL="6216" marR="6216" marT="6216" marB="0" anchor="b"/>
                </a:tc>
                <a:extLst>
                  <a:ext uri="{0D108BD9-81ED-4DB2-BD59-A6C34878D82A}">
                    <a16:rowId xmlns:a16="http://schemas.microsoft.com/office/drawing/2014/main" val="2168732471"/>
                  </a:ext>
                </a:extLst>
              </a:tr>
            </a:tbl>
          </a:graphicData>
        </a:graphic>
      </p:graphicFrame>
      <p:cxnSp>
        <p:nvCxnSpPr>
          <p:cNvPr id="6" name="Straight Connector 5">
            <a:extLst>
              <a:ext uri="{FF2B5EF4-FFF2-40B4-BE49-F238E27FC236}">
                <a16:creationId xmlns:a16="http://schemas.microsoft.com/office/drawing/2014/main" id="{0006BBA2-3DE7-41B5-B655-9ED982D38B79}"/>
              </a:ext>
            </a:extLst>
          </p:cNvPr>
          <p:cNvCxnSpPr/>
          <p:nvPr/>
        </p:nvCxnSpPr>
        <p:spPr>
          <a:xfrm>
            <a:off x="5554639" y="109182"/>
            <a:ext cx="0" cy="6605517"/>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88E3100B-439F-4C9B-968A-F19945269FCC}"/>
              </a:ext>
            </a:extLst>
          </p:cNvPr>
          <p:cNvGraphicFramePr>
            <a:graphicFrameLocks noGrp="1"/>
          </p:cNvGraphicFramePr>
          <p:nvPr>
            <p:extLst>
              <p:ext uri="{D42A27DB-BD31-4B8C-83A1-F6EECF244321}">
                <p14:modId xmlns:p14="http://schemas.microsoft.com/office/powerpoint/2010/main" val="3092817806"/>
              </p:ext>
            </p:extLst>
          </p:nvPr>
        </p:nvGraphicFramePr>
        <p:xfrm>
          <a:off x="5820772" y="580029"/>
          <a:ext cx="5954971" cy="5957259"/>
        </p:xfrm>
        <a:graphic>
          <a:graphicData uri="http://schemas.openxmlformats.org/drawingml/2006/table">
            <a:tbl>
              <a:tblPr>
                <a:tableStyleId>{5C22544A-7EE6-4342-B048-85BDC9FD1C3A}</a:tableStyleId>
              </a:tblPr>
              <a:tblGrid>
                <a:gridCol w="961672">
                  <a:extLst>
                    <a:ext uri="{9D8B030D-6E8A-4147-A177-3AD203B41FA5}">
                      <a16:colId xmlns:a16="http://schemas.microsoft.com/office/drawing/2014/main" val="2734916523"/>
                    </a:ext>
                  </a:extLst>
                </a:gridCol>
                <a:gridCol w="4993299">
                  <a:extLst>
                    <a:ext uri="{9D8B030D-6E8A-4147-A177-3AD203B41FA5}">
                      <a16:colId xmlns:a16="http://schemas.microsoft.com/office/drawing/2014/main" val="2858125049"/>
                    </a:ext>
                  </a:extLst>
                </a:gridCol>
              </a:tblGrid>
              <a:tr h="232071">
                <a:tc>
                  <a:txBody>
                    <a:bodyPr/>
                    <a:lstStyle/>
                    <a:p>
                      <a:pPr algn="l" fontAlgn="b"/>
                      <a:r>
                        <a:rPr lang="en-US" sz="1100" u="none" strike="noStrike">
                          <a:effectLst/>
                        </a:rPr>
                        <a:t>Methods</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Description</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11783806"/>
                  </a:ext>
                </a:extLst>
              </a:tr>
              <a:tr h="232071">
                <a:tc>
                  <a:txBody>
                    <a:bodyPr/>
                    <a:lstStyle/>
                    <a:p>
                      <a:pPr algn="l" fontAlgn="b"/>
                      <a:r>
                        <a:rPr lang="en-US" sz="1100" u="none" strike="noStrike">
                          <a:effectLst/>
                        </a:rPr>
                        <a:t>charAt()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It provides the char value present at the specified index.</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47016845"/>
                  </a:ext>
                </a:extLst>
              </a:tr>
              <a:tr h="232071">
                <a:tc>
                  <a:txBody>
                    <a:bodyPr/>
                    <a:lstStyle/>
                    <a:p>
                      <a:pPr algn="l" fontAlgn="b"/>
                      <a:r>
                        <a:rPr lang="en-US" sz="1100" u="none" strike="noStrike">
                          <a:effectLst/>
                        </a:rPr>
                        <a:t>charCodeAt()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It provides the Unicode value of a character present at the specified index.</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88628862"/>
                  </a:ext>
                </a:extLst>
              </a:tr>
              <a:tr h="232071">
                <a:tc>
                  <a:txBody>
                    <a:bodyPr/>
                    <a:lstStyle/>
                    <a:p>
                      <a:pPr algn="l" fontAlgn="b"/>
                      <a:r>
                        <a:rPr lang="en-US" sz="1100" u="none" strike="noStrike">
                          <a:effectLst/>
                        </a:rPr>
                        <a:t>concat()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It provides a combination of two or more strings.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3901827"/>
                  </a:ext>
                </a:extLst>
              </a:tr>
              <a:tr h="232071">
                <a:tc>
                  <a:txBody>
                    <a:bodyPr/>
                    <a:lstStyle/>
                    <a:p>
                      <a:pPr algn="l" fontAlgn="b"/>
                      <a:r>
                        <a:rPr lang="en-US" sz="1100" u="none" strike="noStrike">
                          <a:effectLst/>
                        </a:rPr>
                        <a:t>indexOf()</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It provides the position of a char value present in the given string.</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05987185"/>
                  </a:ext>
                </a:extLst>
              </a:tr>
              <a:tr h="420048">
                <a:tc>
                  <a:txBody>
                    <a:bodyPr/>
                    <a:lstStyle/>
                    <a:p>
                      <a:pPr algn="l" fontAlgn="b"/>
                      <a:r>
                        <a:rPr lang="en-US" sz="1100" u="none" strike="noStrike">
                          <a:effectLst/>
                        </a:rPr>
                        <a:t>lastIndexOf()</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It provides the position of a char value present in the given string by searching a character from the last position.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99619413"/>
                  </a:ext>
                </a:extLst>
              </a:tr>
              <a:tr h="420048">
                <a:tc>
                  <a:txBody>
                    <a:bodyPr/>
                    <a:lstStyle/>
                    <a:p>
                      <a:pPr algn="l" fontAlgn="b"/>
                      <a:r>
                        <a:rPr lang="en-US" sz="1100" u="none" strike="noStrike">
                          <a:effectLst/>
                        </a:rPr>
                        <a:t>search()</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It searches a specified regular expression in a given string and returns its position if a match occurs.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53575367"/>
                  </a:ext>
                </a:extLst>
              </a:tr>
              <a:tr h="420048">
                <a:tc>
                  <a:txBody>
                    <a:bodyPr/>
                    <a:lstStyle/>
                    <a:p>
                      <a:pPr algn="l" fontAlgn="b"/>
                      <a:r>
                        <a:rPr lang="en-US" sz="1100" u="none" strike="noStrike">
                          <a:effectLst/>
                        </a:rPr>
                        <a:t>match()</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It searches a specified regular expression in a given string and returns that regular expression if a match occurs.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13208257"/>
                  </a:ext>
                </a:extLst>
              </a:tr>
              <a:tr h="232071">
                <a:tc>
                  <a:txBody>
                    <a:bodyPr/>
                    <a:lstStyle/>
                    <a:p>
                      <a:pPr algn="l" fontAlgn="b"/>
                      <a:r>
                        <a:rPr lang="en-US" sz="1100" u="none" strike="noStrike">
                          <a:effectLst/>
                        </a:rPr>
                        <a:t>replace()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It replaces a given string with the specified replacement.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66725511"/>
                  </a:ext>
                </a:extLst>
              </a:tr>
              <a:tr h="420048">
                <a:tc>
                  <a:txBody>
                    <a:bodyPr/>
                    <a:lstStyle/>
                    <a:p>
                      <a:pPr algn="l" fontAlgn="b"/>
                      <a:r>
                        <a:rPr lang="en-US" sz="1100" u="none" strike="noStrike">
                          <a:effectLst/>
                        </a:rPr>
                        <a:t>substr()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It is used to fetch the part of the given string on the basis of the specified starting position and length.</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73551612"/>
                  </a:ext>
                </a:extLst>
              </a:tr>
              <a:tr h="232071">
                <a:tc>
                  <a:txBody>
                    <a:bodyPr/>
                    <a:lstStyle/>
                    <a:p>
                      <a:pPr algn="l" fontAlgn="b"/>
                      <a:r>
                        <a:rPr lang="en-US" sz="1100" u="none" strike="noStrike">
                          <a:effectLst/>
                        </a:rPr>
                        <a:t>substring()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It is used to fetch the part of the given string on the basis of the specified index.</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3467200"/>
                  </a:ext>
                </a:extLst>
              </a:tr>
              <a:tr h="420048">
                <a:tc>
                  <a:txBody>
                    <a:bodyPr/>
                    <a:lstStyle/>
                    <a:p>
                      <a:pPr algn="l" fontAlgn="b"/>
                      <a:r>
                        <a:rPr lang="en-US" sz="1100" u="none" strike="noStrike">
                          <a:effectLst/>
                        </a:rPr>
                        <a:t>slice()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It is used to fetch the part of the given string. It allows us to assign positive as well negative index.</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74383157"/>
                  </a:ext>
                </a:extLst>
              </a:tr>
              <a:tr h="232071">
                <a:tc>
                  <a:txBody>
                    <a:bodyPr/>
                    <a:lstStyle/>
                    <a:p>
                      <a:pPr algn="l" fontAlgn="b"/>
                      <a:r>
                        <a:rPr lang="en-US" sz="1100" u="none" strike="noStrike">
                          <a:effectLst/>
                        </a:rPr>
                        <a:t>toLowerCase()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It converts the given string into lowercase letter.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41540408"/>
                  </a:ext>
                </a:extLst>
              </a:tr>
              <a:tr h="420048">
                <a:tc>
                  <a:txBody>
                    <a:bodyPr/>
                    <a:lstStyle/>
                    <a:p>
                      <a:pPr algn="l" fontAlgn="b"/>
                      <a:r>
                        <a:rPr lang="en-US" sz="1100" u="none" strike="noStrike">
                          <a:effectLst/>
                        </a:rPr>
                        <a:t>toLocaleLowerCase()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It converts the given string into lowercase letter on the basis of host?s current locale.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29571146"/>
                  </a:ext>
                </a:extLst>
              </a:tr>
              <a:tr h="232071">
                <a:tc>
                  <a:txBody>
                    <a:bodyPr/>
                    <a:lstStyle/>
                    <a:p>
                      <a:pPr algn="l" fontAlgn="b"/>
                      <a:r>
                        <a:rPr lang="en-US" sz="1100" u="none" strike="noStrike">
                          <a:effectLst/>
                        </a:rPr>
                        <a:t>toUpperCase()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It converts the given string into uppercase letter.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98538767"/>
                  </a:ext>
                </a:extLst>
              </a:tr>
              <a:tr h="420048">
                <a:tc>
                  <a:txBody>
                    <a:bodyPr/>
                    <a:lstStyle/>
                    <a:p>
                      <a:pPr algn="l" fontAlgn="b"/>
                      <a:r>
                        <a:rPr lang="en-US" sz="1100" u="none" strike="noStrike">
                          <a:effectLst/>
                        </a:rPr>
                        <a:t>toLocaleUpperCase()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It converts the given string into uppercase letter on the basis of host?s current locale.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67785787"/>
                  </a:ext>
                </a:extLst>
              </a:tr>
              <a:tr h="232071">
                <a:tc>
                  <a:txBody>
                    <a:bodyPr/>
                    <a:lstStyle/>
                    <a:p>
                      <a:pPr algn="l" fontAlgn="b"/>
                      <a:r>
                        <a:rPr lang="en-US" sz="1100" u="none" strike="noStrike">
                          <a:effectLst/>
                        </a:rPr>
                        <a:t>toString()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It provides a string representing the particular object.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17995483"/>
                  </a:ext>
                </a:extLst>
              </a:tr>
              <a:tr h="232071">
                <a:tc>
                  <a:txBody>
                    <a:bodyPr/>
                    <a:lstStyle/>
                    <a:p>
                      <a:pPr algn="l" fontAlgn="b"/>
                      <a:r>
                        <a:rPr lang="en-US" sz="1100" u="none" strike="noStrike">
                          <a:effectLst/>
                        </a:rPr>
                        <a:t>valueOf()</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It provides the primitive value of string object.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43314860"/>
                  </a:ext>
                </a:extLst>
              </a:tr>
              <a:tr h="232071">
                <a:tc>
                  <a:txBody>
                    <a:bodyPr/>
                    <a:lstStyle/>
                    <a:p>
                      <a:pPr algn="l" fontAlgn="b"/>
                      <a:r>
                        <a:rPr lang="en-US" sz="1100" u="none" strike="noStrike">
                          <a:effectLst/>
                        </a:rPr>
                        <a:t>split()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It splits a string into substring array, then returns that newly created array.</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62860972"/>
                  </a:ext>
                </a:extLst>
              </a:tr>
              <a:tr h="232071">
                <a:tc>
                  <a:txBody>
                    <a:bodyPr/>
                    <a:lstStyle/>
                    <a:p>
                      <a:pPr algn="l" fontAlgn="b"/>
                      <a:r>
                        <a:rPr lang="en-US" sz="1100" u="none" strike="noStrike">
                          <a:effectLst/>
                        </a:rPr>
                        <a:t>trim()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It trims the white space from the left and right side of the string.</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8525976"/>
                  </a:ext>
                </a:extLst>
              </a:tr>
            </a:tbl>
          </a:graphicData>
        </a:graphic>
      </p:graphicFrame>
      <p:sp>
        <p:nvSpPr>
          <p:cNvPr id="8" name="TextBox 7">
            <a:extLst>
              <a:ext uri="{FF2B5EF4-FFF2-40B4-BE49-F238E27FC236}">
                <a16:creationId xmlns:a16="http://schemas.microsoft.com/office/drawing/2014/main" id="{BCC1E029-3FD1-4651-B227-FE543A23EBC2}"/>
              </a:ext>
            </a:extLst>
          </p:cNvPr>
          <p:cNvSpPr txBox="1"/>
          <p:nvPr/>
        </p:nvSpPr>
        <p:spPr>
          <a:xfrm>
            <a:off x="5838969" y="143301"/>
            <a:ext cx="4096599" cy="369332"/>
          </a:xfrm>
          <a:prstGeom prst="rect">
            <a:avLst/>
          </a:prstGeom>
          <a:noFill/>
        </p:spPr>
        <p:txBody>
          <a:bodyPr wrap="square" rtlCol="0">
            <a:spAutoFit/>
          </a:bodyPr>
          <a:lstStyle/>
          <a:p>
            <a:pPr algn="l"/>
            <a:r>
              <a:rPr lang="en-US" sz="1800" b="1" dirty="0"/>
              <a:t>Pre-Defined methods of String :</a:t>
            </a:r>
          </a:p>
        </p:txBody>
      </p:sp>
    </p:spTree>
    <p:extLst>
      <p:ext uri="{BB962C8B-B14F-4D97-AF65-F5344CB8AC3E}">
        <p14:creationId xmlns:p14="http://schemas.microsoft.com/office/powerpoint/2010/main" val="3120469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4048</TotalTime>
  <Words>10273</Words>
  <Application>Microsoft Office PowerPoint</Application>
  <PresentationFormat>Widescreen</PresentationFormat>
  <Paragraphs>1421</Paragraphs>
  <Slides>52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Arial</vt:lpstr>
      <vt:lpstr>Calibri</vt:lpstr>
      <vt:lpstr>Calibri Light</vt:lpstr>
      <vt:lpstr>erdana</vt:lpstr>
      <vt:lpstr>inter-bold</vt:lpstr>
      <vt:lpstr>inter-regular</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Chenna Rao Mittapalli</dc:creator>
  <cp:lastModifiedBy>Chenna Rao Mittapalli</cp:lastModifiedBy>
  <cp:revision>159</cp:revision>
  <dcterms:created xsi:type="dcterms:W3CDTF">2021-07-25T14:36:39Z</dcterms:created>
  <dcterms:modified xsi:type="dcterms:W3CDTF">2021-09-12T03:30:18Z</dcterms:modified>
</cp:coreProperties>
</file>