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0"/>
  </p:notesMasterIdLst>
  <p:sldIdLst>
    <p:sldId id="256" r:id="rId2"/>
    <p:sldId id="257" r:id="rId3"/>
    <p:sldId id="271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72" r:id="rId13"/>
    <p:sldId id="273" r:id="rId14"/>
    <p:sldId id="274" r:id="rId15"/>
    <p:sldId id="275" r:id="rId16"/>
    <p:sldId id="276" r:id="rId17"/>
    <p:sldId id="278" r:id="rId18"/>
    <p:sldId id="277" r:id="rId19"/>
  </p:sldIdLst>
  <p:sldSz cx="9144000" cy="5143500" type="screen16x9"/>
  <p:notesSz cx="6858000" cy="9144000"/>
  <p:embeddedFontLst>
    <p:embeddedFont>
      <p:font typeface="Lato" panose="020F0502020204030203" pitchFamily="34" charset="0"/>
      <p:regular r:id="rId21"/>
      <p:bold r:id="rId22"/>
      <p:italic r:id="rId23"/>
      <p:boldItalic r:id="rId24"/>
    </p:embeddedFont>
    <p:embeddedFont>
      <p:font typeface="Raleway" pitchFamily="2" charset="77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75"/>
    <p:restoredTop sz="94694"/>
  </p:normalViewPr>
  <p:slideViewPr>
    <p:cSldViewPr snapToGrid="0">
      <p:cViewPr varScale="1">
        <p:scale>
          <a:sx n="161" d="100"/>
          <a:sy n="161" d="100"/>
        </p:scale>
        <p:origin x="1016" y="2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5T20:30:11.24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24575,'14'0'0,"5"0"0,4 3 0,0 1 0,10 8 0,-9-4 0,3 4 0,-4-5 0,-6 0 0,4 4 0,-7-4 0,7 3 0,-8-3 0,4-1 0,0 1 0,-4-1 0,8 1 0,-8 0 0,8 0 0,-7-1 0,7 1 0,-3 0 0,-1 3 0,4-2 0,-3 1 0,0-2 0,-1 0 0,8 4 0,-5 0 0,10 2 0,-8-2 0,1-4 0,-6 3 0,0-3 0,0 3 0,-4-4 0,4 0 0,-5 1 0,5-1 0,-4 1 0,4-1 0,-5 0 0,0 0 0,1 1 0,-1-1 0,0-3 0,1 3 0,-1-3 0,0 3 0,5 1 0,-3-1 0,7 5 0,-8-4 0,8 6 0,-8-5 0,9 2 0,-5 0 0,1-2 0,3 6 0,-3-7 0,0 3 0,-2-3 0,-3-1 0,-1 0 0,0 0 0,1 1 0,-1-1 0,-3-1 0,3-1 0,-3 0 0,3 0 0,-3 2 0,3-3 0,-7 1 0,7-1 0,-6 0 0,5 3 0,-2-3 0,0 3 0,3-3 0,-3 2 0,0-4 0,2 4 0,-5-4 0,6 4 0,-7-4 0,4 2 0,-4-1 0,3-2 0,-2 5 0,2-5 0,-3 3 0,5-1 0,-3 1 0,3 3 0,-2-4 0,-2 3 0,5-2 0,-2 0 0,0 2 0,3-2 0,-6 0 0,5 3 0,-5-6 0,2 5 0,-3-4 0,4 1 0,-4 0 0,4-1 0,-1 1 0,-2-2 0,2 2 0,-3-1 0,0 1 0,2-2 0,-4 2 0,4-1 0,-5 1 0,1-4 0,-1-1 0,-2-1 0,0-1 0,0-3 0,0 2 0,-3-6 0,2 6 0,-4-2 0,5 3 0,-3-3 0,1 2 0,2-3 0,-5 4 0,5 0 0,-3 0 0,1 0 0,2 0 0,-3 0 0,1 0 0,2 0 0,-3 0 0,3 0 0,0 0 0,-2 0 0,2 0 0,-3 1 0,1 1 0,2-1 0,-2 5 0,2 2 0,0 2 0,0 10 0,0-5 0,0 3 0,0-1 0,0-6 0,0 2 0,0 0 0,0-2 0,3 5 0,-3-5 0,3 3 0,0-1 0,-3-2 0,6 5 0,-5-5 0,1 2 0,1-3 0,-3 3 0,4-2 0,-3 2 0,3-3 0,-3 0 0,3 0 0,-3 0 0,1 0 0,0 0 0,-1 0 0,1 0 0,-2 0 0,2-2 0,-1 1 0,1-1 0,0 1 0,0 0 0,1 1 0,1-3 0,-5-2 0,-2-2 0,-1-2 0,-3 1 0,-3-4 0,4 4 0,-1-4 0,3 4 0,1-1 0,-2 1 0,0-2 0,0 2 0,0-1 0,0 3 0,2-3 0,-1 3 0,1-1 0,0-1 0,-2 3 0,3-5 0,-3 5 0,0-5 0,0 5 0,1-2 0,-1 2 0,1 0 0,-1 0 0,1-2 0,-1 1 0,1-1 0,0 2 0,-1 0 0,1 0 0,-1 0 0,0 0 0,0 0 0,1 0 0,-1 0 0,0 0 0,2 2 0,-1-1 0,1 1 0,-2 0 0,0-1 0,0 3 0,0-3 0,0 1 0,3 0 0,-3-1 0,3 3 0,-3-4 0,1 2 0,1 0 0,-1-1 0,1 1 0,1 0 0,-2-2 0,2 2 0,-1-2 0,1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5T20:31:53.32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556 1 24575,'-6'0'0,"-1"0"0,-3 0 0,-2 0 0,-6 0 0,2 0 0,-6 2 0,6-2 0,0 3 0,7-3 0,-6 2 0,8-1 0,-9 2 0,10-3 0,-2 0 0,3 2 0,-3-2 0,2 3 0,-3-3 0,1 2 0,2-1 0,-2 2 0,0-3 0,2 2 0,-6-1 0,6 3 0,-5-4 0,5 5 0,-6-2 0,7 0 0,-7 3 0,6-6 0,-5 6 0,1-3 0,1 0 0,-2 3 0,5-3 0,-6 3 0,6-3 0,-5 2 0,5-2 0,-2 0 0,3 2 0,-4-2 0,3 0 0,-2 2 0,3-2 0,-3-1 0,2 3 0,-2-3 0,3 1 0,0 2 0,0-3 0,0 1 0,0 2 0,-1-3 0,2 1 0,-1 1 0,0-1 0,0 2 0,3 0 0,-3-3 0,3 3 0,-1-3 0,-2 1 0,5 2 0,-5-3 0,3 3 0,-1 0 0,-1-3 0,3 3 0,-1-2 0,0 1 0,2 1 0,-2 0 0,2 0 0,-2 0 0,1-1 0,-1 1 0,2 0 0,0 0 0,0 0 0,0 0 0,0 0 0,0 0 0,0-1 0,0 1 0,0 0 0,0-1 0,0 1 0,0 0 0,0 0 0,0-1 0,0 1 0,0 0 0,0 0 0,0 0 0,2 0 0,-1-1 0,1 1 0,0 0 0,0 0 0,1 0 0,1-1 0,-3 1 0,3 0 0,-1 0 0,0 0 0,1-2 0,-4 1 0,5-1 0,-5 2 0,5 0 0,-2 0 0,2 0 0,0 0 0,-1 0 0,1 0 0,-2 0 0,2 0 0,-3 0 0,3 0 0,0 0 0,0 0 0,0 0 0,0 0 0,0-1 0,0 1 0,0 0 0,0 0 0,0-2 0,0 2 0,0-3 0,0 1 0,0 1 0,0-1 0,0 0 0,0 1 0,0-3 0,0 3 0,0-3 0,0 3 0,0-1 0,-1 0 0,1 1 0,4-3 0,-4 3 0,7-3 0,-6 3 0,5-3 0,-5 3 0,6-3 0,-3 4 0,3-5 0,0 6 0,1-3 0,-1 1 0,0 1 0,-3-2 0,3 0 0,-3 2 0,3-4 0,1 4 0,-1-4 0,0 4 0,-3-4 0,3 4 0,-3-4 0,0 2 0,2 0 0,-1-3 0,2 3 0,-3-1 0,2-1 0,-2 1 0,1-2 0,1 0 0,-5 0 0,5 0 0,-5 2 0,6-1 0,-3 1 0,0-2 0,2 0 0,-2 0 0,0 0 0,3 0 0,-6 0 0,5 0 0,-2 0 0,0 2 0,3-1 0,-6 1 0,5-2 0,-5 2 0,5-1 0,-5 1 0,6-2 0,-3 0 0,3 3 0,-3-3 0,3 3 0,-3-3 0,0 0 0,2 0 0,-5 0 0,6 0 0,-7 0 0,7 0 0,-6 0 0,5 0 0,-5 0 0,5 0 0,-5 0 0,6 0 0,-7 0 0,7 0 0,-6 0 0,5 0 0,-5 0 0,5 0 0,-2-3 0,1 3 0,-2-5 0,0 1 0,-2 1 0,2-2 0,-3 5 0,0-2 0,0-1 0,0 3 0,2-5 0,-1 5 0,1-5 0,-2 5 0,0-5 0,-1 3 0,-1-3 0,1 0 0,-4 0 0,2 1 0,0-1 0,-1 0 0,3 0 0,-3-3 0,1 3 0,-2-7 0,0 6 0,0-5 0,0 5 0,2-6 0,-1 6 0,2-5 0,-3 5 0,0-6 0,0 3 0,0-3 0,0-1 0,0 1 0,0 3 0,0-3 0,0 6 0,0-5 0,0 5 0,0-2 0,0 3 0,0 0 0,0 0 0,0 0 0,0-1 0,0 1 0,0-3 0,-3 2 0,3-2 0,-4 3 0,3 0 0,-1 1 0,2-1 0,-2 2 0,1-1 0,-1 1 0,0-2 0,1 0 0,-3 0 0,1 1 0,1-1 0,-2 3 0,3-2 0,-3 1 0,1-2 0,0 0 0,-1 3 0,1-3 0,-1 3 0,-1-3 0,0 3 0,0-3 0,3 3 0,-3-3 0,2 2 0,-2-2 0,3 2 0,-3 1 0,2-3 0,-2 3 0,1-1 0,1-1 0,-1 3 0,3-3 0,-3 3 0,1-3 0,-2 1 0,1-1 0,-1-1 0,0 3 0,0-3 0,1 3 0,-1-3 0,0 1 0,0-1 0,1 2 0,1-1 0,-2 3 0,2-3 0,-1 1 0,-1-2 0,0 3 0,1-2 0,-1 3 0,0-2 0,0 2 0,1-1 0,-1 0 0,1 1 0,-1-3 0,0 4 0,0-2 0,1 2 0,-1 0 0,0 0 0,0 0 0,0 0 0,0-3 0,0 3 0,1-2 0,-1 2 0,0 0 0,0-2 0,0 1 0,1-1 0,-1 2 0,2-2 0,-1 1 0,1-1 0,-2 2 0,3-2 0,-3 1 0,3-1 0,-3 2 0,0 0 0,1 0 0,1-2 0,-1 1 0,2-1 0,-3 2 0,3-2 0,-2 1 0,1-1 0,-1 0 0,0 2 0,-1-2 0,3 0 0,-2 1 0,1-3 0,-1 3 0,1-3 0,-1 4 0,2-3 0,0 1 0,-3 1 0,3-1 0,-3 2 0,3-2 0,-2 2 0,2-2 0,-3 2 0,3-2 0,-3 1 0,3-1 0,-3 2 0,1 0 0,0 0 0,1-2 0,-1 2 0,2-2 0,-3 2 0,1 0 0,0-2 0,2 2 0,0-2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5T20:34:43.08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693 95 24575,'1'-2'0,"2"0"0,5 2 0,5 0 0,15 0 0,6 0 0,-4 0 0,-4 0 0,-9 0 0,-1 0 0,1 3 0,-6-3 0,-3 5 0,-3-4 0,0 3 0,3-1 0,-2 0 0,2 2 0,-3-2 0,0 2 0,0-2 0,0 1 0,3-1 0,-2 0 0,6 3 0,-3-3 0,3 3 0,0 0 0,1 1 0,3-1 0,-2 1 0,2 2 0,-3-2 0,-1 2 0,-3-4 0,2 6 0,-5-4 0,1 3 0,-2-5 0,1 3 0,-1-2 0,-2 2 0,2 0 0,-4-2 0,2 3 0,-1-1 0,-1-2 0,2 5 0,-3-2 0,0 3 0,0-3 0,0 3 0,0-6 0,0 5 0,0-5 0,0 6 0,0-7 0,0 4 0,0-4 0,0 0 0,0-1 0,0 1 0,0 0 0,0 0 0,-3-3 0,3 2 0,-5-3 0,3 3 0,-3-3 0,0 3 0,0-4 0,0 5 0,2-3 0,-1 1 0,1 1 0,-2-1 0,0 0 0,0 1 0,0-1 0,0 2 0,0 0 0,0 0 0,2 0 0,-5-2 0,7 1 0,-7-1 0,5 0 0,-2-1 0,0 0 0,0-1 0,1 1 0,-1 0 0,0-1 0,0 1 0,3 0 0,-3-1 0,2 1 0,1 0 0,-3-2 0,2 5 0,-2-2 0,0-1 0,0 3 0,0-2 0,0 2 0,-3-3 0,4 3 0,-3-5 0,4 5 0,-2-5 0,0 5 0,-4-2 0,3 0 0,-2 2 0,3-5 0,0 5 0,0-3 0,0 3 0,-3-2 0,2 2 0,-2-3 0,3 1 0,0 1 0,-4 0 0,3 1 0,-2 0 0,0-2 0,2 1 0,-6-3 0,6 3 0,-5-3 0,5 3 0,-2-3 0,3 1 0,0 0 0,-4-1 0,4 1 0,-4-2 0,4 2 0,-3-1 0,-1 1 0,0-2 0,-3 3 0,3-3 0,-3 3 0,-1 0 0,1-2 0,-1 4 0,-3-4 0,2 1 0,-7 2 0,8-3 0,-4 2 0,4 0 0,1-3 0,0 3 0,-1-3 0,1 0 0,-1 0 0,1 0 0,0 0 0,3 0 0,-3 0 0,6 0 0,-5 0 0,5 0 0,-6 0 0,6 0 0,-5 0 0,5 0 0,-6 0 0,7 0 0,-4 0 0,4 0 0,0 0 0,0 0 0,0 0 0,0 0 0,0 0 0,0 0 0,0 0 0,-3 0 0,2 0 0,-2 0 0,3 0 0,-4 0 0,3 0 0,-5 0 0,2-3 0,-4 3 0,1-6 0,-1 5 0,4-4 0,-8 2 0,10-2 0,-7-1 0,6 1 0,2 2 0,-2-2 0,-1 2 0,3-6 0,-6 2 0,6-1 0,-6 2 0,7 1 0,-4-1 0,4 1 0,0 2 0,0-1 0,0 1 0,0-2 0,0 0 0,3 0 0,-3 3 0,3-3 0,-1 2 0,-2-2 0,3 0 0,-3 3 0,2-3 0,-2 2 0,3-1 0,-1-1 0,-2-3 0,2 2 0,-2-3 0,0 4 0,2 0 0,-1 0 0,3 0 0,-3 1 0,3-1 0,-1 0 0,2 0 0,-2 0 0,2 0 0,-3 0 0,3 0 0,0 0 0,0 0 0,-2 0 0,2 0 0,-3 0 0,3-4 0,0 3 0,0-2 0,-2 3 0,2 0 0,-2 1 0,2-1 0,0 0 0,0 0 0,0 0 0,0 0 0,0 0 0,0 0 0,0 0 0,0-3 0,0 2 0,0-6 0,0 7 0,0-4 0,0 4 0,0-3 0,0 2 0,0-5 0,0 5 0,0-3 0,0 4 0,0 0 0,2 0 0,-1 0 0,3 0 0,-3 0 0,3 0 0,-3 0 0,3 0 0,-1 0 0,-1 0 0,3 0 0,-2 0 0,2 0 0,0 0 0,0 0 0,-1 0 0,1 0 0,0 0 0,0 0 0,0 0 0,0 0 0,0 0 0,3 2 0,-2-2 0,3 5 0,-5-5 0,1 5 0,0-5 0,0 5 0,4-2 0,-4-1 0,4 3 0,-4-2 0,0 2 0,-1 0 0,1-3 0,0 3 0,3-2 0,-3 2 0,2-3 0,-2 3 0,0-2 0,0-1 0,3 3 0,1-5 0,0 2 0,3 0 0,-6-2 0,5 4 0,-2-4 0,0 5 0,3-6 0,-3 3 0,0-1 0,2-1 0,-1 1 0,6-2 0,-2-1 0,2 3 0,-3-1 0,-1 1 0,-3-1 0,3 1 0,-7 0 0,7 3 0,-6-1 0,5-1 0,-5 3 0,2-3 0,0 0 0,-2 3 0,2-3 0,-3 3 0,0 0 0,0 0 0,2 0 0,-1 0 0,1-2 0,-2 1 0,0-1 0,0 2 0,0 0 0,0 0 0,0 0 0,0 0 0,0 0 0,0 0 0,0 0 0,0 0 0,0 0 0,0 0 0,-1 0 0,1 0 0,0 0 0,0 0 0,0 0 0,0 0 0,-1 0 0,1 0 0,0 0 0,0 0 0,-1 0 0,1 0 0,0 0 0,0 0 0,0 0 0,0 0 0,0 2 0,0-2 0,-1 4 0,1-3 0,0 3 0,0-3 0,-2 3 0,1-1 0,-1 0 0,2-1 0,-2 0 0,1-1 0,-1 3 0,2-1 0,0 1 0,-1-1 0,-1 1 0,1-1 0,-1 0 0,1 1 0,1-2 0,-1 3 0,1-3 0,-3 2 0,3-3 0,-5 3 0,5-3 0,-3 1 0,1 0 0,1-1 0,-2 1 0,1 0 0,1-1 0,-1 1 0,1-2 0,-1 2 0,1-1 0,-2 3 0,1-2 0,0 0 0,-2 2 0,1-2 0,-2 3 0,-3 0 0,1 0 0,-1-2 0,1-1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5T20:34:47.77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394 13 24575,'10'0'0,"0"0"0,13 0 0,-4 0 0,4 0 0,-2 0 0,2 0 0,0 0 0,10 0 0,-9 0 0,3 0 0,-4 0 0,-6 0 0,4 0 0,-7 3 0,7-2 0,-8 4 0,8-4 0,-7 4 0,7-4 0,-8 4 0,4-1 0,-1 3 0,-2-4 0,2 3 0,1-2 0,1 3 0,4 0 0,0-3 0,-4 2 0,3-2 0,-8 0 0,4 2 0,-5-3 0,-3 3 0,3 0 0,-6-1 0,2 0 0,-3 0 0,0 4 0,0-4 0,1 7 0,-3-6 0,0 5 0,-3-5 0,3 5 0,-3-2 0,3 1 0,-3 1 0,0-2 0,0 3 0,0-3 0,0 3 0,0-6 0,0 2 0,0 0 0,0 1 0,0 0 0,0-1 0,0 1 0,0-4 0,-2 4 0,-1-4 0,-2 0 0,0 3 0,-1-2 0,1 2 0,-1 0 0,1-2 0,-4 5 0,3-5 0,-2 6 0,2-3 0,0 0 0,-3 2 0,4-5 0,-4 2 0,1-2 0,2-1 0,-5 1 0,5-1 0,-6 1 0,6-3 0,-5 2 0,5-2 0,-11 3 0,6 0 0,-7 0 0,6-3 0,-1 3 0,1-3 0,-5 4 0,4-1 0,-4 1 0,5-1 0,-1 0 0,1 0 0,-5 1 0,4-1 0,-1 0 0,3 0 0,1 0 0,1 0 0,1-3 0,3 1 0,0-3 0,0 1 0,0 0 0,0-1 0,0 1 0,0-2 0,0 0 0,0 0 0,0 0 0,0 0 0,0 0 0,0 0 0,0 0 0,0 0 0,0 0 0,0 0 0,0 0 0,-4 0 0,3 0 0,-2 0 0,0 0 0,2 0 0,-2 0 0,-1 0 0,3 0 0,-5 0 0,2 0 0,-4 0 0,1 0 0,0 0 0,-1 0 0,1 0 0,-1 0 0,1 0 0,0 0 0,-1 0 0,1 0 0,-1-3 0,1 3 0,0-3 0,-6 0 0,4 2 0,-1-1 0,4 2 0,5 0 0,-2-3 0,-1 3 0,3-5 0,-2 5 0,3-5 0,0 5 0,0-2 0,0-1 0,0 3 0,0-5 0,0 5 0,0-3 0,0 1 0,0 2 0,0-5 0,0 5 0,-4-5 0,4 2 0,-4-1 0,4 0 0,0 1 0,0 0 0,0-1 0,0 1 0,-3-2 0,2-1 0,-2 3 0,2-5 0,1 5 0,-4-3 0,3-2 0,-3 4 0,4-4 0,-3 2 0,1-2 0,-5 1 0,6-5 0,-3 6 0,4-2 0,0 3 0,2 0 0,-2 0 0,3 0 0,-1 0 0,-2 2 0,5-2 0,-5 3 0,3-3 0,-1 0 0,-1 0 0,3 0 0,-1 0 0,2 1 0,0-1 0,-2 2 0,1-2 0,-1 3 0,2-3 0,0 0 0,0 1 0,0-1 0,0 1 0,0 0 0,0-1 0,2 3 0,1-2 0,1 1 0,1 1 0,-1-2 0,-1 1 0,1 1 0,-3-3 0,3 5 0,-3-5 0,3 5 0,-1-5 0,-1 2 0,3-2 0,-2 0 0,1 1 0,1-1 0,-2 0 0,1 0 0,-1 0 0,2 0 0,0 0 0,0 0 0,0 0 0,0 0 0,0 0 0,0 0 0,0 0 0,0 0 0,-1 0 0,1 0 0,0 0 0,0-1 0,0 1 0,0 3 0,0-3 0,0 2 0,0-2 0,0 3 0,0-3 0,0 2 0,0 1 0,0-3 0,0 2 0,0 0 0,0-1 0,0 1 0,-1-1 0,1 1 0,0-1 0,0 1 0,0 0 0,-1-1 0,1 1 0,0-1 0,0 1 0,-1 1 0,-1 0 0,2 1 0,-3-3 0,3 3 0,0-1 0,-2 0 0,2 1 0,-3-3 0,3 3 0,0-3 0,0 3 0,-1-3 0,1 4 0,0-4 0,-1 4 0,1-5 0,-1 5 0,-1-5 0,1 5 0,-3-5 0,3 5 0,-1-5 0,1 3 0,1-3 0,0 3 0,-3-3 0,3 5 0,-5-5 0,4 5 0,-1-4 0,2 3 0,-1-3 0,0 4 0,0-2 0,-1 0 0,1 1 0,-2-2 0,1 0 0,1-1 0,-4-1 0,4 3 0,-4 4 0,2-1 0,-2 2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5T20:35:19.029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 1 24575,'4'0'0,"1"2"0,4 1 0,-3-1 0,19 5 0,-16-5 0,14 5 0,-9-6 0,-1 4 0,8-1 0,-7 3 0,7-3 0,2 4 0,-4-3 0,7 1 0,-12 0 0,2-6 0,-6 3 0,1-3 0,-2 3 0,0-3 0,-1 3 0,-3-3 0,0 0 0,0 2 0,0-1 0,3 1 0,-2-2 0,6 3 0,-7-2 0,7 1 0,-6 1 0,5-3 0,-5 4 0,5-3 0,-2 4 0,4-4 0,-1 1 0,-3 1 0,3-3 0,1 6 0,0-6 0,4 6 0,0-5 0,1 5 0,4-5 0,0 5 0,0-5 0,0 6 0,0-3 0,-4 0 0,3 3 0,-8-7 0,4 6 0,-5-5 0,1 4 0,-1-4 0,0 5 0,-3-6 0,3 3 0,-3 0 0,3 0 0,1 1 0,-1 1 0,0-4 0,5 1 0,-4 1 0,8-2 0,-7 4 0,7-4 0,-8 4 0,4-4 0,0 2 0,-4 0 0,8-3 0,-8 3 0,8 0 0,-7-2 0,7 2 0,-8 0 0,4-2 0,-5 1 0,1-2 0,-1 3 0,0-2 0,1 2 0,-4-3 0,2 0 0,-2 0 0,0 0 0,3 0 0,-6 2 0,5-2 0,-5 3 0,2-3 0,0 0 0,-2 0 0,6 0 0,-3 0 0,3 0 0,5 0 0,-4 0 0,8 0 0,-3 0 0,0 0 0,3 0 0,-4 0 0,6 3 0,-6-2 0,4 2 0,-3-3 0,0 0 0,3 3 0,-8-2 0,8 2 0,-7 0 0,2-2 0,1 1 0,-4-2 0,4 3 0,-5-2 0,1 2 0,-1-3 0,0 0 0,1 0 0,-1 0 0,5 0 0,-4 0 0,4 2 0,-1-1 0,-2 2 0,7-3 0,-8 0 0,8 3 0,-7-2 0,7 2 0,-8 0 0,8-3 0,-7 6 0,2-5 0,1 5 0,1-6 0,-1 4 0,4-1 0,-3-2 0,4 2 0,-4 0 0,3-3 0,-7 3 0,7 0 0,-8-2 0,4 3 0,-5-4 0,-3 0 0,3 0 0,-3 2 0,3-1 0,0 2 0,5-3 0,6 0 0,1 0 0,-1 2 0,-2-1 0,-3 2 0,4-3 0,-4 3 0,3-3 0,2 7 0,0-3 0,5 4 0,-6-4 0,0 3 0,0-3 0,0 0 0,1 2 0,-6-2 0,4 3 0,-3-3 0,0 2 0,3-6 0,-3 6 0,-1-2 0,0 0 0,0 2 0,-4-3 0,4 1 0,-5 2 0,1-3 0,-1 3 0,0 0 0,1 1 0,-1-1 0,0 3 0,1-3 0,-1 3 0,0 0 0,1 1 0,-1-1 0,0 3 0,5-1 0,-4 1 0,4 2 0,-5-2 0,5 1 0,-4 0 0,4 0 0,-5 0 0,1-1 0,3 1 0,-2 0 0,2 0 0,-3 0 0,-4-1 0,4 5 0,-3-4 0,3 4 0,0-5 0,-3 5 0,2-4 0,0 9 0,2-4 0,-1 1 0,0-2 0,-6-5 0,1-3 0,1 3 0,-3-3 0,3 3 0,-3 1 0,3-1 0,-2 0 0,4 1 0,-4-1 0,2 0 0,-3-3 0,0 3 0,-1-3 0,4 3 0,-2 1 0,1-4 0,-2 2 0,3-2 0,-2 4 0,1-4 0,-2 2 0,2 0 0,-2 2 0,2-2 0,-2-3 0,-1 0 0,0-2 0,1 2 0,-1-3 0,0 0 0,3 1 0,-2-1 0,2 0 0,-3 0 0,0-2 0,0-1 0,0-2 0,0 0 0,0 0 0,-1 0 0,1 0 0,0 3 0,0-3 0,0 2 0,0-2 0,0 0 0,0 0 0,0 0 0,0 3 0,0-3 0,3 2 0,-2 1 0,5-3 0,-5 2 0,6-2 0,-6 2 0,5-1 0,-3 1 0,4-2 0,-1 0 0,2 3 0,3-2 0,-2 1 0,7-2 0,-8 0 0,8 4 0,-3-4 0,4 4 0,0-4 0,-4 0 0,3 0 0,-3 3 0,0-2 0,-2 5 0,-4-6 0,1 3 0,-1-3 0,-3 0 0,-1 2 0,1-1 0,-4 1 0,3-2 0,-3 0 0,0 0 0,0 0 0,0 0 0,0 0 0,0 0 0,0 0 0,0 0 0,-3-2 0,0 0 0,-2-2 0,0-1 0,-2-5 0,-1 4 0,0-3 0,-2 0 0,2 0 0,-4-3 0,2 3 0,-1-3 0,0 6 0,3-5 0,-5 4 0,5-1 0,-6 2 0,4 1 0,0 0 0,0 0 0,0 0 0,1 0 0,-1 0 0,0 3 0,2-3 0,-1 5 0,1-2 0,-1 2 0,1 1 0,1 2 0,2 5 0,0-3 0,8 18 0,-3-11 0,7 11 0,-6-11 0,0-3 0,0 3 0,2 2 0,-4-3 0,4 3 0,-6-9 0,1 3 0,2-2 0,-5 2 0,5-3 0,-5 0 0,4 0 0,-3 0 0,3 0 0,-3 0 0,1 0 0,0 0 0,-1-1 0,1 1 0,-2 0 0,0-1 0,0 0 0,0 1 0,-2-3 0,0 0 0,-3-1 0,1 0 0,0 1 0,1 0 0,-1-1 0,2 3 0,-3-4 0,2 4 0,-1-3 0,4 3 0,-5-3 0,2 3 0,-1-2 0,-1 1 0,2 1 0,-1-1 0,1 2 0,-2-3 0,0 3 0,2-2 0,-1 2 0,1-3 0,0 3 0,-1-5 0,3 5 0,-3-5 0,1 5 0,0-3 0,-2 1 0,5 2 0,-5-5 0,5 5 0,-5-5 0,5 5 0,-5-5 0,5 4 0,-5-1 0,5 2 0,-5-2 0,5 0 0,-4 0 0,3 1 0,-3-2 0,2 0 0,0-2 0,0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5T20:39:23.57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789 0 24575,'7'0'0,"-1"0"0,12 0 0,-7 0 0,11 0 0,-9 3 0,3 1 0,-2 2 0,2 1 0,1 0 0,-3-1 0,2 1 0,-6 2 0,1-3 0,-1 3 0,-1-3 0,-1-1 0,-3 0 0,0 0 0,0 0 0,0 0 0,1 3 0,-1-2 0,0 3 0,1-1 0,-1-2 0,0 2 0,1 0 0,-3-2 0,2 5 0,-2-5 0,3 6 0,-3-7 0,2 7 0,-4-6 0,4 5 0,-4-5 0,2 5 0,-3-5 0,0 2 0,2 1 0,-1-3 0,2 2 0,-3-3 0,0 3 0,0-2 0,0 2 0,0-3 0,0 0 0,0 2 0,0-1 0,0 1 0,0-2 0,-2 0 0,-1 0 0,-2 0 0,0-3 0,0 3 0,0-3 0,0 3 0,0-2 0,0 2 0,0-5 0,0 5 0,0-3 0,-4 1 0,3 2 0,-2-5 0,3 4 0,0-1 0,0 0 0,0-1 0,0 0 0,0-1 0,0 3 0,0-1 0,0 0 0,0 1 0,0-1 0,0 0 0,-4 2 0,4-2 0,-4 2 0,4-2 0,0 1 0,0-3 0,0 3 0,0-1 0,-3 2 0,2 1 0,-2-3 0,3 1 0,-4-1 0,4 3 0,-4-3 0,2 3 0,1-4 0,-1 4 0,2-3 0,0 0 0,0 1 0,0-1 0,0 2 0,0-2 0,0 1 0,-5-1 0,3 2 0,-3-1 0,5 0 0,-4-1 0,3 0 0,-2 2 0,0-2 0,2 2 0,-6-1 0,6 0 0,-2-3 0,0 4 0,2-5 0,-6 6 0,7-6 0,-7 6 0,3-3 0,-4 1 0,1 1 0,0-1 0,-1-1 0,-3 3 0,2-2 0,-3-1 0,5 3 0,-1-3 0,1 1 0,0 1 0,-1-1 0,-3 2 0,2-2 0,-3 2 0,5-3 0,0 1 0,-1 1 0,1-4 0,-1 4 0,1-4 0,3 2 0,-3-1 0,3-1 0,-3 2 0,3-3 0,-3 0 0,6 0 0,-5 0 0,5 0 0,-6 0 0,6 0 0,-2 0 0,0 0 0,2 0 0,-2 0 0,2 0 0,1 0 0,0 0 0,-3 0 0,2 0 0,-2-2 0,3-1 0,0-2 0,0 0 0,0 2 0,0-2 0,0 3 0,-4-4 0,4 1 0,-4-1 0,4 1 0,-3 0 0,2 0 0,-2-1 0,3 1 0,-4-1 0,3-2 0,-2 2 0,-1-6 0,3 6 0,-2-2 0,2 0 0,-2 1 0,1-4 0,-2 1 0,3-2 0,2-1 0,-1 1 0,1-1 0,-2 1 0,3 3 0,-3-3 0,5 3 0,-4 0 0,5-3 0,-2 3 0,2 0 0,0-2 0,-3 2 0,2-4 0,-2 1 0,3-1 0,0 4 0,-2-2 0,1 5 0,-2-3 0,3 1 0,0 2 0,0-2 0,0 0 0,0 2 0,0-2 0,0 3 0,0 0 0,0 0 0,3 0 0,-1 2 0,1-1 0,1 3 0,-1-3 0,2 1 0,0 0 0,0-1 0,0 1 0,0 0 0,0-1 0,0 3 0,0-3 0,0 1 0,3 0 0,-2-1 0,2 3 0,0-4 0,-2 4 0,2-4 0,-3 3 0,0-1 0,0 1 0,0-1 0,0 3 0,3-5 0,-2 4 0,2-2 0,-3 1 0,0 2 0,0-5 0,0 2 0,3 0 0,-2-1 0,6 1 0,-7 0 0,7-3 0,-6 6 0,5-6 0,-5 5 0,5-4 0,-5 4 0,2-4 0,1 5 0,-4-3 0,4 3 0,-4-2 0,0 2 0,3-3 0,-2 1 0,2 2 0,0-5 0,-2 4 0,5-5 0,-2 6 0,4-6 0,-1 3 0,0-4 0,1 4 0,-1-2 0,0 1 0,-2-2 0,1 3 0,-2-2 0,3 4 0,-2-4 0,1 5 0,-5-5 0,5 5 0,-2-5 0,0 4 0,0-4 0,-1 5 0,-2-3 0,2 3 0,0 0 0,-2 0 0,2 0 0,-3-2 0,0 2 0,0-3 0,0 3 0,0 0 0,0 0 0,0-2 0,0 2 0,0-3 0,0 3 0,0 0 0,0 0 0,0 0 0,-1 0 0,1 0 0,4 0 0,-4 0 0,4 0 0,-1 0 0,-2 0 0,2 0 0,-3 0 0,0 0 0,3 0 0,-2 0 0,2 0 0,-3 0 0,0 0 0,0 0 0,0 0 0,0 0 0,0 0 0,0 0 0,0 0 0,0 0 0,0 0 0,0 0 0,2 0 0,-2 0 0,2 0 0,-3 0 0,-2 4 0,0 2 0,-2-1 0,0 1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5T20:39:54.704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0 5 24575,'4'-3'0,"6"1"0,18 2 0,-7 0 0,75 0 0,-58 0 0,54 0 0,-58 0 0,1 0 0,-11 0 0,-2 0 0,-5 0 0,-5 0 0,2 0 0,-7 0 0,-2 3 0,0-1 0,0 3 0,0 0 0,-3 0 0,3 0 0,-3 0 0,1 0 0,2 3 0,-2-2 0,3 6 0,0-3 0,-3 3 0,3 0 0,-3 1 0,3-1 0,0 0 0,1 5 0,6 6 0,-4 1 0,9 15 0,-5-8 0,8 24 0,-1-4 0,3 24 0,-7-21 0,5 17 0,-5-19 0,1 6 0,-2-1 0,-6-15 0,0-6 0,-1-9 0,-1-5 0,1 0 0,-4 1 0,2-1 0,-2 0 0,4 5 0,-3-3 0,2 3 0,-3-5 0,0-4 0,2 3 0,-2-7 0,0 2 0,1-3 0,-1-1 0,-1 0 0,3 5 0,-5-4 0,5 4 0,-5-8 0,4 3 0,-4-3 0,4 0 0,-5-1 0,2-3 0,1 0 0,-3 0 0,2 0 0,-2 0 0,3 0 0,-3-1 0,5 1 0,-5 0 0,5-3 0,-3 2 0,3-3 0,-1 1 0,1-2 0,-2 2 0,1-2 0,-1 3 0,2-3 0,0 0 0,0 0 0,0 2 0,0-2 0,0 3 0,3-3 0,-2 0 0,5 0 0,-2 0 0,4 0 0,-1 0 0,0 0 0,1 0 0,3 0 0,-2 0 0,2 0 0,-3 2 0,3-1 0,-2 2 0,-1-3 0,-1 2 0,-3-1 0,3 2 0,0-3 0,-3 0 0,3 3 0,-3-3 0,3 3 0,1-3 0,-1 0 0,0 0 0,-3 0 0,3 0 0,-6 0 0,5 0 0,-5 0 0,2 0 0,-3 0 0,0 0 0,0 0 0,0 0 0,-1 0 0,1 0 0,-1 0 0,0 0 0,1 0 0,-3-2 0,0 0 0,-2-2 0,0-1 0,0 0 0,0 0 0,0 0 0,-2 0 0,-2-3 0,-1 2 0,-1-6 0,1 7 0,2-4 0,-2 4 0,2 0 0,-2 0 0,0 0 0,3 0 0,-3 0 0,2 0 0,-2 0 0,2 0 0,-1 3 0,3-3 0,-3 5 0,3-4 0,1 5 0,3 0 0,1 3 0,1 1 0,0 0 0,0 0 0,2 2 0,-1-1 0,-2 1 0,1-2 0,-2 0 0,-1 0 0,3 0 0,-2 3 0,2-2 0,-2 2 0,0-3 0,-1 0 0,-2 0 0,3 0 0,-1-3 0,-2 3 0,2-3 0,-2 3 0,0-1 0,0 0 0,0 1 0,0-1 0,0 0 0,0 0 0,0 1 0,0-1 0,0 0 0,0 1 0,0-1 0,0 1 0,0-1 0,-1-1 0,-2 1 0,-2-4 0,1 4 0,-1-4 0,2 4 0,-1-1 0,1 0 0,0 1 0,-1-3 0,3 3 0,-3-1 0,1 2 0,-1-1 0,1 1 0,1 0 0,0 0 0,1 0 0,-3-3 0,1 3 0,0-2 0,1 2 0,0-1 0,-1 1 0,1 0 0,0-1 0,0-2 0,1 2 0,-1-2 0,2-5 0,0 3 0,0-5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5T20:43:19.189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785 30 24575,'6'0'0,"-1"0"0,5 0 0,-1 0 0,3 0 0,0 0 0,0 0 0,5 0 0,-7 0 0,10 0 0,-10 0 0,11 0 0,-7 0 0,2 3 0,-6-2 0,1 4 0,-2-2 0,0 1 0,-1 1 0,1-5 0,-4 5 0,7-5 0,-6 3 0,2-1 0,0-2 0,1 2 0,0 1 0,3-3 0,-3 5 0,3-4 0,-3 4 0,3-2 0,-7 2 0,4-2 0,-1 2 0,-2-2 0,2 3 0,-3-1 0,0 0 0,0 0 0,0 0 0,-2 0 0,1-1 0,-3 1 0,1 0 0,-2 4 0,0-4 0,0 7 0,0-3 0,0 3 0,0-3 0,0 3 0,0-6 0,0 5 0,0-5 0,0 5 0,0-5 0,0 3 0,0-1 0,0-2 0,0 2 0,0-3 0,0 0 0,0 0 0,0 0 0,0 0 0,-3 0 0,3-1 0,-5 1 0,3 0 0,-1 0 0,-2 0 0,3 0 0,-1 0 0,-2-2 0,3 1 0,-3-1 0,0 0 0,2 1 0,-1-4 0,1 5 0,-2-3 0,0 1 0,1-1 0,-1 0 0,0 1 0,-1 0 0,1 1 0,-3-1 0,2 2 0,-2 1 0,0-1 0,2-2 0,-6 3 0,6-4 0,-5 4 0,2 0 0,0 0 0,-3 0 0,6-1 0,-5 1 0,1-3 0,-2 2 0,0-4 0,-1 4 0,1-4 0,-1 4 0,1-4 0,0 5 0,-1-6 0,1 6 0,-5-6 0,4 3 0,-4-3 0,4 3 0,1-3 0,0 3 0,-1-3 0,1 3 0,0-2 0,2 1 0,-1-2 0,2 0 0,-4 0 0,1 0 0,0 0 0,-5 0 0,3 0 0,-7 0 0,3 0 0,-4 0 0,4 0 0,-8 0 0,-5 0 0,-5 0 0,-5 0 0,0 0 0,5 0 0,-5 0 0,12 0 0,2 0 0,5 0 0,-1 0 0,6 0 0,0 0 0,4 0 0,1-5 0,-5 0 0,4-4 0,-8 2 0,7-2 0,-3 1 0,5-1 0,0 0 0,2 3 0,2-2 0,3-1 0,-1 4 0,1-4 0,-1 1 0,3 2 0,-2-5 0,4 5 0,-4-6 0,4 6 0,-2-2 0,3 0 0,0 2 0,0-3 0,0 4 0,0 0 0,0 0 0,0 0 0,0 0 0,0 1 0,0-1 0,2 0 0,-1 0 0,3 2 0,-1-1 0,2 1 0,0-2 0,-1 3 0,1-3 0,0 2 0,0-2 0,0 0 0,0 0 0,4-3 0,-4 2 0,7-3 0,-3 1 0,3 1 0,1-2 0,-1 0 0,0 2 0,1-2 0,-1 0 0,0 2 0,1-2 0,-4 4 0,2-1 0,-2 0 0,3 0 0,1 0 0,-4 2 0,2-1 0,-2 1 0,4-2 0,-1 2 0,0-1 0,1 2 0,-1-4 0,0 4 0,1-3 0,3 2 0,-2 1 0,3-3 0,-5 2 0,0 1 0,5-3 0,-4 5 0,4-2 0,-5 0 0,1 2 0,-1-4 0,5 4 0,-4-2 0,4 1 0,-5 1 0,0-2 0,1 3 0,3-3 0,-2 2 0,3-2 0,-5 3 0,0-3 0,1 2 0,-1-1 0,0 2 0,-3 0 0,3 0 0,-6 0 0,5 0 0,-2 0 0,0 0 0,3 0 0,-7 0 0,4 0 0,-1 0 0,-2 0 0,5 0 0,-5 0 0,4 0 0,-4 0 0,1 0 0,-2 0 0,0 0 0,0 0 0,0 0 0,0 0 0,0 0 0,0 0 0,0 0 0,0 0 0,-1 0 0,-1 1 0,-1 2 0,-2 5 0,0-5 0,0 3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5T20:44:06.149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 5 24575,'3'-3'0,"0"1"0,7 2 0,-5 0 0,7 3 0,-6 0 0,5 3 0,-2 0 0,8-3 0,-4 2 0,4-1 0,0 3 0,0-1 0,11 4 0,-9-2 0,8 2 0,-14-4 0,4 1 0,-5-1 0,0 0 0,1 0 0,-1 0 0,-3 0 0,3 0 0,-3 0 0,3 0 0,-3-1 0,3-1 0,-7 0 0,7-3 0,-6 3 0,5-1 0,-5 2 0,5-1 0,-1 1 0,2-2 0,-3 3 0,2 0 0,-2-1 0,4-1 0,-1 1 0,0-1 0,1 2 0,3 0 0,-2-2 0,3 2 0,-1-2 0,-2 2 0,2 1 0,1-4 0,-4 3 0,4-3 0,-5 3 0,1-2 0,4 2 0,-4-3 0,4 1 0,-1 2 0,-2-2 0,7 3 0,-3 0 0,4-3 0,0 2 0,0-2 0,-4 3 0,3 1 0,-8-5 0,4 3 0,-5-5 0,-3 4 0,3-5 0,-7 5 0,4-5 0,-1 5 0,-2-4 0,2 4 0,0-5 0,-2 2 0,2 1 0,-3-3 0,0 5 0,3-5 0,-2 5 0,6-5 0,-7 5 0,7-5 0,-3 5 0,0-4 0,3 4 0,-3-4 0,0 4 0,2-5 0,-2 5 0,0-2 0,3 0 0,-3 2 0,3-4 0,3 4 0,-6-4 0,5 3 0,-8-3 0,2 4 0,0-2 0,-2 0 0,2 0 0,-3-1 0,0-1 0,0 1 0,0 0 0,0-1 0,0 1 0,0 0 0,0-1 0,0 3 0,0-3 0,0 1 0,0 0 0,0-1 0,0 1 0,0 0 0,0-1 0,0 1 0,0-2 0,-1 2 0,1-2 0,0 3 0,-2-1 0,1-2 0,-4 1 0,0-4 0,-1-1 0,-3-1 0,1-7 0,-2 5 0,0-6 0,0 8 0,2 0 0,-2 0 0,5 0 0,-5 0 0,5 0 0,-2 0 0,-1 2 0,3-2 0,-5 3 0,5-3 0,-5 2 0,5-2 0,-5 3 0,5-3 0,-2 0 0,2 4 0,0 4 0,0 2 0,4 6 0,-3-5 0,6 4 0,-7-6 0,5 1 0,-5 0 0,5 0 0,-5 0 0,5 0 0,-5 0 0,4 0 0,-3 3 0,1-2 0,0 2 0,-1-3 0,3 0 0,-3 4 0,3-4 0,-3 4 0,3-5 0,-3 1 0,3-2 0,-3 2 0,3-3 0,-4 2 0,4-1 0,-3 1 0,1-2 0,0 3 0,-1-1 0,3-1 0,-4 1 0,5-2 0,-5 3 0,2 0 0,-3-2 0,-2-1 0,-2-2 0,0 0 0,-7 0 0,5 0 0,-6 0 0,8 0 0,0 0 0,0 0 0,0 0 0,0 0 0,0 0 0,0 0 0,0 0 0,0 0 0,0 0 0,-4-3 0,4 2 0,-4-1 0,4 2 0,-3 0 0,2 0 0,-2 0 0,-1 0 0,4 0 0,-4 0 0,4 0 0,-3 0 0,2 0 0,-2 0 0,3 0 0,0 0 0,0 0 0,0 0 0,0 0 0,0 2 0,0-2 0,0 4 0,0-3 0,1 1 0,1 0 0,-1-1 0,4 3 0,-2-4 0,2 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8de732bee1_1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8de732bee1_1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8ca2e9e564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8ca2e9e564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8ca2e9e564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8ca2e9e564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8ca2e9e564_0_14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8ca2e9e564_0_14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8ca2e9e564_0_14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8ca2e9e564_0_14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8ca2e9e564_0_15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8ca2e9e564_0_15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8ca2e9e564_0_15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8ca2e9e564_0_15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8ca2e9e564_0_15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8ca2e9e564_0_15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8ca2e9e564_0_15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8ca2e9e564_0_15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.png"/><Relationship Id="rId4" Type="http://schemas.openxmlformats.org/officeDocument/2006/relationships/customXml" Target="../ink/ink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5.xml"/><Relationship Id="rId5" Type="http://schemas.openxmlformats.org/officeDocument/2006/relationships/image" Target="../media/image4.png"/><Relationship Id="rId4" Type="http://schemas.openxmlformats.org/officeDocument/2006/relationships/customXml" Target="../ink/ink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customXml" Target="../ink/ink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customXml" Target="../ink/ink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ECE GY 6913 Computing Systems Architecture</a:t>
            </a:r>
            <a:endParaRPr dirty="0"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3460174" y="3157300"/>
            <a:ext cx="4839275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RISCV Simulator Project – Phase 1 and 2 </a:t>
            </a:r>
          </a:p>
          <a:p>
            <a:r>
              <a:rPr lang="en-US" dirty="0"/>
              <a:t>Fall 2024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What needs to be done in</a:t>
            </a:r>
            <a:r>
              <a:rPr lang="en"/>
              <a:t> </a:t>
            </a:r>
            <a:r>
              <a:rPr lang="en" sz="2700"/>
              <a:t>WB</a:t>
            </a:r>
            <a:endParaRPr sz="2700"/>
          </a:p>
        </p:txBody>
      </p:sp>
      <p:sp>
        <p:nvSpPr>
          <p:cNvPr id="141" name="Google Shape;141;p22"/>
          <p:cNvSpPr txBox="1">
            <a:spLocks noGrp="1"/>
          </p:cNvSpPr>
          <p:nvPr>
            <p:ph type="body" idx="1"/>
          </p:nvPr>
        </p:nvSpPr>
        <p:spPr>
          <a:xfrm>
            <a:off x="1297500" y="976200"/>
            <a:ext cx="7038900" cy="353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Update the values of registers in this stage.</a:t>
            </a:r>
            <a:endParaRPr sz="17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700"/>
              <a:t>Eg. loading a value into a register, arithmetic result to be written into register</a:t>
            </a:r>
            <a:endParaRPr sz="17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 to be implemented</a:t>
            </a:r>
            <a:endParaRPr/>
          </a:p>
        </p:txBody>
      </p:sp>
      <p:sp>
        <p:nvSpPr>
          <p:cNvPr id="147" name="Google Shape;147;p23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Please refer Brightspace Project document which contains all instructions that need to be implemented. </a:t>
            </a: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2E8A7-8E77-5A35-44E6-1B5332030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Common Question – Why extra cycle?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D2C82D-0FC2-573E-17D7-8CBD53C8D5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is always an extra cycle at the end after </a:t>
            </a:r>
            <a:r>
              <a:rPr lang="en-US" dirty="0" err="1"/>
              <a:t>If.nop</a:t>
            </a:r>
            <a:r>
              <a:rPr lang="en-US" dirty="0"/>
              <a:t> is set to true </a:t>
            </a:r>
          </a:p>
          <a:p>
            <a:r>
              <a:rPr lang="en-US" dirty="0"/>
              <a:t>Refer the code to see how </a:t>
            </a:r>
            <a:r>
              <a:rPr lang="en-US" dirty="0" err="1"/>
              <a:t>self.halted</a:t>
            </a:r>
            <a:r>
              <a:rPr lang="en-US" dirty="0"/>
              <a:t> is set to true in the code</a:t>
            </a:r>
          </a:p>
          <a:p>
            <a:r>
              <a:rPr lang="en-US" dirty="0"/>
              <a:t>Checkout where our print statements for each cycle are. </a:t>
            </a:r>
          </a:p>
          <a:p>
            <a:r>
              <a:rPr lang="en-US" dirty="0"/>
              <a:t>Simple example: </a:t>
            </a:r>
          </a:p>
          <a:p>
            <a:pPr marL="146050" indent="0">
              <a:buNone/>
            </a:pPr>
            <a:r>
              <a:rPr lang="en-US" dirty="0"/>
              <a:t>	ADD x2, x3, x1</a:t>
            </a:r>
          </a:p>
          <a:p>
            <a:pPr marL="146050" indent="0">
              <a:buNone/>
            </a:pPr>
            <a:r>
              <a:rPr lang="en-US" dirty="0"/>
              <a:t>	HALT</a:t>
            </a:r>
          </a:p>
          <a:p>
            <a:pPr marL="146050" indent="0">
              <a:buNone/>
            </a:pPr>
            <a:r>
              <a:rPr lang="en-US" dirty="0"/>
              <a:t>Number of instructions = 2, cycles = 3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C8EE2B-DE9C-3E1B-A26D-E3298357F05B}"/>
              </a:ext>
            </a:extLst>
          </p:cNvPr>
          <p:cNvSpPr txBox="1"/>
          <p:nvPr/>
        </p:nvSpPr>
        <p:spPr>
          <a:xfrm>
            <a:off x="6292850" y="2059740"/>
            <a:ext cx="2197100" cy="2292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State after executing cycle: 0</a:t>
            </a:r>
          </a:p>
          <a:p>
            <a:r>
              <a:rPr lang="en-US" sz="1100" dirty="0"/>
              <a:t>IF.PC: 4</a:t>
            </a:r>
          </a:p>
          <a:p>
            <a:r>
              <a:rPr lang="en-US" sz="1100" dirty="0" err="1"/>
              <a:t>IF.nop</a:t>
            </a:r>
            <a:r>
              <a:rPr lang="en-US" sz="1100" dirty="0"/>
              <a:t>: False</a:t>
            </a:r>
          </a:p>
          <a:p>
            <a:r>
              <a:rPr lang="en-US" sz="1100" dirty="0"/>
              <a:t>----------------------------------------------------------------------</a:t>
            </a:r>
          </a:p>
          <a:p>
            <a:r>
              <a:rPr lang="en-US" sz="1100" dirty="0"/>
              <a:t>State after executing cycle: 1</a:t>
            </a:r>
          </a:p>
          <a:p>
            <a:r>
              <a:rPr lang="en-US" sz="1100" dirty="0"/>
              <a:t>IF.PC: 8</a:t>
            </a:r>
          </a:p>
          <a:p>
            <a:r>
              <a:rPr lang="en-US" sz="1100" dirty="0" err="1"/>
              <a:t>IF.nop</a:t>
            </a:r>
            <a:r>
              <a:rPr lang="en-US" sz="1100" dirty="0"/>
              <a:t>: True</a:t>
            </a:r>
          </a:p>
          <a:p>
            <a:r>
              <a:rPr lang="en-US" sz="1100" dirty="0"/>
              <a:t>----------------------------------------------------------------------</a:t>
            </a:r>
          </a:p>
          <a:p>
            <a:r>
              <a:rPr lang="en-US" sz="1100" dirty="0"/>
              <a:t>State after executing cycle: 2</a:t>
            </a:r>
          </a:p>
          <a:p>
            <a:r>
              <a:rPr lang="en-US" sz="1100" dirty="0"/>
              <a:t>IF.PC: 8</a:t>
            </a:r>
          </a:p>
          <a:p>
            <a:r>
              <a:rPr lang="en-US" sz="1100" dirty="0" err="1"/>
              <a:t>IF.nop</a:t>
            </a:r>
            <a:r>
              <a:rPr lang="en-US" sz="1100" dirty="0"/>
              <a:t>: True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2983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6E2D8-DBC7-59BF-648E-FE9C03EA3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Hazards – EX to 1st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D4D78F-C037-66EC-4138-D3C538B244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46050" indent="0">
              <a:buNone/>
            </a:pPr>
            <a:r>
              <a:rPr lang="en-US" dirty="0"/>
              <a:t>add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x5</a:t>
            </a:r>
            <a:r>
              <a:rPr lang="en-US" dirty="0"/>
              <a:t>, x2, x3</a:t>
            </a:r>
          </a:p>
          <a:p>
            <a:pPr marL="146050" indent="0">
              <a:buNone/>
            </a:pPr>
            <a:r>
              <a:rPr lang="en-US" dirty="0"/>
              <a:t>add x6,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x5</a:t>
            </a:r>
            <a:r>
              <a:rPr lang="en-US" dirty="0"/>
              <a:t>, x4 </a:t>
            </a:r>
          </a:p>
          <a:p>
            <a:pPr marL="146050" indent="0">
              <a:buNone/>
            </a:pPr>
            <a:endParaRPr lang="en-US" dirty="0"/>
          </a:p>
          <a:p>
            <a:pPr marL="146050" indent="0">
              <a:buNone/>
            </a:pPr>
            <a:r>
              <a:rPr lang="en-US" dirty="0"/>
              <a:t>1	2	3	4	5	6</a:t>
            </a:r>
          </a:p>
          <a:p>
            <a:pPr marL="146050" indent="0">
              <a:buNone/>
            </a:pPr>
            <a:r>
              <a:rPr lang="en-US" dirty="0"/>
              <a:t>IF	ID	EX	ME	WB</a:t>
            </a:r>
          </a:p>
          <a:p>
            <a:pPr marL="146050" indent="0">
              <a:buNone/>
            </a:pPr>
            <a:r>
              <a:rPr lang="en-US" dirty="0"/>
              <a:t>	IF	ID	EX	ME	WB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7F6CEC7-E50A-4E13-EEBB-7874EB3C97B9}"/>
                  </a:ext>
                </a:extLst>
              </p14:cNvPr>
              <p14:cNvContentPartPr/>
              <p14:nvPr/>
            </p14:nvContentPartPr>
            <p14:xfrm>
              <a:off x="2882820" y="3209480"/>
              <a:ext cx="577080" cy="2667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7F6CEC7-E50A-4E13-EEBB-7874EB3C97B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76700" y="3203360"/>
                <a:ext cx="589320" cy="27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29396089-6CBC-21AA-D963-3889CA2478DF}"/>
                  </a:ext>
                </a:extLst>
              </p14:cNvPr>
              <p14:cNvContentPartPr/>
              <p14:nvPr/>
            </p14:nvContentPartPr>
            <p14:xfrm>
              <a:off x="4422180" y="3085640"/>
              <a:ext cx="379800" cy="2242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29396089-6CBC-21AA-D963-3889CA2478D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416060" y="3079520"/>
                <a:ext cx="392040" cy="236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720090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BD32A2-2ECC-22B5-730B-9B11185981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9AD28-1939-1308-72E3-F65D8636C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Hazards – EX to 2nd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8161A1-2C31-C66F-4997-87985F221B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46050" indent="0">
              <a:buNone/>
            </a:pPr>
            <a:r>
              <a:rPr lang="en-US" dirty="0"/>
              <a:t>add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x5</a:t>
            </a:r>
            <a:r>
              <a:rPr lang="en-US" dirty="0"/>
              <a:t>, x2, x3</a:t>
            </a:r>
          </a:p>
          <a:p>
            <a:pPr marL="146050" indent="0">
              <a:buNone/>
            </a:pPr>
            <a:r>
              <a:rPr lang="en-US" dirty="0"/>
              <a:t>sub x7, x8, x9</a:t>
            </a:r>
          </a:p>
          <a:p>
            <a:pPr marL="146050" indent="0">
              <a:buNone/>
            </a:pPr>
            <a:r>
              <a:rPr lang="en-US" dirty="0"/>
              <a:t>add x6,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x5</a:t>
            </a:r>
            <a:r>
              <a:rPr lang="en-US" dirty="0"/>
              <a:t>, x4 </a:t>
            </a:r>
          </a:p>
          <a:p>
            <a:pPr marL="146050" indent="0">
              <a:buNone/>
            </a:pPr>
            <a:endParaRPr lang="en-US" dirty="0"/>
          </a:p>
          <a:p>
            <a:pPr marL="146050" indent="0">
              <a:buNone/>
            </a:pPr>
            <a:r>
              <a:rPr lang="en-US" dirty="0"/>
              <a:t>1	2	3	4	5	6	7</a:t>
            </a:r>
          </a:p>
          <a:p>
            <a:pPr marL="146050" indent="0">
              <a:buNone/>
            </a:pPr>
            <a:r>
              <a:rPr lang="en-US" dirty="0"/>
              <a:t>IF	ID	EX	ME	WB</a:t>
            </a:r>
          </a:p>
          <a:p>
            <a:pPr marL="146050" indent="0">
              <a:buNone/>
            </a:pPr>
            <a:r>
              <a:rPr lang="en-US" dirty="0"/>
              <a:t>	IF	ID	EX	ME	WB</a:t>
            </a:r>
          </a:p>
          <a:p>
            <a:pPr marL="146050" indent="0">
              <a:buNone/>
            </a:pPr>
            <a:r>
              <a:rPr lang="en-US" dirty="0"/>
              <a:t>		IF	ID	EX	ME	WB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45C2BD22-C9EE-B8DE-8EA5-485151493AEE}"/>
                  </a:ext>
                </a:extLst>
              </p14:cNvPr>
              <p14:cNvContentPartPr/>
              <p14:nvPr/>
            </p14:nvContentPartPr>
            <p14:xfrm>
              <a:off x="4430100" y="3281480"/>
              <a:ext cx="420120" cy="2451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45C2BD22-C9EE-B8DE-8EA5-485151493AE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23980" y="3275360"/>
                <a:ext cx="432360" cy="25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E94DCAA0-C07A-2A17-CCAF-4CA12016721E}"/>
                  </a:ext>
                </a:extLst>
              </p14:cNvPr>
              <p14:cNvContentPartPr/>
              <p14:nvPr/>
            </p14:nvContentPartPr>
            <p14:xfrm>
              <a:off x="4408140" y="3768920"/>
              <a:ext cx="395640" cy="2181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E94DCAA0-C07A-2A17-CCAF-4CA12016721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402020" y="3762800"/>
                <a:ext cx="407880" cy="23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EBA12BE4-8A48-AE06-094C-0A84EA276C3B}"/>
                  </a:ext>
                </a:extLst>
              </p14:cNvPr>
              <p14:cNvContentPartPr/>
              <p14:nvPr/>
            </p14:nvContentPartPr>
            <p14:xfrm>
              <a:off x="2866620" y="3415040"/>
              <a:ext cx="1468800" cy="531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EBA12BE4-8A48-AE06-094C-0A84EA276C3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860500" y="3408920"/>
                <a:ext cx="1481040" cy="543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642267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2B21E-376F-04BF-1A63-94BD647F7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MEM to 2nd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5563EE-C43E-A246-69EA-EE14F47DF3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46050" indent="0">
              <a:buNone/>
            </a:pPr>
            <a:r>
              <a:rPr lang="en-US" dirty="0" err="1"/>
              <a:t>lw</a:t>
            </a:r>
            <a:r>
              <a:rPr lang="en-US" dirty="0"/>
              <a:t>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x5</a:t>
            </a:r>
            <a:r>
              <a:rPr lang="en-US" dirty="0"/>
              <a:t>, 20(x10)</a:t>
            </a:r>
          </a:p>
          <a:p>
            <a:pPr marL="146050" indent="0">
              <a:buNone/>
            </a:pPr>
            <a:r>
              <a:rPr lang="en-US" dirty="0"/>
              <a:t>sub x7, x8, x9</a:t>
            </a:r>
          </a:p>
          <a:p>
            <a:pPr marL="146050" indent="0">
              <a:buNone/>
            </a:pPr>
            <a:r>
              <a:rPr lang="en-US" dirty="0"/>
              <a:t>add x6,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x5</a:t>
            </a:r>
            <a:r>
              <a:rPr lang="en-US" dirty="0"/>
              <a:t>, x4</a:t>
            </a:r>
          </a:p>
          <a:p>
            <a:pPr marL="146050" indent="0">
              <a:buNone/>
            </a:pPr>
            <a:endParaRPr lang="en-US" dirty="0"/>
          </a:p>
          <a:p>
            <a:pPr marL="146050" indent="0">
              <a:buNone/>
            </a:pPr>
            <a:r>
              <a:rPr lang="en-US" dirty="0"/>
              <a:t>1	2	3	4	5	6	7</a:t>
            </a:r>
          </a:p>
          <a:p>
            <a:pPr marL="146050" indent="0">
              <a:buNone/>
            </a:pPr>
            <a:r>
              <a:rPr lang="en-US" dirty="0"/>
              <a:t>IF	ID	EX	ME	WB</a:t>
            </a:r>
          </a:p>
          <a:p>
            <a:pPr marL="146050" indent="0">
              <a:buNone/>
            </a:pPr>
            <a:r>
              <a:rPr lang="en-US" dirty="0"/>
              <a:t>	IF	ID	EX	ME	WB</a:t>
            </a:r>
          </a:p>
          <a:p>
            <a:pPr marL="146050" indent="0">
              <a:buNone/>
            </a:pPr>
            <a:r>
              <a:rPr lang="en-US" dirty="0"/>
              <a:t>		IF	ID	EX	ME	WB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02C9175-0027-EA46-5CAE-9D10B8FE8F2D}"/>
                  </a:ext>
                </a:extLst>
              </p14:cNvPr>
              <p14:cNvContentPartPr/>
              <p14:nvPr/>
            </p14:nvContentPartPr>
            <p14:xfrm>
              <a:off x="3485820" y="3303080"/>
              <a:ext cx="398520" cy="243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02C9175-0027-EA46-5CAE-9D10B8FE8F2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79700" y="3296960"/>
                <a:ext cx="410760" cy="25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420A2D54-C586-0790-F032-A88F9E549B77}"/>
                  </a:ext>
                </a:extLst>
              </p14:cNvPr>
              <p14:cNvContentPartPr/>
              <p14:nvPr/>
            </p14:nvContentPartPr>
            <p14:xfrm>
              <a:off x="3912420" y="3431960"/>
              <a:ext cx="491040" cy="5338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420A2D54-C586-0790-F032-A88F9E549B7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906300" y="3425840"/>
                <a:ext cx="503280" cy="546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733068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E51E4-0DC0-7067-E32F-CE51CC7CD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MEM to 1st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296F3B-0B84-F337-5E06-7AA97277C0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marL="146050" indent="0">
              <a:buNone/>
            </a:pPr>
            <a:r>
              <a:rPr lang="en-US" dirty="0" err="1"/>
              <a:t>lw</a:t>
            </a:r>
            <a:r>
              <a:rPr lang="en-US" dirty="0"/>
              <a:t> x5, 20(x10)</a:t>
            </a:r>
          </a:p>
          <a:p>
            <a:pPr marL="146050" indent="0">
              <a:buNone/>
            </a:pPr>
            <a:r>
              <a:rPr lang="en-US" dirty="0"/>
              <a:t>add x6, x5, x4 </a:t>
            </a:r>
          </a:p>
          <a:p>
            <a:pPr marL="146050" indent="0">
              <a:buNone/>
            </a:pPr>
            <a:endParaRPr lang="en-US" dirty="0"/>
          </a:p>
          <a:p>
            <a:pPr marL="146050" indent="0">
              <a:buNone/>
            </a:pPr>
            <a:r>
              <a:rPr lang="en-US" dirty="0"/>
              <a:t>1	2	3	4	5	6</a:t>
            </a:r>
          </a:p>
          <a:p>
            <a:pPr marL="146050" indent="0">
              <a:buNone/>
            </a:pPr>
            <a:r>
              <a:rPr lang="en-US" dirty="0"/>
              <a:t>IF	ID	EX	ME	WB</a:t>
            </a:r>
          </a:p>
          <a:p>
            <a:pPr marL="146050" indent="0">
              <a:buNone/>
            </a:pPr>
            <a:r>
              <a:rPr lang="en-US" dirty="0"/>
              <a:t>	IF	ID	EX	ME	WB</a:t>
            </a:r>
          </a:p>
          <a:p>
            <a:pPr marL="146050" indent="0">
              <a:buNone/>
            </a:pPr>
            <a:endParaRPr lang="en-US" dirty="0"/>
          </a:p>
          <a:p>
            <a:pPr marL="146050" indent="0">
              <a:buNone/>
            </a:pPr>
            <a:endParaRPr lang="en-US" dirty="0"/>
          </a:p>
          <a:p>
            <a:pPr marL="146050" indent="0">
              <a:buNone/>
            </a:pPr>
            <a:r>
              <a:rPr lang="en-US" dirty="0"/>
              <a:t>1	2	3	4	5	6	7</a:t>
            </a:r>
          </a:p>
          <a:p>
            <a:pPr marL="146050" indent="0">
              <a:buNone/>
            </a:pPr>
            <a:r>
              <a:rPr lang="en-US" dirty="0"/>
              <a:t>IF	ID	EX	ME	WB</a:t>
            </a:r>
          </a:p>
          <a:p>
            <a:pPr marL="146050" indent="0">
              <a:buNone/>
            </a:pPr>
            <a:r>
              <a:rPr lang="en-US" dirty="0"/>
              <a:t>	IF	ID	</a:t>
            </a:r>
            <a:r>
              <a:rPr lang="en-US" dirty="0">
                <a:highlight>
                  <a:srgbClr val="FFFF00"/>
                </a:highlight>
              </a:rPr>
              <a:t>NOP</a:t>
            </a:r>
            <a:r>
              <a:rPr lang="en-US" dirty="0"/>
              <a:t>	EX	ME	WB</a:t>
            </a:r>
          </a:p>
          <a:p>
            <a:pPr marL="146050" indent="0">
              <a:buNone/>
            </a:pPr>
            <a:endParaRPr lang="en-US" dirty="0"/>
          </a:p>
          <a:p>
            <a:pPr marL="146050" indent="0">
              <a:buNone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864B0D-483A-75A9-AA53-F1E6A4E7719A}"/>
              </a:ext>
            </a:extLst>
          </p:cNvPr>
          <p:cNvSpPr txBox="1"/>
          <p:nvPr/>
        </p:nvSpPr>
        <p:spPr>
          <a:xfrm>
            <a:off x="7588250" y="1586250"/>
            <a:ext cx="138430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Cannot forward since they are both in the same cycle. </a:t>
            </a:r>
          </a:p>
          <a:p>
            <a:endParaRPr lang="en-US" dirty="0"/>
          </a:p>
          <a:p>
            <a:r>
              <a:rPr lang="en-US" dirty="0"/>
              <a:t>Use NOP</a:t>
            </a:r>
          </a:p>
          <a:p>
            <a:endParaRPr lang="en-US" dirty="0"/>
          </a:p>
          <a:p>
            <a:r>
              <a:rPr lang="en-US" dirty="0"/>
              <a:t>NOP halts one stage of the pipeline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705C93A7-A4E0-AE1E-3F0D-782A80A2AE7E}"/>
                  </a:ext>
                </a:extLst>
              </p14:cNvPr>
              <p14:cNvContentPartPr/>
              <p14:nvPr/>
            </p14:nvContentPartPr>
            <p14:xfrm>
              <a:off x="3427140" y="3721760"/>
              <a:ext cx="429120" cy="1796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705C93A7-A4E0-AE1E-3F0D-782A80A2AE7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21020" y="3715640"/>
                <a:ext cx="441360" cy="191880"/>
              </a:xfrm>
              <a:prstGeom prst="rect">
                <a:avLst/>
              </a:prstGeom>
            </p:spPr>
          </p:pic>
        </mc:Fallback>
      </mc:AlternateContent>
      <p:sp>
        <p:nvSpPr>
          <p:cNvPr id="13" name="Ovaal 12">
            <a:extLst>
              <a:ext uri="{FF2B5EF4-FFF2-40B4-BE49-F238E27FC236}">
                <a16:creationId xmlns:a16="http://schemas.microsoft.com/office/drawing/2014/main" id="{EA082537-1714-4390-975B-34CE2A6188F1}"/>
              </a:ext>
            </a:extLst>
          </p:cNvPr>
          <p:cNvSpPr/>
          <p:nvPr/>
        </p:nvSpPr>
        <p:spPr>
          <a:xfrm>
            <a:off x="3427140" y="2868009"/>
            <a:ext cx="548640" cy="182880"/>
          </a:xfrm>
          <a:prstGeom prst="ellipse">
            <a:avLst/>
          </a:prstGeom>
          <a:solidFill>
            <a:srgbClr val="E71224">
              <a:alpha val="5000"/>
            </a:srgbClr>
          </a:solidFill>
          <a:ln w="12600">
            <a:solidFill>
              <a:srgbClr val="E7122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>
              <a:solidFill>
                <a:srgbClr val="E71224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EA112976-6E7D-1C6D-D743-7CCD8928755C}"/>
                  </a:ext>
                </a:extLst>
              </p14:cNvPr>
              <p14:cNvContentPartPr/>
              <p14:nvPr/>
            </p14:nvContentPartPr>
            <p14:xfrm>
              <a:off x="3883980" y="3830120"/>
              <a:ext cx="500040" cy="2037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EA112976-6E7D-1C6D-D743-7CCD8928755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877860" y="3824000"/>
                <a:ext cx="512280" cy="21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860202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77942-D0C3-C142-CD09-9A992DFB1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Test Case 1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582DAD-398A-7D5F-EACC-13AA941C4C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2250" y="2078875"/>
            <a:ext cx="8756650" cy="2261100"/>
          </a:xfrm>
        </p:spPr>
        <p:txBody>
          <a:bodyPr>
            <a:normAutofit fontScale="85000" lnSpcReduction="10000"/>
          </a:bodyPr>
          <a:lstStyle/>
          <a:p>
            <a:pPr marL="146050" indent="0">
              <a:buNone/>
            </a:pPr>
            <a:r>
              <a:rPr lang="en-US" dirty="0"/>
              <a:t>	0	1	2	3	4	5	6</a:t>
            </a:r>
          </a:p>
          <a:p>
            <a:pPr marL="146050" indent="0">
              <a:buNone/>
            </a:pPr>
            <a:endParaRPr lang="en-US" dirty="0"/>
          </a:p>
          <a:p>
            <a:pPr marL="146050" indent="0">
              <a:buNone/>
            </a:pPr>
            <a:r>
              <a:rPr lang="en-US" dirty="0"/>
              <a:t>Lw	IF	ID	EX	ME	WB	</a:t>
            </a:r>
          </a:p>
          <a:p>
            <a:pPr marL="146050" indent="0">
              <a:buNone/>
            </a:pPr>
            <a:endParaRPr lang="en-US" dirty="0"/>
          </a:p>
          <a:p>
            <a:pPr marL="146050" indent="0">
              <a:buNone/>
            </a:pPr>
            <a:r>
              <a:rPr lang="en-US" dirty="0"/>
              <a:t>Lw 		IF	ID	EX	ME	WB</a:t>
            </a:r>
          </a:p>
          <a:p>
            <a:pPr marL="146050" indent="0">
              <a:buNone/>
            </a:pPr>
            <a:endParaRPr lang="en-US" dirty="0"/>
          </a:p>
          <a:p>
            <a:pPr marL="146050" indent="0">
              <a:buNone/>
            </a:pPr>
            <a:r>
              <a:rPr lang="en-US" dirty="0"/>
              <a:t>Add			IF	ID	</a:t>
            </a:r>
            <a:r>
              <a:rPr lang="en-US" dirty="0">
                <a:highlight>
                  <a:srgbClr val="FFFF00"/>
                </a:highlight>
              </a:rPr>
              <a:t>----</a:t>
            </a:r>
            <a:r>
              <a:rPr lang="en-US" dirty="0"/>
              <a:t>	EX	MEM	WB	</a:t>
            </a:r>
          </a:p>
          <a:p>
            <a:pPr marL="146050" indent="0">
              <a:buNone/>
            </a:pPr>
            <a:endParaRPr lang="en-US" dirty="0"/>
          </a:p>
          <a:p>
            <a:pPr marL="146050" indent="0">
              <a:buNone/>
            </a:pPr>
            <a:r>
              <a:rPr lang="en-US" dirty="0"/>
              <a:t>Sub				IF	</a:t>
            </a:r>
            <a:r>
              <a:rPr lang="en-US" dirty="0">
                <a:highlight>
                  <a:srgbClr val="FFFF00"/>
                </a:highlight>
              </a:rPr>
              <a:t>----</a:t>
            </a:r>
            <a:r>
              <a:rPr lang="en-US" dirty="0"/>
              <a:t>	ID	EX	MEM	WB</a:t>
            </a:r>
          </a:p>
          <a:p>
            <a:pPr marL="146050" indent="0">
              <a:buNone/>
            </a:pPr>
            <a:endParaRPr lang="en-US" dirty="0"/>
          </a:p>
          <a:p>
            <a:pPr marL="146050" indent="0">
              <a:buNone/>
            </a:pPr>
            <a:r>
              <a:rPr lang="en-US" dirty="0"/>
              <a:t>SW					</a:t>
            </a:r>
            <a:r>
              <a:rPr lang="en-US" dirty="0">
                <a:highlight>
                  <a:srgbClr val="FFFF00"/>
                </a:highlight>
              </a:rPr>
              <a:t>----</a:t>
            </a:r>
            <a:r>
              <a:rPr lang="en-US" dirty="0"/>
              <a:t>	IF	ID	EX	MEM</a:t>
            </a:r>
          </a:p>
          <a:p>
            <a:pPr marL="146050" indent="0">
              <a:buNone/>
            </a:pPr>
            <a:endParaRPr lang="en-US" dirty="0"/>
          </a:p>
          <a:p>
            <a:pPr marL="1460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0572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3570D-E9F5-C84A-9D76-28D6A4583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Why are the stages in reverse order in code?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EFD29D-E53C-0F4C-7FCF-BC14A7CC29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 descr="A screen shot of a computer&#10;&#10;Description automatically generated">
            <a:extLst>
              <a:ext uri="{FF2B5EF4-FFF2-40B4-BE49-F238E27FC236}">
                <a16:creationId xmlns:a16="http://schemas.microsoft.com/office/drawing/2014/main" id="{249E7A93-FCD6-0630-08E3-4D29366E37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850" y="1853850"/>
            <a:ext cx="3422650" cy="25705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AA7D17C-1A25-EBB8-736B-954BE7C621A6}"/>
              </a:ext>
            </a:extLst>
          </p:cNvPr>
          <p:cNvSpPr txBox="1"/>
          <p:nvPr/>
        </p:nvSpPr>
        <p:spPr>
          <a:xfrm>
            <a:off x="5435600" y="2184400"/>
            <a:ext cx="226695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implementing a NOP say in the EX stage, every lower state (before the EX stage) will be in NOP till the upper state NOP is resolved. </a:t>
            </a:r>
          </a:p>
          <a:p>
            <a:endParaRPr lang="en-US" dirty="0"/>
          </a:p>
          <a:p>
            <a:r>
              <a:rPr lang="en-US" dirty="0"/>
              <a:t>Essentially the lower states are affected by the upper states. </a:t>
            </a:r>
          </a:p>
        </p:txBody>
      </p:sp>
    </p:spTree>
    <p:extLst>
      <p:ext uri="{BB962C8B-B14F-4D97-AF65-F5344CB8AC3E}">
        <p14:creationId xmlns:p14="http://schemas.microsoft.com/office/powerpoint/2010/main" val="640988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 of the Project</a:t>
            </a:r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457200" lvl="0" indent="-375443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500" dirty="0"/>
              <a:t>Have a working model of a 32 bit RISC-V interpreter.</a:t>
            </a:r>
            <a:endParaRPr sz="2500" dirty="0"/>
          </a:p>
          <a:p>
            <a:pPr marL="457200" lvl="0" indent="-375443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500" dirty="0"/>
              <a:t>Accurately maintain the values in all registers and memory locations.</a:t>
            </a:r>
            <a:endParaRPr sz="2500" dirty="0"/>
          </a:p>
          <a:p>
            <a:pPr marL="457200" lvl="0" indent="-375443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500" dirty="0"/>
              <a:t>Project is to be done either in Python or C++.  The boiler-plate code will been provided on </a:t>
            </a:r>
            <a:r>
              <a:rPr lang="en" sz="2500" dirty="0" err="1"/>
              <a:t>brightspace</a:t>
            </a:r>
            <a:r>
              <a:rPr lang="en" sz="2500" dirty="0"/>
              <a:t>.</a:t>
            </a:r>
          </a:p>
          <a:p>
            <a:pPr marL="457200" lvl="0" indent="-375443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500" dirty="0"/>
              <a:t>Project is to be done individually.</a:t>
            </a:r>
            <a:endParaRPr sz="25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43F81-9300-66DF-2529-ADDDAF506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Grading Scheme and support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452672-C2CD-048A-B0A3-E09E618F3A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Weightage of the RISCV project will be 10% of your total grade.</a:t>
            </a:r>
          </a:p>
          <a:p>
            <a:r>
              <a:rPr lang="en-US" dirty="0"/>
              <a:t>Each phase (Phase 1 Single stage and Phase 2 Five stage) will be out of 50 marks</a:t>
            </a:r>
          </a:p>
          <a:p>
            <a:r>
              <a:rPr lang="en-US" dirty="0"/>
              <a:t>Test cases – total 10 – 3 of which will be released a week before submission of each phase. </a:t>
            </a:r>
          </a:p>
          <a:p>
            <a:r>
              <a:rPr lang="en-US" dirty="0"/>
              <a:t>Project report – contains questions and marking scheme which will be posted on Brightspace</a:t>
            </a:r>
          </a:p>
          <a:p>
            <a:r>
              <a:rPr lang="en-US" dirty="0"/>
              <a:t>Mondays 9:30 AM – 11:00 AM will be project office hours starting 7</a:t>
            </a:r>
            <a:r>
              <a:rPr lang="en-US" baseline="30000" dirty="0"/>
              <a:t>th</a:t>
            </a:r>
            <a:r>
              <a:rPr lang="en-US" dirty="0"/>
              <a:t> Oct 2024 </a:t>
            </a:r>
          </a:p>
          <a:p>
            <a:r>
              <a:rPr lang="en-US" dirty="0"/>
              <a:t>Phase 1 submission is on 8</a:t>
            </a:r>
            <a:r>
              <a:rPr lang="en-US" baseline="30000" dirty="0"/>
              <a:t>th</a:t>
            </a:r>
            <a:r>
              <a:rPr lang="en-US" dirty="0"/>
              <a:t> Nov 2024, Phase 2 submission is due Dec 13</a:t>
            </a:r>
            <a:r>
              <a:rPr lang="en-US" baseline="30000" dirty="0"/>
              <a:t>th</a:t>
            </a:r>
            <a:r>
              <a:rPr lang="en-US" dirty="0"/>
              <a:t> 2024</a:t>
            </a:r>
          </a:p>
        </p:txBody>
      </p:sp>
    </p:spTree>
    <p:extLst>
      <p:ext uri="{BB962C8B-B14F-4D97-AF65-F5344CB8AC3E}">
        <p14:creationId xmlns:p14="http://schemas.microsoft.com/office/powerpoint/2010/main" val="1487097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</a:t>
            </a:r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dirty="0" err="1"/>
              <a:t>imem.txt</a:t>
            </a:r>
            <a:r>
              <a:rPr lang="en" sz="1900" dirty="0"/>
              <a:t> </a:t>
            </a:r>
            <a:endParaRPr sz="19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0" dirty="0"/>
              <a:t>contains binary input of all the instructions</a:t>
            </a:r>
            <a:endParaRPr sz="19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9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0" dirty="0" err="1"/>
              <a:t>dmem.txt</a:t>
            </a:r>
            <a:endParaRPr sz="19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0" dirty="0"/>
              <a:t>contains binary input of all the memory locations</a:t>
            </a:r>
            <a:endParaRPr sz="1900"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Output</a:t>
            </a:r>
            <a:endParaRPr dirty="0"/>
          </a:p>
        </p:txBody>
      </p:sp>
      <p:sp>
        <p:nvSpPr>
          <p:cNvPr id="105" name="Google Shape;105;p16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dirty="0"/>
              <a:t>Performance Metrics</a:t>
            </a:r>
            <a:endParaRPr sz="19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0" dirty="0"/>
              <a:t>Register States after each cycle</a:t>
            </a:r>
            <a:endParaRPr sz="19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0" dirty="0" err="1"/>
              <a:t>DMem</a:t>
            </a:r>
            <a:r>
              <a:rPr lang="en" sz="1900" dirty="0"/>
              <a:t> at the end of program execution</a:t>
            </a:r>
            <a:endParaRPr sz="19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0" dirty="0"/>
              <a:t>State Results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What needs to be done in</a:t>
            </a:r>
            <a:r>
              <a:rPr lang="en"/>
              <a:t> </a:t>
            </a:r>
            <a:r>
              <a:rPr lang="en" sz="2700"/>
              <a:t>IF</a:t>
            </a:r>
            <a:endParaRPr sz="2700"/>
          </a:p>
        </p:txBody>
      </p:sp>
      <p:sp>
        <p:nvSpPr>
          <p:cNvPr id="117" name="Google Shape;117;p18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Read 4 lines of the IMEM file.</a:t>
            </a:r>
            <a:endParaRPr sz="17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What needs to be done in</a:t>
            </a:r>
            <a:r>
              <a:rPr lang="en"/>
              <a:t> </a:t>
            </a:r>
            <a:r>
              <a:rPr lang="en" sz="2700"/>
              <a:t>ID</a:t>
            </a:r>
            <a:endParaRPr sz="2700"/>
          </a:p>
        </p:txBody>
      </p:sp>
      <p:sp>
        <p:nvSpPr>
          <p:cNvPr id="123" name="Google Shape;123;p19"/>
          <p:cNvSpPr txBox="1">
            <a:spLocks noGrp="1"/>
          </p:cNvSpPr>
          <p:nvPr>
            <p:ph type="body" idx="1"/>
          </p:nvPr>
        </p:nvSpPr>
        <p:spPr>
          <a:xfrm>
            <a:off x="1114100" y="1783000"/>
            <a:ext cx="7038900" cy="383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/>
              <a:t>Convert the 32 bits into an instruction. (Big endian)</a:t>
            </a:r>
            <a:endParaRPr sz="17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 dirty="0">
                <a:latin typeface="Courier New"/>
                <a:ea typeface="Courier New"/>
                <a:cs typeface="Courier New"/>
                <a:sym typeface="Courier New"/>
              </a:rPr>
              <a:t>00000000</a:t>
            </a:r>
            <a:endParaRPr sz="17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 dirty="0">
                <a:latin typeface="Courier New"/>
                <a:ea typeface="Courier New"/>
                <a:cs typeface="Courier New"/>
                <a:sym typeface="Courier New"/>
              </a:rPr>
              <a:t>01010010</a:t>
            </a:r>
            <a:endParaRPr sz="17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 dirty="0">
                <a:latin typeface="Courier New"/>
                <a:ea typeface="Courier New"/>
                <a:cs typeface="Courier New"/>
                <a:sym typeface="Courier New"/>
              </a:rPr>
              <a:t>00000001</a:t>
            </a:r>
            <a:endParaRPr sz="17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 dirty="0">
                <a:latin typeface="Courier New"/>
                <a:ea typeface="Courier New"/>
                <a:cs typeface="Courier New"/>
                <a:sym typeface="Courier New"/>
              </a:rPr>
              <a:t>10110011</a:t>
            </a:r>
            <a:endParaRPr sz="17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7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 dirty="0"/>
              <a:t>Instruction: 	</a:t>
            </a:r>
            <a:r>
              <a:rPr lang="en" sz="1700" dirty="0">
                <a:latin typeface="Courier New"/>
                <a:ea typeface="Courier New"/>
                <a:cs typeface="Courier New"/>
                <a:sym typeface="Courier New"/>
              </a:rPr>
              <a:t>00000000010100100000000110110011</a:t>
            </a:r>
            <a:endParaRPr sz="17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 dirty="0"/>
              <a:t>Decoded instruction: 	</a:t>
            </a:r>
            <a:r>
              <a:rPr lang="en" sz="1700" dirty="0">
                <a:latin typeface="Courier New"/>
                <a:ea typeface="Courier New"/>
                <a:cs typeface="Courier New"/>
                <a:sym typeface="Courier New"/>
              </a:rPr>
              <a:t>add x3, x4, x5</a:t>
            </a:r>
            <a:endParaRPr sz="17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7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What needs to be done in</a:t>
            </a:r>
            <a:r>
              <a:rPr lang="en"/>
              <a:t> </a:t>
            </a:r>
            <a:r>
              <a:rPr lang="en" sz="2700"/>
              <a:t>EX</a:t>
            </a:r>
            <a:endParaRPr sz="2700"/>
          </a:p>
        </p:txBody>
      </p:sp>
      <p:sp>
        <p:nvSpPr>
          <p:cNvPr id="129" name="Google Shape;129;p20"/>
          <p:cNvSpPr txBox="1">
            <a:spLocks noGrp="1"/>
          </p:cNvSpPr>
          <p:nvPr>
            <p:ph type="body" idx="1"/>
          </p:nvPr>
        </p:nvSpPr>
        <p:spPr>
          <a:xfrm>
            <a:off x="1264175" y="1766350"/>
            <a:ext cx="7038900" cy="320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Instruction: 	</a:t>
            </a: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add x3, x4, x5</a:t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			lw x10, 20(x12)</a:t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7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/>
              <a:t>Be sure to perform the right execution at this stage.</a:t>
            </a:r>
            <a:endParaRPr sz="17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/>
              <a:t>R and I type instructions will perform the normal executions.</a:t>
            </a:r>
            <a:endParaRPr sz="17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700"/>
              <a:t>Load and Store instructions will perform calculations of offset.</a:t>
            </a:r>
            <a:endParaRPr sz="17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What needs to be done in</a:t>
            </a:r>
            <a:r>
              <a:rPr lang="en"/>
              <a:t> </a:t>
            </a:r>
            <a:r>
              <a:rPr lang="en" sz="2700"/>
              <a:t>MEM</a:t>
            </a:r>
            <a:endParaRPr sz="2700"/>
          </a:p>
        </p:txBody>
      </p:sp>
      <p:sp>
        <p:nvSpPr>
          <p:cNvPr id="135" name="Google Shape;135;p21"/>
          <p:cNvSpPr txBox="1">
            <a:spLocks noGrp="1"/>
          </p:cNvSpPr>
          <p:nvPr>
            <p:ph type="body" idx="1"/>
          </p:nvPr>
        </p:nvSpPr>
        <p:spPr>
          <a:xfrm>
            <a:off x="1297500" y="1307850"/>
            <a:ext cx="7038900" cy="320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Make sure to access memory in this stage. </a:t>
            </a:r>
            <a:endParaRPr sz="1700"/>
          </a:p>
          <a:p>
            <a:pPr marL="0" lvl="0" indent="0" algn="ctr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700"/>
              <a:t>LOAD and STORE instructions</a:t>
            </a:r>
            <a:endParaRPr sz="17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825</TotalTime>
  <Words>931</Words>
  <Application>Microsoft Macintosh PowerPoint</Application>
  <PresentationFormat>On-screen Show (16:9)</PresentationFormat>
  <Paragraphs>129</Paragraphs>
  <Slides>18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Lato</vt:lpstr>
      <vt:lpstr>Raleway</vt:lpstr>
      <vt:lpstr>Courier New</vt:lpstr>
      <vt:lpstr>Streamline</vt:lpstr>
      <vt:lpstr>ECE GY 6913 Computing Systems Architecture</vt:lpstr>
      <vt:lpstr>Goal of the Project</vt:lpstr>
      <vt:lpstr>Grading Scheme and support</vt:lpstr>
      <vt:lpstr>Input</vt:lpstr>
      <vt:lpstr>Output</vt:lpstr>
      <vt:lpstr>What needs to be done in IF</vt:lpstr>
      <vt:lpstr>What needs to be done in ID</vt:lpstr>
      <vt:lpstr>What needs to be done in EX</vt:lpstr>
      <vt:lpstr>What needs to be done in MEM</vt:lpstr>
      <vt:lpstr>What needs to be done in WB</vt:lpstr>
      <vt:lpstr>Instructions to be implemented</vt:lpstr>
      <vt:lpstr>Common Question – Why extra cycle? </vt:lpstr>
      <vt:lpstr>Hazards – EX to 1st </vt:lpstr>
      <vt:lpstr>Hazards – EX to 2nd </vt:lpstr>
      <vt:lpstr>MEM to 2nd</vt:lpstr>
      <vt:lpstr>MEM to 1st</vt:lpstr>
      <vt:lpstr>Test Case 1 </vt:lpstr>
      <vt:lpstr>Why are the stages in reverse order in code?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Aishwarya KV</cp:lastModifiedBy>
  <cp:revision>13</cp:revision>
  <dcterms:modified xsi:type="dcterms:W3CDTF">2024-11-07T12:27:53Z</dcterms:modified>
</cp:coreProperties>
</file>