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15695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9BE75-8784-43ED-BAE0-4E7369DD2ED3}"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41985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959526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403633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43426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9BE75-8784-43ED-BAE0-4E7369DD2ED3}"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26943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9BE75-8784-43ED-BAE0-4E7369DD2ED3}" type="datetimeFigureOut">
              <a:rPr lang="en-IN" smtClean="0"/>
              <a:t>08-01-2023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26756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041432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79189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156779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9BE75-8784-43ED-BAE0-4E7369DD2ED3}"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11283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9BE75-8784-43ED-BAE0-4E7369DD2ED3}"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131897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9BE75-8784-43ED-BAE0-4E7369DD2ED3}"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146337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9BE75-8784-43ED-BAE0-4E7369DD2ED3}" type="datetimeFigureOut">
              <a:rPr lang="en-IN" smtClean="0"/>
              <a:t>08-01-2023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189528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BE75-8784-43ED-BAE0-4E7369DD2ED3}" type="datetimeFigureOut">
              <a:rPr lang="en-IN" smtClean="0"/>
              <a:t>08-01-2023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145475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9BE75-8784-43ED-BAE0-4E7369DD2ED3}"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98875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9BE75-8784-43ED-BAE0-4E7369DD2ED3}"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24AA0-9E04-4E7D-A654-22901FC5D758}" type="slidenum">
              <a:rPr lang="en-IN" smtClean="0"/>
              <a:t>‹#›</a:t>
            </a:fld>
            <a:endParaRPr lang="en-IN"/>
          </a:p>
        </p:txBody>
      </p:sp>
    </p:spTree>
    <p:extLst>
      <p:ext uri="{BB962C8B-B14F-4D97-AF65-F5344CB8AC3E}">
        <p14:creationId xmlns:p14="http://schemas.microsoft.com/office/powerpoint/2010/main" val="391229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09BE75-8784-43ED-BAE0-4E7369DD2ED3}" type="datetimeFigureOut">
              <a:rPr lang="en-IN" smtClean="0"/>
              <a:t>08-01-2023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124AA0-9E04-4E7D-A654-22901FC5D758}" type="slidenum">
              <a:rPr lang="en-IN" smtClean="0"/>
              <a:t>‹#›</a:t>
            </a:fld>
            <a:endParaRPr lang="en-IN"/>
          </a:p>
        </p:txBody>
      </p:sp>
    </p:spTree>
    <p:extLst>
      <p:ext uri="{BB962C8B-B14F-4D97-AF65-F5344CB8AC3E}">
        <p14:creationId xmlns:p14="http://schemas.microsoft.com/office/powerpoint/2010/main" val="68586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DB86-558A-769F-40F0-2EEF1C0B0835}"/>
              </a:ext>
            </a:extLst>
          </p:cNvPr>
          <p:cNvSpPr>
            <a:spLocks noGrp="1"/>
          </p:cNvSpPr>
          <p:nvPr>
            <p:ph type="ctrTitle"/>
          </p:nvPr>
        </p:nvSpPr>
        <p:spPr/>
        <p:txBody>
          <a:bodyPr/>
          <a:lstStyle/>
          <a:p>
            <a:r>
              <a:rPr lang="en-IN" dirty="0"/>
              <a:t>INSTAGRAM USER ANALYTICS</a:t>
            </a:r>
          </a:p>
        </p:txBody>
      </p:sp>
      <p:sp>
        <p:nvSpPr>
          <p:cNvPr id="3" name="Subtitle 2">
            <a:extLst>
              <a:ext uri="{FF2B5EF4-FFF2-40B4-BE49-F238E27FC236}">
                <a16:creationId xmlns:a16="http://schemas.microsoft.com/office/drawing/2014/main" id="{982D1562-2142-D638-6919-2FED52ABE439}"/>
              </a:ext>
            </a:extLst>
          </p:cNvPr>
          <p:cNvSpPr>
            <a:spLocks noGrp="1"/>
          </p:cNvSpPr>
          <p:nvPr>
            <p:ph type="subTitle" idx="1"/>
          </p:nvPr>
        </p:nvSpPr>
        <p:spPr/>
        <p:txBody>
          <a:bodyPr>
            <a:normAutofit/>
          </a:bodyPr>
          <a:lstStyle/>
          <a:p>
            <a:r>
              <a:rPr lang="en-IN" sz="3200" dirty="0"/>
              <a:t>BY KOMAL PANDITA</a:t>
            </a:r>
          </a:p>
        </p:txBody>
      </p:sp>
    </p:spTree>
    <p:extLst>
      <p:ext uri="{BB962C8B-B14F-4D97-AF65-F5344CB8AC3E}">
        <p14:creationId xmlns:p14="http://schemas.microsoft.com/office/powerpoint/2010/main" val="350501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C3B8-4362-F4D9-0B5E-690F99E70BDC}"/>
              </a:ext>
            </a:extLst>
          </p:cNvPr>
          <p:cNvSpPr>
            <a:spLocks noGrp="1"/>
          </p:cNvSpPr>
          <p:nvPr>
            <p:ph type="title"/>
          </p:nvPr>
        </p:nvSpPr>
        <p:spPr/>
        <p:txBody>
          <a:bodyPr/>
          <a:lstStyle/>
          <a:p>
            <a:r>
              <a:rPr lang="en-IN" dirty="0"/>
              <a:t>- BOTS &amp; FAKE ACCOUNTS</a:t>
            </a:r>
          </a:p>
        </p:txBody>
      </p:sp>
      <p:pic>
        <p:nvPicPr>
          <p:cNvPr id="6" name="Content Placeholder 5">
            <a:extLst>
              <a:ext uri="{FF2B5EF4-FFF2-40B4-BE49-F238E27FC236}">
                <a16:creationId xmlns:a16="http://schemas.microsoft.com/office/drawing/2014/main" id="{49BF137A-52B7-1B3A-1E0C-903F18C90F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002" y="2051501"/>
            <a:ext cx="5772710" cy="4520297"/>
          </a:xfrm>
        </p:spPr>
      </p:pic>
      <p:sp>
        <p:nvSpPr>
          <p:cNvPr id="4" name="Content Placeholder 3">
            <a:extLst>
              <a:ext uri="{FF2B5EF4-FFF2-40B4-BE49-F238E27FC236}">
                <a16:creationId xmlns:a16="http://schemas.microsoft.com/office/drawing/2014/main" id="{928E18C2-3233-E664-57E4-B7137C590AEC}"/>
              </a:ext>
            </a:extLst>
          </p:cNvPr>
          <p:cNvSpPr>
            <a:spLocks noGrp="1"/>
          </p:cNvSpPr>
          <p:nvPr>
            <p:ph sz="half" idx="2"/>
          </p:nvPr>
        </p:nvSpPr>
        <p:spPr/>
        <p:txBody>
          <a:bodyPr/>
          <a:lstStyle/>
          <a:p>
            <a:pPr marL="0" indent="0">
              <a:buNone/>
            </a:pPr>
            <a:r>
              <a:rPr lang="en-IN" dirty="0"/>
              <a:t>These are the user Ids for all the bots/fake accounts  on the app</a:t>
            </a:r>
          </a:p>
        </p:txBody>
      </p:sp>
    </p:spTree>
    <p:extLst>
      <p:ext uri="{BB962C8B-B14F-4D97-AF65-F5344CB8AC3E}">
        <p14:creationId xmlns:p14="http://schemas.microsoft.com/office/powerpoint/2010/main" val="285522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3D32-62E5-A475-E78F-0125F149132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1CD6446-587B-2A52-051E-11EE557306D5}"/>
              </a:ext>
            </a:extLst>
          </p:cNvPr>
          <p:cNvSpPr>
            <a:spLocks noGrp="1"/>
          </p:cNvSpPr>
          <p:nvPr>
            <p:ph idx="1"/>
          </p:nvPr>
        </p:nvSpPr>
        <p:spPr/>
        <p:txBody>
          <a:bodyPr/>
          <a:lstStyle/>
          <a:p>
            <a:pPr>
              <a:buFontTx/>
              <a:buChar char="-"/>
            </a:pPr>
            <a:r>
              <a:rPr lang="en-IN" dirty="0"/>
              <a:t>Need to reward our most loyal users </a:t>
            </a:r>
          </a:p>
          <a:p>
            <a:pPr>
              <a:buFontTx/>
              <a:buChar char="-"/>
            </a:pPr>
            <a:r>
              <a:rPr lang="en-IN" dirty="0"/>
              <a:t>After finding the inactive users we can send the promotional emails to them</a:t>
            </a:r>
          </a:p>
          <a:p>
            <a:pPr>
              <a:buFontTx/>
              <a:buChar char="-"/>
            </a:pPr>
            <a:r>
              <a:rPr lang="en-IN" dirty="0"/>
              <a:t> More and more contests needs to be give on the app for user engagement and winners should be rewarded</a:t>
            </a:r>
          </a:p>
          <a:p>
            <a:pPr>
              <a:buFontTx/>
              <a:buChar char="-"/>
            </a:pPr>
            <a:r>
              <a:rPr lang="en-IN" dirty="0"/>
              <a:t>From launching ads we can use the most famous </a:t>
            </a:r>
            <a:r>
              <a:rPr lang="en-IN" dirty="0" err="1"/>
              <a:t>hastags</a:t>
            </a:r>
            <a:r>
              <a:rPr lang="en-IN" dirty="0"/>
              <a:t> on the app and launch the campaign on Thursday’s and Sunday’s</a:t>
            </a:r>
          </a:p>
          <a:p>
            <a:pPr>
              <a:buFontTx/>
              <a:buChar char="-"/>
            </a:pPr>
            <a:r>
              <a:rPr lang="en-IN" dirty="0"/>
              <a:t>Bots and fake accounts are needed to be blocked from the app</a:t>
            </a:r>
          </a:p>
        </p:txBody>
      </p:sp>
    </p:spTree>
    <p:extLst>
      <p:ext uri="{BB962C8B-B14F-4D97-AF65-F5344CB8AC3E}">
        <p14:creationId xmlns:p14="http://schemas.microsoft.com/office/powerpoint/2010/main" val="250420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3B71-C3B8-DEC1-419E-9171878CF6C3}"/>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AFCEB07-FA1F-ED9B-C811-1D2B65EE91CE}"/>
              </a:ext>
            </a:extLst>
          </p:cNvPr>
          <p:cNvSpPr>
            <a:spLocks noGrp="1"/>
          </p:cNvSpPr>
          <p:nvPr>
            <p:ph idx="1"/>
          </p:nvPr>
        </p:nvSpPr>
        <p:spPr/>
        <p:txBody>
          <a:bodyPr/>
          <a:lstStyle/>
          <a:p>
            <a:pPr>
              <a:buFontTx/>
              <a:buChar char="-"/>
            </a:pPr>
            <a:r>
              <a:rPr lang="en-IN" sz="2000" dirty="0"/>
              <a:t>This project is for an marketing team of an app trying to understand the trends and the user analytics for launching a new marketing campaign </a:t>
            </a:r>
          </a:p>
          <a:p>
            <a:pPr>
              <a:buFontTx/>
              <a:buChar char="-"/>
            </a:pPr>
            <a:r>
              <a:rPr lang="en-IN" sz="2000" dirty="0"/>
              <a:t>By the data that has been provided we are trying to get the answers to better understand and track the success of the app by user management</a:t>
            </a:r>
          </a:p>
        </p:txBody>
      </p:sp>
    </p:spTree>
    <p:extLst>
      <p:ext uri="{BB962C8B-B14F-4D97-AF65-F5344CB8AC3E}">
        <p14:creationId xmlns:p14="http://schemas.microsoft.com/office/powerpoint/2010/main" val="24028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1F2-6FCA-1B24-ED02-03CDC401297B}"/>
              </a:ext>
            </a:extLst>
          </p:cNvPr>
          <p:cNvSpPr>
            <a:spLocks noGrp="1"/>
          </p:cNvSpPr>
          <p:nvPr>
            <p:ph type="title"/>
          </p:nvPr>
        </p:nvSpPr>
        <p:spPr/>
        <p:txBody>
          <a:bodyPr/>
          <a:lstStyle/>
          <a:p>
            <a:r>
              <a:rPr lang="en-IN" dirty="0"/>
              <a:t>Approach</a:t>
            </a:r>
            <a:br>
              <a:rPr lang="en-IN" dirty="0"/>
            </a:br>
            <a:endParaRPr lang="en-IN" dirty="0"/>
          </a:p>
        </p:txBody>
      </p:sp>
      <p:sp>
        <p:nvSpPr>
          <p:cNvPr id="3" name="Content Placeholder 2">
            <a:extLst>
              <a:ext uri="{FF2B5EF4-FFF2-40B4-BE49-F238E27FC236}">
                <a16:creationId xmlns:a16="http://schemas.microsoft.com/office/drawing/2014/main" id="{A4031997-218A-0E53-8E1E-E4785D2A019A}"/>
              </a:ext>
            </a:extLst>
          </p:cNvPr>
          <p:cNvSpPr>
            <a:spLocks noGrp="1"/>
          </p:cNvSpPr>
          <p:nvPr>
            <p:ph idx="1"/>
          </p:nvPr>
        </p:nvSpPr>
        <p:spPr/>
        <p:txBody>
          <a:bodyPr/>
          <a:lstStyle/>
          <a:p>
            <a:pPr>
              <a:buFontTx/>
              <a:buChar char="-"/>
            </a:pPr>
            <a:r>
              <a:rPr lang="en-IN" sz="2000" dirty="0"/>
              <a:t>To get the best idea of user engagement we’ll find the most loyal users and most inactive users on the app</a:t>
            </a:r>
          </a:p>
          <a:p>
            <a:pPr>
              <a:buFontTx/>
              <a:buChar char="-"/>
            </a:pPr>
            <a:r>
              <a:rPr lang="en-IN" sz="2000" dirty="0"/>
              <a:t>For campaign marketing we’ll see the most famous hashtags on the app the photos that has the most likes and the day of the week on which most of the users sign up</a:t>
            </a:r>
          </a:p>
          <a:p>
            <a:pPr>
              <a:buFontTx/>
              <a:buChar char="-"/>
            </a:pPr>
            <a:r>
              <a:rPr lang="en-IN" sz="2000" dirty="0"/>
              <a:t>For the performance of the app we’ll find the bots and fake accounts on the platform and the inactivity of an user</a:t>
            </a:r>
          </a:p>
          <a:p>
            <a:pPr>
              <a:buFontTx/>
              <a:buChar char="-"/>
            </a:pPr>
            <a:endParaRPr lang="en-IN" dirty="0"/>
          </a:p>
        </p:txBody>
      </p:sp>
    </p:spTree>
    <p:extLst>
      <p:ext uri="{BB962C8B-B14F-4D97-AF65-F5344CB8AC3E}">
        <p14:creationId xmlns:p14="http://schemas.microsoft.com/office/powerpoint/2010/main" val="123489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C7D8-2877-4F4B-FF0B-AC9098B82EE1}"/>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E71A00AA-65F3-D9BE-A35E-A2AB1EAF535D}"/>
              </a:ext>
            </a:extLst>
          </p:cNvPr>
          <p:cNvSpPr>
            <a:spLocks noGrp="1"/>
          </p:cNvSpPr>
          <p:nvPr>
            <p:ph sz="half" idx="1"/>
          </p:nvPr>
        </p:nvSpPr>
        <p:spPr>
          <a:xfrm>
            <a:off x="374073" y="2160682"/>
            <a:ext cx="4663930" cy="472209"/>
          </a:xfrm>
        </p:spPr>
        <p:txBody>
          <a:bodyPr>
            <a:normAutofit/>
          </a:bodyPr>
          <a:lstStyle/>
          <a:p>
            <a:pPr marL="0" indent="0">
              <a:buNone/>
            </a:pPr>
            <a:r>
              <a:rPr lang="en-IN" dirty="0"/>
              <a:t>1. Most loyal user</a:t>
            </a:r>
          </a:p>
          <a:p>
            <a:pPr>
              <a:buFontTx/>
              <a:buChar char="-"/>
            </a:pPr>
            <a:endParaRPr lang="en-IN" dirty="0"/>
          </a:p>
          <a:p>
            <a:pPr>
              <a:buFontTx/>
              <a:buChar char="-"/>
            </a:pPr>
            <a:endParaRPr lang="en-IN" dirty="0"/>
          </a:p>
          <a:p>
            <a:pPr>
              <a:buFontTx/>
              <a:buChar char="-"/>
            </a:pPr>
            <a:endParaRPr lang="en-IN" dirty="0"/>
          </a:p>
          <a:p>
            <a:pPr>
              <a:buFontTx/>
              <a:buChar char="-"/>
            </a:pPr>
            <a:endParaRPr lang="en-IN" dirty="0"/>
          </a:p>
        </p:txBody>
      </p:sp>
      <p:sp>
        <p:nvSpPr>
          <p:cNvPr id="4" name="Content Placeholder 3">
            <a:extLst>
              <a:ext uri="{FF2B5EF4-FFF2-40B4-BE49-F238E27FC236}">
                <a16:creationId xmlns:a16="http://schemas.microsoft.com/office/drawing/2014/main" id="{AF0AED06-80DC-D475-64B4-20D7A16221F0}"/>
              </a:ext>
            </a:extLst>
          </p:cNvPr>
          <p:cNvSpPr>
            <a:spLocks noGrp="1"/>
          </p:cNvSpPr>
          <p:nvPr>
            <p:ph sz="half" idx="2"/>
          </p:nvPr>
        </p:nvSpPr>
        <p:spPr>
          <a:xfrm>
            <a:off x="8756073" y="3585151"/>
            <a:ext cx="3027216" cy="2434649"/>
          </a:xfrm>
        </p:spPr>
        <p:txBody>
          <a:bodyPr>
            <a:normAutofit/>
          </a:bodyPr>
          <a:lstStyle/>
          <a:p>
            <a:pPr marL="0" indent="0">
              <a:buNone/>
            </a:pPr>
            <a:r>
              <a:rPr lang="en-IN" sz="2000" dirty="0"/>
              <a:t>These are the people</a:t>
            </a:r>
          </a:p>
          <a:p>
            <a:pPr marL="0" indent="0">
              <a:buNone/>
            </a:pPr>
            <a:r>
              <a:rPr lang="en-IN" sz="2000" dirty="0"/>
              <a:t>who were using the platform</a:t>
            </a:r>
          </a:p>
          <a:p>
            <a:pPr marL="0" indent="0">
              <a:buNone/>
            </a:pPr>
            <a:r>
              <a:rPr lang="en-IN" sz="2000" dirty="0"/>
              <a:t>for the longest time so</a:t>
            </a:r>
          </a:p>
          <a:p>
            <a:pPr marL="0" indent="0">
              <a:buNone/>
            </a:pPr>
            <a:r>
              <a:rPr lang="en-IN" sz="2000" dirty="0"/>
              <a:t>they need to be rewarded</a:t>
            </a:r>
          </a:p>
        </p:txBody>
      </p:sp>
      <p:pic>
        <p:nvPicPr>
          <p:cNvPr id="8" name="Picture 7">
            <a:extLst>
              <a:ext uri="{FF2B5EF4-FFF2-40B4-BE49-F238E27FC236}">
                <a16:creationId xmlns:a16="http://schemas.microsoft.com/office/drawing/2014/main" id="{3D864417-1C04-4C36-53AB-B63ABDA9B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11" y="2632891"/>
            <a:ext cx="7072744" cy="4729234"/>
          </a:xfrm>
          <a:prstGeom prst="rect">
            <a:avLst/>
          </a:prstGeom>
        </p:spPr>
      </p:pic>
    </p:spTree>
    <p:extLst>
      <p:ext uri="{BB962C8B-B14F-4D97-AF65-F5344CB8AC3E}">
        <p14:creationId xmlns:p14="http://schemas.microsoft.com/office/powerpoint/2010/main" val="87707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A05-2AC0-9F98-648C-2674444FD344}"/>
              </a:ext>
            </a:extLst>
          </p:cNvPr>
          <p:cNvSpPr>
            <a:spLocks noGrp="1"/>
          </p:cNvSpPr>
          <p:nvPr>
            <p:ph type="title"/>
          </p:nvPr>
        </p:nvSpPr>
        <p:spPr>
          <a:xfrm>
            <a:off x="838200" y="365126"/>
            <a:ext cx="10515600" cy="576984"/>
          </a:xfrm>
        </p:spPr>
        <p:txBody>
          <a:bodyPr>
            <a:normAutofit fontScale="90000"/>
          </a:bodyPr>
          <a:lstStyle/>
          <a:p>
            <a:r>
              <a:rPr lang="en-IN" dirty="0"/>
              <a:t>2. INACTIVE USERS</a:t>
            </a:r>
          </a:p>
        </p:txBody>
      </p:sp>
      <p:pic>
        <p:nvPicPr>
          <p:cNvPr id="6" name="Content Placeholder 5">
            <a:extLst>
              <a:ext uri="{FF2B5EF4-FFF2-40B4-BE49-F238E27FC236}">
                <a16:creationId xmlns:a16="http://schemas.microsoft.com/office/drawing/2014/main" id="{4FFCEAD7-0971-E6A7-3B15-50F92180BD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256" y="2022759"/>
            <a:ext cx="6005524" cy="4660910"/>
          </a:xfrm>
        </p:spPr>
      </p:pic>
      <p:sp>
        <p:nvSpPr>
          <p:cNvPr id="4" name="Content Placeholder 3">
            <a:extLst>
              <a:ext uri="{FF2B5EF4-FFF2-40B4-BE49-F238E27FC236}">
                <a16:creationId xmlns:a16="http://schemas.microsoft.com/office/drawing/2014/main" id="{96182DF5-6826-3F1A-6982-75AB88C9D8F2}"/>
              </a:ext>
            </a:extLst>
          </p:cNvPr>
          <p:cNvSpPr>
            <a:spLocks noGrp="1"/>
          </p:cNvSpPr>
          <p:nvPr>
            <p:ph sz="half" idx="2"/>
          </p:nvPr>
        </p:nvSpPr>
        <p:spPr>
          <a:xfrm>
            <a:off x="8409709" y="2645063"/>
            <a:ext cx="3303035" cy="2204027"/>
          </a:xfrm>
        </p:spPr>
        <p:txBody>
          <a:bodyPr>
            <a:normAutofit lnSpcReduction="10000"/>
          </a:bodyPr>
          <a:lstStyle/>
          <a:p>
            <a:pPr marL="0" indent="0">
              <a:buNone/>
            </a:pPr>
            <a:r>
              <a:rPr lang="en-IN" dirty="0"/>
              <a:t>For promotion if the app </a:t>
            </a:r>
          </a:p>
          <a:p>
            <a:pPr marL="0" indent="0">
              <a:buNone/>
            </a:pPr>
            <a:r>
              <a:rPr lang="en-IN" dirty="0"/>
              <a:t>and more user engagement </a:t>
            </a:r>
          </a:p>
          <a:p>
            <a:pPr marL="0" indent="0">
              <a:buNone/>
            </a:pPr>
            <a:r>
              <a:rPr lang="en-IN" dirty="0"/>
              <a:t>we can send the promotional </a:t>
            </a:r>
          </a:p>
          <a:p>
            <a:pPr marL="0" indent="0">
              <a:buNone/>
            </a:pPr>
            <a:r>
              <a:rPr lang="en-IN" dirty="0"/>
              <a:t>emails to these inactive users</a:t>
            </a:r>
          </a:p>
        </p:txBody>
      </p:sp>
    </p:spTree>
    <p:extLst>
      <p:ext uri="{BB962C8B-B14F-4D97-AF65-F5344CB8AC3E}">
        <p14:creationId xmlns:p14="http://schemas.microsoft.com/office/powerpoint/2010/main" val="4261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51AA-56C3-2F18-20F9-626DCF6804FA}"/>
              </a:ext>
            </a:extLst>
          </p:cNvPr>
          <p:cNvSpPr>
            <a:spLocks noGrp="1"/>
          </p:cNvSpPr>
          <p:nvPr>
            <p:ph type="title"/>
          </p:nvPr>
        </p:nvSpPr>
        <p:spPr>
          <a:xfrm>
            <a:off x="839787" y="857250"/>
            <a:ext cx="3932237" cy="800100"/>
          </a:xfrm>
        </p:spPr>
        <p:txBody>
          <a:bodyPr/>
          <a:lstStyle/>
          <a:p>
            <a:r>
              <a:rPr lang="en-IN" dirty="0"/>
              <a:t>3. CONTEST WINNER</a:t>
            </a:r>
          </a:p>
        </p:txBody>
      </p:sp>
      <p:pic>
        <p:nvPicPr>
          <p:cNvPr id="6" name="Content Placeholder 5">
            <a:extLst>
              <a:ext uri="{FF2B5EF4-FFF2-40B4-BE49-F238E27FC236}">
                <a16:creationId xmlns:a16="http://schemas.microsoft.com/office/drawing/2014/main" id="{1BC59396-B99F-64A8-C627-A47A8D8174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775" y="2057399"/>
            <a:ext cx="6613168" cy="3304309"/>
          </a:xfrm>
        </p:spPr>
      </p:pic>
      <p:sp>
        <p:nvSpPr>
          <p:cNvPr id="4" name="Text Placeholder 3">
            <a:extLst>
              <a:ext uri="{FF2B5EF4-FFF2-40B4-BE49-F238E27FC236}">
                <a16:creationId xmlns:a16="http://schemas.microsoft.com/office/drawing/2014/main" id="{F80D7A37-91C5-8FA2-1135-AF5CC7CB2DCD}"/>
              </a:ext>
            </a:extLst>
          </p:cNvPr>
          <p:cNvSpPr>
            <a:spLocks noGrp="1"/>
          </p:cNvSpPr>
          <p:nvPr>
            <p:ph type="body" sz="half" idx="2"/>
          </p:nvPr>
        </p:nvSpPr>
        <p:spPr/>
        <p:txBody>
          <a:bodyPr>
            <a:normAutofit/>
          </a:bodyPr>
          <a:lstStyle/>
          <a:p>
            <a:r>
              <a:rPr lang="en-IN" sz="2400" dirty="0"/>
              <a:t>Winner of the contest of most liked picture on the app</a:t>
            </a:r>
          </a:p>
        </p:txBody>
      </p:sp>
    </p:spTree>
    <p:extLst>
      <p:ext uri="{BB962C8B-B14F-4D97-AF65-F5344CB8AC3E}">
        <p14:creationId xmlns:p14="http://schemas.microsoft.com/office/powerpoint/2010/main" val="209614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C875-7D6F-C488-8E92-AF2850C74D10}"/>
              </a:ext>
            </a:extLst>
          </p:cNvPr>
          <p:cNvSpPr>
            <a:spLocks noGrp="1"/>
          </p:cNvSpPr>
          <p:nvPr>
            <p:ph type="title"/>
          </p:nvPr>
        </p:nvSpPr>
        <p:spPr/>
        <p:txBody>
          <a:bodyPr/>
          <a:lstStyle/>
          <a:p>
            <a:r>
              <a:rPr lang="en-IN" dirty="0"/>
              <a:t>4. MOST FAMOUS HASHTAGS</a:t>
            </a:r>
          </a:p>
        </p:txBody>
      </p:sp>
      <p:sp>
        <p:nvSpPr>
          <p:cNvPr id="3" name="Content Placeholder 2">
            <a:extLst>
              <a:ext uri="{FF2B5EF4-FFF2-40B4-BE49-F238E27FC236}">
                <a16:creationId xmlns:a16="http://schemas.microsoft.com/office/drawing/2014/main" id="{842D8C12-1D42-34EE-1EDF-B3A6F2D08B2C}"/>
              </a:ext>
            </a:extLst>
          </p:cNvPr>
          <p:cNvSpPr>
            <a:spLocks noGrp="1"/>
          </p:cNvSpPr>
          <p:nvPr>
            <p:ph sz="half" idx="1"/>
          </p:nvPr>
        </p:nvSpPr>
        <p:spPr/>
        <p:txBody>
          <a:bodyPr/>
          <a:lstStyle/>
          <a:p>
            <a:pPr marL="0" indent="0">
              <a:buNone/>
            </a:pPr>
            <a:r>
              <a:rPr lang="en-IN" dirty="0"/>
              <a:t>For the brand reach on the app these were most famous </a:t>
            </a:r>
            <a:r>
              <a:rPr lang="en-IN" dirty="0" err="1"/>
              <a:t>hastags</a:t>
            </a:r>
            <a:r>
              <a:rPr lang="en-IN" dirty="0"/>
              <a:t> used on the app</a:t>
            </a:r>
          </a:p>
        </p:txBody>
      </p:sp>
      <p:pic>
        <p:nvPicPr>
          <p:cNvPr id="6" name="Content Placeholder 5">
            <a:extLst>
              <a:ext uri="{FF2B5EF4-FFF2-40B4-BE49-F238E27FC236}">
                <a16:creationId xmlns:a16="http://schemas.microsoft.com/office/drawing/2014/main" id="{E3394849-7296-1E83-9712-066E95F847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492669"/>
            <a:ext cx="5557668" cy="3637961"/>
          </a:xfrm>
        </p:spPr>
      </p:pic>
    </p:spTree>
    <p:extLst>
      <p:ext uri="{BB962C8B-B14F-4D97-AF65-F5344CB8AC3E}">
        <p14:creationId xmlns:p14="http://schemas.microsoft.com/office/powerpoint/2010/main" val="385295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D37-D299-2C1A-D8EA-212116233540}"/>
              </a:ext>
            </a:extLst>
          </p:cNvPr>
          <p:cNvSpPr>
            <a:spLocks noGrp="1"/>
          </p:cNvSpPr>
          <p:nvPr>
            <p:ph type="title"/>
          </p:nvPr>
        </p:nvSpPr>
        <p:spPr/>
        <p:txBody>
          <a:bodyPr/>
          <a:lstStyle/>
          <a:p>
            <a:r>
              <a:rPr lang="en-IN" dirty="0"/>
              <a:t>5. Launching AD Campaigns</a:t>
            </a:r>
          </a:p>
        </p:txBody>
      </p:sp>
      <p:pic>
        <p:nvPicPr>
          <p:cNvPr id="6" name="Content Placeholder 5">
            <a:extLst>
              <a:ext uri="{FF2B5EF4-FFF2-40B4-BE49-F238E27FC236}">
                <a16:creationId xmlns:a16="http://schemas.microsoft.com/office/drawing/2014/main" id="{38237457-1E9E-2B0C-F9B9-9EB302DE8A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0169" y="2287697"/>
            <a:ext cx="5728543" cy="3596635"/>
          </a:xfrm>
        </p:spPr>
      </p:pic>
      <p:sp>
        <p:nvSpPr>
          <p:cNvPr id="4" name="Content Placeholder 3">
            <a:extLst>
              <a:ext uri="{FF2B5EF4-FFF2-40B4-BE49-F238E27FC236}">
                <a16:creationId xmlns:a16="http://schemas.microsoft.com/office/drawing/2014/main" id="{18E75E0B-26AC-14D1-8866-F6F63D5A8A3A}"/>
              </a:ext>
            </a:extLst>
          </p:cNvPr>
          <p:cNvSpPr>
            <a:spLocks noGrp="1"/>
          </p:cNvSpPr>
          <p:nvPr>
            <p:ph sz="half" idx="2"/>
          </p:nvPr>
        </p:nvSpPr>
        <p:spPr/>
        <p:txBody>
          <a:bodyPr/>
          <a:lstStyle/>
          <a:p>
            <a:pPr marL="0" indent="0">
              <a:buNone/>
            </a:pPr>
            <a:r>
              <a:rPr lang="en-IN" dirty="0"/>
              <a:t>Thursday and Sundays are the best days to launch the ads on the platform </a:t>
            </a:r>
          </a:p>
        </p:txBody>
      </p:sp>
    </p:spTree>
    <p:extLst>
      <p:ext uri="{BB962C8B-B14F-4D97-AF65-F5344CB8AC3E}">
        <p14:creationId xmlns:p14="http://schemas.microsoft.com/office/powerpoint/2010/main" val="101974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41DD-5274-890D-1735-FA0D1C87BB33}"/>
              </a:ext>
            </a:extLst>
          </p:cNvPr>
          <p:cNvSpPr>
            <a:spLocks noGrp="1"/>
          </p:cNvSpPr>
          <p:nvPr>
            <p:ph type="title"/>
          </p:nvPr>
        </p:nvSpPr>
        <p:spPr/>
        <p:txBody>
          <a:bodyPr/>
          <a:lstStyle/>
          <a:p>
            <a:r>
              <a:rPr lang="en-IN" dirty="0"/>
              <a:t>- USER ENGAGEMENT</a:t>
            </a:r>
          </a:p>
        </p:txBody>
      </p:sp>
      <p:pic>
        <p:nvPicPr>
          <p:cNvPr id="6" name="Content Placeholder 5">
            <a:extLst>
              <a:ext uri="{FF2B5EF4-FFF2-40B4-BE49-F238E27FC236}">
                <a16:creationId xmlns:a16="http://schemas.microsoft.com/office/drawing/2014/main" id="{D9CCEBA4-5818-C849-98C3-6687CA1D2D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24891" y="2358274"/>
            <a:ext cx="3410064" cy="2993719"/>
          </a:xfrm>
        </p:spPr>
      </p:pic>
      <p:sp>
        <p:nvSpPr>
          <p:cNvPr id="4" name="Content Placeholder 3">
            <a:extLst>
              <a:ext uri="{FF2B5EF4-FFF2-40B4-BE49-F238E27FC236}">
                <a16:creationId xmlns:a16="http://schemas.microsoft.com/office/drawing/2014/main" id="{C2C977A0-4CA9-B0C4-0733-F617A96CF6B2}"/>
              </a:ext>
            </a:extLst>
          </p:cNvPr>
          <p:cNvSpPr>
            <a:spLocks noGrp="1"/>
          </p:cNvSpPr>
          <p:nvPr>
            <p:ph sz="half" idx="2"/>
          </p:nvPr>
        </p:nvSpPr>
        <p:spPr/>
        <p:txBody>
          <a:bodyPr/>
          <a:lstStyle/>
          <a:p>
            <a:pPr marL="0" indent="0">
              <a:buNone/>
            </a:pPr>
            <a:r>
              <a:rPr lang="en-IN" dirty="0"/>
              <a:t>This is the ratio of photos per user</a:t>
            </a:r>
          </a:p>
        </p:txBody>
      </p:sp>
    </p:spTree>
    <p:extLst>
      <p:ext uri="{BB962C8B-B14F-4D97-AF65-F5344CB8AC3E}">
        <p14:creationId xmlns:p14="http://schemas.microsoft.com/office/powerpoint/2010/main" val="4239554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346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INSTAGRAM USER ANALYTICS</vt:lpstr>
      <vt:lpstr>PROJECT DESCRIPTION</vt:lpstr>
      <vt:lpstr>Approach </vt:lpstr>
      <vt:lpstr>INSIGHTS</vt:lpstr>
      <vt:lpstr>2. INACTIVE USERS</vt:lpstr>
      <vt:lpstr>3. CONTEST WINNER</vt:lpstr>
      <vt:lpstr>4. MOST FAMOUS HASHTAGS</vt:lpstr>
      <vt:lpstr>5. Launching AD Campaigns</vt:lpstr>
      <vt:lpstr>- USER ENGAGEMENT</vt:lpstr>
      <vt:lpstr>- BOTS &amp; FAKE ACCOUNTS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komal pandita</dc:creator>
  <cp:lastModifiedBy>komal pandita</cp:lastModifiedBy>
  <cp:revision>2</cp:revision>
  <dcterms:created xsi:type="dcterms:W3CDTF">2023-01-07T19:05:39Z</dcterms:created>
  <dcterms:modified xsi:type="dcterms:W3CDTF">2023-01-08T08:22:15Z</dcterms:modified>
</cp:coreProperties>
</file>