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532758836357681E-3"/>
          <c:y val="0.16333540326386647"/>
          <c:w val="0.99364672411636401"/>
          <c:h val="0.834843587769194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ctr"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#SMILE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085140172695805"/>
                      <c:h val="9.517693178511987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7-CD6F-4225-8EB7-01AB72713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6F-4225-8EB7-01AB72713D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207729468599078E-3"/>
                  <c:y val="-2.9186424957105147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#BEACH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877410704096771"/>
                      <c:h val="8.350236180227782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CD6F-4225-8EB7-01AB72713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6F-4225-8EB7-01AB72713D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#PARTY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307362394918027E-2"/>
                      <c:h val="8.350236180227782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9-CD6F-4225-8EB7-01AB72713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6F-4225-8EB7-01AB72713D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#FUN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450435543383153E-2"/>
                      <c:h val="0.1156074292550934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A-CD6F-4225-8EB7-01AB72713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6F-4225-8EB7-01AB72713D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#CONCERT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4214500361368"/>
                      <c:h val="8.6421004297988338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B-CD6F-4225-8EB7-01AB72713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6F-4225-8EB7-01AB72713D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5380944"/>
        <c:axId val="505377704"/>
      </c:barChart>
      <c:catAx>
        <c:axId val="50538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5377704"/>
        <c:crosses val="autoZero"/>
        <c:auto val="1"/>
        <c:lblAlgn val="ctr"/>
        <c:lblOffset val="100"/>
        <c:noMultiLvlLbl val="0"/>
      </c:catAx>
      <c:valAx>
        <c:axId val="505377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538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0.01929</cdr:x>
      <cdr:y>0.08729</cdr:y>
    </cdr:from>
    <cdr:to>
      <cdr:x>0.22531</cdr:x>
      <cdr:y>0.42274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7FAB62B-EF0C-28CB-48DC-08056832F65D}"/>
            </a:ext>
          </a:extLst>
        </cdr:cNvPr>
        <cdr:cNvSpPr txBox="1"/>
      </cdr:nvSpPr>
      <cdr:spPr>
        <a:xfrm xmlns:a="http://schemas.openxmlformats.org/drawingml/2006/main">
          <a:off x="202809" y="439274"/>
          <a:ext cx="2166425" cy="16881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0B9D-B7C9-AB35-44A6-1D5022273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1B19-96C2-F092-CB23-229A56FB8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0BA4-CE17-C5E4-CA93-BFE11C32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EDD88-ACA6-C166-5005-E6A58947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D3EE-D620-C5DE-E79D-24DD4472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586D-C87A-3463-A1AC-542CABD2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8B1A3-EF2D-CE60-FD8C-78991534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FCDB-3975-6A2B-423A-9BF18224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AD2D-A525-4461-C577-EAD68EE9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A299-1960-D032-3C33-5A97CF61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C335A-5AFA-231D-5389-6E2DF5F53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47618-ED78-CF94-D545-82334AF8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96FD-14C1-35EB-EDBD-23A264CB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ED1C-FBA0-E5B8-268A-DC6ED959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4D8E-974B-1D33-CC37-0F1F7895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4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2DE-28AC-C6AD-354C-0799FFE2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2A3F-B1AD-6822-F7E4-A9B32A54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0419-0C4E-0CA6-6514-354D1A44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C1A9-9D7A-59F0-BF2F-343396B2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CFB2F-A221-47FA-14F9-5D0143C1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44EE-5C8A-35C2-C317-7B737707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0373-3B6E-594F-4CA1-DFC73308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7A22F-46B6-40FE-E3E3-41797C6D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CBE3-E7C4-5578-CC24-5C11BF16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C72F1-1792-812F-FE4C-A8ABFBB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2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5901-37AB-7C37-C3AB-9C4B0DB5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0E57-5A90-A5B2-273F-2E5AF6012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E1246-4DAD-1AFD-8453-D9D964AB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81D12-C223-B019-F8C7-229F1033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735C8-CF1B-ADDE-DE06-9A369D7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92B9-FEEC-7F37-CC22-A1F8331A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6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FCE8-C45D-E490-340B-9B5A5EF1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659F-8F56-2EFA-85EE-077B6BAF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87667-19E9-AE17-3C6F-7E1756CD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7E7FF-16E9-D059-378E-10B53B42C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B77CC-45A4-6FFF-9BDD-10E706714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6E07-D449-87A3-BB5B-FE575AEE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425A6-DE77-5752-A19D-4C8DC13A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A7FEE-0A4C-4EBA-20FB-0BFAB192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8387-D6EB-11A6-4C47-075A847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7C58E-9A81-A1D9-BDB1-900A271D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F0237-35B5-5920-9C52-AF742D55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F3C0C-96A2-4C22-6CCF-5DE13562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83573-3907-9EAD-1D1B-4EA41D89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1C237-D09A-32FC-BC93-DC5087B9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2B35-5184-8921-E451-4CA85A4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3AD9-2445-6B8C-C58B-09E8A65C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0823-A5B0-9424-E7FF-F2CBC887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DD30F-1A25-B10E-64AD-8D6EA09D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B2A4-0884-22D7-7920-8F8BAD95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01A7-345A-16C7-AEE9-13F9E2B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BF49C-448D-F512-8AE1-57075918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494F-A6D6-55CC-AB84-C0225799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1AA40-3190-36DE-32D7-DB7B041A8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3C5E3-6631-9E27-2145-95CEE4128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121FE-FCAD-8609-502F-7E2AFC47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DD1C-2195-1AB3-C41C-CAE18C7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D16DE-9247-75C3-CC9F-86537A8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1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45E80-7E2C-EECD-270A-5D08935C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3644-1DFB-FB04-1E69-218215D9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3832-7A4A-3C35-6FF2-385F955F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0ECB-CCAE-4E41-8F80-1CA4A89D80D7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25A8-227D-4612-AED3-09D2721A1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840A-8AB0-1CC3-7EC5-7D26AB125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F604-2A63-432D-95BA-9E34DCAE6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1612-A9EE-C0FE-ED6E-3BE0EC2CE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INSTAGRAM 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USER 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lang="en-IN" dirty="0">
                <a:latin typeface="Arial Black" panose="020B0A04020102020204" pitchFamily="34" charset="0"/>
              </a:rPr>
              <a:t>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BA0AC-3272-5B8C-C9BF-F5369AE2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6364" y="4907756"/>
            <a:ext cx="4114800" cy="1655762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BY – KOMAL PANDITA</a:t>
            </a:r>
          </a:p>
        </p:txBody>
      </p: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974ADCAA-958B-D7EE-E8D1-EAADFAE6E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40" y="439614"/>
            <a:ext cx="1746739" cy="1746739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5B4D841A-573C-4FCA-F577-FE1024114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7025" y="1950244"/>
            <a:ext cx="1746739" cy="17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3C6D-7E92-DF3B-C545-E602D7DA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56CA-8E86-0E38-7DA7-C52E9FE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Based on the results, there are 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– </a:t>
            </a:r>
          </a:p>
          <a:p>
            <a:pPr>
              <a:buFontTx/>
              <a:buChar char="-"/>
            </a:pPr>
            <a:r>
              <a:rPr lang="en-IN" sz="3200" dirty="0">
                <a:latin typeface="Agency FB" panose="020B05030202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active users who have posted </a:t>
            </a:r>
            <a:r>
              <a:rPr lang="en-IN" sz="3200" dirty="0" err="1">
                <a:latin typeface="Agency FB" panose="020B05030202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atleast</a:t>
            </a:r>
            <a:r>
              <a:rPr lang="en-IN" sz="3200" dirty="0">
                <a:latin typeface="Agency FB" panose="020B05030202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once - 74</a:t>
            </a:r>
          </a:p>
          <a:p>
            <a:pPr>
              <a:buFontTx/>
              <a:buChar char="-"/>
            </a:pPr>
            <a:r>
              <a:rPr lang="en-IN" sz="3200" dirty="0">
                <a:latin typeface="Agency FB" panose="020B05030202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Total users in our database – 100</a:t>
            </a:r>
          </a:p>
          <a:p>
            <a:pPr>
              <a:buFontTx/>
              <a:buChar char="-"/>
            </a:pPr>
            <a:r>
              <a:rPr lang="en-IN" sz="3200" dirty="0">
                <a:latin typeface="Agency FB" panose="020B05030202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Total no. of posts – 257</a:t>
            </a:r>
          </a:p>
          <a:p>
            <a:pPr marL="0" indent="0">
              <a:buNone/>
            </a:pPr>
            <a:r>
              <a:rPr lang="en-IN" sz="3200" dirty="0">
                <a:latin typeface="Agency FB" panose="020B0503020202020204" pitchFamily="34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Average no. of times users post  - 257/74 = 3.47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So average user posts 3-4 times</a:t>
            </a:r>
          </a:p>
        </p:txBody>
      </p:sp>
    </p:spTree>
    <p:extLst>
      <p:ext uri="{BB962C8B-B14F-4D97-AF65-F5344CB8AC3E}">
        <p14:creationId xmlns:p14="http://schemas.microsoft.com/office/powerpoint/2010/main" val="429019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8639-57FB-F719-3C91-F24E53A0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Bots and Fake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18E1-2F7E-F09B-7353-E29D9F46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users who have liked every single photo on the site will be considered as bots</a:t>
            </a:r>
          </a:p>
          <a:p>
            <a:pPr marL="0" indent="0" algn="ctr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13 such users based on the data who have liked all 257 posts, user-Id for the same are specified below.</a:t>
            </a:r>
          </a:p>
          <a:p>
            <a:pPr marL="0" indent="0">
              <a:buNone/>
            </a:pP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E1DA3-651A-9328-F49F-9BCA5D9951F3}"/>
              </a:ext>
            </a:extLst>
          </p:cNvPr>
          <p:cNvSpPr txBox="1"/>
          <p:nvPr/>
        </p:nvSpPr>
        <p:spPr>
          <a:xfrm>
            <a:off x="3024553" y="4001294"/>
            <a:ext cx="160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2B7A6-434A-66A0-D12E-97660DDCA6AE}"/>
              </a:ext>
            </a:extLst>
          </p:cNvPr>
          <p:cNvSpPr txBox="1"/>
          <p:nvPr/>
        </p:nvSpPr>
        <p:spPr>
          <a:xfrm>
            <a:off x="4274233" y="4001294"/>
            <a:ext cx="160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775D8-D599-37B9-A8E0-A39CF0C65441}"/>
              </a:ext>
            </a:extLst>
          </p:cNvPr>
          <p:cNvSpPr txBox="1"/>
          <p:nvPr/>
        </p:nvSpPr>
        <p:spPr>
          <a:xfrm>
            <a:off x="5523913" y="4001293"/>
            <a:ext cx="160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0A069-5CB7-418F-5CDD-B0ED301EA302}"/>
              </a:ext>
            </a:extLst>
          </p:cNvPr>
          <p:cNvSpPr txBox="1"/>
          <p:nvPr/>
        </p:nvSpPr>
        <p:spPr>
          <a:xfrm>
            <a:off x="6663396" y="4001292"/>
            <a:ext cx="160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121256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6E26-A91B-6290-8869-51E7732A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78CE-E919-6C82-E77A-1D17FD57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/>
              <a:t>- </a:t>
            </a:r>
            <a:r>
              <a:rPr lang="en-US" sz="2000" dirty="0">
                <a:latin typeface="Avenir Next LT Pro Light" panose="020B0304020202020204" pitchFamily="34" charset="0"/>
              </a:rPr>
              <a:t>For this project, I have used SQL to extract the required data from the given database using the Join function, subqueries, Aggregation, where condition, Group by, Distinct and other functions required.</a:t>
            </a:r>
          </a:p>
          <a:p>
            <a:pPr marL="0" indent="0">
              <a:buNone/>
            </a:pPr>
            <a:endParaRPr lang="en-US" sz="2000" dirty="0"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 Light" panose="020B0304020202020204" pitchFamily="34" charset="0"/>
              </a:rPr>
              <a:t>- keeping the Primary key and foreign key in consideration provided all the reports asked by the marketing department and Investor metrics department.</a:t>
            </a:r>
            <a:endParaRPr lang="en-IN" sz="20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A45A-FE08-96CD-1437-2D17D404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07" y="3079172"/>
            <a:ext cx="4230975" cy="699655"/>
          </a:xfrm>
        </p:spPr>
        <p:txBody>
          <a:bodyPr>
            <a:no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BFC5-A248-722D-6DDF-EDB86DB6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351" y="1136073"/>
            <a:ext cx="6529241" cy="45165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IN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itchFamily="2" charset="0"/>
                <a:ea typeface="Roboto Slab Light" pitchFamily="2" charset="0"/>
              </a:rPr>
              <a:t>INTRODUCTION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IN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itchFamily="2" charset="0"/>
                <a:ea typeface="Roboto Slab Light" pitchFamily="2" charset="0"/>
              </a:rPr>
              <a:t>ANALYSIS FOR MARKTING TEAM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IN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itchFamily="2" charset="0"/>
                <a:ea typeface="Roboto Slab Light" pitchFamily="2" charset="0"/>
              </a:rPr>
              <a:t>ANALYSIS FOR INVESTORS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IN" i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itchFamily="2" charset="0"/>
                <a:ea typeface="Roboto Slab Light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355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50C-9E28-19F1-01B7-A9177800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1EC6-33E7-7363-D64A-75738B40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dirty="0">
                <a:latin typeface="Roboto Slab Light" pitchFamily="2" charset="0"/>
                <a:ea typeface="Roboto Slab Light" pitchFamily="2" charset="0"/>
              </a:rPr>
              <a:t> - 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itchFamily="2" charset="0"/>
                <a:ea typeface="Roboto Slab Light" pitchFamily="2" charset="0"/>
              </a:rPr>
              <a:t>This ppt provides a detailed report for marketing and investors  metrics department.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Slab Light" pitchFamily="2" charset="0"/>
              <a:ea typeface="Roboto Slab Light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Slab Light" pitchFamily="2" charset="0"/>
                <a:ea typeface="Roboto Slab Light" pitchFamily="2" charset="0"/>
              </a:rPr>
              <a:t>- This analysis will provide the best help to make a decision based on different metrics and insights</a:t>
            </a:r>
          </a:p>
        </p:txBody>
      </p:sp>
    </p:spTree>
    <p:extLst>
      <p:ext uri="{BB962C8B-B14F-4D97-AF65-F5344CB8AC3E}">
        <p14:creationId xmlns:p14="http://schemas.microsoft.com/office/powerpoint/2010/main" val="1156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CC0A-19E0-B466-B074-57B5201A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44"/>
            <a:ext cx="10515600" cy="713551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009E-A112-F313-2F67-93B75B47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3"/>
            <a:ext cx="10515600" cy="54725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1 . Rewarding most loyal users – </a:t>
            </a:r>
          </a:p>
          <a:p>
            <a:pPr marL="0" indent="0">
              <a:buNone/>
            </a:pP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2. Remind Inactive users to start posting – </a:t>
            </a:r>
          </a:p>
          <a:p>
            <a:pPr marL="0" indent="0">
              <a:buNone/>
            </a:pP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3. Declaring Contest winners – </a:t>
            </a:r>
          </a:p>
          <a:p>
            <a:pPr marL="0" indent="0">
              <a:buNone/>
            </a:pP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4. Hashtags Researching – </a:t>
            </a:r>
          </a:p>
          <a:p>
            <a:pPr marL="0" indent="0">
              <a:buNone/>
            </a:pP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5. Launch AD Campaign - </a:t>
            </a:r>
          </a:p>
          <a:p>
            <a:pPr marL="0" indent="0">
              <a:buNone/>
            </a:pPr>
            <a:endParaRPr lang="en-IN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599D0-DA3C-C60D-BF36-21DEE00114E9}"/>
              </a:ext>
            </a:extLst>
          </p:cNvPr>
          <p:cNvSpPr txBox="1"/>
          <p:nvPr/>
        </p:nvSpPr>
        <p:spPr>
          <a:xfrm>
            <a:off x="4686299" y="1776158"/>
            <a:ext cx="725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ea typeface="Roboto Slab Light" pitchFamily="2" charset="0"/>
              </a:rPr>
              <a:t>5 oldest users on Instagram from the dataset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F55A2-CF44-B16E-7AAE-2DCB17032FA0}"/>
              </a:ext>
            </a:extLst>
          </p:cNvPr>
          <p:cNvSpPr txBox="1"/>
          <p:nvPr/>
        </p:nvSpPr>
        <p:spPr>
          <a:xfrm>
            <a:off x="4786743" y="2879487"/>
            <a:ext cx="6404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Users who have never posted a single photo on Instagram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54E9B-E9FD-4487-9097-4C010E5972DE}"/>
              </a:ext>
            </a:extLst>
          </p:cNvPr>
          <p:cNvSpPr txBox="1"/>
          <p:nvPr/>
        </p:nvSpPr>
        <p:spPr>
          <a:xfrm>
            <a:off x="4786743" y="3828697"/>
            <a:ext cx="715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ea typeface="Roboto Slab Light" pitchFamily="2" charset="0"/>
              </a:rPr>
              <a:t>Winners of the contest and providing details to the team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D69D8-07CE-B194-4E3E-6CDD8D2BC6D1}"/>
              </a:ext>
            </a:extLst>
          </p:cNvPr>
          <p:cNvSpPr txBox="1"/>
          <p:nvPr/>
        </p:nvSpPr>
        <p:spPr>
          <a:xfrm>
            <a:off x="4786744" y="4897176"/>
            <a:ext cx="732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ea typeface="Roboto Slab Light" pitchFamily="2" charset="0"/>
              </a:rPr>
              <a:t>Top 5 most commonly used Hashtags by the users of Instagram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72A5-D104-281E-F5B3-FEB9362B28E3}"/>
              </a:ext>
            </a:extLst>
          </p:cNvPr>
          <p:cNvSpPr txBox="1"/>
          <p:nvPr/>
        </p:nvSpPr>
        <p:spPr>
          <a:xfrm>
            <a:off x="4828306" y="5904785"/>
            <a:ext cx="711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ea typeface="Roboto Slab Light" pitchFamily="2" charset="0"/>
              </a:rPr>
              <a:t>Providing the day of the week on which the most users register</a:t>
            </a:r>
          </a:p>
        </p:txBody>
      </p:sp>
    </p:spTree>
    <p:extLst>
      <p:ext uri="{BB962C8B-B14F-4D97-AF65-F5344CB8AC3E}">
        <p14:creationId xmlns:p14="http://schemas.microsoft.com/office/powerpoint/2010/main" val="216577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12B8-A64E-D1EF-663C-1890413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INVESTOR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9F40-1F65-7285-ACB8-422B5EB0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28710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>
                <a:latin typeface="Arial Rounded MT Bold" panose="020F0704030504030204" pitchFamily="34" charset="0"/>
              </a:rPr>
              <a:t>User management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Provide how many times does average user posts on Instagram. Also, provide the total number of photos on Instagram/total number of users</a:t>
            </a:r>
            <a:endParaRPr lang="en-IN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011B84-23E9-36F1-2E42-20AD39594ADA}"/>
              </a:ext>
            </a:extLst>
          </p:cNvPr>
          <p:cNvSpPr txBox="1">
            <a:spLocks/>
          </p:cNvSpPr>
          <p:nvPr/>
        </p:nvSpPr>
        <p:spPr>
          <a:xfrm>
            <a:off x="5908965" y="1825625"/>
            <a:ext cx="4952999" cy="249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2</a:t>
            </a:r>
            <a:r>
              <a:rPr lang="en-IN" dirty="0">
                <a:latin typeface="Arial Rounded MT Bold" panose="020F0704030504030204" pitchFamily="34" charset="0"/>
              </a:rPr>
              <a:t>. Bots and Fake accounts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Provide data on users (bots) who have liked every single photo on the site (since any normal user would not be able to do this).</a:t>
            </a:r>
            <a:endParaRPr lang="en-IN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9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E001-4B4B-EB26-E64E-0B4CA2E5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Rewarding the most loyal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9812-85BF-F415-5B38-D573B3A91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Top 5 oldest users</a:t>
            </a:r>
          </a:p>
          <a:p>
            <a:pPr marL="0" indent="0">
              <a:buNone/>
            </a:pPr>
            <a:endParaRPr lang="en-IN" sz="44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6A10EAA-C3D0-223E-073A-B0DED40F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95972"/>
              </p:ext>
            </p:extLst>
          </p:nvPr>
        </p:nvGraphicFramePr>
        <p:xfrm>
          <a:off x="838199" y="2978727"/>
          <a:ext cx="106195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02">
                  <a:extLst>
                    <a:ext uri="{9D8B030D-6E8A-4147-A177-3AD203B41FA5}">
                      <a16:colId xmlns:a16="http://schemas.microsoft.com/office/drawing/2014/main" val="1920076761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2411299714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466433637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235968297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2115238507"/>
                    </a:ext>
                  </a:extLst>
                </a:gridCol>
              </a:tblGrid>
              <a:tr h="2038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5707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CF0C59-D977-91DB-923D-D0A49E501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3650"/>
              </p:ext>
            </p:extLst>
          </p:nvPr>
        </p:nvGraphicFramePr>
        <p:xfrm>
          <a:off x="838197" y="3429000"/>
          <a:ext cx="10619510" cy="12035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3902">
                  <a:extLst>
                    <a:ext uri="{9D8B030D-6E8A-4147-A177-3AD203B41FA5}">
                      <a16:colId xmlns:a16="http://schemas.microsoft.com/office/drawing/2014/main" val="1795850408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1983470197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180049292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2620610201"/>
                    </a:ext>
                  </a:extLst>
                </a:gridCol>
                <a:gridCol w="2123902">
                  <a:extLst>
                    <a:ext uri="{9D8B030D-6E8A-4147-A177-3AD203B41FA5}">
                      <a16:colId xmlns:a16="http://schemas.microsoft.com/office/drawing/2014/main" val="2644808197"/>
                    </a:ext>
                  </a:extLst>
                </a:gridCol>
              </a:tblGrid>
              <a:tr h="1203526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DARBY HERZOG</a:t>
                      </a:r>
                    </a:p>
                    <a:p>
                      <a:pPr algn="ctr"/>
                      <a:endParaRPr lang="en-IN" sz="1800" dirty="0"/>
                    </a:p>
                    <a:p>
                      <a:pPr algn="ctr"/>
                      <a:r>
                        <a:rPr lang="en-IN" sz="1800" dirty="0"/>
                        <a:t>2016-05-06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EMILIO_BERNIER52</a:t>
                      </a:r>
                    </a:p>
                    <a:p>
                      <a:pPr algn="ctr"/>
                      <a:endParaRPr lang="en-IN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2016-05-06</a:t>
                      </a:r>
                    </a:p>
                    <a:p>
                      <a:pPr algn="ctr"/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ELENOR88</a:t>
                      </a:r>
                    </a:p>
                    <a:p>
                      <a:pPr algn="ctr"/>
                      <a:endParaRPr lang="en-IN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2016-05-08</a:t>
                      </a:r>
                    </a:p>
                    <a:p>
                      <a:pPr algn="ctr"/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Nicole</a:t>
                      </a:r>
                    </a:p>
                    <a:p>
                      <a:pPr algn="ctr"/>
                      <a:endParaRPr lang="en-IN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2016-05-09</a:t>
                      </a:r>
                    </a:p>
                    <a:p>
                      <a:pPr algn="ctr"/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JORDYN_JACOBSON</a:t>
                      </a:r>
                    </a:p>
                    <a:p>
                      <a:pPr algn="ctr"/>
                      <a:endParaRPr lang="en-IN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2016-05-14</a:t>
                      </a:r>
                    </a:p>
                    <a:p>
                      <a:pPr algn="ctr"/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2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B704-BB34-2E83-3450-8BF2CBCB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31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 Black" panose="020B0A04020102020204" pitchFamily="34" charset="0"/>
              </a:rPr>
              <a:t>Remind Inactive Users to Start Posting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C142-CC09-BEF1-CE0D-BC929594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945"/>
            <a:ext cx="2944091" cy="3600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5-Aniya_Hackett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7-Kasandra_Homenick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14-Jaclyn81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21-Rocio33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24-Maxwell.Halvorson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25-Tierra.Trantow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34-Pearl7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36-Ollie_Ledner37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41-Mckenna17</a:t>
            </a:r>
          </a:p>
          <a:p>
            <a:pPr marL="0" indent="0">
              <a:buNone/>
            </a:pPr>
            <a:r>
              <a:rPr lang="en-IN" dirty="0">
                <a:latin typeface="Agency FB" panose="020B0503020202020204" pitchFamily="34" charset="0"/>
              </a:rPr>
              <a:t>45-David.Osinski47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4E8F65-6354-5B28-DB98-8B25A2D9A806}"/>
              </a:ext>
            </a:extLst>
          </p:cNvPr>
          <p:cNvSpPr txBox="1">
            <a:spLocks/>
          </p:cNvSpPr>
          <p:nvPr/>
        </p:nvSpPr>
        <p:spPr>
          <a:xfrm>
            <a:off x="3955472" y="2604654"/>
            <a:ext cx="2944091" cy="3600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49-Morgan.Kassulke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53-Linnea59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54-Duane60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57-Julien_Schmidt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66-Mike.Auer39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68-Franco_Keebler64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71-Nia_Haag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74-Hulda.Macejkovic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75-Leslie67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latin typeface="Agency FB" panose="020B0503020202020204" pitchFamily="34" charset="0"/>
              </a:rPr>
              <a:t>76-Janelle.Nikolaus81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8B595E-A541-4BA4-3F46-35A85F9B99A5}"/>
              </a:ext>
            </a:extLst>
          </p:cNvPr>
          <p:cNvSpPr txBox="1">
            <a:spLocks/>
          </p:cNvSpPr>
          <p:nvPr/>
        </p:nvSpPr>
        <p:spPr>
          <a:xfrm>
            <a:off x="7072744" y="2604654"/>
            <a:ext cx="2944091" cy="3600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latin typeface="Agency FB" panose="020B0503020202020204" pitchFamily="34" charset="0"/>
              </a:rPr>
              <a:t>80-Darby_Herzog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latin typeface="Agency FB" panose="020B0503020202020204" pitchFamily="34" charset="0"/>
              </a:rPr>
              <a:t>81-Esther.Zulauf61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latin typeface="Agency FB" panose="020B0503020202020204" pitchFamily="34" charset="0"/>
              </a:rPr>
              <a:t>83-Bartholome.Bernhard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latin typeface="Agency FB" panose="020B0503020202020204" pitchFamily="34" charset="0"/>
              </a:rPr>
              <a:t>89-Jessyca_West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latin typeface="Agency FB" panose="020B0503020202020204" pitchFamily="34" charset="0"/>
              </a:rPr>
              <a:t>90-Esmeralda.Mraz57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>
                <a:latin typeface="Agency FB" panose="020B0503020202020204" pitchFamily="34" charset="0"/>
              </a:rPr>
              <a:t>91-Bethany20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5A5E38-F722-767F-C21B-A1B81562C408}"/>
              </a:ext>
            </a:extLst>
          </p:cNvPr>
          <p:cNvSpPr txBox="1">
            <a:spLocks/>
          </p:cNvSpPr>
          <p:nvPr/>
        </p:nvSpPr>
        <p:spPr>
          <a:xfrm>
            <a:off x="838200" y="1628991"/>
            <a:ext cx="9275618" cy="601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of 26 people with their user id who have never posted a single photo on Instagram.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6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95DD-10FC-009A-2DD8-D73B4AC4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Declaring Contest Winner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E55411-50C2-0869-E973-1EA41DB4A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712234"/>
              </p:ext>
            </p:extLst>
          </p:nvPr>
        </p:nvGraphicFramePr>
        <p:xfrm>
          <a:off x="838200" y="4000787"/>
          <a:ext cx="10945093" cy="1471757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699905">
                  <a:extLst>
                    <a:ext uri="{9D8B030D-6E8A-4147-A177-3AD203B41FA5}">
                      <a16:colId xmlns:a16="http://schemas.microsoft.com/office/drawing/2014/main" val="2343296908"/>
                    </a:ext>
                  </a:extLst>
                </a:gridCol>
                <a:gridCol w="2748396">
                  <a:extLst>
                    <a:ext uri="{9D8B030D-6E8A-4147-A177-3AD203B41FA5}">
                      <a16:colId xmlns:a16="http://schemas.microsoft.com/office/drawing/2014/main" val="2250586343"/>
                    </a:ext>
                  </a:extLst>
                </a:gridCol>
                <a:gridCol w="2748396">
                  <a:extLst>
                    <a:ext uri="{9D8B030D-6E8A-4147-A177-3AD203B41FA5}">
                      <a16:colId xmlns:a16="http://schemas.microsoft.com/office/drawing/2014/main" val="149730932"/>
                    </a:ext>
                  </a:extLst>
                </a:gridCol>
                <a:gridCol w="2748396">
                  <a:extLst>
                    <a:ext uri="{9D8B030D-6E8A-4147-A177-3AD203B41FA5}">
                      <a16:colId xmlns:a16="http://schemas.microsoft.com/office/drawing/2014/main" val="3917111167"/>
                    </a:ext>
                  </a:extLst>
                </a:gridCol>
              </a:tblGrid>
              <a:tr h="147175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User Id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r>
                        <a:rPr lang="en-IN" sz="20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Username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r>
                        <a:rPr lang="en-IN" sz="2000" dirty="0"/>
                        <a:t>Zack_Kemmer93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Image_url</a:t>
                      </a:r>
                      <a:endParaRPr lang="en-IN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r>
                        <a:rPr lang="en-IN" sz="2000" dirty="0"/>
                        <a:t>https://jarret.name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Likes</a:t>
                      </a:r>
                    </a:p>
                    <a:p>
                      <a:pPr algn="ctr"/>
                      <a:endParaRPr lang="en-IN" sz="2000" dirty="0"/>
                    </a:p>
                    <a:p>
                      <a:pPr algn="ctr"/>
                      <a:r>
                        <a:rPr lang="en-IN" sz="20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92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EC332D-A79C-E660-D52A-60A8BA50FB78}"/>
              </a:ext>
            </a:extLst>
          </p:cNvPr>
          <p:cNvSpPr txBox="1"/>
          <p:nvPr/>
        </p:nvSpPr>
        <p:spPr>
          <a:xfrm>
            <a:off x="838200" y="2952017"/>
            <a:ext cx="864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Light" panose="020B0502040204020203" pitchFamily="34" charset="0"/>
              </a:rPr>
              <a:t>In this contest, User with the most likes on a single picture won</a:t>
            </a:r>
          </a:p>
        </p:txBody>
      </p:sp>
    </p:spTree>
    <p:extLst>
      <p:ext uri="{BB962C8B-B14F-4D97-AF65-F5344CB8AC3E}">
        <p14:creationId xmlns:p14="http://schemas.microsoft.com/office/powerpoint/2010/main" val="180606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0E93-6295-D400-A10F-BC482922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HASHTAG RESEARCHING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5A272C-433C-105C-12E1-B7776CE4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54315"/>
              </p:ext>
            </p:extLst>
          </p:nvPr>
        </p:nvGraphicFramePr>
        <p:xfrm>
          <a:off x="838201" y="1825625"/>
          <a:ext cx="10515600" cy="477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81D56A-D977-C478-AE9E-6A3EC7887870}"/>
              </a:ext>
            </a:extLst>
          </p:cNvPr>
          <p:cNvSpPr txBox="1"/>
          <p:nvPr/>
        </p:nvSpPr>
        <p:spPr>
          <a:xfrm>
            <a:off x="8032652" y="2236763"/>
            <a:ext cx="38357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Top 5 hashtags that are most frequently used on the platform</a:t>
            </a:r>
          </a:p>
        </p:txBody>
      </p:sp>
    </p:spTree>
    <p:extLst>
      <p:ext uri="{BB962C8B-B14F-4D97-AF65-F5344CB8AC3E}">
        <p14:creationId xmlns:p14="http://schemas.microsoft.com/office/powerpoint/2010/main" val="225776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</TotalTime>
  <Words>548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Agency FB</vt:lpstr>
      <vt:lpstr>Arial</vt:lpstr>
      <vt:lpstr>Arial Black</vt:lpstr>
      <vt:lpstr>Arial Rounded MT Bold</vt:lpstr>
      <vt:lpstr>Avenir Next LT Pro Light</vt:lpstr>
      <vt:lpstr>Bahnschrift Light</vt:lpstr>
      <vt:lpstr>Calibri</vt:lpstr>
      <vt:lpstr>Calibri Light</vt:lpstr>
      <vt:lpstr>Microsoft Himalaya</vt:lpstr>
      <vt:lpstr>Roboto Slab Light</vt:lpstr>
      <vt:lpstr>Office Theme</vt:lpstr>
      <vt:lpstr>INSTAGRAM  USER  ANALYTICS</vt:lpstr>
      <vt:lpstr>Contents</vt:lpstr>
      <vt:lpstr>INTRODUCTION</vt:lpstr>
      <vt:lpstr>MARKETING</vt:lpstr>
      <vt:lpstr>INVESTOR METRICS</vt:lpstr>
      <vt:lpstr>Rewarding the most loyal users</vt:lpstr>
      <vt:lpstr>Remind Inactive Users to Start Posting</vt:lpstr>
      <vt:lpstr>Declaring Contest Winner</vt:lpstr>
      <vt:lpstr>HASHTAG RESEARCHING</vt:lpstr>
      <vt:lpstr>USER ENGAGEMENT</vt:lpstr>
      <vt:lpstr>Bots and Fake Accounts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 USER  ANALYTICS</dc:title>
  <dc:creator>komal pandita</dc:creator>
  <cp:lastModifiedBy>komal pandita</cp:lastModifiedBy>
  <cp:revision>1</cp:revision>
  <dcterms:created xsi:type="dcterms:W3CDTF">2023-03-17T17:48:36Z</dcterms:created>
  <dcterms:modified xsi:type="dcterms:W3CDTF">2023-03-17T19:24:52Z</dcterms:modified>
</cp:coreProperties>
</file>