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7"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9T08:42:29.672"/>
    </inkml:context>
    <inkml:brush xml:id="br0">
      <inkml:brushProperty name="width" value="0.035" units="cm"/>
      <inkml:brushProperty name="height" value="0.035" units="cm"/>
    </inkml:brush>
  </inkml:definitions>
  <inkml:trace contextRef="#ctx0" brushRef="#br0">1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1830-2EEF-EA21-8E0E-176A6F8D93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E81947-3390-59BC-4666-9F405F71F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32FBF9-AD72-B719-ACBC-89A3D4C18D6D}"/>
              </a:ext>
            </a:extLst>
          </p:cNvPr>
          <p:cNvSpPr>
            <a:spLocks noGrp="1"/>
          </p:cNvSpPr>
          <p:nvPr>
            <p:ph type="dt" sz="half" idx="10"/>
          </p:nvPr>
        </p:nvSpPr>
        <p:spPr/>
        <p:txBody>
          <a:bodyPr/>
          <a:lstStyle/>
          <a:p>
            <a:fld id="{DF0F9BF7-C3D7-4897-8399-C006B29AFAD6}" type="datetimeFigureOut">
              <a:rPr lang="en-IN" smtClean="0"/>
              <a:t>09-02-2024</a:t>
            </a:fld>
            <a:endParaRPr lang="en-IN"/>
          </a:p>
        </p:txBody>
      </p:sp>
      <p:sp>
        <p:nvSpPr>
          <p:cNvPr id="5" name="Footer Placeholder 4">
            <a:extLst>
              <a:ext uri="{FF2B5EF4-FFF2-40B4-BE49-F238E27FC236}">
                <a16:creationId xmlns:a16="http://schemas.microsoft.com/office/drawing/2014/main" id="{1D3A9464-4159-4D05-7F9D-123DB526FD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1221B-8BC4-0406-2339-E2CA63585C18}"/>
              </a:ext>
            </a:extLst>
          </p:cNvPr>
          <p:cNvSpPr>
            <a:spLocks noGrp="1"/>
          </p:cNvSpPr>
          <p:nvPr>
            <p:ph type="sldNum" sz="quarter" idx="12"/>
          </p:nvPr>
        </p:nvSpPr>
        <p:spPr/>
        <p:txBody>
          <a:bodyPr/>
          <a:lstStyle/>
          <a:p>
            <a:fld id="{2911B36D-D738-4869-AEAF-75C1E9247514}" type="slidenum">
              <a:rPr lang="en-IN" smtClean="0"/>
              <a:t>‹#›</a:t>
            </a:fld>
            <a:endParaRPr lang="en-IN"/>
          </a:p>
        </p:txBody>
      </p:sp>
    </p:spTree>
    <p:extLst>
      <p:ext uri="{BB962C8B-B14F-4D97-AF65-F5344CB8AC3E}">
        <p14:creationId xmlns:p14="http://schemas.microsoft.com/office/powerpoint/2010/main" val="200750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8FC3-D76B-09E1-4298-129FA81CF3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5850E4-F0BF-F6B1-B2DD-A1A37BEB88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10246C-2D8D-C6AD-AE95-683C099A8FDB}"/>
              </a:ext>
            </a:extLst>
          </p:cNvPr>
          <p:cNvSpPr>
            <a:spLocks noGrp="1"/>
          </p:cNvSpPr>
          <p:nvPr>
            <p:ph type="dt" sz="half" idx="10"/>
          </p:nvPr>
        </p:nvSpPr>
        <p:spPr/>
        <p:txBody>
          <a:bodyPr/>
          <a:lstStyle/>
          <a:p>
            <a:fld id="{DF0F9BF7-C3D7-4897-8399-C006B29AFAD6}" type="datetimeFigureOut">
              <a:rPr lang="en-IN" smtClean="0"/>
              <a:t>09-02-2024</a:t>
            </a:fld>
            <a:endParaRPr lang="en-IN"/>
          </a:p>
        </p:txBody>
      </p:sp>
      <p:sp>
        <p:nvSpPr>
          <p:cNvPr id="5" name="Footer Placeholder 4">
            <a:extLst>
              <a:ext uri="{FF2B5EF4-FFF2-40B4-BE49-F238E27FC236}">
                <a16:creationId xmlns:a16="http://schemas.microsoft.com/office/drawing/2014/main" id="{942E2F9C-EE29-1A4B-3BC0-5882026FAC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006EE2-39E5-5DF4-878D-5364EFD27E81}"/>
              </a:ext>
            </a:extLst>
          </p:cNvPr>
          <p:cNvSpPr>
            <a:spLocks noGrp="1"/>
          </p:cNvSpPr>
          <p:nvPr>
            <p:ph type="sldNum" sz="quarter" idx="12"/>
          </p:nvPr>
        </p:nvSpPr>
        <p:spPr/>
        <p:txBody>
          <a:bodyPr/>
          <a:lstStyle/>
          <a:p>
            <a:fld id="{2911B36D-D738-4869-AEAF-75C1E9247514}" type="slidenum">
              <a:rPr lang="en-IN" smtClean="0"/>
              <a:t>‹#›</a:t>
            </a:fld>
            <a:endParaRPr lang="en-IN"/>
          </a:p>
        </p:txBody>
      </p:sp>
    </p:spTree>
    <p:extLst>
      <p:ext uri="{BB962C8B-B14F-4D97-AF65-F5344CB8AC3E}">
        <p14:creationId xmlns:p14="http://schemas.microsoft.com/office/powerpoint/2010/main" val="26112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18668E-DB8E-01DF-A47E-7114F1B242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A97227-56F9-882B-83D3-EE8D5C95CF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1C3286-4C0B-CBEE-6C51-1B2D1A85168C}"/>
              </a:ext>
            </a:extLst>
          </p:cNvPr>
          <p:cNvSpPr>
            <a:spLocks noGrp="1"/>
          </p:cNvSpPr>
          <p:nvPr>
            <p:ph type="dt" sz="half" idx="10"/>
          </p:nvPr>
        </p:nvSpPr>
        <p:spPr/>
        <p:txBody>
          <a:bodyPr/>
          <a:lstStyle/>
          <a:p>
            <a:fld id="{DF0F9BF7-C3D7-4897-8399-C006B29AFAD6}" type="datetimeFigureOut">
              <a:rPr lang="en-IN" smtClean="0"/>
              <a:t>09-02-2024</a:t>
            </a:fld>
            <a:endParaRPr lang="en-IN"/>
          </a:p>
        </p:txBody>
      </p:sp>
      <p:sp>
        <p:nvSpPr>
          <p:cNvPr id="5" name="Footer Placeholder 4">
            <a:extLst>
              <a:ext uri="{FF2B5EF4-FFF2-40B4-BE49-F238E27FC236}">
                <a16:creationId xmlns:a16="http://schemas.microsoft.com/office/drawing/2014/main" id="{BE37C6BE-C79D-6CF1-C4EB-5A3A4733BF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C5A08C-9B77-7943-981D-AC0C00E51C4E}"/>
              </a:ext>
            </a:extLst>
          </p:cNvPr>
          <p:cNvSpPr>
            <a:spLocks noGrp="1"/>
          </p:cNvSpPr>
          <p:nvPr>
            <p:ph type="sldNum" sz="quarter" idx="12"/>
          </p:nvPr>
        </p:nvSpPr>
        <p:spPr/>
        <p:txBody>
          <a:bodyPr/>
          <a:lstStyle/>
          <a:p>
            <a:fld id="{2911B36D-D738-4869-AEAF-75C1E9247514}" type="slidenum">
              <a:rPr lang="en-IN" smtClean="0"/>
              <a:t>‹#›</a:t>
            </a:fld>
            <a:endParaRPr lang="en-IN"/>
          </a:p>
        </p:txBody>
      </p:sp>
    </p:spTree>
    <p:extLst>
      <p:ext uri="{BB962C8B-B14F-4D97-AF65-F5344CB8AC3E}">
        <p14:creationId xmlns:p14="http://schemas.microsoft.com/office/powerpoint/2010/main" val="391618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AB7C-D95A-738B-2CD7-E6B7ACB748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1AAF47-804E-DBBB-3CD5-CADED97DAC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2F7E9-B2C0-2EDF-107C-030389D5FD09}"/>
              </a:ext>
            </a:extLst>
          </p:cNvPr>
          <p:cNvSpPr>
            <a:spLocks noGrp="1"/>
          </p:cNvSpPr>
          <p:nvPr>
            <p:ph type="dt" sz="half" idx="10"/>
          </p:nvPr>
        </p:nvSpPr>
        <p:spPr/>
        <p:txBody>
          <a:bodyPr/>
          <a:lstStyle/>
          <a:p>
            <a:fld id="{DF0F9BF7-C3D7-4897-8399-C006B29AFAD6}" type="datetimeFigureOut">
              <a:rPr lang="en-IN" smtClean="0"/>
              <a:t>09-02-2024</a:t>
            </a:fld>
            <a:endParaRPr lang="en-IN"/>
          </a:p>
        </p:txBody>
      </p:sp>
      <p:sp>
        <p:nvSpPr>
          <p:cNvPr id="5" name="Footer Placeholder 4">
            <a:extLst>
              <a:ext uri="{FF2B5EF4-FFF2-40B4-BE49-F238E27FC236}">
                <a16:creationId xmlns:a16="http://schemas.microsoft.com/office/drawing/2014/main" id="{AC4B9AFF-EB76-27C5-8159-77DB19F4F1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E8A4BE-949E-A921-71E6-87A112BFFF5C}"/>
              </a:ext>
            </a:extLst>
          </p:cNvPr>
          <p:cNvSpPr>
            <a:spLocks noGrp="1"/>
          </p:cNvSpPr>
          <p:nvPr>
            <p:ph type="sldNum" sz="quarter" idx="12"/>
          </p:nvPr>
        </p:nvSpPr>
        <p:spPr/>
        <p:txBody>
          <a:bodyPr/>
          <a:lstStyle/>
          <a:p>
            <a:fld id="{2911B36D-D738-4869-AEAF-75C1E9247514}" type="slidenum">
              <a:rPr lang="en-IN" smtClean="0"/>
              <a:t>‹#›</a:t>
            </a:fld>
            <a:endParaRPr lang="en-IN"/>
          </a:p>
        </p:txBody>
      </p:sp>
    </p:spTree>
    <p:extLst>
      <p:ext uri="{BB962C8B-B14F-4D97-AF65-F5344CB8AC3E}">
        <p14:creationId xmlns:p14="http://schemas.microsoft.com/office/powerpoint/2010/main" val="13942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899F-BB3C-F9DB-2702-B09B242292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72D578-2B98-4FBA-B1D5-C80984A56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F428B5-227E-CBCF-3519-8718149AE311}"/>
              </a:ext>
            </a:extLst>
          </p:cNvPr>
          <p:cNvSpPr>
            <a:spLocks noGrp="1"/>
          </p:cNvSpPr>
          <p:nvPr>
            <p:ph type="dt" sz="half" idx="10"/>
          </p:nvPr>
        </p:nvSpPr>
        <p:spPr/>
        <p:txBody>
          <a:bodyPr/>
          <a:lstStyle/>
          <a:p>
            <a:fld id="{DF0F9BF7-C3D7-4897-8399-C006B29AFAD6}" type="datetimeFigureOut">
              <a:rPr lang="en-IN" smtClean="0"/>
              <a:t>09-02-2024</a:t>
            </a:fld>
            <a:endParaRPr lang="en-IN"/>
          </a:p>
        </p:txBody>
      </p:sp>
      <p:sp>
        <p:nvSpPr>
          <p:cNvPr id="5" name="Footer Placeholder 4">
            <a:extLst>
              <a:ext uri="{FF2B5EF4-FFF2-40B4-BE49-F238E27FC236}">
                <a16:creationId xmlns:a16="http://schemas.microsoft.com/office/drawing/2014/main" id="{A9F2C4D1-F102-B936-194F-6C6049D8D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21EB9-83F4-788B-6936-B075F1CC1D6A}"/>
              </a:ext>
            </a:extLst>
          </p:cNvPr>
          <p:cNvSpPr>
            <a:spLocks noGrp="1"/>
          </p:cNvSpPr>
          <p:nvPr>
            <p:ph type="sldNum" sz="quarter" idx="12"/>
          </p:nvPr>
        </p:nvSpPr>
        <p:spPr/>
        <p:txBody>
          <a:bodyPr/>
          <a:lstStyle/>
          <a:p>
            <a:fld id="{2911B36D-D738-4869-AEAF-75C1E9247514}" type="slidenum">
              <a:rPr lang="en-IN" smtClean="0"/>
              <a:t>‹#›</a:t>
            </a:fld>
            <a:endParaRPr lang="en-IN"/>
          </a:p>
        </p:txBody>
      </p:sp>
    </p:spTree>
    <p:extLst>
      <p:ext uri="{BB962C8B-B14F-4D97-AF65-F5344CB8AC3E}">
        <p14:creationId xmlns:p14="http://schemas.microsoft.com/office/powerpoint/2010/main" val="99521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5CAC-07B2-2916-F547-BF0D86DB9E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727D7F-BB15-8633-1169-42816FD94F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BEEAF7-C7AF-F9BD-F079-E30062270C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32DF8C-A1D8-55C2-2BFE-39FD96C118A2}"/>
              </a:ext>
            </a:extLst>
          </p:cNvPr>
          <p:cNvSpPr>
            <a:spLocks noGrp="1"/>
          </p:cNvSpPr>
          <p:nvPr>
            <p:ph type="dt" sz="half" idx="10"/>
          </p:nvPr>
        </p:nvSpPr>
        <p:spPr/>
        <p:txBody>
          <a:bodyPr/>
          <a:lstStyle/>
          <a:p>
            <a:fld id="{DF0F9BF7-C3D7-4897-8399-C006B29AFAD6}" type="datetimeFigureOut">
              <a:rPr lang="en-IN" smtClean="0"/>
              <a:t>09-02-2024</a:t>
            </a:fld>
            <a:endParaRPr lang="en-IN"/>
          </a:p>
        </p:txBody>
      </p:sp>
      <p:sp>
        <p:nvSpPr>
          <p:cNvPr id="6" name="Footer Placeholder 5">
            <a:extLst>
              <a:ext uri="{FF2B5EF4-FFF2-40B4-BE49-F238E27FC236}">
                <a16:creationId xmlns:a16="http://schemas.microsoft.com/office/drawing/2014/main" id="{A9016990-91C5-03CE-E36B-C7FF0167F9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3F4D2F-F111-666B-FE74-961036A029AB}"/>
              </a:ext>
            </a:extLst>
          </p:cNvPr>
          <p:cNvSpPr>
            <a:spLocks noGrp="1"/>
          </p:cNvSpPr>
          <p:nvPr>
            <p:ph type="sldNum" sz="quarter" idx="12"/>
          </p:nvPr>
        </p:nvSpPr>
        <p:spPr/>
        <p:txBody>
          <a:bodyPr/>
          <a:lstStyle/>
          <a:p>
            <a:fld id="{2911B36D-D738-4869-AEAF-75C1E9247514}" type="slidenum">
              <a:rPr lang="en-IN" smtClean="0"/>
              <a:t>‹#›</a:t>
            </a:fld>
            <a:endParaRPr lang="en-IN"/>
          </a:p>
        </p:txBody>
      </p:sp>
    </p:spTree>
    <p:extLst>
      <p:ext uri="{BB962C8B-B14F-4D97-AF65-F5344CB8AC3E}">
        <p14:creationId xmlns:p14="http://schemas.microsoft.com/office/powerpoint/2010/main" val="3362925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88EB-79B4-351C-ACCA-E32924A86B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005B12-3C4F-A8D2-87C2-5ACE51C1C7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4A54F-8A1A-22E9-CE2C-F8F8716D25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D2AFD4-231A-7C6A-A83E-56A3D4FF0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B19F0-0587-A603-8C50-4C92EE53D9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5C6D2F-65DD-3564-4FFE-653C5640E8BB}"/>
              </a:ext>
            </a:extLst>
          </p:cNvPr>
          <p:cNvSpPr>
            <a:spLocks noGrp="1"/>
          </p:cNvSpPr>
          <p:nvPr>
            <p:ph type="dt" sz="half" idx="10"/>
          </p:nvPr>
        </p:nvSpPr>
        <p:spPr/>
        <p:txBody>
          <a:bodyPr/>
          <a:lstStyle/>
          <a:p>
            <a:fld id="{DF0F9BF7-C3D7-4897-8399-C006B29AFAD6}" type="datetimeFigureOut">
              <a:rPr lang="en-IN" smtClean="0"/>
              <a:t>09-02-2024</a:t>
            </a:fld>
            <a:endParaRPr lang="en-IN"/>
          </a:p>
        </p:txBody>
      </p:sp>
      <p:sp>
        <p:nvSpPr>
          <p:cNvPr id="8" name="Footer Placeholder 7">
            <a:extLst>
              <a:ext uri="{FF2B5EF4-FFF2-40B4-BE49-F238E27FC236}">
                <a16:creationId xmlns:a16="http://schemas.microsoft.com/office/drawing/2014/main" id="{6ED6DED4-9157-53DC-3D9D-6D09EB5578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B4EFE-E9F1-F263-0997-521A8899B12D}"/>
              </a:ext>
            </a:extLst>
          </p:cNvPr>
          <p:cNvSpPr>
            <a:spLocks noGrp="1"/>
          </p:cNvSpPr>
          <p:nvPr>
            <p:ph type="sldNum" sz="quarter" idx="12"/>
          </p:nvPr>
        </p:nvSpPr>
        <p:spPr/>
        <p:txBody>
          <a:bodyPr/>
          <a:lstStyle/>
          <a:p>
            <a:fld id="{2911B36D-D738-4869-AEAF-75C1E9247514}" type="slidenum">
              <a:rPr lang="en-IN" smtClean="0"/>
              <a:t>‹#›</a:t>
            </a:fld>
            <a:endParaRPr lang="en-IN"/>
          </a:p>
        </p:txBody>
      </p:sp>
    </p:spTree>
    <p:extLst>
      <p:ext uri="{BB962C8B-B14F-4D97-AF65-F5344CB8AC3E}">
        <p14:creationId xmlns:p14="http://schemas.microsoft.com/office/powerpoint/2010/main" val="1531561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9E12-9681-EFCC-BCDA-A81716A94E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B02D64-28CB-4846-3D06-585B01FC34BC}"/>
              </a:ext>
            </a:extLst>
          </p:cNvPr>
          <p:cNvSpPr>
            <a:spLocks noGrp="1"/>
          </p:cNvSpPr>
          <p:nvPr>
            <p:ph type="dt" sz="half" idx="10"/>
          </p:nvPr>
        </p:nvSpPr>
        <p:spPr/>
        <p:txBody>
          <a:bodyPr/>
          <a:lstStyle/>
          <a:p>
            <a:fld id="{DF0F9BF7-C3D7-4897-8399-C006B29AFAD6}" type="datetimeFigureOut">
              <a:rPr lang="en-IN" smtClean="0"/>
              <a:t>09-02-2024</a:t>
            </a:fld>
            <a:endParaRPr lang="en-IN"/>
          </a:p>
        </p:txBody>
      </p:sp>
      <p:sp>
        <p:nvSpPr>
          <p:cNvPr id="4" name="Footer Placeholder 3">
            <a:extLst>
              <a:ext uri="{FF2B5EF4-FFF2-40B4-BE49-F238E27FC236}">
                <a16:creationId xmlns:a16="http://schemas.microsoft.com/office/drawing/2014/main" id="{0000B17B-C9DA-6F9D-D3CF-DEC44797AA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B2BC2C-A342-24DE-A587-71CDB59411A2}"/>
              </a:ext>
            </a:extLst>
          </p:cNvPr>
          <p:cNvSpPr>
            <a:spLocks noGrp="1"/>
          </p:cNvSpPr>
          <p:nvPr>
            <p:ph type="sldNum" sz="quarter" idx="12"/>
          </p:nvPr>
        </p:nvSpPr>
        <p:spPr/>
        <p:txBody>
          <a:bodyPr/>
          <a:lstStyle/>
          <a:p>
            <a:fld id="{2911B36D-D738-4869-AEAF-75C1E9247514}" type="slidenum">
              <a:rPr lang="en-IN" smtClean="0"/>
              <a:t>‹#›</a:t>
            </a:fld>
            <a:endParaRPr lang="en-IN"/>
          </a:p>
        </p:txBody>
      </p:sp>
    </p:spTree>
    <p:extLst>
      <p:ext uri="{BB962C8B-B14F-4D97-AF65-F5344CB8AC3E}">
        <p14:creationId xmlns:p14="http://schemas.microsoft.com/office/powerpoint/2010/main" val="273377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4F198D-F3E8-3D01-9C1E-72C493B00692}"/>
              </a:ext>
            </a:extLst>
          </p:cNvPr>
          <p:cNvSpPr>
            <a:spLocks noGrp="1"/>
          </p:cNvSpPr>
          <p:nvPr>
            <p:ph type="dt" sz="half" idx="10"/>
          </p:nvPr>
        </p:nvSpPr>
        <p:spPr/>
        <p:txBody>
          <a:bodyPr/>
          <a:lstStyle/>
          <a:p>
            <a:fld id="{DF0F9BF7-C3D7-4897-8399-C006B29AFAD6}" type="datetimeFigureOut">
              <a:rPr lang="en-IN" smtClean="0"/>
              <a:t>09-02-2024</a:t>
            </a:fld>
            <a:endParaRPr lang="en-IN"/>
          </a:p>
        </p:txBody>
      </p:sp>
      <p:sp>
        <p:nvSpPr>
          <p:cNvPr id="3" name="Footer Placeholder 2">
            <a:extLst>
              <a:ext uri="{FF2B5EF4-FFF2-40B4-BE49-F238E27FC236}">
                <a16:creationId xmlns:a16="http://schemas.microsoft.com/office/drawing/2014/main" id="{6EA459AE-6B1B-77B2-A8C6-2FE81F0F39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2B90D7-9520-49FC-5943-AE51304AD492}"/>
              </a:ext>
            </a:extLst>
          </p:cNvPr>
          <p:cNvSpPr>
            <a:spLocks noGrp="1"/>
          </p:cNvSpPr>
          <p:nvPr>
            <p:ph type="sldNum" sz="quarter" idx="12"/>
          </p:nvPr>
        </p:nvSpPr>
        <p:spPr/>
        <p:txBody>
          <a:bodyPr/>
          <a:lstStyle/>
          <a:p>
            <a:fld id="{2911B36D-D738-4869-AEAF-75C1E9247514}" type="slidenum">
              <a:rPr lang="en-IN" smtClean="0"/>
              <a:t>‹#›</a:t>
            </a:fld>
            <a:endParaRPr lang="en-IN"/>
          </a:p>
        </p:txBody>
      </p:sp>
    </p:spTree>
    <p:extLst>
      <p:ext uri="{BB962C8B-B14F-4D97-AF65-F5344CB8AC3E}">
        <p14:creationId xmlns:p14="http://schemas.microsoft.com/office/powerpoint/2010/main" val="193629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D871-09E7-15AA-65CF-0657D13CD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290C99-93D1-216B-D966-76E389C5A7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22E5D6-D052-36E0-B81F-FA9C3866B1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5EE42-C562-230E-7E4C-0AC5EF5F2F87}"/>
              </a:ext>
            </a:extLst>
          </p:cNvPr>
          <p:cNvSpPr>
            <a:spLocks noGrp="1"/>
          </p:cNvSpPr>
          <p:nvPr>
            <p:ph type="dt" sz="half" idx="10"/>
          </p:nvPr>
        </p:nvSpPr>
        <p:spPr/>
        <p:txBody>
          <a:bodyPr/>
          <a:lstStyle/>
          <a:p>
            <a:fld id="{DF0F9BF7-C3D7-4897-8399-C006B29AFAD6}" type="datetimeFigureOut">
              <a:rPr lang="en-IN" smtClean="0"/>
              <a:t>09-02-2024</a:t>
            </a:fld>
            <a:endParaRPr lang="en-IN"/>
          </a:p>
        </p:txBody>
      </p:sp>
      <p:sp>
        <p:nvSpPr>
          <p:cNvPr id="6" name="Footer Placeholder 5">
            <a:extLst>
              <a:ext uri="{FF2B5EF4-FFF2-40B4-BE49-F238E27FC236}">
                <a16:creationId xmlns:a16="http://schemas.microsoft.com/office/drawing/2014/main" id="{8AA7C842-43C1-BF66-10C6-BDFCD0AD53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021E29-17B8-AE40-9BA8-581D230BEF7A}"/>
              </a:ext>
            </a:extLst>
          </p:cNvPr>
          <p:cNvSpPr>
            <a:spLocks noGrp="1"/>
          </p:cNvSpPr>
          <p:nvPr>
            <p:ph type="sldNum" sz="quarter" idx="12"/>
          </p:nvPr>
        </p:nvSpPr>
        <p:spPr/>
        <p:txBody>
          <a:bodyPr/>
          <a:lstStyle/>
          <a:p>
            <a:fld id="{2911B36D-D738-4869-AEAF-75C1E9247514}" type="slidenum">
              <a:rPr lang="en-IN" smtClean="0"/>
              <a:t>‹#›</a:t>
            </a:fld>
            <a:endParaRPr lang="en-IN"/>
          </a:p>
        </p:txBody>
      </p:sp>
    </p:spTree>
    <p:extLst>
      <p:ext uri="{BB962C8B-B14F-4D97-AF65-F5344CB8AC3E}">
        <p14:creationId xmlns:p14="http://schemas.microsoft.com/office/powerpoint/2010/main" val="2053233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E8E7-E8F5-94A9-4C82-D35BD7E7FC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979470-7790-02C9-6A04-732477960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167A97-3D31-9674-BBE9-89AF6AD88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31BE0-FBB6-5EBE-2E25-20CBA9F1BE45}"/>
              </a:ext>
            </a:extLst>
          </p:cNvPr>
          <p:cNvSpPr>
            <a:spLocks noGrp="1"/>
          </p:cNvSpPr>
          <p:nvPr>
            <p:ph type="dt" sz="half" idx="10"/>
          </p:nvPr>
        </p:nvSpPr>
        <p:spPr/>
        <p:txBody>
          <a:bodyPr/>
          <a:lstStyle/>
          <a:p>
            <a:fld id="{DF0F9BF7-C3D7-4897-8399-C006B29AFAD6}" type="datetimeFigureOut">
              <a:rPr lang="en-IN" smtClean="0"/>
              <a:t>09-02-2024</a:t>
            </a:fld>
            <a:endParaRPr lang="en-IN"/>
          </a:p>
        </p:txBody>
      </p:sp>
      <p:sp>
        <p:nvSpPr>
          <p:cNvPr id="6" name="Footer Placeholder 5">
            <a:extLst>
              <a:ext uri="{FF2B5EF4-FFF2-40B4-BE49-F238E27FC236}">
                <a16:creationId xmlns:a16="http://schemas.microsoft.com/office/drawing/2014/main" id="{C15521B5-B86A-F1E2-BAFD-2440CA41ED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0C51BC-8940-EFDB-8E7E-A8B0B43B5DDD}"/>
              </a:ext>
            </a:extLst>
          </p:cNvPr>
          <p:cNvSpPr>
            <a:spLocks noGrp="1"/>
          </p:cNvSpPr>
          <p:nvPr>
            <p:ph type="sldNum" sz="quarter" idx="12"/>
          </p:nvPr>
        </p:nvSpPr>
        <p:spPr/>
        <p:txBody>
          <a:bodyPr/>
          <a:lstStyle/>
          <a:p>
            <a:fld id="{2911B36D-D738-4869-AEAF-75C1E9247514}" type="slidenum">
              <a:rPr lang="en-IN" smtClean="0"/>
              <a:t>‹#›</a:t>
            </a:fld>
            <a:endParaRPr lang="en-IN"/>
          </a:p>
        </p:txBody>
      </p:sp>
    </p:spTree>
    <p:extLst>
      <p:ext uri="{BB962C8B-B14F-4D97-AF65-F5344CB8AC3E}">
        <p14:creationId xmlns:p14="http://schemas.microsoft.com/office/powerpoint/2010/main" val="55650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C89E5C-CDCA-1C0F-6E83-720D485392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0DF43A-1CF5-AD7D-2C5C-3225DEAB72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5B1EB-C747-EB7C-0F8E-6117A4763F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F9BF7-C3D7-4897-8399-C006B29AFAD6}" type="datetimeFigureOut">
              <a:rPr lang="en-IN" smtClean="0"/>
              <a:t>09-02-2024</a:t>
            </a:fld>
            <a:endParaRPr lang="en-IN"/>
          </a:p>
        </p:txBody>
      </p:sp>
      <p:sp>
        <p:nvSpPr>
          <p:cNvPr id="5" name="Footer Placeholder 4">
            <a:extLst>
              <a:ext uri="{FF2B5EF4-FFF2-40B4-BE49-F238E27FC236}">
                <a16:creationId xmlns:a16="http://schemas.microsoft.com/office/drawing/2014/main" id="{53041E36-D134-E67F-0BD5-E42550FCFB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F89C78-F8F1-CFBC-31D7-51AC7A0FB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1B36D-D738-4869-AEAF-75C1E9247514}" type="slidenum">
              <a:rPr lang="en-IN" smtClean="0"/>
              <a:t>‹#›</a:t>
            </a:fld>
            <a:endParaRPr lang="en-IN"/>
          </a:p>
        </p:txBody>
      </p:sp>
    </p:spTree>
    <p:extLst>
      <p:ext uri="{BB962C8B-B14F-4D97-AF65-F5344CB8AC3E}">
        <p14:creationId xmlns:p14="http://schemas.microsoft.com/office/powerpoint/2010/main" val="136287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0B57-6A51-D5DD-E68F-C3028AAEDABE}"/>
              </a:ext>
            </a:extLst>
          </p:cNvPr>
          <p:cNvSpPr>
            <a:spLocks noGrp="1"/>
          </p:cNvSpPr>
          <p:nvPr>
            <p:ph type="ctrTitle"/>
          </p:nvPr>
        </p:nvSpPr>
        <p:spPr/>
        <p:txBody>
          <a:bodyPr>
            <a:normAutofit/>
          </a:bodyPr>
          <a:lstStyle/>
          <a:p>
            <a:r>
              <a:rPr lang="en-US" sz="8000" b="1" dirty="0"/>
              <a:t>BANK ANALYSIS</a:t>
            </a:r>
            <a:endParaRPr lang="en-IN" sz="8000" b="1" dirty="0"/>
          </a:p>
        </p:txBody>
      </p:sp>
      <p:sp>
        <p:nvSpPr>
          <p:cNvPr id="3" name="Subtitle 2">
            <a:extLst>
              <a:ext uri="{FF2B5EF4-FFF2-40B4-BE49-F238E27FC236}">
                <a16:creationId xmlns:a16="http://schemas.microsoft.com/office/drawing/2014/main" id="{E8FB2E9A-ACF8-406F-DA04-1BE86E150C13}"/>
              </a:ext>
            </a:extLst>
          </p:cNvPr>
          <p:cNvSpPr>
            <a:spLocks noGrp="1"/>
          </p:cNvSpPr>
          <p:nvPr>
            <p:ph type="subTitle" idx="1"/>
          </p:nvPr>
        </p:nvSpPr>
        <p:spPr/>
        <p:txBody>
          <a:bodyPr/>
          <a:lstStyle/>
          <a:p>
            <a:r>
              <a:rPr lang="en-US" b="1" dirty="0"/>
              <a:t>Group -2 </a:t>
            </a:r>
            <a:endParaRPr lang="en-IN" b="1" dirty="0"/>
          </a:p>
        </p:txBody>
      </p:sp>
    </p:spTree>
    <p:extLst>
      <p:ext uri="{BB962C8B-B14F-4D97-AF65-F5344CB8AC3E}">
        <p14:creationId xmlns:p14="http://schemas.microsoft.com/office/powerpoint/2010/main" val="365113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F2FD-6469-A9E4-DBBB-A942E7104279}"/>
              </a:ext>
            </a:extLst>
          </p:cNvPr>
          <p:cNvSpPr>
            <a:spLocks noGrp="1"/>
          </p:cNvSpPr>
          <p:nvPr>
            <p:ph type="title"/>
          </p:nvPr>
        </p:nvSpPr>
        <p:spPr/>
        <p:txBody>
          <a:bodyPr/>
          <a:lstStyle/>
          <a:p>
            <a:r>
              <a:rPr lang="en-US" dirty="0"/>
              <a:t>KPI-6</a:t>
            </a:r>
            <a:endParaRPr lang="en-IN" dirty="0"/>
          </a:p>
        </p:txBody>
      </p:sp>
      <p:sp>
        <p:nvSpPr>
          <p:cNvPr id="3" name="Content Placeholder 2">
            <a:extLst>
              <a:ext uri="{FF2B5EF4-FFF2-40B4-BE49-F238E27FC236}">
                <a16:creationId xmlns:a16="http://schemas.microsoft.com/office/drawing/2014/main" id="{19233D21-24F0-905C-791E-D9BC400DE25E}"/>
              </a:ext>
            </a:extLst>
          </p:cNvPr>
          <p:cNvSpPr>
            <a:spLocks noGrp="1"/>
          </p:cNvSpPr>
          <p:nvPr>
            <p:ph sz="half" idx="1"/>
          </p:nvPr>
        </p:nvSpPr>
        <p:spPr/>
        <p:txBody>
          <a:bodyPr/>
          <a:lstStyle/>
          <a:p>
            <a:endParaRPr lang="en-IN" dirty="0"/>
          </a:p>
        </p:txBody>
      </p:sp>
      <p:sp>
        <p:nvSpPr>
          <p:cNvPr id="4" name="Content Placeholder 3">
            <a:extLst>
              <a:ext uri="{FF2B5EF4-FFF2-40B4-BE49-F238E27FC236}">
                <a16:creationId xmlns:a16="http://schemas.microsoft.com/office/drawing/2014/main" id="{8E63E604-0BB3-AF5B-EA94-2E058360D4AF}"/>
              </a:ext>
            </a:extLst>
          </p:cNvPr>
          <p:cNvSpPr>
            <a:spLocks noGrp="1"/>
          </p:cNvSpPr>
          <p:nvPr>
            <p:ph sz="half" idx="2"/>
          </p:nvPr>
        </p:nvSpPr>
        <p:spPr/>
        <p:txBody>
          <a:bodyPr/>
          <a:lstStyle/>
          <a:p>
            <a:endParaRPr lang="en-IN"/>
          </a:p>
        </p:txBody>
      </p:sp>
      <p:sp>
        <p:nvSpPr>
          <p:cNvPr id="5" name="TextBox 4">
            <a:extLst>
              <a:ext uri="{FF2B5EF4-FFF2-40B4-BE49-F238E27FC236}">
                <a16:creationId xmlns:a16="http://schemas.microsoft.com/office/drawing/2014/main" id="{F6407FEC-D3EB-1DF9-7305-2B83ED6EE8C8}"/>
              </a:ext>
            </a:extLst>
          </p:cNvPr>
          <p:cNvSpPr txBox="1"/>
          <p:nvPr/>
        </p:nvSpPr>
        <p:spPr>
          <a:xfrm>
            <a:off x="820072" y="1368081"/>
            <a:ext cx="8279168" cy="400110"/>
          </a:xfrm>
          <a:prstGeom prst="rect">
            <a:avLst/>
          </a:prstGeom>
          <a:noFill/>
        </p:spPr>
        <p:txBody>
          <a:bodyPr wrap="square">
            <a:spAutoFit/>
          </a:bodyPr>
          <a:lstStyle/>
          <a:p>
            <a:pPr indent="-285750">
              <a:buFont typeface="Wingdings" panose="05000000000000000000" pitchFamily="2" charset="2"/>
              <a:buChar char="Ø"/>
            </a:pPr>
            <a:r>
              <a:rPr lang="en-IN" sz="2000" dirty="0">
                <a:solidFill>
                  <a:srgbClr val="FF0000"/>
                </a:solidFill>
                <a:latin typeface="Arial" panose="020B0604020202020204" pitchFamily="34" charset="0"/>
                <a:cs typeface="Arial" panose="020B0604020202020204" pitchFamily="34" charset="0"/>
              </a:rPr>
              <a:t>Purpose Vs Loan Amount</a:t>
            </a:r>
          </a:p>
        </p:txBody>
      </p:sp>
    </p:spTree>
    <p:extLst>
      <p:ext uri="{BB962C8B-B14F-4D97-AF65-F5344CB8AC3E}">
        <p14:creationId xmlns:p14="http://schemas.microsoft.com/office/powerpoint/2010/main" val="212657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F669-530C-85E0-2E22-358E97B59910}"/>
              </a:ext>
            </a:extLst>
          </p:cNvPr>
          <p:cNvSpPr>
            <a:spLocks noGrp="1"/>
          </p:cNvSpPr>
          <p:nvPr>
            <p:ph type="title"/>
          </p:nvPr>
        </p:nvSpPr>
        <p:spPr/>
        <p:txBody>
          <a:bodyPr/>
          <a:lstStyle/>
          <a:p>
            <a:r>
              <a:rPr lang="en-US" dirty="0"/>
              <a:t>Project Objective</a:t>
            </a:r>
            <a:endParaRPr lang="en-IN" dirty="0"/>
          </a:p>
        </p:txBody>
      </p:sp>
      <p:sp>
        <p:nvSpPr>
          <p:cNvPr id="3" name="Content Placeholder 2">
            <a:extLst>
              <a:ext uri="{FF2B5EF4-FFF2-40B4-BE49-F238E27FC236}">
                <a16:creationId xmlns:a16="http://schemas.microsoft.com/office/drawing/2014/main" id="{BB2E963A-FC29-5D75-B96D-7C77D640F538}"/>
              </a:ext>
            </a:extLst>
          </p:cNvPr>
          <p:cNvSpPr>
            <a:spLocks noGrp="1"/>
          </p:cNvSpPr>
          <p:nvPr>
            <p:ph idx="1"/>
          </p:nvPr>
        </p:nvSpPr>
        <p:spPr/>
        <p:txBody>
          <a:bodyPr>
            <a:normAutofit/>
          </a:bodyPr>
          <a:lstStyle/>
          <a:p>
            <a:r>
              <a:rPr lang="en-US" dirty="0"/>
              <a:t>In the Bank Loan Customer Analysis project, we leveraged two datasets, each containing 39k rows, to assess the bank's loan growth over specified years. </a:t>
            </a:r>
          </a:p>
          <a:p>
            <a:r>
              <a:rPr lang="en-US" dirty="0"/>
              <a:t>Utilizing MS-Excel and MySQL, we conducted data cleaning, including duplicate removal. The analysis was further enriched by creating interactive dashboards in Tableau and PowerBI, where we performed data merging and conducted various calculations to visualize the bank's loan growth metrics effectively.</a:t>
            </a:r>
            <a:endParaRPr lang="en-IN" dirty="0"/>
          </a:p>
        </p:txBody>
      </p:sp>
    </p:spTree>
    <p:extLst>
      <p:ext uri="{BB962C8B-B14F-4D97-AF65-F5344CB8AC3E}">
        <p14:creationId xmlns:p14="http://schemas.microsoft.com/office/powerpoint/2010/main" val="3075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FDFE-0FB3-C1BB-10CB-657DCAC15520}"/>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F06E2EC3-C2E1-65AD-8340-734DB8C9DF6B}"/>
              </a:ext>
            </a:extLst>
          </p:cNvPr>
          <p:cNvSpPr>
            <a:spLocks noGrp="1"/>
          </p:cNvSpPr>
          <p:nvPr>
            <p:ph idx="1"/>
          </p:nvPr>
        </p:nvSpPr>
        <p:spPr/>
        <p:txBody>
          <a:bodyPr>
            <a:normAutofit fontScale="85000" lnSpcReduction="20000"/>
          </a:bodyPr>
          <a:lstStyle/>
          <a:p>
            <a:r>
              <a:rPr lang="en-IN" sz="2800" dirty="0">
                <a:solidFill>
                  <a:srgbClr val="FF0000"/>
                </a:solidFill>
                <a:latin typeface="Gloucester MT Extra Condensed" panose="02030808020601010101" pitchFamily="18" charset="0"/>
              </a:rPr>
              <a:t>KPI-1</a:t>
            </a:r>
            <a:r>
              <a:rPr lang="en-IN" sz="2800" dirty="0">
                <a:latin typeface="Gloucester MT Extra Condensed" panose="02030808020601010101" pitchFamily="18" charset="0"/>
              </a:rPr>
              <a:t> : Year wise loan amount Stats</a:t>
            </a:r>
          </a:p>
          <a:p>
            <a:pPr marL="36900" indent="0">
              <a:buNone/>
            </a:pPr>
            <a:r>
              <a:rPr lang="en-IN" sz="2800" dirty="0">
                <a:latin typeface="Gloucester MT Extra Condensed" panose="02030808020601010101" pitchFamily="18" charset="0"/>
              </a:rPr>
              <a:t>      </a:t>
            </a:r>
          </a:p>
          <a:p>
            <a:r>
              <a:rPr lang="en-IN" sz="2800" dirty="0">
                <a:solidFill>
                  <a:srgbClr val="FF0000"/>
                </a:solidFill>
                <a:latin typeface="Gloucester MT Extra Condensed" panose="02030808020601010101" pitchFamily="18" charset="0"/>
              </a:rPr>
              <a:t>KPI-2</a:t>
            </a:r>
            <a:r>
              <a:rPr lang="en-IN" sz="2800" dirty="0">
                <a:latin typeface="Gloucester MT Extra Condensed" panose="02030808020601010101" pitchFamily="18" charset="0"/>
              </a:rPr>
              <a:t> : Grade and sub grade wise </a:t>
            </a:r>
            <a:r>
              <a:rPr lang="en-IN" sz="2800" dirty="0" err="1">
                <a:latin typeface="Gloucester MT Extra Condensed" panose="02030808020601010101" pitchFamily="18" charset="0"/>
              </a:rPr>
              <a:t>revol_bal</a:t>
            </a:r>
            <a:endParaRPr lang="en-IN" sz="2800" dirty="0">
              <a:latin typeface="Gloucester MT Extra Condensed" panose="02030808020601010101" pitchFamily="18" charset="0"/>
            </a:endParaRPr>
          </a:p>
          <a:p>
            <a:endParaRPr lang="en-IN" sz="2800" dirty="0">
              <a:latin typeface="Gloucester MT Extra Condensed" panose="02030808020601010101" pitchFamily="18" charset="0"/>
            </a:endParaRPr>
          </a:p>
          <a:p>
            <a:r>
              <a:rPr lang="en-IN" sz="2800" dirty="0">
                <a:solidFill>
                  <a:srgbClr val="FF0000"/>
                </a:solidFill>
                <a:latin typeface="Gloucester MT Extra Condensed" panose="02030808020601010101" pitchFamily="18" charset="0"/>
              </a:rPr>
              <a:t>KPI-3</a:t>
            </a:r>
            <a:r>
              <a:rPr lang="en-IN" sz="2800" dirty="0">
                <a:latin typeface="Gloucester MT Extra Condensed" panose="02030808020601010101" pitchFamily="18" charset="0"/>
              </a:rPr>
              <a:t> : Total Payment for Verified Status Vs Total Payment for Non Verified Status</a:t>
            </a:r>
          </a:p>
          <a:p>
            <a:endParaRPr lang="en-IN" sz="2800" dirty="0">
              <a:latin typeface="Gloucester MT Extra Condensed" panose="02030808020601010101" pitchFamily="18" charset="0"/>
            </a:endParaRPr>
          </a:p>
          <a:p>
            <a:r>
              <a:rPr lang="en-IN" sz="2800" dirty="0">
                <a:solidFill>
                  <a:srgbClr val="FF0000"/>
                </a:solidFill>
                <a:latin typeface="Gloucester MT Extra Condensed" panose="02030808020601010101" pitchFamily="18" charset="0"/>
              </a:rPr>
              <a:t>KPI-4</a:t>
            </a:r>
            <a:r>
              <a:rPr lang="en-IN" sz="2800" dirty="0">
                <a:latin typeface="Gloucester MT Extra Condensed" panose="02030808020601010101" pitchFamily="18" charset="0"/>
              </a:rPr>
              <a:t> : State wise and </a:t>
            </a:r>
            <a:r>
              <a:rPr lang="en-IN" sz="2800" dirty="0" err="1">
                <a:latin typeface="Gloucester MT Extra Condensed" panose="02030808020601010101" pitchFamily="18" charset="0"/>
              </a:rPr>
              <a:t>last_credit_pull_d</a:t>
            </a:r>
            <a:r>
              <a:rPr lang="en-IN" sz="2800" dirty="0">
                <a:latin typeface="Gloucester MT Extra Condensed" panose="02030808020601010101" pitchFamily="18" charset="0"/>
              </a:rPr>
              <a:t> wise loan status</a:t>
            </a:r>
          </a:p>
          <a:p>
            <a:pPr marL="36900" indent="0">
              <a:buNone/>
            </a:pPr>
            <a:r>
              <a:rPr lang="en-IN" sz="2800" dirty="0">
                <a:latin typeface="Gloucester MT Extra Condensed" panose="02030808020601010101" pitchFamily="18" charset="0"/>
              </a:rPr>
              <a:t>      </a:t>
            </a:r>
          </a:p>
          <a:p>
            <a:r>
              <a:rPr lang="en-IN" sz="2800" dirty="0">
                <a:solidFill>
                  <a:srgbClr val="FF0000"/>
                </a:solidFill>
                <a:latin typeface="Gloucester MT Extra Condensed" panose="02030808020601010101" pitchFamily="18" charset="0"/>
              </a:rPr>
              <a:t>KPI-5</a:t>
            </a:r>
            <a:r>
              <a:rPr lang="en-IN" sz="2800" dirty="0">
                <a:latin typeface="Gloucester MT Extra Condensed" panose="02030808020601010101" pitchFamily="18" charset="0"/>
              </a:rPr>
              <a:t> : Home ownership Vs last payment date stats</a:t>
            </a:r>
          </a:p>
          <a:p>
            <a:endParaRPr lang="en-IN" dirty="0">
              <a:latin typeface="Gloucester MT Extra Condensed" panose="02030808020601010101" pitchFamily="18" charset="0"/>
            </a:endParaRPr>
          </a:p>
          <a:p>
            <a:r>
              <a:rPr lang="en-IN" dirty="0">
                <a:solidFill>
                  <a:srgbClr val="FF0000"/>
                </a:solidFill>
                <a:latin typeface="Gloucester MT Extra Condensed" panose="02030808020601010101" pitchFamily="18" charset="0"/>
              </a:rPr>
              <a:t>KPI-6</a:t>
            </a:r>
            <a:r>
              <a:rPr lang="en-IN" dirty="0">
                <a:latin typeface="Gloucester MT Extra Condensed" panose="02030808020601010101" pitchFamily="18" charset="0"/>
              </a:rPr>
              <a:t> : Purpose Vs Loan </a:t>
            </a:r>
            <a:endParaRPr lang="en-IN" dirty="0"/>
          </a:p>
        </p:txBody>
      </p:sp>
    </p:spTree>
    <p:extLst>
      <p:ext uri="{BB962C8B-B14F-4D97-AF65-F5344CB8AC3E}">
        <p14:creationId xmlns:p14="http://schemas.microsoft.com/office/powerpoint/2010/main" val="14398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AEBC-A1A9-51F7-9EC4-37A1EA92734E}"/>
              </a:ext>
            </a:extLst>
          </p:cNvPr>
          <p:cNvSpPr>
            <a:spLocks noGrp="1"/>
          </p:cNvSpPr>
          <p:nvPr>
            <p:ph type="title"/>
          </p:nvPr>
        </p:nvSpPr>
        <p:spPr>
          <a:xfrm>
            <a:off x="838200" y="18255"/>
            <a:ext cx="10515600" cy="1325563"/>
          </a:xfrm>
        </p:spPr>
        <p:txBody>
          <a:bodyPr/>
          <a:lstStyle/>
          <a:p>
            <a:pPr algn="ctr"/>
            <a:r>
              <a:rPr lang="en-US" sz="4400" b="1" dirty="0"/>
              <a:t>KPI-1</a:t>
            </a:r>
            <a:endParaRPr lang="en-IN" dirty="0"/>
          </a:p>
        </p:txBody>
      </p:sp>
      <p:sp>
        <p:nvSpPr>
          <p:cNvPr id="3" name="Content Placeholder 2">
            <a:extLst>
              <a:ext uri="{FF2B5EF4-FFF2-40B4-BE49-F238E27FC236}">
                <a16:creationId xmlns:a16="http://schemas.microsoft.com/office/drawing/2014/main" id="{57D3961D-B129-7FAE-C421-7C34A0A0C28F}"/>
              </a:ext>
            </a:extLst>
          </p:cNvPr>
          <p:cNvSpPr>
            <a:spLocks noGrp="1"/>
          </p:cNvSpPr>
          <p:nvPr>
            <p:ph sz="half" idx="1"/>
          </p:nvPr>
        </p:nvSpPr>
        <p:spPr>
          <a:xfrm>
            <a:off x="838201" y="1825625"/>
            <a:ext cx="4639322" cy="4351338"/>
          </a:xfrm>
          <a:ln w="19050">
            <a:solidFill>
              <a:schemeClr val="tx1"/>
            </a:solidFill>
          </a:ln>
        </p:spPr>
        <p:txBody>
          <a:bodyPr>
            <a:normAutofit lnSpcReduction="10000"/>
          </a:bodyPr>
          <a:lstStyle/>
          <a:p>
            <a:r>
              <a:rPr lang="en-US" sz="2400" dirty="0">
                <a:latin typeface="Times New Roman" panose="02020603050405020304" pitchFamily="18" charset="0"/>
                <a:cs typeface="Times New Roman" panose="02020603050405020304" pitchFamily="18" charset="0"/>
              </a:rPr>
              <a:t>Analyzing the chart, it's observed that the loan amount has experienced significant growth from </a:t>
            </a:r>
            <a:r>
              <a:rPr lang="en-US" sz="2400" dirty="0">
                <a:solidFill>
                  <a:srgbClr val="FF0000"/>
                </a:solidFill>
                <a:latin typeface="Times New Roman" panose="02020603050405020304" pitchFamily="18" charset="0"/>
                <a:cs typeface="Times New Roman" panose="02020603050405020304" pitchFamily="18" charset="0"/>
              </a:rPr>
              <a:t>2007 to 2011. </a:t>
            </a:r>
          </a:p>
          <a:p>
            <a:r>
              <a:rPr lang="en-US" sz="2400" dirty="0">
                <a:latin typeface="Times New Roman" panose="02020603050405020304" pitchFamily="18" charset="0"/>
                <a:cs typeface="Times New Roman" panose="02020603050405020304" pitchFamily="18" charset="0"/>
              </a:rPr>
              <a:t>Specifically, it increased from </a:t>
            </a:r>
            <a:r>
              <a:rPr lang="en-US" sz="2400" dirty="0">
                <a:solidFill>
                  <a:srgbClr val="FF0000"/>
                </a:solidFill>
                <a:latin typeface="Times New Roman" panose="02020603050405020304" pitchFamily="18" charset="0"/>
                <a:cs typeface="Times New Roman" panose="02020603050405020304" pitchFamily="18" charset="0"/>
              </a:rPr>
              <a:t>22,19,275(2M) to 26,05,06,575(26M) </a:t>
            </a:r>
            <a:r>
              <a:rPr lang="en-US" sz="2400" dirty="0">
                <a:latin typeface="Times New Roman" panose="02020603050405020304" pitchFamily="18" charset="0"/>
                <a:cs typeface="Times New Roman" panose="02020603050405020304" pitchFamily="18" charset="0"/>
              </a:rPr>
              <a:t>amounting to a rise of </a:t>
            </a:r>
            <a:r>
              <a:rPr lang="en-IN" sz="2400" dirty="0">
                <a:solidFill>
                  <a:srgbClr val="FF0000"/>
                </a:solidFill>
                <a:latin typeface="Times New Roman" panose="02020603050405020304" pitchFamily="18" charset="0"/>
                <a:cs typeface="Times New Roman" panose="02020603050405020304" pitchFamily="18" charset="0"/>
              </a:rPr>
              <a:t>258287300</a:t>
            </a:r>
            <a:r>
              <a:rPr lang="en-US" sz="2400" dirty="0">
                <a:latin typeface="Times New Roman" panose="02020603050405020304" pitchFamily="18" charset="0"/>
                <a:cs typeface="Times New Roman" panose="02020603050405020304" pitchFamily="18" charset="0"/>
              </a:rPr>
              <a:t> over four years. </a:t>
            </a:r>
          </a:p>
          <a:p>
            <a:r>
              <a:rPr lang="en-US" sz="2400" dirty="0">
                <a:latin typeface="Times New Roman" panose="02020603050405020304" pitchFamily="18" charset="0"/>
                <a:cs typeface="Times New Roman" panose="02020603050405020304" pitchFamily="18" charset="0"/>
              </a:rPr>
              <a:t>Additionally, the cumulative total of the loan amounts across all observed years amounts to </a:t>
            </a:r>
            <a:r>
              <a:rPr lang="en-IN" sz="2400" dirty="0">
                <a:solidFill>
                  <a:srgbClr val="FF0000"/>
                </a:solidFill>
                <a:latin typeface="Times New Roman" panose="02020603050405020304" pitchFamily="18" charset="0"/>
                <a:cs typeface="Times New Roman" panose="02020603050405020304" pitchFamily="18" charset="0"/>
              </a:rPr>
              <a:t>44,56,02,650.00</a:t>
            </a:r>
            <a:r>
              <a:rPr lang="en-IN" sz="24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2400" dirty="0">
              <a:solidFill>
                <a:srgbClr val="FF0000"/>
              </a:solidFill>
              <a:latin typeface="Times New Roman" panose="02020603050405020304" pitchFamily="18" charset="0"/>
              <a:cs typeface="Times New Roman" panose="02020603050405020304" pitchFamily="18" charset="0"/>
            </a:endParaRPr>
          </a:p>
          <a:p>
            <a:endParaRPr lang="en-IN" dirty="0"/>
          </a:p>
        </p:txBody>
      </p:sp>
      <p:pic>
        <p:nvPicPr>
          <p:cNvPr id="7" name="Content Placeholder 6">
            <a:extLst>
              <a:ext uri="{FF2B5EF4-FFF2-40B4-BE49-F238E27FC236}">
                <a16:creationId xmlns:a16="http://schemas.microsoft.com/office/drawing/2014/main" id="{9169578E-5560-3B20-7426-E77D7782E6B5}"/>
              </a:ext>
            </a:extLst>
          </p:cNvPr>
          <p:cNvPicPr>
            <a:picLocks noGrp="1" noChangeAspect="1"/>
          </p:cNvPicPr>
          <p:nvPr>
            <p:ph sz="half" idx="2"/>
          </p:nvPr>
        </p:nvPicPr>
        <p:blipFill>
          <a:blip r:embed="rId2"/>
          <a:stretch>
            <a:fillRect/>
          </a:stretch>
        </p:blipFill>
        <p:spPr>
          <a:xfrm>
            <a:off x="7096215" y="601005"/>
            <a:ext cx="4639322" cy="2811187"/>
          </a:xfrm>
        </p:spPr>
      </p:pic>
      <p:sp>
        <p:nvSpPr>
          <p:cNvPr id="5" name="TextBox 4">
            <a:extLst>
              <a:ext uri="{FF2B5EF4-FFF2-40B4-BE49-F238E27FC236}">
                <a16:creationId xmlns:a16="http://schemas.microsoft.com/office/drawing/2014/main" id="{F4FA481A-B037-BFA4-5809-975B2E253657}"/>
              </a:ext>
            </a:extLst>
          </p:cNvPr>
          <p:cNvSpPr txBox="1"/>
          <p:nvPr/>
        </p:nvSpPr>
        <p:spPr>
          <a:xfrm>
            <a:off x="838200" y="1319837"/>
            <a:ext cx="7537142" cy="400110"/>
          </a:xfrm>
          <a:prstGeom prst="rect">
            <a:avLst/>
          </a:prstGeom>
          <a:noFill/>
        </p:spPr>
        <p:txBody>
          <a:bodyPr wrap="square" rtlCol="0">
            <a:spAutoFit/>
          </a:bodyPr>
          <a:lstStyle/>
          <a:p>
            <a:pPr>
              <a:buFont typeface="Wingdings" panose="05000000000000000000" pitchFamily="2" charset="2"/>
              <a:buChar char="Ø"/>
            </a:pPr>
            <a:r>
              <a:rPr lang="en-IN" sz="2000" dirty="0">
                <a:solidFill>
                  <a:srgbClr val="FF0000"/>
                </a:solidFill>
                <a:latin typeface="Arial" panose="020B0604020202020204" pitchFamily="34" charset="0"/>
                <a:cs typeface="Arial" panose="020B0604020202020204" pitchFamily="34" charset="0"/>
              </a:rPr>
              <a:t>Year wise loan amount Stats</a:t>
            </a:r>
          </a:p>
        </p:txBody>
      </p:sp>
      <p:pic>
        <p:nvPicPr>
          <p:cNvPr id="9" name="Picture 8">
            <a:extLst>
              <a:ext uri="{FF2B5EF4-FFF2-40B4-BE49-F238E27FC236}">
                <a16:creationId xmlns:a16="http://schemas.microsoft.com/office/drawing/2014/main" id="{C03E9A70-ECF2-E51C-3AF2-182540837D41}"/>
              </a:ext>
            </a:extLst>
          </p:cNvPr>
          <p:cNvPicPr>
            <a:picLocks noChangeAspect="1"/>
          </p:cNvPicPr>
          <p:nvPr/>
        </p:nvPicPr>
        <p:blipFill>
          <a:blip r:embed="rId3"/>
          <a:stretch>
            <a:fillRect/>
          </a:stretch>
        </p:blipFill>
        <p:spPr>
          <a:xfrm>
            <a:off x="7436156" y="3517870"/>
            <a:ext cx="3959440" cy="2980339"/>
          </a:xfrm>
          <a:prstGeom prst="rect">
            <a:avLst/>
          </a:prstGeom>
        </p:spPr>
      </p:pic>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2951BBA8-1624-A9E0-B671-DC802264A661}"/>
                  </a:ext>
                </a:extLst>
              </p14:cNvPr>
              <p14:cNvContentPartPr/>
              <p14:nvPr/>
            </p14:nvContentPartPr>
            <p14:xfrm>
              <a:off x="12826008" y="5965488"/>
              <a:ext cx="360" cy="360"/>
            </p14:xfrm>
          </p:contentPart>
        </mc:Choice>
        <mc:Fallback>
          <p:pic>
            <p:nvPicPr>
              <p:cNvPr id="13" name="Ink 12">
                <a:extLst>
                  <a:ext uri="{FF2B5EF4-FFF2-40B4-BE49-F238E27FC236}">
                    <a16:creationId xmlns:a16="http://schemas.microsoft.com/office/drawing/2014/main" id="{2951BBA8-1624-A9E0-B671-DC802264A661}"/>
                  </a:ext>
                </a:extLst>
              </p:cNvPr>
              <p:cNvPicPr/>
              <p:nvPr/>
            </p:nvPicPr>
            <p:blipFill>
              <a:blip r:embed="rId5"/>
              <a:stretch>
                <a:fillRect/>
              </a:stretch>
            </p:blipFill>
            <p:spPr>
              <a:xfrm>
                <a:off x="12819888" y="5959368"/>
                <a:ext cx="12600" cy="12600"/>
              </a:xfrm>
              <a:prstGeom prst="rect">
                <a:avLst/>
              </a:prstGeom>
            </p:spPr>
          </p:pic>
        </mc:Fallback>
      </mc:AlternateContent>
    </p:spTree>
    <p:extLst>
      <p:ext uri="{BB962C8B-B14F-4D97-AF65-F5344CB8AC3E}">
        <p14:creationId xmlns:p14="http://schemas.microsoft.com/office/powerpoint/2010/main" val="22942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0B51-3541-74A8-A970-9EB1907228D4}"/>
              </a:ext>
            </a:extLst>
          </p:cNvPr>
          <p:cNvSpPr>
            <a:spLocks noGrp="1"/>
          </p:cNvSpPr>
          <p:nvPr>
            <p:ph type="title"/>
          </p:nvPr>
        </p:nvSpPr>
        <p:spPr/>
        <p:txBody>
          <a:bodyPr/>
          <a:lstStyle/>
          <a:p>
            <a:r>
              <a:rPr lang="en-US" dirty="0"/>
              <a:t>KPI-1</a:t>
            </a:r>
            <a:endParaRPr lang="en-IN" dirty="0"/>
          </a:p>
        </p:txBody>
      </p:sp>
      <p:sp>
        <p:nvSpPr>
          <p:cNvPr id="3" name="Content Placeholder 2">
            <a:extLst>
              <a:ext uri="{FF2B5EF4-FFF2-40B4-BE49-F238E27FC236}">
                <a16:creationId xmlns:a16="http://schemas.microsoft.com/office/drawing/2014/main" id="{DDA6E6AF-F2DB-D341-665E-2C8B8919D0AB}"/>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80353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6B64-E10C-6492-D816-1F1797146BE0}"/>
              </a:ext>
            </a:extLst>
          </p:cNvPr>
          <p:cNvSpPr>
            <a:spLocks noGrp="1"/>
          </p:cNvSpPr>
          <p:nvPr>
            <p:ph type="title"/>
          </p:nvPr>
        </p:nvSpPr>
        <p:spPr/>
        <p:txBody>
          <a:bodyPr/>
          <a:lstStyle/>
          <a:p>
            <a:r>
              <a:rPr lang="en-US" dirty="0"/>
              <a:t>KPI-2</a:t>
            </a:r>
            <a:endParaRPr lang="en-IN" dirty="0"/>
          </a:p>
        </p:txBody>
      </p:sp>
      <p:sp>
        <p:nvSpPr>
          <p:cNvPr id="3" name="Content Placeholder 2">
            <a:extLst>
              <a:ext uri="{FF2B5EF4-FFF2-40B4-BE49-F238E27FC236}">
                <a16:creationId xmlns:a16="http://schemas.microsoft.com/office/drawing/2014/main" id="{1E9B8957-E18C-EC75-3EB7-D5BDB383B12B}"/>
              </a:ext>
            </a:extLst>
          </p:cNvPr>
          <p:cNvSpPr>
            <a:spLocks noGrp="1"/>
          </p:cNvSpPr>
          <p:nvPr>
            <p:ph sz="half" idx="1"/>
          </p:nvPr>
        </p:nvSpPr>
        <p:spPr/>
        <p:txBody>
          <a:bodyPr>
            <a:normAutofit/>
          </a:bodyPr>
          <a:lstStyle/>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It's evident that Grade B holds the highest revolving balance compared to other grades, while Grade G records the lowest. </a:t>
            </a:r>
          </a:p>
          <a:p>
            <a:pPr marL="342900" lvl="0" indent="-342900">
              <a:lnSpc>
                <a:spcPct val="107000"/>
              </a:lnSpc>
              <a:spcAft>
                <a:spcPts val="800"/>
              </a:spcAft>
              <a:buFont typeface="Arial" panose="020B0604020202020204" pitchFamily="34" charset="0"/>
              <a:buChar char="•"/>
              <a:tabLst>
                <a:tab pos="457200" algn="l"/>
              </a:tabLst>
            </a:pPr>
            <a:r>
              <a:rPr lang="en-US" sz="1800" kern="100" dirty="0">
                <a:latin typeface="Calibri" panose="020F0502020204030204" pitchFamily="34" charset="0"/>
                <a:ea typeface="Calibri" panose="020F0502020204030204" pitchFamily="34" charset="0"/>
                <a:cs typeface="Times New Roman" panose="02020603050405020304" pitchFamily="18" charset="0"/>
              </a:rPr>
              <a:t>Our </a:t>
            </a:r>
            <a:r>
              <a:rPr lang="en-US" sz="1800" dirty="0">
                <a:effectLst/>
                <a:latin typeface="Calibri" panose="020F0502020204030204" pitchFamily="34" charset="0"/>
                <a:ea typeface="Calibri" panose="020F0502020204030204" pitchFamily="34" charset="0"/>
                <a:cs typeface="Times New Roman" panose="02020603050405020304" pitchFamily="18" charset="0"/>
              </a:rPr>
              <a:t>observation that customers within Grade B, have been employed for over 10 + years.</a:t>
            </a:r>
          </a:p>
          <a:p>
            <a:pPr marL="342900" indent="-342900">
              <a:lnSpc>
                <a:spcPct val="107000"/>
              </a:lnSpc>
              <a:spcAft>
                <a:spcPts val="800"/>
              </a:spcAft>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pattern extends across other grades as well, with the revolving balance following the order of Grade B &gt; A &gt; C &gt; D &gt; E &gt; F &gt; G, aligning with the sequence of annual incomes.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731BAA1-3201-636F-116B-8B5EBA4F88B6}"/>
              </a:ext>
            </a:extLst>
          </p:cNvPr>
          <p:cNvSpPr>
            <a:spLocks noGrp="1"/>
          </p:cNvSpPr>
          <p:nvPr>
            <p:ph sz="half" idx="2"/>
          </p:nvPr>
        </p:nvSpPr>
        <p:spPr/>
        <p:txBody>
          <a:bodyPr>
            <a:normAutofit/>
          </a:bodyPr>
          <a:lstStyle/>
          <a:p>
            <a:endParaRPr lang="en-IN"/>
          </a:p>
        </p:txBody>
      </p:sp>
      <p:sp>
        <p:nvSpPr>
          <p:cNvPr id="6" name="TextBox 5">
            <a:extLst>
              <a:ext uri="{FF2B5EF4-FFF2-40B4-BE49-F238E27FC236}">
                <a16:creationId xmlns:a16="http://schemas.microsoft.com/office/drawing/2014/main" id="{60DB6B05-62D9-E6D4-6E61-6946CAC74181}"/>
              </a:ext>
            </a:extLst>
          </p:cNvPr>
          <p:cNvSpPr txBox="1"/>
          <p:nvPr/>
        </p:nvSpPr>
        <p:spPr>
          <a:xfrm>
            <a:off x="838200" y="1388825"/>
            <a:ext cx="6094476" cy="369332"/>
          </a:xfrm>
          <a:prstGeom prst="rect">
            <a:avLst/>
          </a:prstGeom>
          <a:noFill/>
        </p:spPr>
        <p:txBody>
          <a:bodyPr wrap="square">
            <a:spAutoFit/>
          </a:bodyPr>
          <a:lstStyle/>
          <a:p>
            <a:pPr indent="-285750">
              <a:buFont typeface="Wingdings" panose="05000000000000000000" pitchFamily="2" charset="2"/>
              <a:buChar char="Ø"/>
            </a:pPr>
            <a:r>
              <a:rPr lang="en-IN" sz="1800" dirty="0">
                <a:solidFill>
                  <a:srgbClr val="FF0000"/>
                </a:solidFill>
                <a:latin typeface="Arial" panose="020B0604020202020204" pitchFamily="34" charset="0"/>
                <a:cs typeface="Arial" panose="020B0604020202020204" pitchFamily="34" charset="0"/>
              </a:rPr>
              <a:t>Grade, Subgrade Vs </a:t>
            </a:r>
            <a:r>
              <a:rPr lang="en-IN" sz="1800" dirty="0" err="1">
                <a:solidFill>
                  <a:srgbClr val="FF0000"/>
                </a:solidFill>
                <a:latin typeface="Arial" panose="020B0604020202020204" pitchFamily="34" charset="0"/>
                <a:cs typeface="Arial" panose="020B0604020202020204" pitchFamily="34" charset="0"/>
              </a:rPr>
              <a:t>Revol</a:t>
            </a:r>
            <a:r>
              <a:rPr lang="en-IN" sz="1800" dirty="0">
                <a:solidFill>
                  <a:srgbClr val="FF0000"/>
                </a:solidFill>
                <a:latin typeface="Arial" panose="020B0604020202020204" pitchFamily="34" charset="0"/>
                <a:cs typeface="Arial" panose="020B0604020202020204" pitchFamily="34" charset="0"/>
              </a:rPr>
              <a:t> Bal</a:t>
            </a:r>
          </a:p>
        </p:txBody>
      </p:sp>
    </p:spTree>
    <p:extLst>
      <p:ext uri="{BB962C8B-B14F-4D97-AF65-F5344CB8AC3E}">
        <p14:creationId xmlns:p14="http://schemas.microsoft.com/office/powerpoint/2010/main" val="169678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40EF-6C20-F6F7-ECD9-C92EAC058089}"/>
              </a:ext>
            </a:extLst>
          </p:cNvPr>
          <p:cNvSpPr>
            <a:spLocks noGrp="1"/>
          </p:cNvSpPr>
          <p:nvPr>
            <p:ph type="title"/>
          </p:nvPr>
        </p:nvSpPr>
        <p:spPr>
          <a:xfrm>
            <a:off x="838200" y="18255"/>
            <a:ext cx="10515600" cy="1325563"/>
          </a:xfrm>
        </p:spPr>
        <p:txBody>
          <a:bodyPr/>
          <a:lstStyle/>
          <a:p>
            <a:pPr algn="ctr"/>
            <a:r>
              <a:rPr lang="en-US" dirty="0"/>
              <a:t>KPI-3</a:t>
            </a:r>
            <a:endParaRPr lang="en-IN" dirty="0"/>
          </a:p>
        </p:txBody>
      </p:sp>
      <p:sp>
        <p:nvSpPr>
          <p:cNvPr id="3" name="Content Placeholder 2">
            <a:extLst>
              <a:ext uri="{FF2B5EF4-FFF2-40B4-BE49-F238E27FC236}">
                <a16:creationId xmlns:a16="http://schemas.microsoft.com/office/drawing/2014/main" id="{EBE91CAC-A0D4-6412-1304-EF2CB39A6460}"/>
              </a:ext>
            </a:extLst>
          </p:cNvPr>
          <p:cNvSpPr>
            <a:spLocks noGrp="1"/>
          </p:cNvSpPr>
          <p:nvPr>
            <p:ph sz="half" idx="1"/>
          </p:nvPr>
        </p:nvSpPr>
        <p:spPr>
          <a:xfrm>
            <a:off x="838200" y="1825625"/>
            <a:ext cx="5181600" cy="4351338"/>
          </a:xfrm>
          <a:ln w="19050">
            <a:solidFill>
              <a:schemeClr val="tx1"/>
            </a:solidFill>
          </a:ln>
        </p:spPr>
        <p:txBody>
          <a:bodyPr>
            <a:normAutofit/>
          </a:bodyPr>
          <a:lstStyle/>
          <a:p>
            <a:r>
              <a:rPr lang="en-US" sz="2400" dirty="0"/>
              <a:t>The initial phase of the verification process requires a loan application to begin collecting and verifying documents. </a:t>
            </a:r>
          </a:p>
          <a:p>
            <a:r>
              <a:rPr lang="en-US" sz="2400" dirty="0"/>
              <a:t>Based on the pie chart, it's evident that </a:t>
            </a:r>
            <a:r>
              <a:rPr lang="en-US" sz="2400" b="1" dirty="0">
                <a:solidFill>
                  <a:srgbClr val="FF0000"/>
                </a:solidFill>
              </a:rPr>
              <a:t>58.88%</a:t>
            </a:r>
            <a:r>
              <a:rPr lang="en-US" sz="2400" b="1" dirty="0"/>
              <a:t> </a:t>
            </a:r>
            <a:r>
              <a:rPr lang="en-US" sz="2400" dirty="0"/>
              <a:t>of the total payments are from verified statuses, while the remaining </a:t>
            </a:r>
            <a:r>
              <a:rPr lang="en-US" sz="2400" b="1" dirty="0">
                <a:solidFill>
                  <a:srgbClr val="FF0000"/>
                </a:solidFill>
              </a:rPr>
              <a:t>41.12%</a:t>
            </a:r>
            <a:r>
              <a:rPr lang="en-US" sz="2400" dirty="0"/>
              <a:t> are from statuses that are not verified concerning the loan amount.</a:t>
            </a:r>
            <a:endParaRPr lang="en-IN" sz="2400" dirty="0"/>
          </a:p>
        </p:txBody>
      </p:sp>
      <p:sp>
        <p:nvSpPr>
          <p:cNvPr id="8" name="TextBox 7">
            <a:extLst>
              <a:ext uri="{FF2B5EF4-FFF2-40B4-BE49-F238E27FC236}">
                <a16:creationId xmlns:a16="http://schemas.microsoft.com/office/drawing/2014/main" id="{07D151B0-375A-F6F7-6F12-59D914383A9E}"/>
              </a:ext>
            </a:extLst>
          </p:cNvPr>
          <p:cNvSpPr txBox="1"/>
          <p:nvPr/>
        </p:nvSpPr>
        <p:spPr>
          <a:xfrm>
            <a:off x="820072" y="1368081"/>
            <a:ext cx="8279168" cy="400110"/>
          </a:xfrm>
          <a:prstGeom prst="rect">
            <a:avLst/>
          </a:prstGeom>
          <a:noFill/>
        </p:spPr>
        <p:txBody>
          <a:bodyPr wrap="square">
            <a:spAutoFit/>
          </a:bodyPr>
          <a:lstStyle/>
          <a:p>
            <a:pPr indent="-285750">
              <a:buFont typeface="Wingdings" panose="05000000000000000000" pitchFamily="2" charset="2"/>
              <a:buChar char="Ø"/>
            </a:pPr>
            <a:r>
              <a:rPr lang="en-IN" sz="2000" dirty="0">
                <a:solidFill>
                  <a:srgbClr val="FF0000"/>
                </a:solidFill>
                <a:latin typeface="Arial" panose="020B0604020202020204" pitchFamily="34" charset="0"/>
                <a:cs typeface="Arial" panose="020B0604020202020204" pitchFamily="34" charset="0"/>
              </a:rPr>
              <a:t>Total Payment for Verified Status Vs  Non Verified Status </a:t>
            </a:r>
          </a:p>
        </p:txBody>
      </p:sp>
      <p:sp>
        <p:nvSpPr>
          <p:cNvPr id="5" name="Content Placeholder 4">
            <a:extLst>
              <a:ext uri="{FF2B5EF4-FFF2-40B4-BE49-F238E27FC236}">
                <a16:creationId xmlns:a16="http://schemas.microsoft.com/office/drawing/2014/main" id="{CEE4FC5D-4A21-725E-BE0A-E3E9ED4C2B19}"/>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42434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13A0F-5DEA-98BC-ABF0-5A9B980F5595}"/>
              </a:ext>
            </a:extLst>
          </p:cNvPr>
          <p:cNvSpPr>
            <a:spLocks noGrp="1"/>
          </p:cNvSpPr>
          <p:nvPr>
            <p:ph type="title"/>
          </p:nvPr>
        </p:nvSpPr>
        <p:spPr/>
        <p:txBody>
          <a:bodyPr/>
          <a:lstStyle/>
          <a:p>
            <a:r>
              <a:rPr lang="en-US" dirty="0"/>
              <a:t>KPI-4</a:t>
            </a:r>
            <a:endParaRPr lang="en-IN" dirty="0"/>
          </a:p>
        </p:txBody>
      </p:sp>
      <p:sp>
        <p:nvSpPr>
          <p:cNvPr id="3" name="Content Placeholder 2">
            <a:extLst>
              <a:ext uri="{FF2B5EF4-FFF2-40B4-BE49-F238E27FC236}">
                <a16:creationId xmlns:a16="http://schemas.microsoft.com/office/drawing/2014/main" id="{5995AE4E-F7DE-D815-EA5C-DC213965748B}"/>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4CE41683-0460-B15E-6E21-7CA5CF01E720}"/>
              </a:ext>
            </a:extLst>
          </p:cNvPr>
          <p:cNvSpPr>
            <a:spLocks noGrp="1"/>
          </p:cNvSpPr>
          <p:nvPr>
            <p:ph sz="half" idx="2"/>
          </p:nvPr>
        </p:nvSpPr>
        <p:spPr/>
        <p:txBody>
          <a:bodyPr/>
          <a:lstStyle/>
          <a:p>
            <a:endParaRPr lang="en-IN"/>
          </a:p>
        </p:txBody>
      </p:sp>
      <p:sp>
        <p:nvSpPr>
          <p:cNvPr id="5" name="TextBox 4">
            <a:extLst>
              <a:ext uri="{FF2B5EF4-FFF2-40B4-BE49-F238E27FC236}">
                <a16:creationId xmlns:a16="http://schemas.microsoft.com/office/drawing/2014/main" id="{6B976D94-0757-F1EA-F880-138737724532}"/>
              </a:ext>
            </a:extLst>
          </p:cNvPr>
          <p:cNvSpPr txBox="1"/>
          <p:nvPr/>
        </p:nvSpPr>
        <p:spPr>
          <a:xfrm>
            <a:off x="820072" y="1368081"/>
            <a:ext cx="8279168" cy="400110"/>
          </a:xfrm>
          <a:prstGeom prst="rect">
            <a:avLst/>
          </a:prstGeom>
          <a:noFill/>
        </p:spPr>
        <p:txBody>
          <a:bodyPr wrap="square">
            <a:spAutoFit/>
          </a:bodyPr>
          <a:lstStyle/>
          <a:p>
            <a:pPr indent="-285750">
              <a:buFont typeface="Wingdings" panose="05000000000000000000" pitchFamily="2" charset="2"/>
              <a:buChar char="Ø"/>
            </a:pPr>
            <a:r>
              <a:rPr lang="en-IN" sz="2000" dirty="0">
                <a:solidFill>
                  <a:srgbClr val="FF0000"/>
                </a:solidFill>
                <a:latin typeface="Arial" panose="020B0604020202020204" pitchFamily="34" charset="0"/>
                <a:cs typeface="Arial" panose="020B0604020202020204" pitchFamily="34" charset="0"/>
              </a:rPr>
              <a:t>Map</a:t>
            </a:r>
          </a:p>
        </p:txBody>
      </p:sp>
    </p:spTree>
    <p:extLst>
      <p:ext uri="{BB962C8B-B14F-4D97-AF65-F5344CB8AC3E}">
        <p14:creationId xmlns:p14="http://schemas.microsoft.com/office/powerpoint/2010/main" val="277445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9B0A-9D28-C47C-22F0-6F9B541BC465}"/>
              </a:ext>
            </a:extLst>
          </p:cNvPr>
          <p:cNvSpPr>
            <a:spLocks noGrp="1"/>
          </p:cNvSpPr>
          <p:nvPr>
            <p:ph type="title"/>
          </p:nvPr>
        </p:nvSpPr>
        <p:spPr/>
        <p:txBody>
          <a:bodyPr/>
          <a:lstStyle/>
          <a:p>
            <a:r>
              <a:rPr lang="en-US" dirty="0"/>
              <a:t>KPI-5</a:t>
            </a:r>
            <a:endParaRPr lang="en-IN" dirty="0"/>
          </a:p>
        </p:txBody>
      </p:sp>
      <p:sp>
        <p:nvSpPr>
          <p:cNvPr id="3" name="Content Placeholder 2">
            <a:extLst>
              <a:ext uri="{FF2B5EF4-FFF2-40B4-BE49-F238E27FC236}">
                <a16:creationId xmlns:a16="http://schemas.microsoft.com/office/drawing/2014/main" id="{47B312E9-E0C2-550A-DD92-ED66478A8801}"/>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EACB2F39-13BA-A394-E255-1F3CC02A4B20}"/>
              </a:ext>
            </a:extLst>
          </p:cNvPr>
          <p:cNvSpPr>
            <a:spLocks noGrp="1"/>
          </p:cNvSpPr>
          <p:nvPr>
            <p:ph sz="half" idx="2"/>
          </p:nvPr>
        </p:nvSpPr>
        <p:spPr/>
        <p:txBody>
          <a:bodyPr/>
          <a:lstStyle/>
          <a:p>
            <a:endParaRPr lang="en-IN"/>
          </a:p>
        </p:txBody>
      </p:sp>
      <p:sp>
        <p:nvSpPr>
          <p:cNvPr id="5" name="TextBox 4">
            <a:extLst>
              <a:ext uri="{FF2B5EF4-FFF2-40B4-BE49-F238E27FC236}">
                <a16:creationId xmlns:a16="http://schemas.microsoft.com/office/drawing/2014/main" id="{4C367F58-6CCE-DC1E-835A-F794656A9716}"/>
              </a:ext>
            </a:extLst>
          </p:cNvPr>
          <p:cNvSpPr txBox="1"/>
          <p:nvPr/>
        </p:nvSpPr>
        <p:spPr>
          <a:xfrm>
            <a:off x="820072" y="1368081"/>
            <a:ext cx="8279168" cy="400110"/>
          </a:xfrm>
          <a:prstGeom prst="rect">
            <a:avLst/>
          </a:prstGeom>
          <a:noFill/>
        </p:spPr>
        <p:txBody>
          <a:bodyPr wrap="square">
            <a:spAutoFit/>
          </a:bodyPr>
          <a:lstStyle/>
          <a:p>
            <a:pPr indent="-285750">
              <a:buFont typeface="Wingdings" panose="05000000000000000000" pitchFamily="2" charset="2"/>
              <a:buChar char="Ø"/>
            </a:pPr>
            <a:r>
              <a:rPr lang="en-IN" sz="2000" dirty="0">
                <a:solidFill>
                  <a:srgbClr val="FF0000"/>
                </a:solidFill>
                <a:latin typeface="Arial" panose="020B0604020202020204" pitchFamily="34" charset="0"/>
                <a:cs typeface="Arial" panose="020B0604020202020204" pitchFamily="34" charset="0"/>
              </a:rPr>
              <a:t>T</a:t>
            </a:r>
          </a:p>
        </p:txBody>
      </p:sp>
    </p:spTree>
    <p:extLst>
      <p:ext uri="{BB962C8B-B14F-4D97-AF65-F5344CB8AC3E}">
        <p14:creationId xmlns:p14="http://schemas.microsoft.com/office/powerpoint/2010/main" val="1254647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366</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Gloucester MT Extra Condensed</vt:lpstr>
      <vt:lpstr>Times New Roman</vt:lpstr>
      <vt:lpstr>Wingdings</vt:lpstr>
      <vt:lpstr>Office Theme</vt:lpstr>
      <vt:lpstr>BANK ANALYSIS</vt:lpstr>
      <vt:lpstr>Project Objective</vt:lpstr>
      <vt:lpstr>Content</vt:lpstr>
      <vt:lpstr>KPI-1</vt:lpstr>
      <vt:lpstr>KPI-1</vt:lpstr>
      <vt:lpstr>KPI-2</vt:lpstr>
      <vt:lpstr>KPI-3</vt:lpstr>
      <vt:lpstr>KPI-4</vt:lpstr>
      <vt:lpstr>KPI-5</vt:lpstr>
      <vt:lpstr>KPI-6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ANALYSIS</dc:title>
  <dc:creator>komal parab</dc:creator>
  <cp:lastModifiedBy>komal parab</cp:lastModifiedBy>
  <cp:revision>7</cp:revision>
  <dcterms:created xsi:type="dcterms:W3CDTF">2024-02-04T15:14:56Z</dcterms:created>
  <dcterms:modified xsi:type="dcterms:W3CDTF">2024-02-09T09:24:34Z</dcterms:modified>
</cp:coreProperties>
</file>